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emf" ContentType="image/x-emf"/>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3"/>
    <p:sldMasterId id="2147483696" r:id="rId4"/>
    <p:sldMasterId id="2147483721" r:id="rId5"/>
    <p:sldMasterId id="2147483731" r:id="rId6"/>
    <p:sldMasterId id="2147483735" r:id="rId7"/>
    <p:sldMasterId id="2147483759" r:id="rId8"/>
    <p:sldMasterId id="2147483782" r:id="rId9"/>
    <p:sldMasterId id="2147483791" r:id="rId10"/>
    <p:sldMasterId id="2147483815" r:id="rId11"/>
    <p:sldMasterId id="2147483839" r:id="rId12"/>
    <p:sldMasterId id="2147483864" r:id="rId13"/>
    <p:sldMasterId id="2147483879" r:id="rId14"/>
    <p:sldMasterId id="2147483898" r:id="rId15"/>
    <p:sldMasterId id="2147483913" r:id="rId16"/>
    <p:sldMasterId id="2147483923" r:id="rId17"/>
    <p:sldMasterId id="2147483951" r:id="rId18"/>
    <p:sldMasterId id="2147483971" r:id="rId19"/>
    <p:sldMasterId id="2147483991" r:id="rId20"/>
    <p:sldMasterId id="2147484018" r:id="rId21"/>
  </p:sldMasterIdLst>
  <p:notesMasterIdLst>
    <p:notesMasterId r:id="rId23"/>
  </p:notesMasterIdLst>
  <p:sldIdLst>
    <p:sldId id="847" r:id="rId22"/>
    <p:sldId id="353" r:id="rId24"/>
    <p:sldId id="3089" r:id="rId25"/>
    <p:sldId id="3031" r:id="rId26"/>
    <p:sldId id="4468" r:id="rId27"/>
    <p:sldId id="3013" r:id="rId28"/>
    <p:sldId id="4466" r:id="rId29"/>
    <p:sldId id="849" r:id="rId30"/>
    <p:sldId id="850" r:id="rId31"/>
    <p:sldId id="851" r:id="rId32"/>
    <p:sldId id="3086" r:id="rId33"/>
    <p:sldId id="4399" r:id="rId34"/>
    <p:sldId id="863" r:id="rId35"/>
    <p:sldId id="871" r:id="rId36"/>
    <p:sldId id="872" r:id="rId37"/>
    <p:sldId id="660" r:id="rId38"/>
    <p:sldId id="2585" r:id="rId39"/>
    <p:sldId id="291" r:id="rId40"/>
    <p:sldId id="873" r:id="rId41"/>
    <p:sldId id="689" r:id="rId42"/>
    <p:sldId id="4402" r:id="rId43"/>
    <p:sldId id="4403" r:id="rId44"/>
    <p:sldId id="3043" r:id="rId45"/>
    <p:sldId id="1590" r:id="rId46"/>
    <p:sldId id="2784" r:id="rId47"/>
    <p:sldId id="3073" r:id="rId48"/>
    <p:sldId id="3074" r:id="rId49"/>
    <p:sldId id="3075" r:id="rId50"/>
    <p:sldId id="3063" r:id="rId51"/>
    <p:sldId id="877" r:id="rId52"/>
    <p:sldId id="841" r:id="rId53"/>
    <p:sldId id="869" r:id="rId54"/>
    <p:sldId id="745" r:id="rId55"/>
    <p:sldId id="3085" r:id="rId56"/>
    <p:sldId id="2805" r:id="rId57"/>
    <p:sldId id="3048" r:id="rId58"/>
    <p:sldId id="3044" r:id="rId59"/>
    <p:sldId id="3047" r:id="rId60"/>
    <p:sldId id="716" r:id="rId61"/>
    <p:sldId id="722" r:id="rId62"/>
    <p:sldId id="3076" r:id="rId63"/>
    <p:sldId id="489" r:id="rId64"/>
    <p:sldId id="289" r:id="rId65"/>
    <p:sldId id="2804" r:id="rId66"/>
    <p:sldId id="2998" r:id="rId67"/>
    <p:sldId id="2993" r:id="rId68"/>
    <p:sldId id="3004" r:id="rId69"/>
    <p:sldId id="3088" r:id="rId70"/>
    <p:sldId id="4400" r:id="rId71"/>
    <p:sldId id="2997" r:id="rId72"/>
    <p:sldId id="1591" r:id="rId73"/>
    <p:sldId id="3006" r:id="rId74"/>
    <p:sldId id="4401" r:id="rId75"/>
    <p:sldId id="2992" r:id="rId76"/>
    <p:sldId id="878" r:id="rId77"/>
    <p:sldId id="2811" r:id="rId78"/>
    <p:sldId id="3007" r:id="rId79"/>
    <p:sldId id="2810" r:id="rId80"/>
    <p:sldId id="3053" r:id="rId81"/>
    <p:sldId id="870" r:id="rId82"/>
    <p:sldId id="2779" r:id="rId83"/>
    <p:sldId id="2995" r:id="rId84"/>
    <p:sldId id="3032" r:id="rId85"/>
    <p:sldId id="3030" r:id="rId86"/>
    <p:sldId id="853" r:id="rId87"/>
    <p:sldId id="3014" r:id="rId88"/>
    <p:sldId id="3039" r:id="rId89"/>
    <p:sldId id="589" r:id="rId90"/>
    <p:sldId id="590" r:id="rId91"/>
    <p:sldId id="256" r:id="rId92"/>
    <p:sldId id="327" r:id="rId93"/>
    <p:sldId id="272" r:id="rId94"/>
    <p:sldId id="265" r:id="rId95"/>
    <p:sldId id="2777" r:id="rId96"/>
    <p:sldId id="2775" r:id="rId97"/>
    <p:sldId id="309" r:id="rId98"/>
    <p:sldId id="310" r:id="rId99"/>
    <p:sldId id="277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AD749-3E4E-4348-AD16-C00036D931B7}">
          <p14:sldIdLst>
            <p14:sldId id="353"/>
            <p14:sldId id="3089"/>
            <p14:sldId id="3031"/>
            <p14:sldId id="4468"/>
            <p14:sldId id="3013"/>
            <p14:sldId id="4466"/>
            <p14:sldId id="847"/>
          </p14:sldIdLst>
        </p14:section>
        <p14:section name="Cybersecurity Landscape" id="{12FCD139-E38D-4508-A6F9-400FA10BFE45}">
          <p14:sldIdLst>
            <p14:sldId id="849"/>
            <p14:sldId id="850"/>
          </p14:sldIdLst>
        </p14:section>
        <p14:section name="CISO Imperatives" id="{DBEB5F5A-EDA2-49BD-A3DE-7D26D27BBBBD}">
          <p14:sldIdLst>
            <p14:sldId id="851"/>
            <p14:sldId id="3086"/>
            <p14:sldId id="4399"/>
            <p14:sldId id="863"/>
            <p14:sldId id="871"/>
            <p14:sldId id="872"/>
          </p14:sldIdLst>
        </p14:section>
        <p14:section name="Microsoft Approach" id="{1F0AA23F-9D47-4C2F-A7A2-D9948FEA6C6F}">
          <p14:sldIdLst>
            <p14:sldId id="660"/>
            <p14:sldId id="2585"/>
            <p14:sldId id="291"/>
            <p14:sldId id="873"/>
          </p14:sldIdLst>
        </p14:section>
        <p14:section name="4 Strategies" id="{EC0AB4C9-8894-4A10-ACDD-700AB8FCD2AD}">
          <p14:sldIdLst>
            <p14:sldId id="689"/>
          </p14:sldIdLst>
        </p14:section>
        <p14:section name="Reference Architecture (Build)" id="{CC3F4995-7195-4327-8A28-1281D8C383AF}">
          <p14:sldIdLst>
            <p14:sldId id="4402"/>
          </p14:sldIdLst>
        </p14:section>
        <p14:section name="Reference Architecture" id="{B76BD95B-89AF-4ECB-A6C9-D25085D5D5D7}">
          <p14:sldIdLst>
            <p14:sldId id="4403"/>
          </p14:sldIdLst>
        </p14:section>
        <p14:section name="Technical Capabilities" id="{13FFE33F-C291-41C0-A160-038628C0D4C4}">
          <p14:sldIdLst>
            <p14:sldId id="3043"/>
            <p14:sldId id="1590"/>
            <p14:sldId id="2784"/>
            <p14:sldId id="3073"/>
            <p14:sldId id="3074"/>
            <p14:sldId id="3075"/>
            <p14:sldId id="3063"/>
          </p14:sldIdLst>
        </p14:section>
        <p14:section name="Next Steps" id="{0DE457D7-AD27-4BE8-847E-AB6068C451E6}">
          <p14:sldIdLst>
            <p14:sldId id="877"/>
            <p14:sldId id="841"/>
            <p14:sldId id="869"/>
            <p14:sldId id="745"/>
          </p14:sldIdLst>
        </p14:section>
        <p14:section name="Resiliency" id="{8F9C18CF-BA9C-4205-87A2-95C9F18A0AE9}">
          <p14:sldIdLst>
            <p14:sldId id="3085"/>
            <p14:sldId id="2805"/>
            <p14:sldId id="3048"/>
            <p14:sldId id="3044"/>
            <p14:sldId id="3047"/>
            <p14:sldId id="716"/>
            <p14:sldId id="722"/>
            <p14:sldId id="3076"/>
            <p14:sldId id="489"/>
            <p14:sldId id="289"/>
            <p14:sldId id="2804"/>
            <p14:sldId id="2998"/>
            <p14:sldId id="2993"/>
            <p14:sldId id="3004"/>
            <p14:sldId id="3088"/>
            <p14:sldId id="4400"/>
            <p14:sldId id="2997"/>
            <p14:sldId id="1591"/>
            <p14:sldId id="3006"/>
            <p14:sldId id="4401"/>
            <p14:sldId id="2992"/>
            <p14:sldId id="878"/>
            <p14:sldId id="2811"/>
            <p14:sldId id="3007"/>
            <p14:sldId id="2810"/>
            <p14:sldId id="3053"/>
          </p14:sldIdLst>
        </p14:section>
        <p14:section name="References" id="{899F09A8-72BA-448C-8EB0-C06BDF20E513}">
          <p14:sldIdLst>
            <p14:sldId id="870"/>
            <p14:sldId id="2779"/>
            <p14:sldId id="2995"/>
          </p14:sldIdLst>
        </p14:section>
        <p14:section name="Cloud security and Trust" id="{C2771025-F197-4C75-AFA7-F45B393C4384}">
          <p14:sldIdLst>
            <p14:sldId id="3032"/>
            <p14:sldId id="3030"/>
            <p14:sldId id="853"/>
          </p14:sldIdLst>
        </p14:section>
        <p14:section name="Critical Security Hygiene" id="{3B59B7EE-442E-4B14-B05D-41AC5496A80F}">
          <p14:sldIdLst>
            <p14:sldId id="3014"/>
            <p14:sldId id="3039"/>
          </p14:sldIdLst>
        </p14:section>
        <p14:section name="Platform Mitigations" id="{54C03B77-19AC-4805-81EC-6666826F727F}">
          <p14:sldIdLst>
            <p14:sldId id="589"/>
            <p14:sldId id="590"/>
          </p14:sldIdLst>
        </p14:section>
        <p14:section name="Critical Hygiene Workgroup" id="{75687E4E-A300-41A3-98B2-BDF7DFE7F0B9}">
          <p14:sldIdLst>
            <p14:sldId id="256"/>
            <p14:sldId id="327"/>
            <p14:sldId id="272"/>
            <p14:sldId id="265"/>
            <p14:sldId id="2777"/>
            <p14:sldId id="2775"/>
            <p14:sldId id="309"/>
            <p14:sldId id="310"/>
            <p14:sldId id="277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Lisa Lee (ENTERPRISE CYBERSECURITY GROUP)" initials="LL(CG" lastIdx="2" clrIdx="6"/>
  <p:cmAuthor id="1" name="Watts" initials="W" lastIdx="12" clrIdx="0"/>
  <p:cmAuthor id="2" name="Carrie Pogorelc" initials="CP" lastIdx="68" clrIdx="1"/>
  <p:cmAuthor id="3" name="Seema Kathuria" initials="SK" lastIdx="1" clrIdx="2"/>
  <p:cmAuthor id="4" name="Kelly Miller" initials="KM" lastIdx="64" clrIdx="3"/>
  <p:cmAuthor id="5" name="Kristen Stapleton-Paff" initials="KS" lastIdx="5" clrIdx="4"/>
  <p:cmAuthor id="6" name="Mark Simos" initials="MS" lastIdx="2"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A6A6A6"/>
    <a:srgbClr val="0078D4"/>
    <a:srgbClr val="EAEAEA"/>
    <a:srgbClr val="FFFFFF"/>
    <a:srgbClr val="107C10"/>
    <a:srgbClr val="2E9A3D"/>
    <a:srgbClr val="74D582"/>
    <a:srgbClr val="02C41E"/>
    <a:srgbClr val="001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408" autoAdjust="0"/>
  </p:normalViewPr>
  <p:slideViewPr>
    <p:cSldViewPr snapToGrid="0">
      <p:cViewPr varScale="1">
        <p:scale>
          <a:sx n="53" d="100"/>
          <a:sy n="53" d="100"/>
        </p:scale>
        <p:origin x="27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77.xml"/><Relationship Id="rId98" Type="http://schemas.openxmlformats.org/officeDocument/2006/relationships/slide" Target="slides/slide76.xml"/><Relationship Id="rId97" Type="http://schemas.openxmlformats.org/officeDocument/2006/relationships/slide" Target="slides/slide75.xml"/><Relationship Id="rId96" Type="http://schemas.openxmlformats.org/officeDocument/2006/relationships/slide" Target="slides/slide74.xml"/><Relationship Id="rId95" Type="http://schemas.openxmlformats.org/officeDocument/2006/relationships/slide" Target="slides/slide73.xml"/><Relationship Id="rId94" Type="http://schemas.openxmlformats.org/officeDocument/2006/relationships/slide" Target="slides/slide72.xml"/><Relationship Id="rId93" Type="http://schemas.openxmlformats.org/officeDocument/2006/relationships/slide" Target="slides/slide71.xml"/><Relationship Id="rId92" Type="http://schemas.openxmlformats.org/officeDocument/2006/relationships/slide" Target="slides/slide70.xml"/><Relationship Id="rId91" Type="http://schemas.openxmlformats.org/officeDocument/2006/relationships/slide" Target="slides/slide69.xml"/><Relationship Id="rId90" Type="http://schemas.openxmlformats.org/officeDocument/2006/relationships/slide" Target="slides/slide68.xml"/><Relationship Id="rId9" Type="http://schemas.openxmlformats.org/officeDocument/2006/relationships/slideMaster" Target="slideMasters/slideMaster8.xml"/><Relationship Id="rId89" Type="http://schemas.openxmlformats.org/officeDocument/2006/relationships/slide" Target="slides/slide67.xml"/><Relationship Id="rId88" Type="http://schemas.openxmlformats.org/officeDocument/2006/relationships/slide" Target="slides/slide66.xml"/><Relationship Id="rId87" Type="http://schemas.openxmlformats.org/officeDocument/2006/relationships/slide" Target="slides/slide65.xml"/><Relationship Id="rId86" Type="http://schemas.openxmlformats.org/officeDocument/2006/relationships/slide" Target="slides/slide64.xml"/><Relationship Id="rId85" Type="http://schemas.openxmlformats.org/officeDocument/2006/relationships/slide" Target="slides/slide63.xml"/><Relationship Id="rId84" Type="http://schemas.openxmlformats.org/officeDocument/2006/relationships/slide" Target="slides/slide62.xml"/><Relationship Id="rId83" Type="http://schemas.openxmlformats.org/officeDocument/2006/relationships/slide" Target="slides/slide61.xml"/><Relationship Id="rId82" Type="http://schemas.openxmlformats.org/officeDocument/2006/relationships/slide" Target="slides/slide60.xml"/><Relationship Id="rId81" Type="http://schemas.openxmlformats.org/officeDocument/2006/relationships/slide" Target="slides/slide59.xml"/><Relationship Id="rId80" Type="http://schemas.openxmlformats.org/officeDocument/2006/relationships/slide" Target="slides/slide58.xml"/><Relationship Id="rId8" Type="http://schemas.openxmlformats.org/officeDocument/2006/relationships/slideMaster" Target="slideMasters/slideMaster7.xml"/><Relationship Id="rId79" Type="http://schemas.openxmlformats.org/officeDocument/2006/relationships/slide" Target="slides/slide57.xml"/><Relationship Id="rId78" Type="http://schemas.openxmlformats.org/officeDocument/2006/relationships/slide" Target="slides/slide56.xml"/><Relationship Id="rId77" Type="http://schemas.openxmlformats.org/officeDocument/2006/relationships/slide" Target="slides/slide55.xml"/><Relationship Id="rId76" Type="http://schemas.openxmlformats.org/officeDocument/2006/relationships/slide" Target="slides/slide54.xml"/><Relationship Id="rId75" Type="http://schemas.openxmlformats.org/officeDocument/2006/relationships/slide" Target="slides/slide53.xml"/><Relationship Id="rId74" Type="http://schemas.openxmlformats.org/officeDocument/2006/relationships/slide" Target="slides/slide52.xml"/><Relationship Id="rId73" Type="http://schemas.openxmlformats.org/officeDocument/2006/relationships/slide" Target="slides/slide51.xml"/><Relationship Id="rId72" Type="http://schemas.openxmlformats.org/officeDocument/2006/relationships/slide" Target="slides/slide50.xml"/><Relationship Id="rId71" Type="http://schemas.openxmlformats.org/officeDocument/2006/relationships/slide" Target="slides/slide49.xml"/><Relationship Id="rId70" Type="http://schemas.openxmlformats.org/officeDocument/2006/relationships/slide" Target="slides/slide48.xml"/><Relationship Id="rId7" Type="http://schemas.openxmlformats.org/officeDocument/2006/relationships/slideMaster" Target="slideMasters/slideMaster6.xml"/><Relationship Id="rId69" Type="http://schemas.openxmlformats.org/officeDocument/2006/relationships/slide" Target="slides/slide47.xml"/><Relationship Id="rId68" Type="http://schemas.openxmlformats.org/officeDocument/2006/relationships/slide" Target="slides/slide46.xml"/><Relationship Id="rId67" Type="http://schemas.openxmlformats.org/officeDocument/2006/relationships/slide" Target="slides/slide45.xml"/><Relationship Id="rId66" Type="http://schemas.openxmlformats.org/officeDocument/2006/relationships/slide" Target="slides/slide44.xml"/><Relationship Id="rId65" Type="http://schemas.openxmlformats.org/officeDocument/2006/relationships/slide" Target="slides/slide43.xml"/><Relationship Id="rId64" Type="http://schemas.openxmlformats.org/officeDocument/2006/relationships/slide" Target="slides/slide42.xml"/><Relationship Id="rId63" Type="http://schemas.openxmlformats.org/officeDocument/2006/relationships/slide" Target="slides/slide41.xml"/><Relationship Id="rId62" Type="http://schemas.openxmlformats.org/officeDocument/2006/relationships/slide" Target="slides/slide40.xml"/><Relationship Id="rId61" Type="http://schemas.openxmlformats.org/officeDocument/2006/relationships/slide" Target="slides/slide39.xml"/><Relationship Id="rId60" Type="http://schemas.openxmlformats.org/officeDocument/2006/relationships/slide" Target="slides/slide38.xml"/><Relationship Id="rId6" Type="http://schemas.openxmlformats.org/officeDocument/2006/relationships/slideMaster" Target="slideMasters/slideMaster5.xml"/><Relationship Id="rId59" Type="http://schemas.openxmlformats.org/officeDocument/2006/relationships/slide" Target="slides/slide37.xml"/><Relationship Id="rId58" Type="http://schemas.openxmlformats.org/officeDocument/2006/relationships/slide" Target="slides/slide36.xml"/><Relationship Id="rId57" Type="http://schemas.openxmlformats.org/officeDocument/2006/relationships/slide" Target="slides/slide35.xml"/><Relationship Id="rId56" Type="http://schemas.openxmlformats.org/officeDocument/2006/relationships/slide" Target="slides/slide34.xml"/><Relationship Id="rId55" Type="http://schemas.openxmlformats.org/officeDocument/2006/relationships/slide" Target="slides/slide33.xml"/><Relationship Id="rId54" Type="http://schemas.openxmlformats.org/officeDocument/2006/relationships/slide" Target="slides/slide32.xml"/><Relationship Id="rId53" Type="http://schemas.openxmlformats.org/officeDocument/2006/relationships/slide" Target="slides/slide31.xml"/><Relationship Id="rId52" Type="http://schemas.openxmlformats.org/officeDocument/2006/relationships/slide" Target="slides/slide30.xml"/><Relationship Id="rId51" Type="http://schemas.openxmlformats.org/officeDocument/2006/relationships/slide" Target="slides/slide29.xml"/><Relationship Id="rId50" Type="http://schemas.openxmlformats.org/officeDocument/2006/relationships/slide" Target="slides/slide28.xml"/><Relationship Id="rId5" Type="http://schemas.openxmlformats.org/officeDocument/2006/relationships/slideMaster" Target="slideMasters/slideMaster4.xml"/><Relationship Id="rId49" Type="http://schemas.openxmlformats.org/officeDocument/2006/relationships/slide" Target="slides/slide27.xml"/><Relationship Id="rId48" Type="http://schemas.openxmlformats.org/officeDocument/2006/relationships/slide" Target="slides/slide26.xml"/><Relationship Id="rId47" Type="http://schemas.openxmlformats.org/officeDocument/2006/relationships/slide" Target="slides/slide25.xml"/><Relationship Id="rId46" Type="http://schemas.openxmlformats.org/officeDocument/2006/relationships/slide" Target="slides/slide24.xml"/><Relationship Id="rId45" Type="http://schemas.openxmlformats.org/officeDocument/2006/relationships/slide" Target="slides/slide23.xml"/><Relationship Id="rId44" Type="http://schemas.openxmlformats.org/officeDocument/2006/relationships/slide" Target="slides/slide22.xml"/><Relationship Id="rId43" Type="http://schemas.openxmlformats.org/officeDocument/2006/relationships/slide" Target="slides/slide21.xml"/><Relationship Id="rId42" Type="http://schemas.openxmlformats.org/officeDocument/2006/relationships/slide" Target="slides/slide20.xml"/><Relationship Id="rId41" Type="http://schemas.openxmlformats.org/officeDocument/2006/relationships/slide" Target="slides/slide19.xml"/><Relationship Id="rId40" Type="http://schemas.openxmlformats.org/officeDocument/2006/relationships/slide" Target="slides/slide18.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slide" Target="slides/slide7.xml"/><Relationship Id="rId28" Type="http://schemas.openxmlformats.org/officeDocument/2006/relationships/slide" Target="slides/slide6.xml"/><Relationship Id="rId27" Type="http://schemas.openxmlformats.org/officeDocument/2006/relationships/slide" Target="slides/slide5.xml"/><Relationship Id="rId26" Type="http://schemas.openxmlformats.org/officeDocument/2006/relationships/slide" Target="slides/slide4.xml"/><Relationship Id="rId25" Type="http://schemas.openxmlformats.org/officeDocument/2006/relationships/slide" Target="slides/slide3.xml"/><Relationship Id="rId24" Type="http://schemas.openxmlformats.org/officeDocument/2006/relationships/slide" Target="slides/slide2.xml"/><Relationship Id="rId23" Type="http://schemas.openxmlformats.org/officeDocument/2006/relationships/notesMaster" Target="notesMasters/notesMaster1.xml"/><Relationship Id="rId22" Type="http://schemas.openxmlformats.org/officeDocument/2006/relationships/slide" Target="slides/slide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4" Type="http://schemas.openxmlformats.org/officeDocument/2006/relationships/commentAuthors" Target="commentAuthors.xml"/><Relationship Id="rId103" Type="http://schemas.openxmlformats.org/officeDocument/2006/relationships/tableStyles" Target="tableStyles.xml"/><Relationship Id="rId102" Type="http://schemas.openxmlformats.org/officeDocument/2006/relationships/viewProps" Target="viewProps.xml"/><Relationship Id="rId101" Type="http://schemas.openxmlformats.org/officeDocument/2006/relationships/presProps" Target="presProps.xml"/><Relationship Id="rId100" Type="http://schemas.openxmlformats.org/officeDocument/2006/relationships/slide" Target="slides/slide78.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as\AppData\Local\Microsoft\Windows\INetCache\Content.Outlook\XJT0JFBH\MSRC%20VEX%20Trends%20-%20customer%20read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[MSRC VEX Trends - customer ready.xlsx]R&amp;E Exp CVE!PivotTable1</c:name>
    <c:fmtId val="-1"/>
  </c:pivotSource>
  <c:chart>
    <c:title>
      <c:tx>
        <c:rich>
          <a:bodyPr rot="0" spcFirstLastPara="1" vertOverflow="ellipsis" vert="horz" wrap="square" anchor="ctr" anchorCtr="1"/>
          <a:lstStyle/>
          <a:p>
            <a:pPr>
              <a:defRPr lang="en-US" sz="1800" b="1" i="0" u="none" strike="noStrike" kern="1200" baseline="0">
                <a:gradFill>
                  <a:gsLst>
                    <a:gs pos="1250">
                      <a:schemeClr val="tx2"/>
                    </a:gs>
                    <a:gs pos="99000">
                      <a:schemeClr val="tx2"/>
                    </a:gs>
                  </a:gsLst>
                  <a:lin ang="5400000" scaled="0"/>
                </a:gradFill>
                <a:latin typeface="+mn-lt"/>
                <a:ea typeface="+mn-ea"/>
                <a:cs typeface="+mn-cs"/>
              </a:defRPr>
            </a:pPr>
            <a:r>
              <a:rPr lang="en-US">
                <a:latin typeface="+mj-lt"/>
              </a:rPr>
              <a:t>% of Remote Code Execution (RCE) and Elevation of Privilege </a:t>
            </a:r>
            <a:br>
              <a:rPr lang="en-US">
                <a:latin typeface="+mj-lt"/>
              </a:rPr>
            </a:br>
            <a:r>
              <a:rPr lang="en-US">
                <a:latin typeface="+mj-lt"/>
              </a:rPr>
              <a:t>(EOP)</a:t>
            </a:r>
            <a:r>
              <a:rPr lang="en-US" baseline="0">
                <a:latin typeface="+mj-lt"/>
              </a:rPr>
              <a:t> </a:t>
            </a:r>
            <a:r>
              <a:rPr lang="en-US">
                <a:latin typeface="+mj-lt"/>
              </a:rPr>
              <a:t>CVEs exploited within 30 days of patch</a:t>
            </a:r>
            <a:endParaRPr lang="en-US">
              <a:latin typeface="+mj-lt"/>
            </a:endParaRPr>
          </a:p>
        </c:rich>
      </c:tx>
      <c:layout/>
      <c:overlay val="0"/>
      <c:spPr>
        <a:noFill/>
        <a:ln>
          <a:noFill/>
        </a:ln>
        <a:effectLst/>
      </c:spPr>
    </c:title>
    <c:autoTitleDeleted val="0"/>
    <c:plotArea>
      <c:layout/>
      <c:barChart>
        <c:barDir val="col"/>
        <c:grouping val="percentStacked"/>
        <c:varyColors val="0"/>
        <c:ser>
          <c:idx val="0"/>
          <c:order val="0"/>
          <c:tx>
            <c:strRef>
              <c:f>'R&amp;E Exp CVE'!$B$7:$B$8</c:f>
              <c:strCache>
                <c:ptCount val="1"/>
                <c:pt idx="0">
                  <c:v>Exploited within 30 days of patch</c:v>
                </c:pt>
              </c:strCache>
            </c:strRef>
          </c:tx>
          <c:spPr>
            <a:solidFill>
              <a:schemeClr val="accent2"/>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lstStyle/>
              <a:p>
                <a:pPr>
                  <a:defRPr lang="en-US" sz="900" b="1" i="0" u="none" strike="noStrike" kern="1200" baseline="0">
                    <a:gradFill>
                      <a:gsLst>
                        <a:gs pos="1250">
                          <a:schemeClr val="bg1"/>
                        </a:gs>
                        <a:gs pos="99000">
                          <a:schemeClr val="bg1"/>
                        </a:gs>
                      </a:gsLst>
                    </a:gra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CVE'!$B$9:$B$20</c:f>
              <c:numCache>
                <c:formatCode>General</c:formatCode>
                <c:ptCount val="11"/>
                <c:pt idx="0">
                  <c:v>24</c:v>
                </c:pt>
                <c:pt idx="1">
                  <c:v>17</c:v>
                </c:pt>
                <c:pt idx="2">
                  <c:v>19</c:v>
                </c:pt>
                <c:pt idx="3">
                  <c:v>25</c:v>
                </c:pt>
                <c:pt idx="4">
                  <c:v>61</c:v>
                </c:pt>
                <c:pt idx="5">
                  <c:v>43</c:v>
                </c:pt>
                <c:pt idx="6">
                  <c:v>25</c:v>
                </c:pt>
                <c:pt idx="7">
                  <c:v>21</c:v>
                </c:pt>
                <c:pt idx="8">
                  <c:v>18</c:v>
                </c:pt>
                <c:pt idx="9">
                  <c:v>20</c:v>
                </c:pt>
                <c:pt idx="10">
                  <c:v>11</c:v>
                </c:pt>
              </c:numCache>
            </c:numRef>
          </c:val>
        </c:ser>
        <c:ser>
          <c:idx val="1"/>
          <c:order val="1"/>
          <c:tx>
            <c:strRef>
              <c:f>'R&amp;E Exp CVE'!$C$7:$C$8</c:f>
              <c:strCache>
                <c:ptCount val="1"/>
                <c:pt idx="0">
                  <c:v>Not known to be exploited</c:v>
                </c:pt>
              </c:strCache>
            </c:strRef>
          </c:tx>
          <c:spPr>
            <a:solidFill>
              <a:schemeClr val="accent1"/>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lstStyle/>
              <a:p>
                <a:pPr>
                  <a:defRPr lang="en-US" sz="900" b="1" i="0" u="none" strike="noStrike" kern="1200" baseline="0">
                    <a:gradFill>
                      <a:gsLst>
                        <a:gs pos="1250">
                          <a:schemeClr val="bg1"/>
                        </a:gs>
                        <a:gs pos="100000">
                          <a:schemeClr val="bg1"/>
                        </a:gs>
                      </a:gsLst>
                    </a:gra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'R&amp;E Exp CVE'!$A$9:$A$20</c:f>
              <c:strCache>
                <c:ptCount val="11"/>
                <c:pt idx="0">
                  <c:v>2006</c:v>
                </c:pt>
                <c:pt idx="1">
                  <c:v>2007</c:v>
                </c:pt>
                <c:pt idx="2">
                  <c:v>2008</c:v>
                </c:pt>
                <c:pt idx="3">
                  <c:v>2009</c:v>
                </c:pt>
                <c:pt idx="4">
                  <c:v>2010</c:v>
                </c:pt>
                <c:pt idx="5">
                  <c:v>2011</c:v>
                </c:pt>
                <c:pt idx="6">
                  <c:v>2012</c:v>
                </c:pt>
                <c:pt idx="7">
                  <c:v>2013</c:v>
                </c:pt>
                <c:pt idx="8">
                  <c:v>2014</c:v>
                </c:pt>
                <c:pt idx="9">
                  <c:v>2015</c:v>
                </c:pt>
                <c:pt idx="10">
                  <c:v>2016</c:v>
                </c:pt>
              </c:strCache>
            </c:strRef>
          </c:cat>
          <c:val>
            <c:numRef>
              <c:f>'R&amp;E Exp CVE'!$C$9:$C$20</c:f>
              <c:numCache>
                <c:formatCode>General</c:formatCode>
                <c:ptCount val="11"/>
                <c:pt idx="0">
                  <c:v>94</c:v>
                </c:pt>
                <c:pt idx="1">
                  <c:v>89</c:v>
                </c:pt>
                <c:pt idx="2">
                  <c:v>113</c:v>
                </c:pt>
                <c:pt idx="3">
                  <c:v>130</c:v>
                </c:pt>
                <c:pt idx="4">
                  <c:v>157</c:v>
                </c:pt>
                <c:pt idx="5">
                  <c:v>156</c:v>
                </c:pt>
                <c:pt idx="6">
                  <c:v>116</c:v>
                </c:pt>
                <c:pt idx="7">
                  <c:v>266</c:v>
                </c:pt>
                <c:pt idx="8">
                  <c:v>282</c:v>
                </c:pt>
                <c:pt idx="9">
                  <c:v>396</c:v>
                </c:pt>
                <c:pt idx="10">
                  <c:v>331</c:v>
                </c:pt>
              </c:numCache>
            </c:numRef>
          </c:val>
        </c:ser>
        <c:dLbls>
          <c:showLegendKey val="0"/>
          <c:showVal val="1"/>
          <c:showCatName val="0"/>
          <c:showSerName val="0"/>
          <c:showPercent val="0"/>
          <c:showBubbleSize val="0"/>
        </c:dLbls>
        <c:gapWidth val="150"/>
        <c:overlap val="100"/>
        <c:serLines>
          <c:spPr>
            <a:ln w="9525">
              <a:solidFill>
                <a:schemeClr val="dk1">
                  <a:lumMod val="50000"/>
                  <a:lumOff val="50000"/>
                </a:schemeClr>
              </a:solidFill>
              <a:round/>
            </a:ln>
            <a:effectLst/>
          </c:spPr>
        </c:serLines>
        <c:axId val="-1138775360"/>
        <c:axId val="-1138770464"/>
      </c:barChart>
      <c:catAx>
        <c:axId val="-1138775360"/>
        <c:scaling>
          <c:orientation val="minMax"/>
        </c:scaling>
        <c:delete val="0"/>
        <c:axPos val="b"/>
        <c:title>
          <c:tx>
            <c:rich>
              <a:bodyPr rot="0" spcFirstLastPara="1" vertOverflow="ellipsis" vert="horz" wrap="square" anchor="ctr" anchorCtr="1"/>
              <a:lstStyle/>
              <a:p>
                <a:pPr>
                  <a:defRPr lang="en-US" sz="900" b="1" i="0" u="none" strike="noStrike" kern="1200" baseline="0">
                    <a:gradFill>
                      <a:gsLst>
                        <a:gs pos="1250">
                          <a:schemeClr val="tx2"/>
                        </a:gs>
                        <a:gs pos="99000">
                          <a:schemeClr val="tx2"/>
                        </a:gs>
                      </a:gsLst>
                      <a:lin ang="5400000" scaled="0"/>
                    </a:gradFill>
                    <a:latin typeface="+mn-lt"/>
                    <a:ea typeface="+mn-ea"/>
                    <a:cs typeface="+mn-cs"/>
                  </a:defRPr>
                </a:pPr>
                <a:r>
                  <a:rPr lang="en-US"/>
                  <a:t>Patch Year</a:t>
                </a:r>
                <a:endParaRPr lang="en-US"/>
              </a:p>
            </c:rich>
          </c:tx>
          <c:layout/>
          <c:overlay val="0"/>
          <c:spPr>
            <a:noFill/>
            <a:ln>
              <a:noFill/>
            </a:ln>
            <a:effectLst/>
          </c:sp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lang="en-US" sz="900" b="0" i="0" u="none" strike="noStrike" kern="1200" cap="all" baseline="0">
                <a:gradFill>
                  <a:gsLst>
                    <a:gs pos="1250">
                      <a:schemeClr val="tx2"/>
                    </a:gs>
                    <a:gs pos="99000">
                      <a:schemeClr val="tx2"/>
                    </a:gs>
                  </a:gsLst>
                  <a:lin ang="5400000" scaled="0"/>
                </a:gradFill>
                <a:latin typeface="+mn-lt"/>
                <a:ea typeface="+mn-ea"/>
                <a:cs typeface="+mn-cs"/>
              </a:defRPr>
            </a:pPr>
          </a:p>
        </c:txPr>
        <c:crossAx val="-1138770464"/>
        <c:crosses val="autoZero"/>
        <c:auto val="1"/>
        <c:lblAlgn val="ctr"/>
        <c:lblOffset val="100"/>
        <c:noMultiLvlLbl val="0"/>
      </c:catAx>
      <c:valAx>
        <c:axId val="-113877046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gradFill>
                  <a:gsLst>
                    <a:gs pos="1250">
                      <a:schemeClr val="tx2"/>
                    </a:gs>
                    <a:gs pos="99000">
                      <a:schemeClr val="tx2"/>
                    </a:gs>
                  </a:gsLst>
                  <a:lin ang="5400000" scaled="0"/>
                </a:gradFill>
                <a:latin typeface="+mn-lt"/>
                <a:ea typeface="+mn-ea"/>
                <a:cs typeface="+mn-cs"/>
              </a:defRPr>
            </a:pPr>
          </a:p>
        </c:txPr>
        <c:crossAx val="-1138775360"/>
        <c:crosses val="autoZero"/>
        <c:crossBetween val="between"/>
        <c:majorUnit val="0.05"/>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900" b="0" i="0" u="none" strike="noStrike" kern="1200" baseline="0">
              <a:gradFill>
                <a:gsLst>
                  <a:gs pos="1250">
                    <a:schemeClr val="tx2"/>
                  </a:gs>
                  <a:gs pos="99000">
                    <a:schemeClr val="tx2"/>
                  </a:gs>
                </a:gsLst>
                <a:lin ang="5400000" scaled="0"/>
              </a:gra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en-US">
          <a:gradFill>
            <a:gsLst>
              <a:gs pos="1250">
                <a:schemeClr val="tx2"/>
              </a:gs>
              <a:gs pos="99000">
                <a:schemeClr val="tx2"/>
              </a:gs>
            </a:gsLst>
            <a:lin ang="5400000" scaled="0"/>
          </a:gradFill>
        </a:defRPr>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0">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06C50E2-EF1E-4C7A-AF85-A0E8C85ED391}"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C3067FC6-C393-45B0-B9B4-61DA14157B0E}">
      <dgm:prSet phldrT="[Text]"/>
      <dgm:spPr/>
      <dgm:t>
        <a:bodyPr/>
        <a:lstStyle/>
        <a:p>
          <a:r>
            <a:rPr lang="en-US"/>
            <a:t>Name</a:t>
          </a:r>
        </a:p>
      </dgm:t>
    </dgm:pt>
    <dgm:pt modelId="{0DD655D3-FBDD-427D-918F-0E06AD86001A}" cxnId="{528A60E7-857F-422F-A3DD-98857DD2D13C}" type="parTrans">
      <dgm:prSet/>
      <dgm:spPr/>
      <dgm:t>
        <a:bodyPr/>
        <a:lstStyle/>
        <a:p>
          <a:endParaRPr lang="en-US"/>
        </a:p>
      </dgm:t>
    </dgm:pt>
    <dgm:pt modelId="{003CA83E-07E2-4FAD-BC60-B3D2F6F1657A}" cxnId="{528A60E7-857F-422F-A3DD-98857DD2D13C}" type="sibTrans">
      <dgm:prSet/>
      <dgm:spPr/>
      <dgm:t>
        <a:bodyPr/>
        <a:lstStyle/>
        <a:p>
          <a:endParaRPr lang="en-US"/>
        </a:p>
      </dgm:t>
    </dgm:pt>
    <dgm:pt modelId="{6BBEE4C3-F8F6-47FC-9EFB-D89DF37FD307}">
      <dgm:prSet/>
      <dgm:spPr/>
      <dgm:t>
        <a:bodyPr/>
        <a:lstStyle/>
        <a:p>
          <a:r>
            <a:rPr lang="en-US"/>
            <a:t>Role</a:t>
          </a:r>
        </a:p>
      </dgm:t>
    </dgm:pt>
    <dgm:pt modelId="{0E71A33A-9988-40C1-BE6E-53B582C0CF1D}" cxnId="{3ED160C1-F007-4856-A82F-EDCCE1E2A04E}" type="parTrans">
      <dgm:prSet/>
      <dgm:spPr/>
      <dgm:t>
        <a:bodyPr/>
        <a:lstStyle/>
        <a:p>
          <a:endParaRPr lang="en-US"/>
        </a:p>
      </dgm:t>
    </dgm:pt>
    <dgm:pt modelId="{633A7AC2-DA38-40AE-8EBA-6AED31D4266C}" cxnId="{3ED160C1-F007-4856-A82F-EDCCE1E2A04E}" type="sibTrans">
      <dgm:prSet/>
      <dgm:spPr/>
      <dgm:t>
        <a:bodyPr/>
        <a:lstStyle/>
        <a:p>
          <a:endParaRPr lang="en-US"/>
        </a:p>
      </dgm:t>
    </dgm:pt>
    <dgm:pt modelId="{22E8C501-3EFF-4F04-83D8-DC05D966DCA7}">
      <dgm:prSet/>
      <dgm:spPr/>
      <dgm:t>
        <a:bodyPr/>
        <a:lstStyle/>
        <a:p>
          <a:r>
            <a:rPr lang="en-US"/>
            <a:t>Expectations for today</a:t>
          </a:r>
        </a:p>
      </dgm:t>
    </dgm:pt>
    <dgm:pt modelId="{32F10253-3CF9-45DC-8E19-9B0B3D8545CF}" cxnId="{9F1F149C-5268-4DE3-9FE2-12E2979330F2}" type="parTrans">
      <dgm:prSet/>
      <dgm:spPr/>
      <dgm:t>
        <a:bodyPr/>
        <a:lstStyle/>
        <a:p>
          <a:endParaRPr lang="en-US"/>
        </a:p>
      </dgm:t>
    </dgm:pt>
    <dgm:pt modelId="{5A813B2F-A919-4A45-B03B-86501AF43F0D}" cxnId="{9F1F149C-5268-4DE3-9FE2-12E2979330F2}" type="sibTrans">
      <dgm:prSet/>
      <dgm:spPr/>
      <dgm:t>
        <a:bodyPr/>
        <a:lstStyle/>
        <a:p>
          <a:endParaRPr lang="en-US"/>
        </a:p>
      </dgm:t>
    </dgm:pt>
    <dgm:pt modelId="{F84472BA-E04C-4F44-B382-A8CFCE727389}" type="pres">
      <dgm:prSet presAssocID="{706C50E2-EF1E-4C7A-AF85-A0E8C85ED391}" presName="Name0" presStyleCnt="0">
        <dgm:presLayoutVars>
          <dgm:dir/>
          <dgm:resizeHandles val="exact"/>
        </dgm:presLayoutVars>
      </dgm:prSet>
      <dgm:spPr/>
    </dgm:pt>
    <dgm:pt modelId="{097042ED-2B2B-42F9-8C18-FE71408D23BF}" type="pres">
      <dgm:prSet presAssocID="{C3067FC6-C393-45B0-B9B4-61DA14157B0E}" presName="node" presStyleLbl="node1" presStyleIdx="0" presStyleCnt="3">
        <dgm:presLayoutVars>
          <dgm:bulletEnabled val="1"/>
        </dgm:presLayoutVars>
      </dgm:prSet>
      <dgm:spPr/>
    </dgm:pt>
    <dgm:pt modelId="{AECE2D6F-FBD1-4703-A4DE-A7E45E8702A5}" type="pres">
      <dgm:prSet presAssocID="{003CA83E-07E2-4FAD-BC60-B3D2F6F1657A}" presName="sibTrans" presStyleCnt="0"/>
      <dgm:spPr/>
    </dgm:pt>
    <dgm:pt modelId="{4132424F-9FC2-4CF0-B6DD-2B0A53A5D86C}" type="pres">
      <dgm:prSet presAssocID="{6BBEE4C3-F8F6-47FC-9EFB-D89DF37FD307}" presName="node" presStyleLbl="node1" presStyleIdx="1" presStyleCnt="3">
        <dgm:presLayoutVars>
          <dgm:bulletEnabled val="1"/>
        </dgm:presLayoutVars>
      </dgm:prSet>
      <dgm:spPr/>
    </dgm:pt>
    <dgm:pt modelId="{CAB26C21-C9CA-4A6E-9EBA-91C8C23175B9}" type="pres">
      <dgm:prSet presAssocID="{633A7AC2-DA38-40AE-8EBA-6AED31D4266C}" presName="sibTrans" presStyleCnt="0"/>
      <dgm:spPr/>
    </dgm:pt>
    <dgm:pt modelId="{1CB10B9E-F151-4BDA-8C06-9C4E22B8488F}" type="pres">
      <dgm:prSet presAssocID="{22E8C501-3EFF-4F04-83D8-DC05D966DCA7}" presName="node" presStyleLbl="node1" presStyleIdx="2" presStyleCnt="3">
        <dgm:presLayoutVars>
          <dgm:bulletEnabled val="1"/>
        </dgm:presLayoutVars>
      </dgm:prSet>
      <dgm:spPr/>
    </dgm:pt>
  </dgm:ptLst>
  <dgm:cxnLst>
    <dgm:cxn modelId="{C556AC4C-2D86-4B30-97D4-DC56739ECD99}" type="presOf" srcId="{C3067FC6-C393-45B0-B9B4-61DA14157B0E}" destId="{097042ED-2B2B-42F9-8C18-FE71408D23BF}" srcOrd="0" destOrd="0" presId="urn:microsoft.com/office/officeart/2005/8/layout/hList6"/>
    <dgm:cxn modelId="{9B5A6673-F173-4411-AE4B-81599BC40514}" type="presOf" srcId="{22E8C501-3EFF-4F04-83D8-DC05D966DCA7}" destId="{1CB10B9E-F151-4BDA-8C06-9C4E22B8488F}" srcOrd="0" destOrd="0" presId="urn:microsoft.com/office/officeart/2005/8/layout/hList6"/>
    <dgm:cxn modelId="{9F1F149C-5268-4DE3-9FE2-12E2979330F2}" srcId="{706C50E2-EF1E-4C7A-AF85-A0E8C85ED391}" destId="{22E8C501-3EFF-4F04-83D8-DC05D966DCA7}" srcOrd="2" destOrd="0" parTransId="{32F10253-3CF9-45DC-8E19-9B0B3D8545CF}" sibTransId="{5A813B2F-A919-4A45-B03B-86501AF43F0D}"/>
    <dgm:cxn modelId="{63D756C0-A990-421C-B9BD-8944EF9F0BD7}" type="presOf" srcId="{706C50E2-EF1E-4C7A-AF85-A0E8C85ED391}" destId="{F84472BA-E04C-4F44-B382-A8CFCE727389}" srcOrd="0" destOrd="0" presId="urn:microsoft.com/office/officeart/2005/8/layout/hList6"/>
    <dgm:cxn modelId="{3ED160C1-F007-4856-A82F-EDCCE1E2A04E}" srcId="{706C50E2-EF1E-4C7A-AF85-A0E8C85ED391}" destId="{6BBEE4C3-F8F6-47FC-9EFB-D89DF37FD307}" srcOrd="1" destOrd="0" parTransId="{0E71A33A-9988-40C1-BE6E-53B582C0CF1D}" sibTransId="{633A7AC2-DA38-40AE-8EBA-6AED31D4266C}"/>
    <dgm:cxn modelId="{528A60E7-857F-422F-A3DD-98857DD2D13C}" srcId="{706C50E2-EF1E-4C7A-AF85-A0E8C85ED391}" destId="{C3067FC6-C393-45B0-B9B4-61DA14157B0E}" srcOrd="0" destOrd="0" parTransId="{0DD655D3-FBDD-427D-918F-0E06AD86001A}" sibTransId="{003CA83E-07E2-4FAD-BC60-B3D2F6F1657A}"/>
    <dgm:cxn modelId="{1EB5B5F6-3E29-4BC6-A034-FB01648FEA82}" type="presOf" srcId="{6BBEE4C3-F8F6-47FC-9EFB-D89DF37FD307}" destId="{4132424F-9FC2-4CF0-B6DD-2B0A53A5D86C}" srcOrd="0" destOrd="0" presId="urn:microsoft.com/office/officeart/2005/8/layout/hList6"/>
    <dgm:cxn modelId="{86F907C7-0198-461A-96F3-39D23CC1B07F}" type="presParOf" srcId="{F84472BA-E04C-4F44-B382-A8CFCE727389}" destId="{097042ED-2B2B-42F9-8C18-FE71408D23BF}" srcOrd="0" destOrd="0" presId="urn:microsoft.com/office/officeart/2005/8/layout/hList6"/>
    <dgm:cxn modelId="{9C26FB16-D739-404D-9988-C337ADA75B0D}" type="presParOf" srcId="{F84472BA-E04C-4F44-B382-A8CFCE727389}" destId="{AECE2D6F-FBD1-4703-A4DE-A7E45E8702A5}" srcOrd="1" destOrd="0" presId="urn:microsoft.com/office/officeart/2005/8/layout/hList6"/>
    <dgm:cxn modelId="{C015D33E-4AA5-4C47-B228-1916B5D76497}" type="presParOf" srcId="{F84472BA-E04C-4F44-B382-A8CFCE727389}" destId="{4132424F-9FC2-4CF0-B6DD-2B0A53A5D86C}" srcOrd="2" destOrd="0" presId="urn:microsoft.com/office/officeart/2005/8/layout/hList6"/>
    <dgm:cxn modelId="{2DD1959F-687B-4EA4-AEA5-EEAAAFA628C0}" type="presParOf" srcId="{F84472BA-E04C-4F44-B382-A8CFCE727389}" destId="{CAB26C21-C9CA-4A6E-9EBA-91C8C23175B9}" srcOrd="3" destOrd="0" presId="urn:microsoft.com/office/officeart/2005/8/layout/hList6"/>
    <dgm:cxn modelId="{36DE4DD5-60A8-4668-AB8E-20D10C91A80B}" type="presParOf" srcId="{F84472BA-E04C-4F44-B382-A8CFCE727389}" destId="{1CB10B9E-F151-4BDA-8C06-9C4E22B8488F}" srcOrd="4"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770EF4-7BB0-45D3-B0ED-6FF44AA0BDD8}" type="doc">
      <dgm:prSet loTypeId="urn:microsoft.com/office/officeart/2005/8/layout/pyramid3" loCatId="pyramid" qsTypeId="urn:microsoft.com/office/officeart/2005/8/quickstyle/simple1" qsCatId="simple" csTypeId="urn:microsoft.com/office/officeart/2005/8/colors/accent1_2" csCatId="accent1" phldr="1"/>
      <dgm:spPr/>
    </dgm:pt>
    <dgm:pt modelId="{B42976F2-E0E0-4D7C-BE31-A08D731F9AD9}">
      <dgm:prSet phldrT="[Text]" custT="1"/>
      <dgm:spPr>
        <a:ln>
          <a:noFill/>
        </a:ln>
      </dgm:spPr>
      <dgm:t>
        <a:bodyPr lIns="91440"/>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gm:t>
    </dgm:pt>
    <dgm:pt modelId="{96540ABA-6A04-4032-A9E4-2E29B4CD9167}" cxnId="{DA610275-79C5-4139-A97C-EF5EA70BF99A}" type="parTrans">
      <dgm:prSet/>
      <dgm:spPr/>
      <dgm:t>
        <a:bodyPr/>
        <a:lstStyle/>
        <a:p>
          <a:endParaRPr lang="en-US" sz="1400">
            <a:solidFill>
              <a:schemeClr val="bg1"/>
            </a:solidFill>
          </a:endParaRPr>
        </a:p>
      </dgm:t>
    </dgm:pt>
    <dgm:pt modelId="{1B6D571C-702B-43E2-A7C4-DC9A350E00CA}" cxnId="{DA610275-79C5-4139-A97C-EF5EA70BF99A}" type="sibTrans">
      <dgm:prSet/>
      <dgm:spPr/>
      <dgm:t>
        <a:bodyPr/>
        <a:lstStyle/>
        <a:p>
          <a:endParaRPr lang="en-US" sz="1400">
            <a:solidFill>
              <a:schemeClr val="bg1"/>
            </a:solidFill>
          </a:endParaRPr>
        </a:p>
      </dgm:t>
    </dgm:pt>
    <dgm:pt modelId="{59461C4A-6615-4ED9-B857-D7166A6E0334}">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gm:t>
    </dgm:pt>
    <dgm:pt modelId="{6E71734A-67FE-48B0-B64E-7AFCBC75F531}" cxnId="{FC96CA7A-00D2-4DEF-B823-4F01676F6F7B}" type="parTrans">
      <dgm:prSet/>
      <dgm:spPr/>
      <dgm:t>
        <a:bodyPr/>
        <a:lstStyle/>
        <a:p>
          <a:endParaRPr lang="en-US" sz="1400">
            <a:solidFill>
              <a:schemeClr val="bg1"/>
            </a:solidFill>
          </a:endParaRPr>
        </a:p>
      </dgm:t>
    </dgm:pt>
    <dgm:pt modelId="{471B259A-A00E-45A0-B9CF-23DE99371C74}" cxnId="{FC96CA7A-00D2-4DEF-B823-4F01676F6F7B}" type="sibTrans">
      <dgm:prSet/>
      <dgm:spPr/>
      <dgm:t>
        <a:bodyPr/>
        <a:lstStyle/>
        <a:p>
          <a:endParaRPr lang="en-US" sz="1400">
            <a:solidFill>
              <a:schemeClr val="bg1"/>
            </a:solidFill>
          </a:endParaRPr>
        </a:p>
      </dgm:t>
    </dgm:pt>
    <dgm:pt modelId="{6489D92A-7224-49D1-ADED-6E773922A6D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87CACF99-C6B5-4927-B4CE-2F16050C97F9}" cxnId="{AA0A06E7-3A92-4118-A3EB-FA420BDDE7F1}" type="parTrans">
      <dgm:prSet/>
      <dgm:spPr/>
      <dgm:t>
        <a:bodyPr/>
        <a:lstStyle/>
        <a:p>
          <a:endParaRPr lang="en-US" sz="1400">
            <a:solidFill>
              <a:schemeClr val="bg1"/>
            </a:solidFill>
          </a:endParaRPr>
        </a:p>
      </dgm:t>
    </dgm:pt>
    <dgm:pt modelId="{C2B0FE6C-2BC0-411E-9590-CDE2E4F17284}" cxnId="{AA0A06E7-3A92-4118-A3EB-FA420BDDE7F1}" type="sibTrans">
      <dgm:prSet/>
      <dgm:spPr/>
      <dgm:t>
        <a:bodyPr/>
        <a:lstStyle/>
        <a:p>
          <a:endParaRPr lang="en-US" sz="1400">
            <a:solidFill>
              <a:schemeClr val="bg1"/>
            </a:solidFill>
          </a:endParaRPr>
        </a:p>
      </dgm:t>
    </dgm:pt>
    <dgm:pt modelId="{73CBF3C4-1105-4E79-A371-61BB7702E90C}">
      <dgm:prSet phldrT="[Text]" custT="1"/>
      <dgm:spPr/>
      <dgm:t>
        <a:bodyPr/>
        <a:lstStyle/>
        <a:p>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gm:t>
    </dgm:pt>
    <dgm:pt modelId="{3DF85EC9-BF80-4DF5-A803-8D937D160EA2}" cxnId="{2316AE1F-7292-442B-8075-61C9DA5F38BA}" type="parTrans">
      <dgm:prSet/>
      <dgm:spPr/>
      <dgm:t>
        <a:bodyPr/>
        <a:lstStyle/>
        <a:p>
          <a:endParaRPr lang="en-US" sz="1400"/>
        </a:p>
      </dgm:t>
    </dgm:pt>
    <dgm:pt modelId="{0A135064-6223-4EB3-B99E-F87560C89EA5}" cxnId="{2316AE1F-7292-442B-8075-61C9DA5F38BA}" type="sibTrans">
      <dgm:prSet/>
      <dgm:spPr/>
      <dgm:t>
        <a:bodyPr/>
        <a:lstStyle/>
        <a:p>
          <a:endParaRPr lang="en-US" sz="1400"/>
        </a:p>
      </dgm:t>
    </dgm:pt>
    <dgm:pt modelId="{F7A4943A-548F-41C5-8A32-BEA6B9776D9B}">
      <dgm:prSet phldrT="[Text]" custT="1"/>
      <dgm:spPr/>
      <dgm:t>
        <a:bodyPr/>
        <a:lstStyle/>
        <a:p>
          <a:r>
            <a:rPr lang="en-US" sz="1400"/>
            <a:t> </a:t>
          </a:r>
        </a:p>
      </dgm:t>
    </dgm:pt>
    <dgm:pt modelId="{3149E871-EA42-478E-BBBD-279B5EBD4AB4}" cxnId="{C2966966-3255-4B8E-BAB6-D69CC0DF44BF}" type="parTrans">
      <dgm:prSet/>
      <dgm:spPr/>
      <dgm:t>
        <a:bodyPr/>
        <a:lstStyle/>
        <a:p>
          <a:endParaRPr lang="en-US" sz="1400"/>
        </a:p>
      </dgm:t>
    </dgm:pt>
    <dgm:pt modelId="{48AEDF17-E02F-4CBF-883A-248268FFF15C}" cxnId="{C2966966-3255-4B8E-BAB6-D69CC0DF44BF}" type="sibTrans">
      <dgm:prSet/>
      <dgm:spPr/>
      <dgm:t>
        <a:bodyPr/>
        <a:lstStyle/>
        <a:p>
          <a:endParaRPr lang="en-US" sz="1400"/>
        </a:p>
      </dgm:t>
    </dgm:pt>
    <dgm:pt modelId="{5E005AEF-3978-4F38-A7AD-C7BAACCE5DA8}" type="pres">
      <dgm:prSet presAssocID="{22770EF4-7BB0-45D3-B0ED-6FF44AA0BDD8}" presName="Name0" presStyleCnt="0">
        <dgm:presLayoutVars>
          <dgm:dir/>
          <dgm:animLvl val="lvl"/>
          <dgm:resizeHandles val="exact"/>
        </dgm:presLayoutVars>
      </dgm:prSet>
      <dgm:spPr/>
    </dgm:pt>
    <dgm:pt modelId="{F53F33BD-C819-430D-AC01-E8C667D778F0}" type="pres">
      <dgm:prSet presAssocID="{B42976F2-E0E0-4D7C-BE31-A08D731F9AD9}" presName="Name8" presStyleCnt="0"/>
      <dgm:spPr/>
    </dgm:pt>
    <dgm:pt modelId="{DEEDE27E-46F9-4640-A6C1-B3A991CBE9B6}" type="pres">
      <dgm:prSet presAssocID="{B42976F2-E0E0-4D7C-BE31-A08D731F9AD9}" presName="level" presStyleLbl="node1" presStyleIdx="0" presStyleCnt="5">
        <dgm:presLayoutVars>
          <dgm:chMax val="1"/>
          <dgm:bulletEnabled val="1"/>
        </dgm:presLayoutVars>
      </dgm:prSet>
      <dgm:spPr/>
    </dgm:pt>
    <dgm:pt modelId="{A5EB338C-0468-447D-9575-9495E61A089E}" type="pres">
      <dgm:prSet presAssocID="{B42976F2-E0E0-4D7C-BE31-A08D731F9AD9}" presName="levelTx" presStyleLbl="revTx" presStyleIdx="0" presStyleCnt="0">
        <dgm:presLayoutVars>
          <dgm:chMax val="1"/>
          <dgm:bulletEnabled val="1"/>
        </dgm:presLayoutVars>
      </dgm:prSet>
      <dgm:spPr/>
    </dgm:pt>
    <dgm:pt modelId="{6C008DDB-7B17-418E-83BE-0D7F590252D4}" type="pres">
      <dgm:prSet presAssocID="{59461C4A-6615-4ED9-B857-D7166A6E0334}" presName="Name8" presStyleCnt="0"/>
      <dgm:spPr/>
    </dgm:pt>
    <dgm:pt modelId="{3E5CECD2-343B-459E-9913-D977128EFA9D}" type="pres">
      <dgm:prSet presAssocID="{59461C4A-6615-4ED9-B857-D7166A6E0334}" presName="level" presStyleLbl="node1" presStyleIdx="1" presStyleCnt="5">
        <dgm:presLayoutVars>
          <dgm:chMax val="1"/>
          <dgm:bulletEnabled val="1"/>
        </dgm:presLayoutVars>
      </dgm:prSet>
      <dgm:spPr/>
    </dgm:pt>
    <dgm:pt modelId="{E9C45B7B-FE61-4D40-B500-00F9E230F6B9}" type="pres">
      <dgm:prSet presAssocID="{59461C4A-6615-4ED9-B857-D7166A6E0334}" presName="levelTx" presStyleLbl="revTx" presStyleIdx="0" presStyleCnt="0">
        <dgm:presLayoutVars>
          <dgm:chMax val="1"/>
          <dgm:bulletEnabled val="1"/>
        </dgm:presLayoutVars>
      </dgm:prSet>
      <dgm:spPr/>
    </dgm:pt>
    <dgm:pt modelId="{2FB3B98E-D207-44C9-88B1-39C5F484B2F9}" type="pres">
      <dgm:prSet presAssocID="{6489D92A-7224-49D1-ADED-6E773922A6DC}" presName="Name8" presStyleCnt="0"/>
      <dgm:spPr/>
    </dgm:pt>
    <dgm:pt modelId="{68A18726-077E-458E-BBA0-3A046B67BC2E}" type="pres">
      <dgm:prSet presAssocID="{6489D92A-7224-49D1-ADED-6E773922A6DC}" presName="level" presStyleLbl="node1" presStyleIdx="2" presStyleCnt="5">
        <dgm:presLayoutVars>
          <dgm:chMax val="1"/>
          <dgm:bulletEnabled val="1"/>
        </dgm:presLayoutVars>
      </dgm:prSet>
      <dgm:spPr/>
    </dgm:pt>
    <dgm:pt modelId="{1A07643C-7113-4D4F-A723-5BFCE61EE8B3}" type="pres">
      <dgm:prSet presAssocID="{6489D92A-7224-49D1-ADED-6E773922A6DC}" presName="levelTx" presStyleLbl="revTx" presStyleIdx="0" presStyleCnt="0">
        <dgm:presLayoutVars>
          <dgm:chMax val="1"/>
          <dgm:bulletEnabled val="1"/>
        </dgm:presLayoutVars>
      </dgm:prSet>
      <dgm:spPr/>
    </dgm:pt>
    <dgm:pt modelId="{2FDEB206-D1C8-44F3-95D4-8DB7CC171A3A}" type="pres">
      <dgm:prSet presAssocID="{73CBF3C4-1105-4E79-A371-61BB7702E90C}" presName="Name8" presStyleCnt="0"/>
      <dgm:spPr/>
    </dgm:pt>
    <dgm:pt modelId="{8BB9ADB9-169A-465E-A20A-BB85A5AB7372}" type="pres">
      <dgm:prSet presAssocID="{73CBF3C4-1105-4E79-A371-61BB7702E90C}" presName="level" presStyleLbl="node1" presStyleIdx="3" presStyleCnt="5">
        <dgm:presLayoutVars>
          <dgm:chMax val="1"/>
          <dgm:bulletEnabled val="1"/>
        </dgm:presLayoutVars>
      </dgm:prSet>
      <dgm:spPr/>
    </dgm:pt>
    <dgm:pt modelId="{1764F0D2-8E61-4B14-95FF-E7B2A23E2449}" type="pres">
      <dgm:prSet presAssocID="{73CBF3C4-1105-4E79-A371-61BB7702E90C}" presName="levelTx" presStyleLbl="revTx" presStyleIdx="0" presStyleCnt="0">
        <dgm:presLayoutVars>
          <dgm:chMax val="1"/>
          <dgm:bulletEnabled val="1"/>
        </dgm:presLayoutVars>
      </dgm:prSet>
      <dgm:spPr/>
    </dgm:pt>
    <dgm:pt modelId="{8BA02C04-A19E-4FDD-B507-423793D0FDA7}" type="pres">
      <dgm:prSet presAssocID="{F7A4943A-548F-41C5-8A32-BEA6B9776D9B}" presName="Name8" presStyleCnt="0"/>
      <dgm:spPr/>
    </dgm:pt>
    <dgm:pt modelId="{C0E25938-0068-4358-83B3-8C39E6053893}" type="pres">
      <dgm:prSet presAssocID="{F7A4943A-548F-41C5-8A32-BEA6B9776D9B}" presName="level" presStyleLbl="node1" presStyleIdx="4" presStyleCnt="5">
        <dgm:presLayoutVars>
          <dgm:chMax val="1"/>
          <dgm:bulletEnabled val="1"/>
        </dgm:presLayoutVars>
      </dgm:prSet>
      <dgm:spPr/>
    </dgm:pt>
    <dgm:pt modelId="{BBA46D60-8A3B-4B15-AB22-C0107FE636B4}" type="pres">
      <dgm:prSet presAssocID="{F7A4943A-548F-41C5-8A32-BEA6B9776D9B}" presName="levelTx" presStyleLbl="revTx" presStyleIdx="0" presStyleCnt="0">
        <dgm:presLayoutVars>
          <dgm:chMax val="1"/>
          <dgm:bulletEnabled val="1"/>
        </dgm:presLayoutVars>
      </dgm:prSet>
      <dgm:spPr/>
    </dgm:pt>
  </dgm:ptLst>
  <dgm:cxnLst>
    <dgm:cxn modelId="{2316AE1F-7292-442B-8075-61C9DA5F38BA}" srcId="{22770EF4-7BB0-45D3-B0ED-6FF44AA0BDD8}" destId="{73CBF3C4-1105-4E79-A371-61BB7702E90C}" srcOrd="3" destOrd="0" parTransId="{3DF85EC9-BF80-4DF5-A803-8D937D160EA2}" sibTransId="{0A135064-6223-4EB3-B99E-F87560C89EA5}"/>
    <dgm:cxn modelId="{96BB1223-2A4E-4927-9C6A-D6BFBF85A503}" type="presOf" srcId="{22770EF4-7BB0-45D3-B0ED-6FF44AA0BDD8}" destId="{5E005AEF-3978-4F38-A7AD-C7BAACCE5DA8}" srcOrd="0" destOrd="0" presId="urn:microsoft.com/office/officeart/2005/8/layout/pyramid3"/>
    <dgm:cxn modelId="{D9A8AA35-8B05-435A-87E7-670B37DAEE1E}" type="presOf" srcId="{B42976F2-E0E0-4D7C-BE31-A08D731F9AD9}" destId="{A5EB338C-0468-447D-9575-9495E61A089E}" srcOrd="1" destOrd="0" presId="urn:microsoft.com/office/officeart/2005/8/layout/pyramid3"/>
    <dgm:cxn modelId="{114EFD3E-6F50-4D8D-802E-12AF5495DB2A}" type="presOf" srcId="{F7A4943A-548F-41C5-8A32-BEA6B9776D9B}" destId="{BBA46D60-8A3B-4B15-AB22-C0107FE636B4}" srcOrd="1" destOrd="0" presId="urn:microsoft.com/office/officeart/2005/8/layout/pyramid3"/>
    <dgm:cxn modelId="{12AE1061-3027-43DA-93C0-AF71290622A1}" type="presOf" srcId="{6489D92A-7224-49D1-ADED-6E773922A6DC}" destId="{68A18726-077E-458E-BBA0-3A046B67BC2E}" srcOrd="0" destOrd="0" presId="urn:microsoft.com/office/officeart/2005/8/layout/pyramid3"/>
    <dgm:cxn modelId="{6FA88243-3CCD-487F-A20D-16016DD30F30}" type="presOf" srcId="{6489D92A-7224-49D1-ADED-6E773922A6DC}" destId="{1A07643C-7113-4D4F-A723-5BFCE61EE8B3}" srcOrd="1" destOrd="0" presId="urn:microsoft.com/office/officeart/2005/8/layout/pyramid3"/>
    <dgm:cxn modelId="{C2966966-3255-4B8E-BAB6-D69CC0DF44BF}" srcId="{22770EF4-7BB0-45D3-B0ED-6FF44AA0BDD8}" destId="{F7A4943A-548F-41C5-8A32-BEA6B9776D9B}" srcOrd="4" destOrd="0" parTransId="{3149E871-EA42-478E-BBBD-279B5EBD4AB4}" sibTransId="{48AEDF17-E02F-4CBF-883A-248268FFF15C}"/>
    <dgm:cxn modelId="{03EC0A47-1AAE-4AE3-835B-4AE2A1ACFAD1}" type="presOf" srcId="{B42976F2-E0E0-4D7C-BE31-A08D731F9AD9}" destId="{DEEDE27E-46F9-4640-A6C1-B3A991CBE9B6}" srcOrd="0" destOrd="0" presId="urn:microsoft.com/office/officeart/2005/8/layout/pyramid3"/>
    <dgm:cxn modelId="{B5C9B249-5CF7-4C8E-911F-E153595ABBDB}" type="presOf" srcId="{59461C4A-6615-4ED9-B857-D7166A6E0334}" destId="{E9C45B7B-FE61-4D40-B500-00F9E230F6B9}" srcOrd="1" destOrd="0" presId="urn:microsoft.com/office/officeart/2005/8/layout/pyramid3"/>
    <dgm:cxn modelId="{5633B26C-30C1-48DF-8241-6F4079471002}" type="presOf" srcId="{73CBF3C4-1105-4E79-A371-61BB7702E90C}" destId="{8BB9ADB9-169A-465E-A20A-BB85A5AB7372}" srcOrd="0" destOrd="0" presId="urn:microsoft.com/office/officeart/2005/8/layout/pyramid3"/>
    <dgm:cxn modelId="{DA610275-79C5-4139-A97C-EF5EA70BF99A}" srcId="{22770EF4-7BB0-45D3-B0ED-6FF44AA0BDD8}" destId="{B42976F2-E0E0-4D7C-BE31-A08D731F9AD9}" srcOrd="0" destOrd="0" parTransId="{96540ABA-6A04-4032-A9E4-2E29B4CD9167}" sibTransId="{1B6D571C-702B-43E2-A7C4-DC9A350E00CA}"/>
    <dgm:cxn modelId="{FC96CA7A-00D2-4DEF-B823-4F01676F6F7B}" srcId="{22770EF4-7BB0-45D3-B0ED-6FF44AA0BDD8}" destId="{59461C4A-6615-4ED9-B857-D7166A6E0334}" srcOrd="1" destOrd="0" parTransId="{6E71734A-67FE-48B0-B64E-7AFCBC75F531}" sibTransId="{471B259A-A00E-45A0-B9CF-23DE99371C74}"/>
    <dgm:cxn modelId="{BB461E7F-9992-46BF-A367-AC0CCB19A185}" type="presOf" srcId="{59461C4A-6615-4ED9-B857-D7166A6E0334}" destId="{3E5CECD2-343B-459E-9913-D977128EFA9D}" srcOrd="0" destOrd="0" presId="urn:microsoft.com/office/officeart/2005/8/layout/pyramid3"/>
    <dgm:cxn modelId="{1E781783-7A65-403D-9E61-E4A538A6BF59}" type="presOf" srcId="{73CBF3C4-1105-4E79-A371-61BB7702E90C}" destId="{1764F0D2-8E61-4B14-95FF-E7B2A23E2449}" srcOrd="1" destOrd="0" presId="urn:microsoft.com/office/officeart/2005/8/layout/pyramid3"/>
    <dgm:cxn modelId="{AA0A06E7-3A92-4118-A3EB-FA420BDDE7F1}" srcId="{22770EF4-7BB0-45D3-B0ED-6FF44AA0BDD8}" destId="{6489D92A-7224-49D1-ADED-6E773922A6DC}" srcOrd="2" destOrd="0" parTransId="{87CACF99-C6B5-4927-B4CE-2F16050C97F9}" sibTransId="{C2B0FE6C-2BC0-411E-9590-CDE2E4F17284}"/>
    <dgm:cxn modelId="{5775CDF8-8C8E-4454-9757-9245723F8DC4}" type="presOf" srcId="{F7A4943A-548F-41C5-8A32-BEA6B9776D9B}" destId="{C0E25938-0068-4358-83B3-8C39E6053893}" srcOrd="0" destOrd="0" presId="urn:microsoft.com/office/officeart/2005/8/layout/pyramid3"/>
    <dgm:cxn modelId="{716C7386-26E8-4BF9-837A-626F99084CBD}" type="presParOf" srcId="{5E005AEF-3978-4F38-A7AD-C7BAACCE5DA8}" destId="{F53F33BD-C819-430D-AC01-E8C667D778F0}" srcOrd="0" destOrd="0" presId="urn:microsoft.com/office/officeart/2005/8/layout/pyramid3"/>
    <dgm:cxn modelId="{853BCC77-8D58-40CB-930E-D127747FBA15}" type="presParOf" srcId="{F53F33BD-C819-430D-AC01-E8C667D778F0}" destId="{DEEDE27E-46F9-4640-A6C1-B3A991CBE9B6}" srcOrd="0" destOrd="0" presId="urn:microsoft.com/office/officeart/2005/8/layout/pyramid3"/>
    <dgm:cxn modelId="{4784CCCE-5382-4803-A281-1D642AC94581}" type="presParOf" srcId="{F53F33BD-C819-430D-AC01-E8C667D778F0}" destId="{A5EB338C-0468-447D-9575-9495E61A089E}" srcOrd="1" destOrd="0" presId="urn:microsoft.com/office/officeart/2005/8/layout/pyramid3"/>
    <dgm:cxn modelId="{31BE15D2-1A20-47D0-B177-769D554024F2}" type="presParOf" srcId="{5E005AEF-3978-4F38-A7AD-C7BAACCE5DA8}" destId="{6C008DDB-7B17-418E-83BE-0D7F590252D4}" srcOrd="1" destOrd="0" presId="urn:microsoft.com/office/officeart/2005/8/layout/pyramid3"/>
    <dgm:cxn modelId="{6248BC30-B1DE-4842-A2D4-0F2BB96FFAE8}" type="presParOf" srcId="{6C008DDB-7B17-418E-83BE-0D7F590252D4}" destId="{3E5CECD2-343B-459E-9913-D977128EFA9D}" srcOrd="0" destOrd="0" presId="urn:microsoft.com/office/officeart/2005/8/layout/pyramid3"/>
    <dgm:cxn modelId="{789A406F-18DE-4EF3-AF58-7BEDB57C3BA8}" type="presParOf" srcId="{6C008DDB-7B17-418E-83BE-0D7F590252D4}" destId="{E9C45B7B-FE61-4D40-B500-00F9E230F6B9}" srcOrd="1" destOrd="0" presId="urn:microsoft.com/office/officeart/2005/8/layout/pyramid3"/>
    <dgm:cxn modelId="{E13C4DA6-5EC8-47D4-9AC6-7B05273C1189}" type="presParOf" srcId="{5E005AEF-3978-4F38-A7AD-C7BAACCE5DA8}" destId="{2FB3B98E-D207-44C9-88B1-39C5F484B2F9}" srcOrd="2" destOrd="0" presId="urn:microsoft.com/office/officeart/2005/8/layout/pyramid3"/>
    <dgm:cxn modelId="{63DCAA11-14A5-4C8D-8825-526360008874}" type="presParOf" srcId="{2FB3B98E-D207-44C9-88B1-39C5F484B2F9}" destId="{68A18726-077E-458E-BBA0-3A046B67BC2E}" srcOrd="0" destOrd="0" presId="urn:microsoft.com/office/officeart/2005/8/layout/pyramid3"/>
    <dgm:cxn modelId="{371E71D1-B167-42B6-91B1-06D1F5AF5933}" type="presParOf" srcId="{2FB3B98E-D207-44C9-88B1-39C5F484B2F9}" destId="{1A07643C-7113-4D4F-A723-5BFCE61EE8B3}" srcOrd="1" destOrd="0" presId="urn:microsoft.com/office/officeart/2005/8/layout/pyramid3"/>
    <dgm:cxn modelId="{0B3455D9-DC7B-4A4F-A5CE-4CD69A1AB00B}" type="presParOf" srcId="{5E005AEF-3978-4F38-A7AD-C7BAACCE5DA8}" destId="{2FDEB206-D1C8-44F3-95D4-8DB7CC171A3A}" srcOrd="3" destOrd="0" presId="urn:microsoft.com/office/officeart/2005/8/layout/pyramid3"/>
    <dgm:cxn modelId="{60C7B280-43D5-49C4-A2E9-DD3D7F00B20A}" type="presParOf" srcId="{2FDEB206-D1C8-44F3-95D4-8DB7CC171A3A}" destId="{8BB9ADB9-169A-465E-A20A-BB85A5AB7372}" srcOrd="0" destOrd="0" presId="urn:microsoft.com/office/officeart/2005/8/layout/pyramid3"/>
    <dgm:cxn modelId="{740BC0D6-0B43-471A-868A-B8EC5E0C8DF8}" type="presParOf" srcId="{2FDEB206-D1C8-44F3-95D4-8DB7CC171A3A}" destId="{1764F0D2-8E61-4B14-95FF-E7B2A23E2449}" srcOrd="1" destOrd="0" presId="urn:microsoft.com/office/officeart/2005/8/layout/pyramid3"/>
    <dgm:cxn modelId="{061E160F-9954-4D65-93B9-8382B7E6860D}" type="presParOf" srcId="{5E005AEF-3978-4F38-A7AD-C7BAACCE5DA8}" destId="{8BA02C04-A19E-4FDD-B507-423793D0FDA7}" srcOrd="4" destOrd="0" presId="urn:microsoft.com/office/officeart/2005/8/layout/pyramid3"/>
    <dgm:cxn modelId="{289812EF-7FD6-4CCA-B7C6-52ED080258B8}" type="presParOf" srcId="{8BA02C04-A19E-4FDD-B507-423793D0FDA7}" destId="{C0E25938-0068-4358-83B3-8C39E6053893}" srcOrd="0" destOrd="0" presId="urn:microsoft.com/office/officeart/2005/8/layout/pyramid3"/>
    <dgm:cxn modelId="{DB568132-E09B-40D9-840B-9D4F37E662C3}" type="presParOf" srcId="{8BA02C04-A19E-4FDD-B507-423793D0FDA7}" destId="{BBA46D60-8A3B-4B15-AB22-C0107FE636B4}" srcOrd="1" destOrd="0" presId="urn:microsoft.com/office/officeart/2005/8/layout/pyramid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128000" cy="5418667"/>
        <a:chOff x="0" y="0"/>
        <a:chExt cx="8128000" cy="5418667"/>
      </a:xfrm>
    </dsp:grpSpPr>
    <dsp:sp modelId="{097042ED-2B2B-42F9-8C18-FE71408D23BF}">
      <dsp:nvSpPr>
        <dsp:cNvPr id="3" name="Flowchart: Manual Operation 2"/>
        <dsp:cNvSpPr/>
      </dsp:nvSpPr>
      <dsp:spPr bwMode="white">
        <a:xfrm rot="-5400000">
          <a:off x="-1419175" y="1419175"/>
          <a:ext cx="5418667" cy="2580317"/>
        </a:xfrm>
        <a:prstGeom prst="flowChartManualOperation">
          <a:avLst/>
        </a:prstGeom>
      </dsp:spPr>
      <dsp:style>
        <a:lnRef idx="2">
          <a:schemeClr val="lt1"/>
        </a:lnRef>
        <a:fillRef idx="1">
          <a:schemeClr val="accent1"/>
        </a:fillRef>
        <a:effectRef idx="0">
          <a:scrgbClr r="0" g="0" b="0"/>
        </a:effectRef>
        <a:fontRef idx="minor">
          <a:schemeClr val="lt1"/>
        </a:fontRef>
      </dsp:style>
      <dsp:txBody>
        <a:bodyPr rot="5400000" lIns="196850" tIns="0" rIns="196850" bIns="0"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en-US"/>
            <a:t>Name</a:t>
          </a:r>
        </a:p>
      </dsp:txBody>
      <dsp:txXfrm rot="-5400000">
        <a:off x="-1419175" y="1419175"/>
        <a:ext cx="5418667" cy="2580317"/>
      </dsp:txXfrm>
    </dsp:sp>
    <dsp:sp modelId="{4132424F-9FC2-4CF0-B6DD-2B0A53A5D86C}">
      <dsp:nvSpPr>
        <dsp:cNvPr id="4" name="Flowchart: Manual Operation 3"/>
        <dsp:cNvSpPr/>
      </dsp:nvSpPr>
      <dsp:spPr bwMode="white">
        <a:xfrm rot="-5400000">
          <a:off x="1354666" y="1419175"/>
          <a:ext cx="5418667" cy="2580317"/>
        </a:xfrm>
        <a:prstGeom prst="flowChartManualOperation">
          <a:avLst/>
        </a:prstGeom>
      </dsp:spPr>
      <dsp:style>
        <a:lnRef idx="2">
          <a:schemeClr val="lt1"/>
        </a:lnRef>
        <a:fillRef idx="1">
          <a:schemeClr val="accent1"/>
        </a:fillRef>
        <a:effectRef idx="0">
          <a:scrgbClr r="0" g="0" b="0"/>
        </a:effectRef>
        <a:fontRef idx="minor">
          <a:schemeClr val="lt1"/>
        </a:fontRef>
      </dsp:style>
      <dsp:txBody>
        <a:bodyPr rot="5400000" lIns="196850" tIns="0" rIns="196850" bIns="0"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en-US"/>
            <a:t>Role</a:t>
          </a:r>
        </a:p>
      </dsp:txBody>
      <dsp:txXfrm rot="-5400000">
        <a:off x="1354666" y="1419175"/>
        <a:ext cx="5418667" cy="2580317"/>
      </dsp:txXfrm>
    </dsp:sp>
    <dsp:sp modelId="{1CB10B9E-F151-4BDA-8C06-9C4E22B8488F}">
      <dsp:nvSpPr>
        <dsp:cNvPr id="5" name="Flowchart: Manual Operation 4"/>
        <dsp:cNvSpPr/>
      </dsp:nvSpPr>
      <dsp:spPr bwMode="white">
        <a:xfrm rot="-5400000">
          <a:off x="4128508" y="1419175"/>
          <a:ext cx="5418667" cy="2580317"/>
        </a:xfrm>
        <a:prstGeom prst="flowChartManualOperation">
          <a:avLst/>
        </a:prstGeom>
      </dsp:spPr>
      <dsp:style>
        <a:lnRef idx="2">
          <a:schemeClr val="lt1"/>
        </a:lnRef>
        <a:fillRef idx="1">
          <a:schemeClr val="accent1"/>
        </a:fillRef>
        <a:effectRef idx="0">
          <a:scrgbClr r="0" g="0" b="0"/>
        </a:effectRef>
        <a:fontRef idx="minor">
          <a:schemeClr val="lt1"/>
        </a:fontRef>
      </dsp:style>
      <dsp:txBody>
        <a:bodyPr rot="5400000" lIns="196850" tIns="0" rIns="196850" bIns="0"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r>
            <a:rPr lang="en-US"/>
            <a:t>Expectations for today</a:t>
          </a:r>
        </a:p>
      </dsp:txBody>
      <dsp:txXfrm rot="-5400000">
        <a:off x="4128508" y="1419175"/>
        <a:ext cx="5418667" cy="2580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DE27E-46F9-4640-A6C1-B3A991CBE9B6}">
      <dsp:nvSpPr>
        <dsp:cNvPr id="0" name=""/>
        <dsp:cNvSpPr/>
      </dsp:nvSpPr>
      <dsp:spPr>
        <a:xfrm rot="10800000">
          <a:off x="0" y="0"/>
          <a:ext cx="5587737" cy="1070596"/>
        </a:xfrm>
        <a:prstGeom prst="trapezoid">
          <a:avLst>
            <a:gd name="adj" fmla="val 52193"/>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Local ML models, behavior-based detection algorithms, generics, heuristics</a:t>
          </a:r>
        </a:p>
      </dsp:txBody>
      <dsp:txXfrm rot="-10800000">
        <a:off x="977853" y="0"/>
        <a:ext cx="3632029" cy="1070596"/>
      </dsp:txXfrm>
    </dsp:sp>
    <dsp:sp modelId="{3E5CECD2-343B-459E-9913-D977128EFA9D}">
      <dsp:nvSpPr>
        <dsp:cNvPr id="0" name=""/>
        <dsp:cNvSpPr/>
      </dsp:nvSpPr>
      <dsp:spPr>
        <a:xfrm rot="10800000">
          <a:off x="558773" y="1070596"/>
          <a:ext cx="4470189"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Metadata-based ML models</a:t>
          </a:r>
        </a:p>
      </dsp:txBody>
      <dsp:txXfrm rot="-10800000">
        <a:off x="1341056" y="1070596"/>
        <a:ext cx="2905623" cy="1070596"/>
      </dsp:txXfrm>
    </dsp:sp>
    <dsp:sp modelId="{68A18726-077E-458E-BBA0-3A046B67BC2E}">
      <dsp:nvSpPr>
        <dsp:cNvPr id="0" name=""/>
        <dsp:cNvSpPr/>
      </dsp:nvSpPr>
      <dsp:spPr>
        <a:xfrm rot="10800000">
          <a:off x="1117547" y="2141192"/>
          <a:ext cx="3352642"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Sample analysis-based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1704259" y="2141192"/>
        <a:ext cx="2179217" cy="1070596"/>
      </dsp:txXfrm>
    </dsp:sp>
    <dsp:sp modelId="{8BB9ADB9-169A-465E-A20A-BB85A5AB7372}">
      <dsp:nvSpPr>
        <dsp:cNvPr id="0" name=""/>
        <dsp:cNvSpPr/>
      </dsp:nvSpPr>
      <dsp:spPr>
        <a:xfrm rot="10800000">
          <a:off x="1676321" y="3211788"/>
          <a:ext cx="2235094"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Detonation-based </a:t>
          </a:r>
          <a:b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br>
          <a:r>
            <a:rPr lang="en-US" sz="1400" kern="1200">
              <a:gradFill>
                <a:gsLst>
                  <a:gs pos="26000">
                    <a:schemeClr val="bg1"/>
                  </a:gs>
                  <a:gs pos="85000">
                    <a:schemeClr val="bg1"/>
                  </a:gs>
                </a:gsLst>
                <a:lin ang="5400000" scaled="1"/>
              </a:gradFill>
              <a:latin typeface="Segoe UI Semibold" panose="020B0702040204020203" pitchFamily="34" charset="0"/>
              <a:cs typeface="Segoe UI Semibold" panose="020B0702040204020203" pitchFamily="34" charset="0"/>
            </a:rPr>
            <a:t>ML models</a:t>
          </a:r>
        </a:p>
      </dsp:txBody>
      <dsp:txXfrm rot="-10800000">
        <a:off x="2067462" y="3211788"/>
        <a:ext cx="1452811" cy="1070596"/>
      </dsp:txXfrm>
    </dsp:sp>
    <dsp:sp modelId="{C0E25938-0068-4358-83B3-8C39E6053893}">
      <dsp:nvSpPr>
        <dsp:cNvPr id="0" name=""/>
        <dsp:cNvSpPr/>
      </dsp:nvSpPr>
      <dsp:spPr>
        <a:xfrm rot="10800000">
          <a:off x="2235094" y="4282384"/>
          <a:ext cx="1117547" cy="1070596"/>
        </a:xfrm>
        <a:prstGeom prst="trapezoid">
          <a:avLst>
            <a:gd name="adj" fmla="val 52193"/>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 </a:t>
          </a:r>
        </a:p>
      </dsp:txBody>
      <dsp:txXfrm rot="-10800000">
        <a:off x="2235094" y="4282384"/>
        <a:ext cx="1117547" cy="107059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T"/>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T"/>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73270-904A-4C00-9E05-4374D3EFE54F}"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24FE22-94F8-4D93-820B-89FCE526CE4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4" Type="http://schemas.openxmlformats.org/officeDocument/2006/relationships/hyperlink" Target="https://aka.ms/markslist" TargetMode="External"/><Relationship Id="rId3" Type="http://schemas.openxmlformats.org/officeDocument/2006/relationships/hyperlink" Target="https://aka.ms/MCRA"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6" Type="http://schemas.openxmlformats.org/officeDocument/2006/relationships/hyperlink" Target="https://aka.ms/markslist" TargetMode="External"/><Relationship Id="rId5" Type="http://schemas.openxmlformats.org/officeDocument/2006/relationships/hyperlink" Target="https://azure.microsoft.com/en-us/blog/introducing-microsoft-azure-sphere-secure-and-power-the-intelligent-edge/" TargetMode="External"/><Relationship Id="rId4" Type="http://schemas.openxmlformats.org/officeDocument/2006/relationships/hyperlink" Target="https://blogs.microsoft.com/iot/2018/04/04/microsoft-will-invest-5-billion-in-iot-heres-why/" TargetMode="External"/><Relationship Id="rId3" Type="http://schemas.openxmlformats.org/officeDocument/2006/relationships/hyperlink" Target="https://aka.ms/MCRA"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cloudblogs.microsoft.com/microsoftsecure/2018/03/13/invisible-resource-thieves-the-increasing-threat-of-cryptocurrency-miners/" TargetMode="External"/><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180" eaLnBrk="0" hangingPunct="0"/>
            <a:r>
              <a:rPr lang="en-US" sz="800">
                <a:gradFill>
                  <a:gsLst>
                    <a:gs pos="0">
                      <a:schemeClr val="bg1"/>
                    </a:gs>
                    <a:gs pos="100000">
                      <a:schemeClr val="bg1"/>
                    </a:gs>
                  </a:gsLst>
                  <a:lin ang="5400000" scaled="0"/>
                </a:gradFill>
                <a:cs typeface="Segoe UI" panose="020B0502040204020203" pitchFamily="34" charset="0"/>
              </a:rPr>
              <a:t>© Copyright Microsoft Corporation. All rights reserved. Microsoft, Windows, and other product names are or may be registered trademarks and/or trademarks in the U.S. and/or other countries.</a:t>
            </a:r>
            <a:br>
              <a:rPr lang="en-US" sz="800">
                <a:gradFill>
                  <a:gsLst>
                    <a:gs pos="0">
                      <a:schemeClr val="bg1"/>
                    </a:gs>
                    <a:gs pos="100000">
                      <a:schemeClr val="bg1"/>
                    </a:gs>
                  </a:gsLst>
                  <a:lin ang="5400000" scaled="0"/>
                </a:gradFill>
                <a:cs typeface="Segoe UI" panose="020B0502040204020203" pitchFamily="34" charset="0"/>
              </a:rPr>
            </a:br>
            <a:br>
              <a:rPr lang="en-US" sz="800">
                <a:gradFill>
                  <a:gsLst>
                    <a:gs pos="0">
                      <a:schemeClr val="bg1"/>
                    </a:gs>
                    <a:gs pos="100000">
                      <a:schemeClr val="bg1"/>
                    </a:gs>
                  </a:gsLst>
                  <a:lin ang="5400000" scaled="0"/>
                </a:gradFill>
                <a:cs typeface="Segoe UI" panose="020B0502040204020203" pitchFamily="34" charset="0"/>
              </a:rPr>
            </a:br>
            <a:r>
              <a:rPr lang="en-US" sz="800">
                <a:gradFill>
                  <a:gsLst>
                    <a:gs pos="0">
                      <a:schemeClr val="bg1"/>
                    </a:gs>
                    <a:gs pos="100000">
                      <a:schemeClr val="bg1"/>
                    </a:gs>
                  </a:gsLst>
                  <a:lin ang="5400000" scaled="0"/>
                </a:gradFill>
                <a:cs typeface="Segoe UI" panose="020B0502040204020203" pitchFamily="34" charset="0"/>
              </a:rPr>
              <a:t>The information herein is for informational purposes only and represents the current view of Microsoft Corporation as of the date of this presentation. </a:t>
            </a:r>
            <a:br>
              <a:rPr lang="en-US" sz="800">
                <a:gradFill>
                  <a:gsLst>
                    <a:gs pos="0">
                      <a:schemeClr val="bg1"/>
                    </a:gs>
                    <a:gs pos="100000">
                      <a:schemeClr val="bg1"/>
                    </a:gs>
                  </a:gsLst>
                  <a:lin ang="5400000" scaled="0"/>
                </a:gradFill>
                <a:cs typeface="Segoe UI" panose="020B0502040204020203" pitchFamily="34" charset="0"/>
              </a:rPr>
            </a:br>
            <a:br>
              <a:rPr lang="en-US" sz="800">
                <a:gradFill>
                  <a:gsLst>
                    <a:gs pos="0">
                      <a:schemeClr val="bg1"/>
                    </a:gs>
                    <a:gs pos="100000">
                      <a:schemeClr val="bg1"/>
                    </a:gs>
                  </a:gsLst>
                  <a:lin ang="5400000" scaled="0"/>
                </a:gradFill>
                <a:cs typeface="Segoe UI" panose="020B0502040204020203" pitchFamily="34" charset="0"/>
              </a:rPr>
            </a:br>
            <a:r>
              <a:rPr lang="en-US" sz="800">
                <a:gradFill>
                  <a:gsLst>
                    <a:gs pos="0">
                      <a:schemeClr val="bg1"/>
                    </a:gs>
                    <a:gs pos="100000">
                      <a:schemeClr val="bg1"/>
                    </a:gs>
                  </a:gsLst>
                  <a:lin ang="5400000" scaled="0"/>
                </a:gradFill>
                <a:cs typeface="Segoe UI" panose="020B0502040204020203" pitchFamily="34" charset="0"/>
              </a:rPr>
              <a:t>MICROSOFT MAKES NO WARRANTIES, EXPRESS, IMPLIED OR STATUTORY, AS TO THE INFORMATION IN THIS PRESENTATION.</a:t>
            </a:r>
            <a:endParaRPr lang="en-US" sz="800">
              <a:gradFill>
                <a:gsLst>
                  <a:gs pos="0">
                    <a:schemeClr val="bg1"/>
                  </a:gs>
                  <a:gs pos="100000">
                    <a:schemeClr val="bg1"/>
                  </a:gs>
                </a:gsLst>
                <a:lin ang="5400000" scaled="0"/>
              </a:gradFill>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3CC8E38-EBC6-48C1-9F71-91524A731E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pPr>
            <a:r>
              <a:rPr lang="en-US" b="1" kern="0">
                <a:solidFill>
                  <a:schemeClr val="tx1">
                    <a:lumMod val="50000"/>
                  </a:schemeClr>
                </a:solidFill>
              </a:rPr>
              <a:t>Key Takeaway</a:t>
            </a:r>
            <a:r>
              <a:rPr lang="en-US" kern="0">
                <a:solidFill>
                  <a:schemeClr val="tx1">
                    <a:lumMod val="50000"/>
                  </a:schemeClr>
                </a:solidFill>
              </a:rPr>
              <a:t>: Cybersecurity resilience requires achieving three complementary objectives</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Because cloud services split the operational responsibilities of workloads between the cloud provider and the customer tenant, it is critical to understand the shared responsibility model and what security tasks will be handled by the cloud provider and which ones will be handled by your organization. The workload responsibilities vary depending on whether the workload is hosted on Software as a Service (SaaS), Platform as a Service (PaaS), Infrastructure as a Service (IaaS), or in an On-Premises datacenter.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b="1" kern="0" baseline="0">
                <a:solidFill>
                  <a:schemeClr val="tx1">
                    <a:lumMod val="50000"/>
                  </a:schemeClr>
                </a:solidFill>
              </a:rPr>
              <a:t>CLICK 1</a:t>
            </a: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Building a resilient security posture in the cloud requires these three approaches</a:t>
            </a:r>
            <a:endParaRPr lang="en-US" kern="0" baseline="0">
              <a:solidFill>
                <a:schemeClr val="tx1">
                  <a:lumMod val="50000"/>
                </a:schemeClr>
              </a:solidFill>
            </a:endParaRPr>
          </a:p>
          <a:p>
            <a:pPr marL="228600" marR="0" indent="-228600" defTabSz="914400" eaLnBrk="1" fontAlgn="auto" latinLnBrk="0" hangingPunct="1">
              <a:lnSpc>
                <a:spcPct val="100000"/>
              </a:lnSpc>
              <a:spcBef>
                <a:spcPts val="0"/>
              </a:spcBef>
              <a:spcAft>
                <a:spcPts val="0"/>
              </a:spcAft>
              <a:buClrTx/>
              <a:buSzTx/>
              <a:buAutoNum type="arabicPeriod"/>
            </a:pPr>
            <a:r>
              <a:rPr lang="en-US" b="1" kern="0" baseline="0">
                <a:solidFill>
                  <a:schemeClr val="tx1">
                    <a:lumMod val="50000"/>
                  </a:schemeClr>
                </a:solidFill>
              </a:rPr>
              <a:t>Trust but verify - </a:t>
            </a:r>
            <a:r>
              <a:rPr lang="en-US" kern="0" baseline="0">
                <a:solidFill>
                  <a:schemeClr val="tx1">
                    <a:lumMod val="50000"/>
                  </a:schemeClr>
                </a:solidFill>
              </a:rPr>
              <a:t>For responsibilities performed by the cloud provider, organizations should take a “Trust but Verify” approach and evaluate cloud providers to ensure they are performing their security responsibilities well</a:t>
            </a:r>
            <a:endParaRPr lang="en-US" kern="0" baseline="0">
              <a:solidFill>
                <a:schemeClr val="tx1">
                  <a:lumMod val="50000"/>
                </a:schemeClr>
              </a:solidFill>
            </a:endParaRPr>
          </a:p>
          <a:p>
            <a:pPr marL="228600" marR="0" indent="-228600" defTabSz="914400" eaLnBrk="1" fontAlgn="auto" latinLnBrk="0" hangingPunct="1">
              <a:lnSpc>
                <a:spcPct val="100000"/>
              </a:lnSpc>
              <a:spcBef>
                <a:spcPts val="0"/>
              </a:spcBef>
              <a:spcAft>
                <a:spcPts val="0"/>
              </a:spcAft>
              <a:buClrTx/>
              <a:buSzTx/>
              <a:buAutoNum type="arabicPeriod"/>
            </a:pPr>
            <a:r>
              <a:rPr lang="en-US" b="1" kern="0" baseline="0">
                <a:solidFill>
                  <a:schemeClr val="tx1">
                    <a:lumMod val="50000"/>
                  </a:schemeClr>
                </a:solidFill>
              </a:rPr>
              <a:t>Infrastructure -</a:t>
            </a:r>
            <a:r>
              <a:rPr lang="en-US" kern="0" baseline="0">
                <a:solidFill>
                  <a:schemeClr val="tx1">
                    <a:lumMod val="50000"/>
                  </a:schemeClr>
                </a:solidFill>
              </a:rPr>
              <a:t> For workloads that require managing OS and infrastructure components (PaaS, IaaS, and On-Premises), organizations should take advantage of cloud to modernize their infrastructure and network security strategy as well as integrating security into DevOps process</a:t>
            </a:r>
            <a:endParaRPr lang="en-US" kern="0" baseline="0">
              <a:solidFill>
                <a:schemeClr val="tx1">
                  <a:lumMod val="50000"/>
                </a:schemeClr>
              </a:solidFill>
            </a:endParaRPr>
          </a:p>
          <a:p>
            <a:pPr marL="228600" marR="0" indent="-228600" defTabSz="914400" eaLnBrk="1" fontAlgn="auto" latinLnBrk="0" hangingPunct="1">
              <a:lnSpc>
                <a:spcPct val="100000"/>
              </a:lnSpc>
              <a:spcBef>
                <a:spcPts val="0"/>
              </a:spcBef>
              <a:spcAft>
                <a:spcPts val="0"/>
              </a:spcAft>
              <a:buClrTx/>
              <a:buSzTx/>
              <a:buAutoNum type="arabicPeriod"/>
            </a:pPr>
            <a:r>
              <a:rPr lang="en-US" b="1" kern="0" baseline="0">
                <a:solidFill>
                  <a:schemeClr val="tx1">
                    <a:lumMod val="50000"/>
                  </a:schemeClr>
                </a:solidFill>
              </a:rPr>
              <a:t>Modern Perimeter -</a:t>
            </a:r>
            <a:r>
              <a:rPr lang="en-US" kern="0" baseline="0">
                <a:solidFill>
                  <a:schemeClr val="tx1">
                    <a:lumMod val="50000"/>
                  </a:schemeClr>
                </a:solidFill>
              </a:rPr>
              <a:t> For data across all workloads, organizations should establish a modern perimeter of consistent, centrally managed identity controls to protect their data, devices, and accounts. </a:t>
            </a:r>
            <a:endParaRPr lang="en-US" kern="0" baseline="0">
              <a:solidFill>
                <a:schemeClr val="tx1">
                  <a:lumMod val="50000"/>
                </a:schemeClr>
              </a:solidFill>
            </a:endParaRPr>
          </a:p>
          <a:p>
            <a:pPr marL="228600" marR="0" indent="-228600" defTabSz="914400" eaLnBrk="1" fontAlgn="auto" latinLnBrk="0" hangingPunct="1">
              <a:lnSpc>
                <a:spcPct val="100000"/>
              </a:lnSpc>
              <a:spcBef>
                <a:spcPts val="0"/>
              </a:spcBef>
              <a:spcAft>
                <a:spcPts val="0"/>
              </a:spcAft>
              <a:buClrTx/>
              <a:buSzTx/>
              <a:buAutoNum type="arabicPeriod"/>
            </a:pPr>
            <a:endParaRPr lang="en-US" kern="0" baseline="0">
              <a:solidFill>
                <a:schemeClr val="tx1">
                  <a:lumMod val="50000"/>
                </a:schemeClr>
              </a:solidFill>
            </a:endParaRPr>
          </a:p>
        </p:txBody>
      </p:sp>
      <p:sp>
        <p:nvSpPr>
          <p:cNvPr id="4" name="Footer Placeholder 3"/>
          <p:cNvSpPr>
            <a:spLocks noGrp="1"/>
          </p:cNvSpPr>
          <p:nvPr>
            <p:ph type="ftr" sz="quarter" idx="10"/>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We are in a transition period where we will be managing two styles of security perimeters to protect both legacy workloads and modern scenarios</a:t>
            </a:r>
            <a:endParaRPr lang="en-US"/>
          </a:p>
          <a:p>
            <a:endParaRPr lang="en-US"/>
          </a:p>
          <a:p>
            <a:r>
              <a:rPr lang="en-US"/>
              <a:t>The forces that are driving the adoption of the identity perimeter are </a:t>
            </a:r>
            <a:endParaRPr lang="en-US"/>
          </a:p>
          <a:p>
            <a:pPr marL="171450" indent="-171450">
              <a:buFont typeface="Arial" panose="020B0604020202020204" pitchFamily="34" charset="0"/>
              <a:buChar char="•"/>
            </a:pPr>
            <a:r>
              <a:rPr lang="en-US"/>
              <a:t>The prevalence of attackers using identity tactics (which bypass classic network perimeters)</a:t>
            </a:r>
            <a:endParaRPr lang="en-US"/>
          </a:p>
          <a:p>
            <a:pPr marL="171450" indent="-171450">
              <a:buFont typeface="Arial" panose="020B0604020202020204" pitchFamily="34" charset="0"/>
              <a:buChar char="•"/>
            </a:pPr>
            <a:r>
              <a:rPr lang="en-US"/>
              <a:t>The need to protect assets where network controls are not available such as cloud services/applications, mobile devices, and Internet of Things (IoT) devices</a:t>
            </a:r>
            <a:endParaRPr lang="en-US"/>
          </a:p>
          <a:p>
            <a:endParaRPr lang="en-US"/>
          </a:p>
          <a:p>
            <a:r>
              <a:rPr lang="en-US" b="1"/>
              <a:t>CLICK 1</a:t>
            </a:r>
            <a:endParaRPr lang="en-US" b="1"/>
          </a:p>
          <a:p>
            <a:endParaRPr lang="en-US" b="1"/>
          </a:p>
          <a:p>
            <a:r>
              <a:rPr lang="en-US" b="0"/>
              <a:t>An organization will reach a full “zero trust” state once they have migrated all legacy workloads to modern platforms where authorization decisions are based on integrated signals from identity (authentication), devices (configuration, integrity, etc.), the application (data/system sensitivity, and others. This will take some time to achieve for most enterprises. </a:t>
            </a:r>
            <a:endParaRPr lang="en-US" b="0"/>
          </a:p>
        </p:txBody>
      </p:sp>
      <p:sp>
        <p:nvSpPr>
          <p:cNvPr id="4" name="Slide Number Placeholder 3"/>
          <p:cNvSpPr>
            <a:spLocks noGrp="1"/>
          </p:cNvSpPr>
          <p:nvPr>
            <p:ph type="sldNum" sz="quarter" idx="5"/>
          </p:nvPr>
        </p:nvSpPr>
        <p:spPr/>
        <p:txBody>
          <a:bodyPr/>
          <a:lstStyle/>
          <a:p>
            <a:fld id="{A724FE22-94F8-4D93-820B-89FCE526CE4F}"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Security roles and responsibilities will evolve with the shifting perimeter and underlying architectures</a:t>
            </a:r>
            <a:endParaRPr lang="en-US" b="0"/>
          </a:p>
          <a:p>
            <a:endParaRPr lang="en-US"/>
          </a:p>
          <a:p>
            <a:r>
              <a:rPr lang="en-US"/>
              <a:t>Technology architectures are shifting in multiple ways:</a:t>
            </a:r>
            <a:endParaRPr lang="en-US"/>
          </a:p>
          <a:p>
            <a:pPr marL="171450" indent="-171450">
              <a:buFont typeface="Arial" panose="020B0604020202020204" pitchFamily="34" charset="0"/>
              <a:buChar char="•"/>
            </a:pPr>
            <a:r>
              <a:rPr lang="en-US"/>
              <a:t>From large waterfall projects to agile mode of continuous evolution and deployment</a:t>
            </a:r>
            <a:endParaRPr lang="en-US"/>
          </a:p>
          <a:p>
            <a:pPr marL="171450" indent="-171450">
              <a:buFont typeface="Arial" panose="020B0604020202020204" pitchFamily="34" charset="0"/>
              <a:buChar char="•"/>
            </a:pPr>
            <a:r>
              <a:rPr lang="en-US"/>
              <a:t>From manual processes to highly automated systems </a:t>
            </a:r>
            <a:endParaRPr lang="en-US"/>
          </a:p>
          <a:p>
            <a:pPr marL="171450" indent="-171450">
              <a:buFont typeface="Arial" panose="020B0604020202020204" pitchFamily="34" charset="0"/>
              <a:buChar char="•"/>
            </a:pPr>
            <a:r>
              <a:rPr lang="en-US"/>
              <a:t>From of individual operating systems to scalable cloud services and containers</a:t>
            </a:r>
            <a:endParaRPr lang="en-US"/>
          </a:p>
          <a:p>
            <a:endParaRPr lang="en-US"/>
          </a:p>
          <a:p>
            <a:r>
              <a:rPr lang="en-US"/>
              <a:t>Additionally, attackers are increasingly adept at navigating all layers of the stack with credential theft, “living off the land” in SaaS applications as well as custom Line of Business (LOB) applications. </a:t>
            </a:r>
            <a:endParaRPr lang="en-US"/>
          </a:p>
          <a:p>
            <a:endParaRPr lang="en-US"/>
          </a:p>
          <a:p>
            <a:r>
              <a:rPr lang="en-US" b="1"/>
              <a:t>CLICK 1</a:t>
            </a:r>
            <a:endParaRPr lang="en-US" b="1"/>
          </a:p>
          <a:p>
            <a:endParaRPr lang="en-US"/>
          </a:p>
          <a:p>
            <a:r>
              <a:rPr lang="en-US"/>
              <a:t>Security roles, responsibility, and skillsets are evolving to adapt to these new models. While the ultimate mission and “what” that security provides is staying consistent, the tools, skills, and practices of “how” security accomplishes this is changing significantly. These are some key highlights of these changes:</a:t>
            </a:r>
            <a:endParaRPr lang="en-US"/>
          </a:p>
          <a:p>
            <a:endParaRPr lang="en-US"/>
          </a:p>
          <a:p>
            <a:pPr marL="171450" indent="-171450">
              <a:buFont typeface="Arial" panose="020B0604020202020204" pitchFamily="34" charset="0"/>
              <a:buChar char="•"/>
            </a:pPr>
            <a:r>
              <a:rPr lang="en-US" b="1"/>
              <a:t>Administration </a:t>
            </a:r>
            <a:r>
              <a:rPr lang="en-US"/>
              <a:t>– Administration evolves from manual tasks to authoring, maintaining, and monitoring automated procedures. This will also mean that the focuses of governance tasks will move from a heavy focus on people/process to more of a focus on technology governance. </a:t>
            </a:r>
            <a:br>
              <a:rPr lang="en-US"/>
            </a:br>
            <a:r>
              <a:rPr lang="en-US" sz="1200" b="0" i="0" u="none" strike="noStrike" kern="1200">
                <a:solidFill>
                  <a:schemeClr val="tx1"/>
                </a:solidFill>
                <a:effectLst/>
                <a:latin typeface="+mn-lt"/>
                <a:ea typeface="+mn-ea"/>
                <a:cs typeface="+mn-cs"/>
              </a:rPr>
              <a:t>This is a significant benefit for security as automation only offers a single opportunity for human error, whereas a repetitive manual task offers many. Additionally, more scrutiny is typically applied to automation scripts and blueprints vs each iteration of a manual administration task. </a:t>
            </a:r>
            <a:endParaRPr lang="en-US"/>
          </a:p>
          <a:p>
            <a:pPr marL="171450" indent="-171450">
              <a:buFont typeface="Arial" panose="020B0604020202020204" pitchFamily="34" charset="0"/>
              <a:buChar char="•"/>
            </a:pPr>
            <a:r>
              <a:rPr lang="en-US" b="1"/>
              <a:t>Network </a:t>
            </a:r>
            <a:r>
              <a:rPr lang="en-US" b="1">
                <a:sym typeface="Wingdings" panose="05000000000000000000" pitchFamily="2" charset="2"/>
              </a:rPr>
              <a:t> Containment - </a:t>
            </a:r>
            <a:r>
              <a:rPr lang="en-US"/>
              <a:t>The discipline of network security evolves from a myopic focus on a single technology (networks) to a designing risk containment strategies and controls that span all layers including Network, Application, Identity, Data, and more. </a:t>
            </a:r>
            <a:endParaRPr lang="en-US"/>
          </a:p>
          <a:p>
            <a:pPr marL="171450" indent="-171450">
              <a:buFont typeface="Arial" panose="020B0604020202020204" pitchFamily="34" charset="0"/>
              <a:buChar char="•"/>
            </a:pPr>
            <a:r>
              <a:rPr lang="en-US" b="1"/>
              <a:t>Development Security </a:t>
            </a:r>
            <a:r>
              <a:rPr lang="en-US"/>
              <a:t>– As development shifts to a DevOps model, application security professionals become embedded security subject matter experts (SMEs) in the development process rather than passive role in a quality gate.</a:t>
            </a:r>
            <a:endParaRPr lang="en-US"/>
          </a:p>
          <a:p>
            <a:pPr marL="171450" indent="-171450">
              <a:buFont typeface="Arial" panose="020B0604020202020204" pitchFamily="34" charset="0"/>
              <a:buChar char="•"/>
            </a:pPr>
            <a:r>
              <a:rPr lang="en-US" b="1"/>
              <a:t>Security Architecture </a:t>
            </a:r>
            <a:r>
              <a:rPr lang="en-US"/>
              <a:t>– This becomes a discipline that is continually engages with each team to continuously improve the architectures and implementations vs. engaging as a initial direction + quality gate role in large waterfall style projects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kern="1200">
                <a:solidFill>
                  <a:schemeClr val="tx1">
                    <a:lumMod val="50000"/>
                  </a:schemeClr>
                </a:solidFill>
                <a:effectLst/>
                <a:latin typeface="+mn-lt"/>
                <a:ea typeface="+mn-ea"/>
                <a:cs typeface="+mn-cs"/>
              </a:rPr>
              <a:t>Key Takeaway:</a:t>
            </a:r>
            <a:r>
              <a:rPr lang="en-US" kern="1200">
                <a:solidFill>
                  <a:schemeClr val="tx1">
                    <a:lumMod val="50000"/>
                  </a:schemeClr>
                </a:solidFill>
                <a:effectLst/>
                <a:latin typeface="+mn-lt"/>
                <a:ea typeface="+mn-ea"/>
                <a:cs typeface="+mn-cs"/>
              </a:rPr>
              <a:t> </a:t>
            </a:r>
            <a:r>
              <a:rPr lang="en-US">
                <a:solidFill>
                  <a:schemeClr val="tx1">
                    <a:lumMod val="50000"/>
                  </a:schemeClr>
                </a:solidFill>
              </a:rPr>
              <a:t>While the cloud transformation will challenge cybersecurity, it also offers ample </a:t>
            </a:r>
            <a:r>
              <a:rPr lang="en-US" b="1" i="1">
                <a:solidFill>
                  <a:schemeClr val="tx1">
                    <a:lumMod val="50000"/>
                  </a:schemeClr>
                </a:solidFill>
              </a:rPr>
              <a:t>opportunity</a:t>
            </a:r>
            <a:r>
              <a:rPr lang="en-US">
                <a:solidFill>
                  <a:schemeClr val="tx1">
                    <a:lumMod val="50000"/>
                  </a:schemeClr>
                </a:solidFill>
              </a:rPr>
              <a:t> to improve effectiveness and alignment with business objectives. </a:t>
            </a:r>
            <a:endParaRPr lang="en-US">
              <a:solidFill>
                <a:schemeClr val="tx1">
                  <a:lumMod val="50000"/>
                </a:schemeClr>
              </a:solidFill>
            </a:endParaRPr>
          </a:p>
          <a:p>
            <a:endParaRPr lang="en-US">
              <a:solidFill>
                <a:schemeClr val="tx1">
                  <a:lumMod val="50000"/>
                </a:schemeClr>
              </a:solidFill>
            </a:endParaRPr>
          </a:p>
          <a:p>
            <a:r>
              <a:rPr lang="en-US">
                <a:solidFill>
                  <a:schemeClr val="tx1">
                    <a:lumMod val="50000"/>
                  </a:schemeClr>
                </a:solidFill>
              </a:rPr>
              <a:t>As Microsoft works with CISOs at our customers, we consistently find similar top priorities across industries and organizations. </a:t>
            </a:r>
            <a:endParaRPr lang="en-US">
              <a:solidFill>
                <a:schemeClr val="tx1">
                  <a:lumMod val="50000"/>
                </a:schemeClr>
              </a:solidFill>
            </a:endParaRPr>
          </a:p>
          <a:p>
            <a:endParaRPr lang="en-US">
              <a:solidFill>
                <a:schemeClr val="tx1">
                  <a:lumMod val="50000"/>
                </a:schemeClr>
              </a:solidFill>
            </a:endParaRPr>
          </a:p>
          <a:p>
            <a:r>
              <a:rPr lang="en-US">
                <a:solidFill>
                  <a:schemeClr val="tx1">
                    <a:lumMod val="50000"/>
                  </a:schemeClr>
                </a:solidFill>
              </a:rPr>
              <a:t>The CISO workshop includes our learnings and recommended strategies for these priority areas:</a:t>
            </a:r>
            <a:endParaRPr lang="en-US">
              <a:solidFill>
                <a:schemeClr val="tx1">
                  <a:lumMod val="50000"/>
                </a:schemeClr>
              </a:solidFill>
            </a:endParaRP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Security Management</a:t>
            </a:r>
            <a:r>
              <a:rPr lang="en-US" kern="1200">
                <a:solidFill>
                  <a:schemeClr val="tx1">
                    <a:lumMod val="50000"/>
                  </a:schemeClr>
                </a:solidFill>
                <a:effectLst/>
                <a:latin typeface="+mn-lt"/>
                <a:ea typeface="+mn-ea"/>
                <a:cs typeface="+mn-cs"/>
              </a:rPr>
              <a:t> – Increase visibility and control over your hybrid enterprise estate with integrated guidance and automated policy enforcement and monitoring. </a:t>
            </a:r>
            <a:endParaRPr lang="en-US" kern="1200">
              <a:solidFill>
                <a:schemeClr val="tx1">
                  <a:lumMod val="50000"/>
                </a:schemeClr>
              </a:solidFill>
              <a:effectLst/>
              <a:latin typeface="+mn-lt"/>
              <a:ea typeface="+mn-ea"/>
              <a:cs typeface="+mn-cs"/>
            </a:endParaRP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Identity and Access Management</a:t>
            </a:r>
            <a:r>
              <a:rPr lang="en-US" kern="1200">
                <a:solidFill>
                  <a:schemeClr val="tx1">
                    <a:lumMod val="50000"/>
                  </a:schemeClr>
                </a:solidFill>
                <a:effectLst/>
                <a:latin typeface="+mn-lt"/>
                <a:ea typeface="+mn-ea"/>
                <a:cs typeface="+mn-cs"/>
              </a:rPr>
              <a:t> – Because most modern attacks involve identity, it’s critical to build a new identity security perimeter to protect assets outside your corporate network (and better protect assets on your network)</a:t>
            </a:r>
            <a:endParaRPr lang="en-US" kern="1200">
              <a:solidFill>
                <a:schemeClr val="tx1">
                  <a:lumMod val="50000"/>
                </a:schemeClr>
              </a:solidFill>
              <a:effectLst/>
              <a:latin typeface="+mn-lt"/>
              <a:ea typeface="+mn-ea"/>
              <a:cs typeface="+mn-cs"/>
            </a:endParaRP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Information protection</a:t>
            </a:r>
            <a:r>
              <a:rPr lang="en-US" kern="1200">
                <a:solidFill>
                  <a:schemeClr val="tx1">
                    <a:lumMod val="50000"/>
                  </a:schemeClr>
                </a:solidFill>
                <a:effectLst/>
                <a:latin typeface="+mn-lt"/>
                <a:ea typeface="+mn-ea"/>
                <a:cs typeface="+mn-cs"/>
              </a:rPr>
              <a:t> – Protect sensitive information wherever it goes with automatic classification, persistent encryption across devices, and continuous monitoring of data across mobile devices, cloud services, USB sticks, corporate assets, etc.</a:t>
            </a:r>
            <a:endParaRPr lang="en-US" kern="1200">
              <a:solidFill>
                <a:schemeClr val="tx1">
                  <a:lumMod val="50000"/>
                </a:schemeClr>
              </a:solidFill>
              <a:effectLst/>
              <a:latin typeface="+mn-lt"/>
              <a:ea typeface="+mn-ea"/>
              <a:cs typeface="+mn-cs"/>
            </a:endParaRPr>
          </a:p>
          <a:p>
            <a:pPr marL="171450" lvl="0" indent="-171450">
              <a:buFont typeface="Arial" panose="020B0604020202020204" pitchFamily="34" charset="0"/>
              <a:buChar char="•"/>
            </a:pPr>
            <a:r>
              <a:rPr lang="en-US" b="1" kern="1200">
                <a:solidFill>
                  <a:schemeClr val="tx1">
                    <a:lumMod val="50000"/>
                  </a:schemeClr>
                </a:solidFill>
                <a:effectLst/>
                <a:latin typeface="+mn-lt"/>
                <a:ea typeface="+mn-ea"/>
                <a:cs typeface="+mn-cs"/>
              </a:rPr>
              <a:t>Threat Protection</a:t>
            </a:r>
            <a:r>
              <a:rPr lang="en-US" kern="1200">
                <a:solidFill>
                  <a:schemeClr val="tx1">
                    <a:lumMod val="50000"/>
                  </a:schemeClr>
                </a:solidFill>
                <a:effectLst/>
                <a:latin typeface="+mn-lt"/>
                <a:ea typeface="+mn-ea"/>
                <a:cs typeface="+mn-cs"/>
              </a:rPr>
              <a:t> – Microsoft has build modern protections and detection/response/recovery capabilities designed to rapidly raise attacker cost, many of which are powered by the trillions of signals in our intelligent security graph</a:t>
            </a:r>
            <a:endParaRPr lang="en-US" kern="1200">
              <a:solidFill>
                <a:schemeClr val="tx1">
                  <a:lumMod val="50000"/>
                </a:schemeClr>
              </a:solidFill>
              <a:effectLst/>
              <a:latin typeface="+mn-lt"/>
              <a:ea typeface="+mn-ea"/>
              <a:cs typeface="+mn-cs"/>
            </a:endParaRPr>
          </a:p>
          <a:p>
            <a:pPr marL="171450" indent="-171450">
              <a:buFont typeface="Arial" panose="020B0604020202020204" pitchFamily="34" charset="0"/>
              <a:buChar char="•"/>
            </a:pPr>
            <a:endParaRPr lang="en-US">
              <a:solidFill>
                <a:schemeClr val="tx1">
                  <a:lumMod val="50000"/>
                </a:schemeClr>
              </a:solidFill>
            </a:endParaRPr>
          </a:p>
          <a:p>
            <a:endParaRPr lang="en-US">
              <a:solidFill>
                <a:schemeClr val="tx1">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Microsoft is seeing major transformation of almost all aspects of IT and information security</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Information Security departments are operating in a world that has changed vastly since the current generation of security best practices were established. </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Several </a:t>
            </a:r>
            <a:r>
              <a:rPr lang="en-US" sz="1200" kern="1200" baseline="0">
                <a:solidFill>
                  <a:schemeClr val="tx1"/>
                </a:solidFill>
                <a:effectLst/>
                <a:latin typeface="+mn-lt"/>
                <a:ea typeface="+mn-ea"/>
                <a:cs typeface="+mn-cs"/>
              </a:rPr>
              <a:t>key trends stand out:</a:t>
            </a:r>
            <a:endParaRPr lang="en-US" sz="1200" kern="1200" baseline="0">
              <a:solidFill>
                <a:schemeClr val="tx1"/>
              </a:solidFill>
              <a:effectLst/>
              <a:latin typeface="+mn-lt"/>
              <a:ea typeface="+mn-ea"/>
              <a:cs typeface="+mn-cs"/>
            </a:endParaRPr>
          </a:p>
          <a:p>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sz="1200" b="1"/>
              <a:t>1. Enterprise IT is Cloud Hybrid</a:t>
            </a:r>
            <a:endParaRPr lang="en-US" sz="1200" b="1"/>
          </a:p>
          <a:p>
            <a:r>
              <a:rPr lang="en-US"/>
              <a:t>We are expecting enterprise infrastructure (datacenter, networks) to inevitably be a hybrid of on-premises and cloud for some time to come. </a:t>
            </a:r>
            <a:r>
              <a:rPr lang="en-US" sz="1200" kern="1200">
                <a:solidFill>
                  <a:schemeClr val="tx1"/>
                </a:solidFill>
                <a:effectLst/>
                <a:latin typeface="+mn-lt"/>
                <a:ea typeface="+mn-ea"/>
                <a:cs typeface="+mn-cs"/>
              </a:rPr>
              <a:t>T</a:t>
            </a:r>
            <a:r>
              <a:rPr lang="en-US" sz="1200" kern="1200" baseline="0">
                <a:solidFill>
                  <a:schemeClr val="tx1"/>
                </a:solidFill>
                <a:effectLst/>
                <a:latin typeface="+mn-lt"/>
                <a:ea typeface="+mn-ea"/>
                <a:cs typeface="+mn-cs"/>
              </a:rPr>
              <a:t>he attraction of cloud technology value proposition and the difficulty/disadvantages of fully shutting down legacy on-premises technology will drive this hybrid approach. </a:t>
            </a:r>
            <a:endParaRPr lang="en-US" sz="1200" kern="1200">
              <a:solidFill>
                <a:schemeClr val="tx1"/>
              </a:solidFill>
              <a:effectLst/>
              <a:latin typeface="+mn-lt"/>
              <a:ea typeface="+mn-ea"/>
              <a:cs typeface="+mn-cs"/>
            </a:endParaRPr>
          </a:p>
          <a:p>
            <a:endParaRPr lang="en-US"/>
          </a:p>
          <a:p>
            <a:r>
              <a:rPr lang="en-US" b="1"/>
              <a:t>CLICK 1 </a:t>
            </a:r>
            <a:endParaRPr lang="en-US" b="1"/>
          </a:p>
          <a:p>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a:solidFill>
                  <a:schemeClr val="tx1"/>
                </a:solidFill>
                <a:effectLst/>
                <a:latin typeface="+mn-lt"/>
                <a:ea typeface="+mn-ea"/>
                <a:cs typeface="+mn-cs"/>
              </a:rPr>
              <a:t>2. </a:t>
            </a:r>
            <a:r>
              <a:rPr lang="en-US" sz="1200" b="1"/>
              <a:t>Technology Mobility and Volume is Exploding</a:t>
            </a:r>
            <a:endParaRPr lang="en-US" sz="1200" b="1"/>
          </a:p>
          <a:p>
            <a:r>
              <a:rPr lang="en-US" sz="1200" kern="1200">
                <a:solidFill>
                  <a:schemeClr val="tx1"/>
                </a:solidFill>
                <a:effectLst/>
                <a:latin typeface="+mn-lt"/>
                <a:ea typeface="+mn-ea"/>
                <a:cs typeface="+mn-cs"/>
              </a:rPr>
              <a:t>The growth of mobile devices will continue as will the demand for a first class experience with the native applications (vs. the limited functionality of most MDM solutions). Enterprises will also have to start managing the variance in trustworthiness of these devices to better balance risk and productivity. </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a:solidFill>
                  <a:schemeClr val="tx1"/>
                </a:solidFill>
                <a:effectLst/>
                <a:latin typeface="+mn-lt"/>
                <a:ea typeface="+mn-ea"/>
                <a:cs typeface="+mn-cs"/>
              </a:rPr>
              <a:t>CLICK 2</a:t>
            </a: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a:t>3. Pervasive Digital Transformation and IoT</a:t>
            </a:r>
            <a:endParaRPr lang="en-US" sz="1200" b="1"/>
          </a:p>
          <a:p>
            <a:pPr marL="0" indent="0">
              <a:buFont typeface="Arial" panose="020B0604020202020204" pitchFamily="34" charset="0"/>
              <a:buNone/>
            </a:pPr>
            <a:r>
              <a:rPr lang="en-US" sz="1200" kern="1200">
                <a:solidFill>
                  <a:schemeClr val="tx1"/>
                </a:solidFill>
                <a:effectLst/>
                <a:latin typeface="+mn-lt"/>
                <a:ea typeface="+mn-ea"/>
                <a:cs typeface="+mn-cs"/>
              </a:rPr>
              <a:t>Businesses will be digitally transforming to compete with cloud-native startups that are trying to disrupt existing industries/markets they operate in. This will drive </a:t>
            </a: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A lot of Internet of Things (IoT) device usage </a:t>
            </a: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Cloud service adoption for storage, processing, analytics, blockchain, etc. to support them</a:t>
            </a:r>
            <a:endParaRPr lang="en-US" sz="1200" kern="1200">
              <a:solidFill>
                <a:schemeClr val="tx1"/>
              </a:solidFill>
              <a:effectLst/>
              <a:latin typeface="+mn-lt"/>
              <a:ea typeface="+mn-ea"/>
              <a:cs typeface="+mn-cs"/>
            </a:endParaRPr>
          </a:p>
          <a:p>
            <a:pPr marL="0" indent="0">
              <a:buFont typeface="Arial" panose="020B0604020202020204" pitchFamily="34" charset="0"/>
              <a:buNone/>
            </a:pPr>
            <a:r>
              <a:rPr lang="en-US" sz="1200" kern="1200">
                <a:solidFill>
                  <a:schemeClr val="tx1"/>
                </a:solidFill>
                <a:effectLst/>
                <a:latin typeface="+mn-lt"/>
                <a:ea typeface="+mn-ea"/>
                <a:cs typeface="+mn-cs"/>
              </a:rPr>
              <a:t>The IoT space will create challenges around </a:t>
            </a: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New ways of managing device risk (as PC risk strategies don’t work for many/most IoT devices) </a:t>
            </a: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Application development security (as custom/bespoke code will be required to support new models)</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a:solidFill>
                  <a:schemeClr val="tx1"/>
                </a:solidFill>
                <a:effectLst/>
                <a:latin typeface="+mn-lt"/>
                <a:ea typeface="+mn-ea"/>
                <a:cs typeface="+mn-cs"/>
              </a:rPr>
              <a:t>CLICK 3</a:t>
            </a: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a:solidFill>
                  <a:schemeClr val="tx1"/>
                </a:solidFill>
                <a:effectLst/>
                <a:latin typeface="+mn-lt"/>
                <a:ea typeface="+mn-ea"/>
                <a:cs typeface="+mn-cs"/>
              </a:rPr>
              <a:t>4.</a:t>
            </a:r>
            <a:r>
              <a:rPr lang="en-US" sz="1200" b="1" kern="1200" baseline="0">
                <a:solidFill>
                  <a:schemeClr val="tx1"/>
                </a:solidFill>
                <a:effectLst/>
                <a:latin typeface="+mn-lt"/>
                <a:ea typeface="+mn-ea"/>
                <a:cs typeface="+mn-cs"/>
              </a:rPr>
              <a:t> </a:t>
            </a:r>
            <a:r>
              <a:rPr lang="en-US" sz="1200" b="1"/>
              <a:t>Increasingly Hostile Environment</a:t>
            </a:r>
            <a:endParaRPr lang="en-US" sz="1200" b="1"/>
          </a:p>
          <a:p>
            <a:r>
              <a:rPr lang="en-US" sz="1200" kern="1200">
                <a:solidFill>
                  <a:schemeClr val="tx1"/>
                </a:solidFill>
                <a:effectLst/>
                <a:latin typeface="+mn-lt"/>
                <a:ea typeface="+mn-ea"/>
                <a:cs typeface="+mn-cs"/>
              </a:rPr>
              <a:t>Both the attack surface of the modern enterprise and the threat</a:t>
            </a:r>
            <a:r>
              <a:rPr lang="en-US" sz="1200" kern="1200" baseline="0">
                <a:solidFill>
                  <a:schemeClr val="tx1"/>
                </a:solidFill>
                <a:effectLst/>
                <a:latin typeface="+mn-lt"/>
                <a:ea typeface="+mn-ea"/>
                <a:cs typeface="+mn-cs"/>
              </a:rPr>
              <a:t>s </a:t>
            </a:r>
            <a:r>
              <a:rPr lang="en-US" sz="1200" kern="1200">
                <a:solidFill>
                  <a:schemeClr val="tx1"/>
                </a:solidFill>
                <a:effectLst/>
                <a:latin typeface="+mn-lt"/>
                <a:ea typeface="+mn-ea"/>
                <a:cs typeface="+mn-cs"/>
              </a:rPr>
              <a:t>volume and sophistication are continuing to rise. </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have observed that attackers tend to follow rational behavior. Attackers have to manage their return (successful attacks) for their investment (time and resources on an attack, developing/acquiring tools, or learning skills). Most attackers tend to favor the simplest and cheapest means to achieve their goals. Most attackers will choose a proven method (existing tool or a freely available toolkit) before developing a new tool or technique. The difficult is that many well funded attackers (like nation states) have already developed a large library of sophisticated tools that cost very little to use against another target (and they are willing to invest if necessary for some targets). </a:t>
            </a:r>
            <a:endParaRPr lang="en-US" sz="1200" kern="1200">
              <a:solidFill>
                <a:schemeClr val="tx1"/>
              </a:solidFill>
              <a:effectLst/>
              <a:latin typeface="+mn-lt"/>
              <a:ea typeface="+mn-ea"/>
              <a:cs typeface="+mn-cs"/>
            </a:endParaRPr>
          </a:p>
          <a:p>
            <a:endParaRPr lang="en-US" sz="1200" kern="1200" baseline="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p>
          <a:p>
            <a:pPr marL="0" indent="0">
              <a:buNone/>
            </a:pPr>
            <a:r>
              <a:rPr lang="en-US" sz="1200" b="1" u="sng" kern="1200">
                <a:solidFill>
                  <a:schemeClr val="tx1"/>
                </a:solidFill>
                <a:effectLst/>
                <a:latin typeface="+mn-lt"/>
                <a:ea typeface="+mn-ea"/>
                <a:cs typeface="+mn-cs"/>
              </a:rPr>
              <a:t>Additional Commentary</a:t>
            </a:r>
            <a:endParaRPr lang="en-US" sz="1200" b="1" u="sng"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Enterprise IT is and will be Cloud Hybrid</a:t>
            </a:r>
            <a:r>
              <a:rPr lang="en-US" sz="1200" kern="1200">
                <a:solidFill>
                  <a:schemeClr val="tx1"/>
                </a:solidFill>
                <a:effectLst/>
                <a:latin typeface="+mn-lt"/>
                <a:ea typeface="+mn-ea"/>
                <a:cs typeface="+mn-cs"/>
              </a:rPr>
              <a:t> - Most Enterprise IT departments will be operating a hybrid cloud for the foreseeable future as </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In an age where almost all enterprises are embracing digital transformation, it will be difficult for IT, business, and security stakeholders to resist the value proposition of cloud services. This will be exacerbated as many vendors will offer compelling new capabilities first (or exclusively) as a cloud service. </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It will be difficult and potentially undesirable to fully shut down all on premises datacenters because most enterprises are operating a large volume of legacy applications and there may be compelling reasons to run on premises services for various reasons (bandwidth, connectivity reliability in some geographies, and regulatory reasons) </a:t>
            </a: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IoT Devices are different – </a:t>
            </a:r>
            <a:r>
              <a:rPr lang="en-US" sz="1200" kern="1200">
                <a:solidFill>
                  <a:schemeClr val="tx1"/>
                </a:solidFill>
                <a:effectLst/>
                <a:latin typeface="+mn-lt"/>
                <a:ea typeface="+mn-ea"/>
                <a:cs typeface="+mn-cs"/>
              </a:rPr>
              <a:t>There are many IoT Devices, but they are generally fixed function devices and operate very differently than general purpose PCs. Because of this, the classic PC security strategies (endpoint agents, host firewalls, network access control, etc.) work poorly or don’t work at all for these devices.  </a:t>
            </a: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 While bringing challenges, this new generation of information security represents an unprecedented opportunity for a fresh approach to solving new and old security problems, as well as the opportunity to transform the relationship with business functions, and leaders. </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Monitoring and managing a hybrid of cloud/digital and on-premises legacy assets requires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0" indent="0">
              <a:buNone/>
            </a:pPr>
            <a:r>
              <a:rPr lang="en-US" sz="1200" b="1" kern="1200">
                <a:solidFill>
                  <a:schemeClr val="tx1"/>
                </a:solidFill>
                <a:effectLst/>
                <a:latin typeface="+mn-lt"/>
                <a:ea typeface="+mn-ea"/>
                <a:cs typeface="+mn-cs"/>
              </a:rPr>
              <a:t>1. Visibility and control over blind spots in this estate</a:t>
            </a:r>
            <a:endParaRPr lang="en-US" sz="1200" b="1" kern="1200">
              <a:solidFill>
                <a:schemeClr val="tx1"/>
              </a:solidFill>
              <a:effectLst/>
              <a:latin typeface="+mn-lt"/>
              <a:ea typeface="+mn-ea"/>
              <a:cs typeface="+mn-cs"/>
            </a:endParaRPr>
          </a:p>
          <a:p>
            <a:pPr marL="228600" lvl="0" indent="-228600">
              <a:buFont typeface="+mj-lt"/>
              <a:buAutoNum type="alphaLcPeriod"/>
            </a:pPr>
            <a:r>
              <a:rPr lang="en-US" sz="1200" kern="1200">
                <a:solidFill>
                  <a:schemeClr val="tx1"/>
                </a:solidFill>
                <a:effectLst/>
                <a:latin typeface="+mn-lt"/>
                <a:ea typeface="+mn-ea"/>
                <a:cs typeface="+mn-cs"/>
              </a:rPr>
              <a:t>An identity based security perimeter (we will cover more in module 3)</a:t>
            </a:r>
            <a:endParaRPr lang="en-US" sz="1200" kern="1200">
              <a:solidFill>
                <a:schemeClr val="tx1"/>
              </a:solidFill>
              <a:effectLst/>
              <a:latin typeface="+mn-lt"/>
              <a:ea typeface="+mn-ea"/>
              <a:cs typeface="+mn-cs"/>
            </a:endParaRPr>
          </a:p>
          <a:p>
            <a:pPr marL="228600" lvl="0" indent="-228600">
              <a:buFont typeface="+mj-lt"/>
              <a:buAutoNum type="alphaLcPeriod"/>
            </a:pPr>
            <a:r>
              <a:rPr lang="en-US" sz="1200" kern="1200">
                <a:solidFill>
                  <a:schemeClr val="tx1"/>
                </a:solidFill>
                <a:effectLst/>
                <a:latin typeface="+mn-lt"/>
                <a:ea typeface="+mn-ea"/>
                <a:cs typeface="+mn-cs"/>
              </a:rPr>
              <a:t>Automating policy monitoring and enforcement to improve your security management (we will cover more in module 2)</a:t>
            </a: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pPr marL="0" indent="0">
              <a:buNone/>
            </a:pPr>
            <a:r>
              <a:rPr lang="en-US" sz="1200" b="1" kern="1200">
                <a:solidFill>
                  <a:schemeClr val="tx1"/>
                </a:solidFill>
                <a:effectLst/>
                <a:latin typeface="+mn-lt"/>
                <a:ea typeface="+mn-ea"/>
                <a:cs typeface="+mn-cs"/>
              </a:rPr>
              <a:t>CLICK 1</a:t>
            </a: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a:solidFill>
                  <a:schemeClr val="tx1"/>
                </a:solidFill>
                <a:effectLst/>
                <a:latin typeface="+mn-lt"/>
                <a:ea typeface="+mn-ea"/>
                <a:cs typeface="+mn-cs"/>
              </a:rPr>
              <a:t>2. Agile and Efficient Threat Protection</a:t>
            </a:r>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0" cap="none" spc="0" normalizeH="0" baseline="0" noProof="0">
                <a:ln>
                  <a:noFill/>
                </a:ln>
                <a:solidFill>
                  <a:sysClr val="windowText" lastClr="000000"/>
                </a:solidFill>
                <a:effectLst/>
                <a:uLnTx/>
                <a:uFillTx/>
              </a:rPr>
              <a:t>As threats grow, so does signal volume and the difficulty to process them fast enough. </a:t>
            </a:r>
            <a:endParaRPr kumimoji="0" lang="en-US" sz="1200" b="0" i="0" u="none" strike="noStrike" kern="0" cap="none" spc="0" normalizeH="0" baseline="0" noProof="0">
              <a:ln>
                <a:noFill/>
              </a:ln>
              <a:solidFill>
                <a:sysClr val="windowText" lastClr="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You should increase the efficiency and agility of how you prevent, detect, and respond to threats using the limited available resources you have. Modern preventive controls, automation, and integrated tools/telemetry can radically change your effectiveness here. </a:t>
            </a: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a:solidFill>
                  <a:schemeClr val="tx1"/>
                </a:solidFill>
                <a:effectLst/>
                <a:latin typeface="+mn-lt"/>
                <a:ea typeface="+mn-ea"/>
                <a:cs typeface="+mn-cs"/>
              </a:rPr>
              <a:t>CLICK 2</a:t>
            </a:r>
            <a:endParaRPr lang="en-US" sz="1200" b="1"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pPr marL="0" indent="0">
              <a:buNone/>
            </a:pPr>
            <a:r>
              <a:rPr lang="en-US" sz="1200" b="1" kern="1200">
                <a:solidFill>
                  <a:schemeClr val="tx1"/>
                </a:solidFill>
                <a:effectLst/>
                <a:latin typeface="+mn-lt"/>
                <a:ea typeface="+mn-ea"/>
                <a:cs typeface="+mn-cs"/>
              </a:rPr>
              <a:t>3. Find and Protect Intellectual Property &amp; Regulated Data</a:t>
            </a:r>
            <a:endParaRPr lang="en-US" sz="1200" b="1"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Information protection is critical in the age of sophisticated threats and the massive variety of devices, applications and services where data can travel. </a:t>
            </a:r>
            <a:endParaRPr lang="en-US" sz="1200" kern="1200">
              <a:solidFill>
                <a:schemeClr val="tx1"/>
              </a:solidFill>
              <a:effectLst/>
              <a:latin typeface="+mn-lt"/>
              <a:ea typeface="+mn-ea"/>
              <a:cs typeface="+mn-cs"/>
            </a:endParaRPr>
          </a:p>
          <a:p>
            <a:pPr marL="0" indent="0">
              <a:buNone/>
            </a:pPr>
            <a:r>
              <a:rPr lang="en-US" sz="1200" kern="1200">
                <a:solidFill>
                  <a:schemeClr val="tx1"/>
                </a:solidFill>
                <a:effectLst/>
                <a:latin typeface="+mn-lt"/>
                <a:ea typeface="+mn-ea"/>
                <a:cs typeface="+mn-cs"/>
              </a:rPr>
              <a:t>It is critical to be able to identify (find/classify/label) it and to tie security protections directly to the data itself </a:t>
            </a:r>
            <a:endParaRPr lang="en-US" sz="1200" kern="1200">
              <a:solidFill>
                <a:schemeClr val="tx1"/>
              </a:solidFill>
              <a:effectLst/>
              <a:latin typeface="+mn-lt"/>
              <a:ea typeface="+mn-ea"/>
              <a:cs typeface="+mn-cs"/>
            </a:endParaRPr>
          </a:p>
          <a:p>
            <a:pPr marL="685800" lvl="1" indent="-228600">
              <a:buFont typeface="+mj-lt"/>
              <a:buAutoNum type="alphaLcPeriod"/>
            </a:pPr>
            <a:r>
              <a:rPr lang="en-US" sz="1200" b="1" kern="1200">
                <a:solidFill>
                  <a:schemeClr val="tx1"/>
                </a:solidFill>
                <a:effectLst/>
                <a:latin typeface="+mn-lt"/>
                <a:ea typeface="+mn-ea"/>
                <a:cs typeface="+mn-cs"/>
              </a:rPr>
              <a:t>Classification </a:t>
            </a:r>
            <a:r>
              <a:rPr lang="en-US" sz="1200" kern="1200">
                <a:solidFill>
                  <a:schemeClr val="tx1"/>
                </a:solidFill>
                <a:effectLst/>
                <a:latin typeface="+mn-lt"/>
                <a:ea typeface="+mn-ea"/>
                <a:cs typeface="+mn-cs"/>
              </a:rPr>
              <a:t>- You need to be able to label the data as its being created and to catch up on the backlog of existing sensitive data that has already been created</a:t>
            </a:r>
            <a:endParaRPr lang="en-US" sz="1200" kern="1200">
              <a:solidFill>
                <a:schemeClr val="tx1"/>
              </a:solidFill>
              <a:effectLst/>
              <a:latin typeface="+mn-lt"/>
              <a:ea typeface="+mn-ea"/>
              <a:cs typeface="+mn-cs"/>
            </a:endParaRPr>
          </a:p>
          <a:p>
            <a:pPr marL="685800" lvl="1" indent="-228600">
              <a:buFont typeface="+mj-lt"/>
              <a:buAutoNum type="alphaLcPeriod"/>
            </a:pPr>
            <a:r>
              <a:rPr lang="en-US" sz="1200" b="1" kern="1200">
                <a:solidFill>
                  <a:schemeClr val="tx1"/>
                </a:solidFill>
                <a:effectLst/>
                <a:latin typeface="+mn-lt"/>
                <a:ea typeface="+mn-ea"/>
                <a:cs typeface="+mn-cs"/>
              </a:rPr>
              <a:t>Protect the Data itself - </a:t>
            </a:r>
            <a:r>
              <a:rPr lang="en-US" sz="1200" kern="1200">
                <a:solidFill>
                  <a:schemeClr val="tx1"/>
                </a:solidFill>
                <a:effectLst/>
                <a:latin typeface="+mn-lt"/>
                <a:ea typeface="+mn-ea"/>
                <a:cs typeface="+mn-cs"/>
              </a:rPr>
              <a:t>You want defense in depth with data controls on devices, networks, etc. but the primary control has to be on the data itself so it follows it regardless of what devices, services, and networks it traverses. </a:t>
            </a: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a:p>
            <a:pPr marL="0" indent="0">
              <a:buNone/>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anose="020B0502040204020203" pitchFamily="34" charset="0"/>
                <a:ea typeface="+mn-ea"/>
                <a:cs typeface="+mn-cs"/>
              </a:rPr>
              <a:t>The other side of the platform coin is the built-in security that we make part of our products. This is about building in security tools and technologies into not only Azure and Office 365, but Windows and EMS and the Office clients that we offer to our customers.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Our investments here are guided by the four strategies for success mentioned earlier. The first one, of course, is identity and access management. </a:t>
            </a:r>
            <a:endParaRPr lang="en-US" sz="900" kern="1200">
              <a:solidFill>
                <a:schemeClr val="tx1"/>
              </a:solidFill>
              <a:effectLst/>
              <a:latin typeface="Segoe UI Light" panose="020B0502040204020203"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400" eaLnBrk="0" hangingPunct="0"/>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MAKES NO WARRANTIES, EXPRESS, IMPLIED OR STATUTORY, AS TO THE INFORMATION IN THIS PRESENTATION.</a:t>
            </a:r>
            <a:endPar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815" rtl="0" eaLnBrk="1" fontAlgn="auto" latinLnBrk="0" hangingPunct="1">
              <a:lnSpc>
                <a:spcPct val="90000"/>
              </a:lnSpc>
              <a:spcBef>
                <a:spcPts val="0"/>
              </a:spcBef>
              <a:spcAft>
                <a:spcPts val="340"/>
              </a:spcAft>
              <a:buClrTx/>
              <a:buSzTx/>
              <a:buFontTx/>
              <a:buNone/>
              <a:defRPr/>
            </a:pPr>
            <a:r>
              <a:rPr lang="en-US" sz="900" kern="1200">
                <a:solidFill>
                  <a:schemeClr val="tx1"/>
                </a:solidFill>
                <a:effectLst/>
                <a:latin typeface="Segoe UI Light" panose="020B0502040204020203" pitchFamily="34" charset="0"/>
                <a:ea typeface="+mn-ea"/>
                <a:cs typeface="+mn-cs"/>
              </a:rPr>
              <a:t>The center piece of our investment in intelligence is the Microsoft Intelligent Security Graph. This is how we describe the way that we synthesize a vast amount of data from a huge variety of sources. </a:t>
            </a:r>
            <a:r>
              <a:rPr lang="en-US" sz="900" b="0" i="0" kern="1200">
                <a:solidFill>
                  <a:schemeClr val="tx1"/>
                </a:solidFill>
                <a:effectLst/>
                <a:latin typeface="Segoe UI Light" panose="020B0502040204020203" pitchFamily="34" charset="0"/>
                <a:ea typeface="+mn-ea"/>
                <a:cs typeface="+mn-cs"/>
              </a:rPr>
              <a:t>Every day, we practice security operations at a global scale to protect our customers, in the process analyzing more than 6.5 trillion signals. </a:t>
            </a:r>
            <a:endParaRPr lang="en-US" sz="900" b="0" i="0" kern="1200">
              <a:solidFill>
                <a:schemeClr val="tx1"/>
              </a:solidFill>
              <a:effectLst/>
              <a:latin typeface="Segoe UI Light" panose="020B0502040204020203" pitchFamily="34" charset="0"/>
              <a:ea typeface="+mn-ea"/>
              <a:cs typeface="+mn-cs"/>
            </a:endParaRPr>
          </a:p>
          <a:p>
            <a:pPr marL="0" marR="0" lvl="0" indent="0" algn="l" defTabSz="932815" rtl="0" eaLnBrk="1" fontAlgn="auto" latinLnBrk="0" hangingPunct="1">
              <a:lnSpc>
                <a:spcPct val="90000"/>
              </a:lnSpc>
              <a:spcBef>
                <a:spcPts val="0"/>
              </a:spcBef>
              <a:spcAft>
                <a:spcPts val="340"/>
              </a:spcAft>
              <a:buClrTx/>
              <a:buSzTx/>
              <a:buFontTx/>
              <a:buNone/>
              <a:defRPr/>
            </a:pPr>
            <a:endParaRPr lang="en-US" sz="900" kern="1200">
              <a:solidFill>
                <a:schemeClr val="tx1"/>
              </a:solidFill>
              <a:effectLst/>
              <a:latin typeface="Segoe UI Light" panose="020B0502040204020203" pitchFamily="34" charset="0"/>
              <a:ea typeface="+mn-ea"/>
              <a:cs typeface="+mn-cs"/>
            </a:endParaRPr>
          </a:p>
          <a:p>
            <a:pPr marL="0" marR="0" lvl="0" indent="0" algn="l" defTabSz="932815" rtl="0" eaLnBrk="1" fontAlgn="auto" latinLnBrk="0" hangingPunct="1">
              <a:lnSpc>
                <a:spcPct val="90000"/>
              </a:lnSpc>
              <a:spcBef>
                <a:spcPts val="0"/>
              </a:spcBef>
              <a:spcAft>
                <a:spcPts val="340"/>
              </a:spcAft>
              <a:buClrTx/>
              <a:buSzTx/>
              <a:buFontTx/>
              <a:buNone/>
              <a:defRPr/>
            </a:pPr>
            <a:r>
              <a:rPr lang="en-US" sz="900" kern="1200">
                <a:solidFill>
                  <a:schemeClr val="tx1"/>
                </a:solidFill>
                <a:effectLst/>
                <a:latin typeface="Segoe UI Light" panose="020B0502040204020203" pitchFamily="34" charset="0"/>
                <a:ea typeface="+mn-ea"/>
                <a:cs typeface="+mn-cs"/>
              </a:rPr>
              <a:t>We operate 200-plus global cloud, consumer, and commercial services. Everything from outlook.com to Xbox Live to Office 365 to Azure, and so on. And with all of those services, we have a tremendous amount of surface area that we defend. Enterprise Security from Microsoft is employed by 90% of the Fortune 500. And so, we see more attacks than most other companies on any given day. We get a lot of information from defending against those attacks. </a:t>
            </a:r>
            <a:endParaRPr lang="en-US" sz="900" kern="1200">
              <a:solidFill>
                <a:schemeClr val="tx1"/>
              </a:solidFill>
              <a:effectLst/>
              <a:latin typeface="Segoe UI Light" panose="020B0502040204020203" pitchFamily="34" charset="0"/>
              <a:ea typeface="+mn-ea"/>
              <a:cs typeface="+mn-cs"/>
            </a:endParaRPr>
          </a:p>
          <a:p>
            <a:pPr marL="0" marR="0" lvl="0" indent="0" algn="l" defTabSz="932815" rtl="0" eaLnBrk="1" fontAlgn="auto" latinLnBrk="0" hangingPunct="1">
              <a:lnSpc>
                <a:spcPct val="90000"/>
              </a:lnSpc>
              <a:spcBef>
                <a:spcPts val="0"/>
              </a:spcBef>
              <a:spcAft>
                <a:spcPts val="340"/>
              </a:spcAft>
              <a:buClrTx/>
              <a:buSzTx/>
              <a:buFontTx/>
              <a:buNone/>
              <a:defRPr/>
            </a:pPr>
            <a:endParaRPr lang="en-US" sz="900" kern="1200">
              <a:solidFill>
                <a:schemeClr val="tx1"/>
              </a:solidFill>
              <a:effectLst/>
              <a:latin typeface="Segoe UI Light" panose="020B0502040204020203" pitchFamily="34" charset="0"/>
              <a:ea typeface="+mn-ea"/>
              <a:cs typeface="+mn-cs"/>
            </a:endParaRPr>
          </a:p>
          <a:p>
            <a:pPr marL="0" marR="0" lvl="0" indent="0" algn="l" defTabSz="932815" rtl="0" eaLnBrk="1" fontAlgn="auto" latinLnBrk="0" hangingPunct="1">
              <a:lnSpc>
                <a:spcPct val="90000"/>
              </a:lnSpc>
              <a:spcBef>
                <a:spcPts val="0"/>
              </a:spcBef>
              <a:spcAft>
                <a:spcPts val="340"/>
              </a:spcAft>
              <a:buClrTx/>
              <a:buSzTx/>
              <a:buFontTx/>
              <a:buNone/>
              <a:defRPr/>
            </a:pPr>
            <a:r>
              <a:rPr lang="en-US" sz="900" b="0" i="0" kern="1200">
                <a:solidFill>
                  <a:schemeClr val="tx1"/>
                </a:solidFill>
                <a:effectLst/>
                <a:latin typeface="Segoe UI Light" panose="020B0502040204020203" pitchFamily="34" charset="0"/>
                <a:ea typeface="+mn-ea"/>
                <a:cs typeface="+mn-cs"/>
              </a:rPr>
              <a:t>We block more than 5 billion distinct malware threats per month - t</a:t>
            </a:r>
            <a:r>
              <a:rPr lang="en-US" sz="900" kern="1200">
                <a:solidFill>
                  <a:schemeClr val="tx1"/>
                </a:solidFill>
                <a:effectLst/>
                <a:latin typeface="Segoe UI Light" panose="020B0502040204020203" pitchFamily="34" charset="0"/>
                <a:ea typeface="+mn-ea"/>
                <a:cs typeface="+mn-cs"/>
              </a:rPr>
              <a:t>hat gives us a great deal of signal into what's happening on endpoints, and what the attacks look like these days.</a:t>
            </a:r>
            <a:endParaRPr lang="en-US" sz="900" kern="1200">
              <a:solidFill>
                <a:schemeClr val="tx1"/>
              </a:solidFill>
              <a:effectLst/>
              <a:latin typeface="Segoe UI Light" panose="020B0502040204020203" pitchFamily="34" charset="0"/>
              <a:ea typeface="+mn-ea"/>
              <a:cs typeface="+mn-cs"/>
            </a:endParaRPr>
          </a:p>
          <a:p>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470 billion emails get analyzed for spam and malware by our Outlook.com and Office 365 email services every month – </a:t>
            </a:r>
            <a:r>
              <a:rPr lang="en-US" sz="900" b="0" i="0" kern="1200">
                <a:solidFill>
                  <a:schemeClr val="tx1"/>
                </a:solidFill>
                <a:effectLst/>
                <a:latin typeface="Segoe UI Light" panose="020B0502040204020203" pitchFamily="34" charset="0"/>
                <a:ea typeface="+mn-ea"/>
                <a:cs typeface="+mn-cs"/>
              </a:rPr>
              <a:t>This telemetry helps us understand the full spectrum of phish attacks and the sophisticated and varied methods used by attackers</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We process over 630 billion authentications across our cloud services each month, giving us tremendous insight into what is normal behavior when it comes to sign-ins and authentications, and what is abnormal behavior, and how often is it that someone has the right password, but they're not the person they say they are. We learn a lot about defending that really important control point, the identity, by looking across that set of data.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Bing scans about 18 billion web pages every month, giving us really great insight into what people are doing with web scripting technologies when it comes to attacks and phishing campaigns. And we have a great way to look at that and understand how we should help customers defend based on that information.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On top of all of that we layer shared threat data that we get from our partners, from the researchers here at Microsoft who are part of our 3,500-plus people that are full time on security, and law enforcement agencies that we partner with worldwide through our digital crimes unit, as well as botnet data that we collect through the digital crimes unit. All of that intelligence makes up the Intelligent Security Graph.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And why is it a graph? It's a graph because what's really important is connecting these pieces of intelligence, so that these signals are not just individual points of information. The graph brings them together as something that we can draw patterns across. We can learn from one point of data to influence how we interpret another point of data.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 </a:t>
            </a:r>
            <a:endParaRPr lang="en-US" sz="900" kern="1200">
              <a:solidFill>
                <a:schemeClr val="tx1"/>
              </a:solidFill>
              <a:effectLst/>
              <a:latin typeface="Segoe UI Light" panose="020B0502040204020203" pitchFamily="34" charset="0"/>
              <a:ea typeface="+mn-ea"/>
              <a:cs typeface="+mn-cs"/>
            </a:endParaRPr>
          </a:p>
          <a:p>
            <a:r>
              <a:rPr lang="en-US" sz="900" kern="1200">
                <a:solidFill>
                  <a:schemeClr val="tx1"/>
                </a:solidFill>
                <a:effectLst/>
                <a:latin typeface="Segoe UI Light" panose="020B0502040204020203" pitchFamily="34" charset="0"/>
                <a:ea typeface="+mn-ea"/>
                <a:cs typeface="+mn-cs"/>
              </a:rPr>
              <a:t>So, the Intelligent Security Graph is something that we are very, very heavily invested in at Microsoft. It's something that we feel is unique to us in this industry.</a:t>
            </a:r>
            <a:endParaRPr lang="en-US" sz="900" kern="1200">
              <a:solidFill>
                <a:schemeClr val="tx1"/>
              </a:solidFill>
              <a:effectLst/>
              <a:latin typeface="Segoe UI Light"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defTabSz="931545">
              <a:defRPr/>
            </a:pPr>
            <a:r>
              <a:rPr lang="en-US" sz="1300">
                <a:solidFill>
                  <a:prstClr val="black"/>
                </a:solidFill>
              </a:rPr>
              <a:t>Microsoft Ignite 2016</a:t>
            </a:r>
            <a:endParaRPr lang="en-US" sz="1300">
              <a:solidFill>
                <a:prstClr val="black"/>
              </a:solidFill>
            </a:endParaRPr>
          </a:p>
        </p:txBody>
      </p:sp>
      <p:sp>
        <p:nvSpPr>
          <p:cNvPr id="5" name="Footer Placeholder 4"/>
          <p:cNvSpPr>
            <a:spLocks noGrp="1"/>
          </p:cNvSpPr>
          <p:nvPr>
            <p:ph type="ftr" sz="quarter" idx="11"/>
          </p:nvPr>
        </p:nvSpPr>
        <p:spPr/>
        <p:txBody>
          <a:bodyPr/>
          <a:lstStyle/>
          <a:p>
            <a:pPr marL="0" defTabSz="931545" eaLnBrk="0" hangingPunct="0">
              <a:defRPr/>
            </a:pPr>
            <a:r>
              <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2016 Microsoft Corporation. All rights reserved. MICROSOFT MAKES NO WARRANTIES, EXPRESS, IMPLIED OR STATUTORY, AS TO THE INFORMATION IN THIS PRESENTATION.</a:t>
            </a:r>
            <a:endParaRPr lang="en-US" sz="40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pPr defTabSz="931545">
              <a:defRPr/>
            </a:pPr>
            <a:fld id="{38EEC551-8CDA-4EB6-89BB-2A86C9F091C8}" type="datetime8">
              <a:rPr lang="en-US" sz="1300">
                <a:solidFill>
                  <a:prstClr val="black"/>
                </a:solidFill>
              </a:rPr>
            </a:fld>
            <a:endParaRPr lang="en-US" sz="1300">
              <a:solidFill>
                <a:prstClr val="black"/>
              </a:solidFill>
            </a:endParaRPr>
          </a:p>
        </p:txBody>
      </p:sp>
      <p:sp>
        <p:nvSpPr>
          <p:cNvPr id="7" name="Slide Number Placeholder 6"/>
          <p:cNvSpPr>
            <a:spLocks noGrp="1"/>
          </p:cNvSpPr>
          <p:nvPr>
            <p:ph type="sldNum" sz="quarter" idx="13"/>
          </p:nvPr>
        </p:nvSpPr>
        <p:spPr/>
        <p:txBody>
          <a:bodyPr/>
          <a:lstStyle/>
          <a:p>
            <a:pPr defTabSz="931545">
              <a:defRPr/>
            </a:pPr>
            <a:fld id="{B4008EB6-D09E-4580-8CD6-DDB14511944F}" type="slidenum">
              <a:rPr lang="en-US" sz="1300">
                <a:solidFill>
                  <a:prstClr val="black"/>
                </a:solidFill>
              </a:rPr>
            </a:fld>
            <a:endParaRPr lang="en-US" sz="130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These partners are part of Microsoft’s intelligent security association</a:t>
            </a:r>
            <a:endParaRPr lang="en-US"/>
          </a:p>
          <a:p>
            <a:endParaRPr lang="en-US"/>
          </a:p>
          <a:p>
            <a:r>
              <a:rPr lang="en-US"/>
              <a:t>More information is available at https://www.microsoft.com/en-us/security/association</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2815" rtl="0" eaLnBrk="1" fontAlgn="auto" latinLnBrk="0" hangingPunct="1">
              <a:lnSpc>
                <a:spcPct val="100000"/>
              </a:lnSpc>
              <a:spcBef>
                <a:spcPts val="0"/>
              </a:spcBef>
              <a:spcAft>
                <a:spcPts val="0"/>
              </a:spcAft>
              <a:buClrTx/>
              <a:buSzTx/>
              <a:buFontTx/>
              <a:buNone/>
              <a:defRPr/>
            </a:pPr>
            <a:fld id="{889C61C8-AF8A-41B3-A3C5-01AFB25C109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Key Slide Takeaway: </a:t>
            </a:r>
            <a:r>
              <a:rPr lang="en-US" b="0" baseline="0"/>
              <a:t>Many people</a:t>
            </a:r>
            <a:r>
              <a:rPr lang="en-US" b="1" baseline="0"/>
              <a:t> </a:t>
            </a:r>
            <a:r>
              <a:rPr lang="en-US" b="0" baseline="0"/>
              <a:t>are surprised at how active Microsoft is in the security and the open source communities</a:t>
            </a:r>
            <a:endParaRPr lang="en-US" sz="1200" b="0">
              <a:solidFill>
                <a:prstClr val="black"/>
              </a:solidFill>
            </a:endParaRPr>
          </a:p>
          <a:p>
            <a:endParaRPr lang="en-US" sz="1200">
              <a:solidFill>
                <a:prstClr val="black"/>
              </a:solidFill>
            </a:endParaRPr>
          </a:p>
          <a:p>
            <a:r>
              <a:rPr lang="en-US" sz="1200" baseline="0">
                <a:solidFill>
                  <a:prstClr val="black"/>
                </a:solidFill>
              </a:rPr>
              <a:t>Microsoft has very actively embraced open source technology, a significant shift from our historical competitive stance. </a:t>
            </a:r>
            <a:endParaRPr lang="en-US" sz="1200" baseline="0">
              <a:solidFill>
                <a:prstClr val="black"/>
              </a:solidFill>
            </a:endParaRPr>
          </a:p>
          <a:p>
            <a:pPr marL="171450" indent="-171450">
              <a:buFont typeface="Arial" panose="020B0604020202020204" pitchFamily="34" charset="0"/>
              <a:buChar char="•"/>
            </a:pPr>
            <a:r>
              <a:rPr lang="en-US" sz="1200">
                <a:solidFill>
                  <a:prstClr val="black"/>
                </a:solidFill>
              </a:rPr>
              <a:t>Microsoft was the top contributor to GitHub in 2016</a:t>
            </a:r>
            <a:endParaRPr lang="en-US" sz="1200">
              <a:solidFill>
                <a:prstClr val="black"/>
              </a:solidFill>
            </a:endParaRPr>
          </a:p>
          <a:p>
            <a:pPr marL="171450" indent="-171450">
              <a:buFont typeface="Arial" panose="020B0604020202020204" pitchFamily="34" charset="0"/>
              <a:buChar char="•"/>
            </a:pPr>
            <a:r>
              <a:rPr lang="en-US" sz="1200">
                <a:solidFill>
                  <a:prstClr val="black"/>
                </a:solidFill>
              </a:rPr>
              <a:t>Over 1/3 of the VMs in Azure running Linux</a:t>
            </a:r>
            <a:endParaRPr lang="en-US" sz="1200">
              <a:solidFill>
                <a:prstClr val="black"/>
              </a:solidFill>
            </a:endParaRPr>
          </a:p>
          <a:p>
            <a:pPr marL="171450" indent="-171450">
              <a:buFont typeface="Arial" panose="020B0604020202020204" pitchFamily="34" charset="0"/>
              <a:buChar char="•"/>
            </a:pPr>
            <a:r>
              <a:rPr lang="en-US" sz="1200">
                <a:solidFill>
                  <a:prstClr val="black"/>
                </a:solidFill>
              </a:rPr>
              <a:t>We participate </a:t>
            </a:r>
            <a:r>
              <a:rPr lang="en-US" sz="1200" baseline="0">
                <a:solidFill>
                  <a:prstClr val="black"/>
                </a:solidFill>
              </a:rPr>
              <a:t>on boards for many security and open source organizations. </a:t>
            </a:r>
            <a:endParaRPr lang="en-US" sz="1200">
              <a:solidFill>
                <a:prstClr val="black"/>
              </a:solidFill>
            </a:endParaRPr>
          </a:p>
          <a:p>
            <a:endParaRPr lang="en-US" sz="1200">
              <a:solidFill>
                <a:prstClr val="black"/>
              </a:solidFill>
            </a:endParaRPr>
          </a:p>
          <a:p>
            <a:r>
              <a:rPr lang="en-US" sz="1200" b="1" u="sng">
                <a:solidFill>
                  <a:prstClr val="black"/>
                </a:solidFill>
              </a:rPr>
              <a:t>References</a:t>
            </a:r>
            <a:endParaRPr lang="en-US" sz="1200" b="1" u="sng">
              <a:solidFill>
                <a:prstClr val="black"/>
              </a:solidFill>
            </a:endParaRPr>
          </a:p>
          <a:p>
            <a:r>
              <a:rPr lang="en-US" sz="1200" i="1">
                <a:solidFill>
                  <a:prstClr val="black"/>
                </a:solidFill>
              </a:rPr>
              <a:t>GitHub</a:t>
            </a:r>
            <a:endParaRPr lang="en-US" i="1"/>
          </a:p>
          <a:p>
            <a:r>
              <a:rPr lang="en-US"/>
              <a:t>   https://betanews.com/2016/09/15/microsoft-most-open-source-contributors-github/</a:t>
            </a:r>
            <a:endParaRPr lang="en-US"/>
          </a:p>
          <a:p>
            <a:endParaRPr lang="en-US"/>
          </a:p>
          <a:p>
            <a:r>
              <a:rPr lang="en-US" i="1"/>
              <a:t>Linux </a:t>
            </a:r>
            <a:endParaRPr lang="en-US" i="1"/>
          </a:p>
          <a:p>
            <a:r>
              <a:rPr lang="en-US" baseline="0"/>
              <a:t>    </a:t>
            </a:r>
            <a:r>
              <a:rPr lang="en-US"/>
              <a:t>Note that</a:t>
            </a:r>
            <a:r>
              <a:rPr lang="en-US" baseline="0"/>
              <a:t> this number varies month over month, but ~50% is current as of late 2018</a:t>
            </a:r>
            <a:endParaRPr lang="en-US"/>
          </a:p>
          <a:p>
            <a:endParaRPr lang="en-US"/>
          </a:p>
          <a:p>
            <a:r>
              <a:rPr lang="en-US" i="1" u="none"/>
              <a:t>Board Memberships</a:t>
            </a:r>
            <a:endParaRPr lang="en-US" i="1" u="none"/>
          </a:p>
          <a:p>
            <a:pPr marL="171450" indent="-171450">
              <a:buFont typeface="Arial" panose="020B0604020202020204" pitchFamily="34" charset="0"/>
              <a:buChar char="•"/>
            </a:pPr>
            <a:r>
              <a:rPr lang="en-US"/>
              <a:t>Cloud Security Alliance –Board of Directors - https://cloudsecurityalliance.org/about/board-of-directors/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t>Security Advisor Alliance – Advisory Board - https://www.securityadvisoralliance.org/about/board-members/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t>Linux Foundation –Board of Directors - https://www.linuxfoundation.org/about/board-members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t>FIDO Alliance –Board of Directors - https://fidoalliance.org/about/board/ </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t>FS-ISAC</a:t>
            </a:r>
            <a:r>
              <a:rPr lang="en-US" baseline="0"/>
              <a:t> </a:t>
            </a:r>
            <a:r>
              <a:rPr lang="en-US"/>
              <a:t>– Advisory</a:t>
            </a:r>
            <a:r>
              <a:rPr lang="en-US" baseline="0"/>
              <a:t> </a:t>
            </a:r>
            <a:r>
              <a:rPr lang="en-US"/>
              <a:t>Board – not published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t>Let’s go around the room and have everyone introduce themselves, their role in the organization, and what you expect to get out of this workshop</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815" rtl="0" eaLnBrk="1" fontAlgn="auto" latinLnBrk="0" hangingPunct="1">
              <a:lnSpc>
                <a:spcPct val="90000"/>
              </a:lnSpc>
              <a:spcBef>
                <a:spcPts val="0"/>
              </a:spcBef>
              <a:spcAft>
                <a:spcPts val="340"/>
              </a:spcAft>
              <a:buClrTx/>
              <a:buSzTx/>
              <a:buFontTx/>
              <a:buNone/>
              <a:defRPr/>
            </a:pPr>
            <a:r>
              <a:rPr lang="en-US" sz="900" b="1" kern="1200">
                <a:solidFill>
                  <a:schemeClr val="tx1"/>
                </a:solidFill>
                <a:effectLst/>
                <a:latin typeface="Segoe UI Light" panose="020B0502040204020203" pitchFamily="34" charset="0"/>
                <a:ea typeface="+mn-ea"/>
                <a:cs typeface="+mn-cs"/>
              </a:rPr>
              <a:t>Key Takeaway: </a:t>
            </a:r>
            <a:r>
              <a:rPr lang="en-US" sz="900" kern="1200">
                <a:solidFill>
                  <a:schemeClr val="tx1"/>
                </a:solidFill>
                <a:effectLst/>
                <a:latin typeface="Segoe UI Light" panose="020B0502040204020203" pitchFamily="34" charset="0"/>
                <a:ea typeface="+mn-ea"/>
                <a:cs typeface="+mn-cs"/>
              </a:rPr>
              <a:t>Microsoft is focused on building solutions for 4 key solution areas: </a:t>
            </a:r>
            <a:r>
              <a:rPr lang="en-US" sz="900" b="1" kern="1200">
                <a:solidFill>
                  <a:schemeClr val="tx1"/>
                </a:solidFill>
                <a:effectLst/>
                <a:latin typeface="Segoe UI Light" panose="020B0502040204020203" pitchFamily="34" charset="0"/>
                <a:ea typeface="+mn-ea"/>
                <a:cs typeface="+mn-cs"/>
              </a:rPr>
              <a:t>Identity and Access Management, Information protection, Threat Protection, </a:t>
            </a:r>
            <a:r>
              <a:rPr lang="en-US" sz="900" b="0" kern="1200">
                <a:solidFill>
                  <a:schemeClr val="tx1"/>
                </a:solidFill>
                <a:effectLst/>
                <a:latin typeface="Segoe UI Light" panose="020B0502040204020203" pitchFamily="34" charset="0"/>
                <a:ea typeface="+mn-ea"/>
                <a:cs typeface="+mn-cs"/>
              </a:rPr>
              <a:t>and</a:t>
            </a:r>
            <a:r>
              <a:rPr lang="en-US" sz="900" b="1" kern="1200">
                <a:solidFill>
                  <a:schemeClr val="tx1"/>
                </a:solidFill>
                <a:effectLst/>
                <a:latin typeface="Segoe UI Light" panose="020B0502040204020203" pitchFamily="34" charset="0"/>
                <a:ea typeface="+mn-ea"/>
                <a:cs typeface="+mn-cs"/>
              </a:rPr>
              <a:t> Security Management</a:t>
            </a:r>
            <a:endParaRPr lang="en-US" sz="900" b="1" kern="1200">
              <a:solidFill>
                <a:schemeClr val="tx1"/>
              </a:solidFill>
              <a:effectLst/>
              <a:latin typeface="Segoe UI Light" panose="020B0502040204020203"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815"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400" rtl="0" eaLnBrk="0" fontAlgn="auto" latinLnBrk="0" hangingPunct="0">
              <a:lnSpc>
                <a:spcPct val="100000"/>
              </a:lnSpc>
              <a:spcBef>
                <a:spcPts val="0"/>
              </a:spcBef>
              <a:spcAft>
                <a:spcPts val="0"/>
              </a:spcAft>
              <a:buClrTx/>
              <a:buSzTx/>
              <a:buFontTx/>
              <a:buNone/>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2815" rtl="0" eaLnBrk="1" fontAlgn="auto" latinLnBrk="0" hangingPunct="1">
              <a:lnSpc>
                <a:spcPct val="100000"/>
              </a:lnSpc>
              <a:spcBef>
                <a:spcPts val="0"/>
              </a:spcBef>
              <a:spcAft>
                <a:spcPts val="0"/>
              </a:spcAft>
              <a:buClrTx/>
              <a:buSzTx/>
              <a:buFontTx/>
              <a:buNone/>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815" rtl="0" eaLnBrk="1" fontAlgn="auto" latinLnBrk="0" hangingPunct="1">
              <a:lnSpc>
                <a:spcPct val="100000"/>
              </a:lnSpc>
              <a:spcBef>
                <a:spcPts val="0"/>
              </a:spcBef>
              <a:spcAft>
                <a:spcPts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BUILD SLIDE VERSION (Animated Build sequence that takes ~25 clicks)</a:t>
            </a:r>
            <a:endParaRPr lang="en-US" sz="1200" b="1" i="1"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Key Takeaway:</a:t>
            </a:r>
            <a:r>
              <a:rPr lang="en-US" sz="1200" kern="1200">
                <a:solidFill>
                  <a:schemeClr val="tx1"/>
                </a:solidFill>
                <a:effectLst/>
                <a:latin typeface="+mn-lt"/>
                <a:ea typeface="+mn-ea"/>
                <a:cs typeface="+mn-cs"/>
              </a:rPr>
              <a:t> This is the Microsoft Cybersecurity Reference Architecture (</a:t>
            </a:r>
            <a:r>
              <a:rPr lang="en-US" sz="1200" u="sng" kern="1200">
                <a:solidFill>
                  <a:schemeClr val="tx1"/>
                </a:solidFill>
                <a:effectLst/>
                <a:latin typeface="+mn-lt"/>
                <a:ea typeface="+mn-ea"/>
                <a:cs typeface="+mn-cs"/>
                <a:hlinkClick r:id="rId3"/>
              </a:rPr>
              <a:t>https://aka.ms/MCRA</a:t>
            </a:r>
            <a:r>
              <a:rPr lang="en-US" sz="1200" kern="1200">
                <a:solidFill>
                  <a:schemeClr val="tx1"/>
                </a:solidFill>
                <a:effectLst/>
                <a:latin typeface="+mn-lt"/>
                <a:ea typeface="+mn-ea"/>
                <a:cs typeface="+mn-cs"/>
              </a:rPr>
              <a:t>) which describes Microsoft’s cybersecurity capabilities and how they integrate with existing security architectures and capabilities.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err="1">
                <a:solidFill>
                  <a:schemeClr val="tx1"/>
                </a:solidFill>
                <a:effectLst/>
                <a:latin typeface="+mn-lt"/>
                <a:ea typeface="+mn-ea"/>
                <a:cs typeface="+mn-cs"/>
              </a:rPr>
              <a:t>Wannacrypt</a:t>
            </a:r>
            <a:r>
              <a:rPr lang="en-US" sz="1200"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This diagram is interactive, you can hover over any of the capabilities for a quick description and then click on it for more documentation on the capability.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enterprise organizations have Windows and Linux servers (and often applications containers) to protect. Most have also established a basic core set of security capabilities at the network edge / egress points to protect extranet and intranet resources.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enterprise organizations have established an operational security capability that includes vulnerability management and incident management, which is typically provided by an on-premises Security Information Event Management (SIEM) capability or a Managed Security Services Provider (MSSP).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have also deployed endpoint Data Loss Prevention (DLP) capability to help with information protection needs.</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7</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endParaRPr lang="en-US" sz="1200"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9</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foundation of Microsoft’s cloud services and products starts with our investments in security and compliance, many of which have been made available to our customers in some form:</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Trust Center – </a:t>
            </a:r>
            <a:r>
              <a:rPr lang="en-US" sz="1200" kern="120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Compliance Manager - </a:t>
            </a:r>
            <a:r>
              <a:rPr lang="en-US" sz="1200" kern="1200">
                <a:solidFill>
                  <a:schemeClr val="tx1"/>
                </a:solidFill>
                <a:effectLst/>
                <a:latin typeface="+mn-lt"/>
                <a:ea typeface="+mn-ea"/>
                <a:cs typeface="+mn-cs"/>
              </a:rPr>
              <a:t>We built a capability to help you manage your compliance requirements (based heavily on what we learned while managing compliance of our cloud services such as an extensive mapping of controls across standards)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Security Development Lifecycle - </a:t>
            </a:r>
            <a:r>
              <a:rPr lang="en-US" sz="1200" kern="1200">
                <a:solidFill>
                  <a:schemeClr val="tx1"/>
                </a:solidFill>
                <a:effectLst/>
                <a:latin typeface="+mn-lt"/>
                <a:ea typeface="+mn-ea"/>
                <a:cs typeface="+mn-cs"/>
              </a:rPr>
              <a:t>We have also published documentation from our industry leading security development lifecycle openly to help you with securing your applications. This has recently evolved into a Secure DevOps toolkit for Azure - https://azsk.azurewebsites.net/</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Intelligence Security Graph –</a:t>
            </a:r>
            <a:r>
              <a:rPr lang="en-US" sz="1200" kern="120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(processes about 6.5 trillion signals per day) that we use to protect our cloud services, IT environment, and customers. Many of the products in this architecture have integrated intelligence and analytics from the security graph directly into threat detection and alert enrichment capabilities.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Familiar security capabilities from popular vendors are available in the Azure Marketplace to enable customers to extend on premises controls to the cloud. Additionally, Microsoft has built </a:t>
            </a:r>
            <a:r>
              <a:rPr lang="en-US" sz="1200" b="1" kern="1200">
                <a:solidFill>
                  <a:schemeClr val="tx1"/>
                </a:solidFill>
                <a:effectLst/>
                <a:latin typeface="+mn-lt"/>
                <a:ea typeface="+mn-ea"/>
                <a:cs typeface="+mn-cs"/>
              </a:rPr>
              <a:t>Azure Firewall</a:t>
            </a:r>
            <a:r>
              <a:rPr lang="en-US" sz="1200" kern="1200">
                <a:solidFill>
                  <a:schemeClr val="tx1"/>
                </a:solidFill>
                <a:effectLst/>
                <a:latin typeface="+mn-lt"/>
                <a:ea typeface="+mn-ea"/>
                <a:cs typeface="+mn-cs"/>
              </a:rPr>
              <a:t>, a native “Firewall as a Service” capability in Azure that includes several advanced technologies and greatly simplifies firewall deployment and management.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invested into </a:t>
            </a:r>
            <a:r>
              <a:rPr lang="en-US" sz="1200" b="1" kern="1200">
                <a:solidFill>
                  <a:schemeClr val="tx1"/>
                </a:solidFill>
                <a:effectLst/>
                <a:latin typeface="+mn-lt"/>
                <a:ea typeface="+mn-ea"/>
                <a:cs typeface="+mn-cs"/>
              </a:rPr>
              <a:t>Azure Security Center (ASC) </a:t>
            </a:r>
            <a:r>
              <a:rPr lang="en-US" sz="1200" kern="1200">
                <a:solidFill>
                  <a:schemeClr val="tx1"/>
                </a:solidFill>
                <a:effectLst/>
                <a:latin typeface="+mn-lt"/>
                <a:ea typeface="+mn-ea"/>
                <a:cs typeface="+mn-cs"/>
              </a:rPr>
              <a:t>to enable you to</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Protect servers and workloads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Detect and correct common misconfiguration issues such as</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a:solidFill>
                  <a:schemeClr val="tx1"/>
                </a:solidFill>
                <a:effectLst/>
                <a:latin typeface="+mn-lt"/>
                <a:ea typeface="+mn-ea"/>
                <a:cs typeface="+mn-cs"/>
              </a:rPr>
              <a:t>VMs exposed directly to the internet</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a:solidFill>
                  <a:schemeClr val="tx1"/>
                </a:solidFill>
                <a:effectLst/>
                <a:latin typeface="+mn-lt"/>
                <a:ea typeface="+mn-ea"/>
                <a:cs typeface="+mn-cs"/>
              </a:rPr>
              <a:t>Missing Web Application Firewalls (WAFs) for web applications</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a:solidFill>
                  <a:schemeClr val="tx1"/>
                </a:solidFill>
                <a:effectLst/>
                <a:latin typeface="+mn-lt"/>
                <a:ea typeface="+mn-ea"/>
                <a:cs typeface="+mn-cs"/>
              </a:rPr>
              <a:t>Out of date patches and antimalware signatures</a:t>
            </a:r>
            <a:endParaRPr lang="en-US" sz="120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a:solidFill>
                  <a:schemeClr val="tx1"/>
                </a:solidFill>
                <a:effectLst/>
                <a:latin typeface="+mn-lt"/>
                <a:ea typeface="+mn-ea"/>
                <a:cs typeface="+mn-cs"/>
              </a:rPr>
              <a:t>…and many others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invested heavily in other Azure security capabilities such as </a:t>
            </a:r>
            <a:r>
              <a:rPr lang="en-US" sz="1200" b="1" kern="1200">
                <a:solidFill>
                  <a:schemeClr val="tx1"/>
                </a:solidFill>
                <a:effectLst/>
                <a:latin typeface="+mn-lt"/>
                <a:ea typeface="+mn-ea"/>
                <a:cs typeface="+mn-cs"/>
              </a:rPr>
              <a:t>Distributed Denial of Service (DDoS) mitigations</a:t>
            </a:r>
            <a:r>
              <a:rPr lang="en-US" sz="1200" kern="1200">
                <a:solidFill>
                  <a:schemeClr val="tx1"/>
                </a:solidFill>
                <a:effectLst/>
                <a:latin typeface="+mn-lt"/>
                <a:ea typeface="+mn-ea"/>
                <a:cs typeface="+mn-cs"/>
              </a:rPr>
              <a:t>, key management, ransomware-resistant backup archives, confidential computing capabilities to protect data while its being processed, and many more.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continued to invest into on-premises security capabilities for </a:t>
            </a:r>
            <a:r>
              <a:rPr lang="en-US" sz="1200" b="1" kern="1200">
                <a:solidFill>
                  <a:schemeClr val="tx1"/>
                </a:solidFill>
                <a:effectLst/>
                <a:latin typeface="+mn-lt"/>
                <a:ea typeface="+mn-ea"/>
                <a:cs typeface="+mn-cs"/>
              </a:rPr>
              <a:t>Windows Server</a:t>
            </a:r>
            <a:r>
              <a:rPr lang="en-US" sz="1200" kern="1200">
                <a:solidFill>
                  <a:schemeClr val="tx1"/>
                </a:solidFill>
                <a:effectLst/>
                <a:latin typeface="+mn-lt"/>
                <a:ea typeface="+mn-ea"/>
                <a:cs typeface="+mn-cs"/>
              </a:rPr>
              <a:t> (including </a:t>
            </a:r>
            <a:r>
              <a:rPr lang="en-US" sz="1200" b="1" kern="1200">
                <a:solidFill>
                  <a:schemeClr val="tx1"/>
                </a:solidFill>
                <a:effectLst/>
                <a:latin typeface="+mn-lt"/>
                <a:ea typeface="+mn-ea"/>
                <a:cs typeface="+mn-cs"/>
              </a:rPr>
              <a:t>Shielded VMs</a:t>
            </a:r>
            <a:r>
              <a:rPr lang="en-US" sz="1200" kern="1200">
                <a:solidFill>
                  <a:schemeClr val="tx1"/>
                </a:solidFill>
                <a:effectLst/>
                <a:latin typeface="+mn-lt"/>
                <a:ea typeface="+mn-ea"/>
                <a:cs typeface="+mn-cs"/>
              </a:rPr>
              <a:t>) and </a:t>
            </a:r>
            <a:r>
              <a:rPr lang="en-US" sz="1200" b="1" kern="1200">
                <a:solidFill>
                  <a:schemeClr val="tx1"/>
                </a:solidFill>
                <a:effectLst/>
                <a:latin typeface="+mn-lt"/>
                <a:ea typeface="+mn-ea"/>
                <a:cs typeface="+mn-cs"/>
              </a:rPr>
              <a:t>Azure Stack</a:t>
            </a:r>
            <a:r>
              <a:rPr lang="en-US" sz="1200" kern="1200">
                <a:solidFill>
                  <a:schemeClr val="tx1"/>
                </a:solidFill>
                <a:effectLst/>
                <a:latin typeface="+mn-lt"/>
                <a:ea typeface="+mn-ea"/>
                <a:cs typeface="+mn-cs"/>
              </a:rPr>
              <a:t> (which provides the ability to run Azure services in your on-premises datacenter)</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also focused heavily on device security with </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System Center Configuration Manager </a:t>
            </a:r>
            <a:r>
              <a:rPr lang="en-US" sz="1200" kern="1200">
                <a:solidFill>
                  <a:schemeClr val="tx1"/>
                </a:solidFill>
                <a:effectLst/>
                <a:latin typeface="+mn-lt"/>
                <a:ea typeface="+mn-ea"/>
                <a:cs typeface="+mn-cs"/>
              </a:rPr>
              <a:t>and</a:t>
            </a:r>
            <a:r>
              <a:rPr lang="en-US" sz="1200" b="1" kern="1200">
                <a:solidFill>
                  <a:schemeClr val="tx1"/>
                </a:solidFill>
                <a:effectLst/>
                <a:latin typeface="+mn-lt"/>
                <a:ea typeface="+mn-ea"/>
                <a:cs typeface="+mn-cs"/>
              </a:rPr>
              <a:t> Intune MDM/MAM </a:t>
            </a:r>
            <a:r>
              <a:rPr lang="en-US" sz="1200" kern="1200">
                <a:solidFill>
                  <a:schemeClr val="tx1"/>
                </a:solidFill>
                <a:effectLst/>
                <a:latin typeface="+mn-lt"/>
                <a:ea typeface="+mn-ea"/>
                <a:cs typeface="+mn-cs"/>
              </a:rPr>
              <a:t>for cross platform security and management across Windows, Linux, Mac, iOS, and Android</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Windows 10 Enterprise Security</a:t>
            </a:r>
            <a:r>
              <a:rPr lang="en-US" sz="1200" kern="1200">
                <a:solidFill>
                  <a:schemeClr val="tx1"/>
                </a:solidFill>
                <a:effectLst/>
                <a:latin typeface="+mn-lt"/>
                <a:ea typeface="+mn-ea"/>
                <a:cs typeface="+mn-cs"/>
              </a:rPr>
              <a:t> - An extensive set of platform capabilities to protect against ever-evolving attacks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Windows Defender ATP</a:t>
            </a:r>
            <a:r>
              <a:rPr lang="en-US" sz="1200" kern="120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Publishing Guidance </a:t>
            </a:r>
            <a:r>
              <a:rPr lang="en-US" sz="1200" kern="1200">
                <a:solidFill>
                  <a:schemeClr val="tx1"/>
                </a:solidFill>
                <a:effectLst/>
                <a:latin typeface="+mn-lt"/>
                <a:ea typeface="+mn-ea"/>
                <a:cs typeface="+mn-cs"/>
              </a:rPr>
              <a:t>– We have published detailed installation instructions for customers to build their own PAWs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Platform Security </a:t>
            </a:r>
            <a:r>
              <a:rPr lang="en-US" sz="1200" kern="1200">
                <a:solidFill>
                  <a:schemeClr val="tx1"/>
                </a:solidFill>
                <a:effectLst/>
                <a:latin typeface="+mn-lt"/>
                <a:ea typeface="+mn-ea"/>
                <a:cs typeface="+mn-cs"/>
              </a:rPr>
              <a:t>– We protect our IT Environment and cloud services with a full admin workstation program (internally called Secure Access Workstations or SAWs)</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17</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invested across our tools to enable integration with your existing Security Information and Event Management (SIEM) solution.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19</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Microsoft has built </a:t>
            </a:r>
            <a:r>
              <a:rPr lang="en-US" sz="1200" b="1" kern="1200">
                <a:solidFill>
                  <a:schemeClr val="tx1"/>
                </a:solidFill>
                <a:effectLst/>
                <a:latin typeface="+mn-lt"/>
                <a:ea typeface="+mn-ea"/>
                <a:cs typeface="+mn-cs"/>
              </a:rPr>
              <a:t>Advanced Threat Protection</a:t>
            </a:r>
            <a:r>
              <a:rPr lang="en-US" sz="1200" kern="1200">
                <a:solidFill>
                  <a:schemeClr val="tx1"/>
                </a:solidFill>
                <a:effectLst/>
                <a:latin typeface="+mn-lt"/>
                <a:ea typeface="+mn-ea"/>
                <a:cs typeface="+mn-cs"/>
              </a:rPr>
              <a:t> (ATP) technology to provide deep context on key technical elements of the modern estate (Endpoint, Identity, Email, and more) to rapidly detect and remediate threats across them. Microsoft also offers professional services to help you investigate incidents in your environment as well as to hunt for potential existing threats. This will enable you to transform your SOC using the massive set of Microsoft threat intelligence in the intelligent security graph (bottom right of slide) and integrate these with your existing capabilities using the Graph Security API.</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20</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also built </a:t>
            </a:r>
            <a:r>
              <a:rPr lang="en-US" sz="1200" b="1" kern="1200">
                <a:solidFill>
                  <a:schemeClr val="tx1"/>
                </a:solidFill>
                <a:effectLst/>
                <a:latin typeface="+mn-lt"/>
                <a:ea typeface="+mn-ea"/>
                <a:cs typeface="+mn-cs"/>
              </a:rPr>
              <a:t>Azure Sentinel</a:t>
            </a:r>
            <a:r>
              <a:rPr lang="en-US" sz="1200" kern="1200">
                <a:solidFill>
                  <a:schemeClr val="tx1"/>
                </a:solidFill>
                <a:effectLst/>
                <a:latin typeface="+mn-lt"/>
                <a:ea typeface="+mn-ea"/>
                <a:cs typeface="+mn-cs"/>
              </a:rPr>
              <a:t>, a cloud native SIEM and SOAR capability, into Azure to help you with breadth of visibility to collect security data from across your enterprise estate including Microsoft, AWS, other clouds, and on premises assets. Azure Sentinel uses machine learning to reduce alert fatigue (up to 90% in private preview) and native cloud capabilities (like automation) to simplify your data collection, SIEM maintenance, and incident investigation + remediation.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21</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has built several Office 365 security capabilities to enhance your security planning </a:t>
            </a:r>
            <a:r>
              <a:rPr lang="en-US" sz="1200" b="1" kern="1200">
                <a:solidFill>
                  <a:schemeClr val="tx1"/>
                </a:solidFill>
                <a:effectLst/>
                <a:latin typeface="+mn-lt"/>
                <a:ea typeface="+mn-ea"/>
                <a:cs typeface="+mn-cs"/>
              </a:rPr>
              <a:t>(Secure Score)</a:t>
            </a:r>
            <a:r>
              <a:rPr lang="en-US" sz="1200" kern="1200">
                <a:solidFill>
                  <a:schemeClr val="tx1"/>
                </a:solidFill>
                <a:effectLst/>
                <a:latin typeface="+mn-lt"/>
                <a:ea typeface="+mn-ea"/>
                <a:cs typeface="+mn-cs"/>
              </a:rPr>
              <a:t>, add additional explicit approval steps before Microsoft support can access your data for support issues </a:t>
            </a:r>
            <a:r>
              <a:rPr lang="en-US" sz="1200" b="1" kern="1200">
                <a:solidFill>
                  <a:schemeClr val="tx1"/>
                </a:solidFill>
                <a:effectLst/>
                <a:latin typeface="+mn-lt"/>
                <a:ea typeface="+mn-ea"/>
                <a:cs typeface="+mn-cs"/>
              </a:rPr>
              <a:t>(Customer Lockbox)</a:t>
            </a:r>
            <a:r>
              <a:rPr lang="en-US" sz="1200" kern="1200">
                <a:solidFill>
                  <a:schemeClr val="tx1"/>
                </a:solidFill>
                <a:effectLst/>
                <a:latin typeface="+mn-lt"/>
                <a:ea typeface="+mn-ea"/>
                <a:cs typeface="+mn-cs"/>
              </a:rPr>
              <a:t>, and data protection technologies built into the platform.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22</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Azure Information Protection – </a:t>
            </a:r>
            <a:r>
              <a:rPr lang="en-US" sz="1200" kern="1200">
                <a:solidFill>
                  <a:schemeClr val="tx1"/>
                </a:solidFill>
                <a:effectLst/>
                <a:latin typeface="+mn-lt"/>
                <a:ea typeface="+mn-ea"/>
                <a:cs typeface="+mn-cs"/>
              </a:rPr>
              <a:t>Protects information at the file itself so the encryption and policy control can follow files wherever they go (Cloud, Devices, USB drives, etc.). </a:t>
            </a:r>
            <a:endParaRPr lang="en-US" sz="1200" kern="1200">
              <a:solidFill>
                <a:schemeClr val="tx1"/>
              </a:solidFill>
              <a:effectLst/>
              <a:latin typeface="+mn-lt"/>
              <a:ea typeface="+mn-ea"/>
              <a:cs typeface="+mn-cs"/>
            </a:endParaRPr>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23</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Cloud App Security</a:t>
            </a:r>
            <a:r>
              <a:rPr lang="en-US" sz="1200" kern="120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25</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26</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endParaRPr lang="en-US" sz="1200" kern="1200">
              <a:solidFill>
                <a:schemeClr val="tx1"/>
              </a:solidFill>
              <a:effectLst/>
              <a:latin typeface="+mn-lt"/>
              <a:ea typeface="+mn-ea"/>
              <a:cs typeface="+mn-cs"/>
            </a:endParaRPr>
          </a:p>
          <a:p>
            <a:r>
              <a:rPr lang="en-US" sz="1200" b="1" u="none" strike="noStrike"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u="sng" kern="1200">
                <a:solidFill>
                  <a:schemeClr val="tx1"/>
                </a:solidFill>
                <a:effectLst/>
                <a:latin typeface="+mn-lt"/>
                <a:ea typeface="+mn-ea"/>
                <a:cs typeface="+mn-cs"/>
              </a:rPr>
              <a:t>Feedback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a:solidFill>
                  <a:schemeClr val="tx1"/>
                </a:solidFill>
                <a:effectLst/>
                <a:latin typeface="+mn-lt"/>
                <a:ea typeface="+mn-ea"/>
                <a:cs typeface="+mn-cs"/>
                <a:hlinkClick r:id="rId4"/>
              </a:rPr>
              <a:t>https://aka.ms/markslist</a:t>
            </a:r>
            <a:r>
              <a:rPr lang="en-US" sz="1200" kern="1200">
                <a:solidFill>
                  <a:schemeClr val="tx1"/>
                </a:solidFill>
                <a:effectLst/>
                <a:latin typeface="+mn-lt"/>
                <a:ea typeface="+mn-ea"/>
                <a:cs typeface="+mn-cs"/>
              </a:rPr>
              <a:t>) with any feedback on how to improve it or how you use it, how it helps you, or any other thoughts you have. </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i="1" kern="1200" dirty="0">
                <a:solidFill>
                  <a:schemeClr val="tx1"/>
                </a:solidFill>
                <a:effectLst/>
                <a:latin typeface="+mn-lt"/>
                <a:ea typeface="+mn-ea"/>
                <a:cs typeface="+mn-cs"/>
              </a:rPr>
              <a:t>STATIC SLIDE VERSION (No Animations)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describes Microsoft’s cybersecurity capabilities and how they integrate with existing security architectures and capabilities. We recently updated this diagram and wanted to share a little bit about the changes and the document itself to help you better utilize it.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How to use it </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seen this document used for several purposes by our customers and internal teams (beyond a geeky wall decoration to shock and impress your cubicle neighbors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Starting template for a security architecture - </a:t>
            </a:r>
            <a:r>
              <a:rPr lang="en-US" sz="1200" kern="1200" dirty="0">
                <a:solidFill>
                  <a:schemeClr val="tx1"/>
                </a:solidFill>
                <a:effectLst/>
                <a:latin typeface="+mn-lt"/>
                <a:ea typeface="+mn-ea"/>
                <a:cs typeface="+mn-cs"/>
              </a:rPr>
              <a:t>The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most common use case we see is that organizations use the document to help define a target state for cybersecurity capabilities. Organizations find this architecture useful because it covers capabilities across the modern enterprise estate that now spans on-premise, mobile devices, many clouds, and IoT / Operational Technology.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Comparison reference for security capabilities - </a:t>
            </a:r>
            <a:r>
              <a:rPr lang="en-US" sz="1200" kern="1200" dirty="0">
                <a:solidFill>
                  <a:schemeClr val="tx1"/>
                </a:solidFill>
                <a:effectLst/>
                <a:latin typeface="+mn-lt"/>
                <a:ea typeface="+mn-ea"/>
                <a:cs typeface="+mn-cs"/>
              </a:rPr>
              <a:t>We know of several organizations that have marked up a printed copy with what capabilities they already own from various Microsoft license suites (many customers don't know they own quite a bit of this technology), which ones they already have in place (from Microsoft or partner/3rd party), and which ones are new and could fill a need.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Learn about Microsoft capabilities</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In presentation mode, each capability has a "ScreenTip" with a short description of each capability + a link to documentation on that capability to learn more.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Learn about Microsoft's integration investments -</a:t>
            </a:r>
            <a:r>
              <a:rPr lang="en-US" sz="1200" kern="1200" dirty="0">
                <a:solidFill>
                  <a:schemeClr val="tx1"/>
                </a:solidFill>
                <a:effectLst/>
                <a:latin typeface="+mn-lt"/>
                <a:ea typeface="+mn-ea"/>
                <a:cs typeface="+mn-cs"/>
              </a:rPr>
              <a:t> The architecture includes visuals of key integration points with partner capabilities (e.g. SIEM/Log integration, Security Appliances in Azure, DLP integration, and more) and within our own product capabilities among (e.g. Advanced Threat Protection, Conditional Access, and more).</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Learn about Cybersecurity</a:t>
            </a:r>
            <a:r>
              <a:rPr lang="en-US" sz="1200" kern="1200" dirty="0">
                <a:solidFill>
                  <a:schemeClr val="tx1"/>
                </a:solidFill>
                <a:effectLst/>
                <a:latin typeface="+mn-lt"/>
                <a:ea typeface="+mn-ea"/>
                <a:cs typeface="+mn-cs"/>
              </a:rPr>
              <a:t> - We have also heard reports of folks new to cybersecurity using this as a learning tool as they prepare for their first career or a career change.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can see, Microsoft has been investing heavily in security for many years to secure our products and services as well as provide the capabilities our customers need to secure their assets. In many ways, this diagram reflects Microsoft massive ongoing investment into cyber security research and development, currently over $1 billion annually (not including acquisitions).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What has changed and why</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evolves over time, so here are a few highlights on what's changed as well as the underlying philosophy of how this document was built.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Version 3.1 (April 2019)</a:t>
            </a:r>
            <a:endParaRPr lang="en-US" sz="1200" b="1"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Updated Windows Defender ATP to Microsoft Defender ATP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Corrected links/descriptions for Azure AD B2B and B2C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Corrected date on main slide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u="sng" kern="1200" dirty="0">
                <a:solidFill>
                  <a:schemeClr val="tx1"/>
                </a:solidFill>
                <a:effectLst/>
                <a:latin typeface="+mn-lt"/>
                <a:ea typeface="+mn-ea"/>
                <a:cs typeface="+mn-cs"/>
              </a:rPr>
              <a:t>Version 3 (March 2019)</a:t>
            </a:r>
            <a:endParaRPr lang="en-US" sz="1200" b="1" u="sng"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Added Azure Sentinel</a:t>
            </a:r>
            <a:r>
              <a:rPr lang="en-US" sz="1200" kern="1200" dirty="0">
                <a:solidFill>
                  <a:schemeClr val="tx1"/>
                </a:solidFill>
                <a:effectLst/>
                <a:latin typeface="+mn-lt"/>
                <a:ea typeface="+mn-ea"/>
                <a:cs typeface="+mn-cs"/>
              </a:rPr>
              <a:t> – This is the cloud native SIEM + SOAR solution that Microsoft built into Azure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Added Defender ATP to information protection – </a:t>
            </a:r>
            <a:r>
              <a:rPr lang="en-US" sz="1200" b="0" kern="1200" dirty="0">
                <a:solidFill>
                  <a:schemeClr val="tx1"/>
                </a:solidFill>
                <a:effectLst/>
                <a:latin typeface="+mn-lt"/>
                <a:ea typeface="+mn-ea"/>
                <a:cs typeface="+mn-cs"/>
              </a:rPr>
              <a:t>Now that this capability is integrated with both Azure Information Protection and Microsoft Cloud App Security, it becomes a very compelling replacement for a traditional host based DLP solution. </a:t>
            </a:r>
            <a:endParaRPr lang="en-US" sz="1200" b="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Added Azure Firewall – </a:t>
            </a:r>
            <a:r>
              <a:rPr lang="en-US" sz="1200" b="0" kern="1200" dirty="0">
                <a:solidFill>
                  <a:schemeClr val="tx1"/>
                </a:solidFill>
                <a:effectLst/>
                <a:latin typeface="+mn-lt"/>
                <a:ea typeface="+mn-ea"/>
                <a:cs typeface="+mn-cs"/>
              </a:rPr>
              <a:t>This technology is maturing quickly and becoming a potential replacement for traditional NGFWs in Azure for some scenarios</a:t>
            </a:r>
            <a:endParaRPr lang="en-US" sz="1200" b="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Added lines </a:t>
            </a:r>
            <a:r>
              <a:rPr lang="en-US" sz="1200" kern="1200" dirty="0">
                <a:solidFill>
                  <a:schemeClr val="tx1"/>
                </a:solidFill>
                <a:effectLst/>
                <a:latin typeface="+mn-lt"/>
                <a:ea typeface="+mn-ea"/>
                <a:cs typeface="+mn-cs"/>
              </a:rPr>
              <a:t>to the various capabilities that integrate with the classification labels in information protection.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Version 2 (June 2018)</a:t>
            </a:r>
            <a:endParaRPr lang="en-US" sz="1200" b="1" u="sng"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New visual style</a:t>
            </a:r>
            <a:r>
              <a:rPr lang="en-US" sz="1200" kern="1200" dirty="0">
                <a:solidFill>
                  <a:schemeClr val="tx1"/>
                </a:solidFill>
                <a:effectLst/>
                <a:latin typeface="+mn-lt"/>
                <a:ea typeface="+mn-ea"/>
                <a:cs typeface="+mn-cs"/>
              </a:rPr>
              <a:t> - The most obvious change for those familiar with the first version is the simplified visual style. While some may miss the "visual assault on the senses" effect from the bold colors in v1, we think this format works better for most people.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Interactivity instructions</a:t>
            </a:r>
            <a:r>
              <a:rPr lang="en-US" sz="1200" kern="1200" dirty="0">
                <a:solidFill>
                  <a:schemeClr val="tx1"/>
                </a:solidFill>
                <a:effectLst/>
                <a:latin typeface="+mn-lt"/>
                <a:ea typeface="+mn-ea"/>
                <a:cs typeface="+mn-cs"/>
              </a:rPr>
              <a:t> - Many people did not notice that each capability on the architecture has a quick description and link to more information, so we added instructions to call that out (and updated the descriptions themselves).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Complementary Content - </a:t>
            </a:r>
            <a:r>
              <a:rPr lang="en-US" sz="1200" kern="1200" dirty="0">
                <a:solidFill>
                  <a:schemeClr val="tx1"/>
                </a:solidFill>
                <a:effectLst/>
                <a:latin typeface="+mn-lt"/>
                <a:ea typeface="+mn-ea"/>
                <a:cs typeface="+mn-cs"/>
              </a:rPr>
              <a:t>Microsoft has invested in creating cybersecurity reference strategies (success criteria, recommended approaches, how our technology maps to them) as well as prescriptive guidance for addressing top customer challenges like Petya/WannaCrypt, Securing Privileged Access, and Securing Office 365. This content is now easier to find with links at the top of the document.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Added Section headers</a:t>
            </a:r>
            <a:r>
              <a:rPr lang="en-US" sz="1200" kern="1200" dirty="0">
                <a:solidFill>
                  <a:schemeClr val="tx1"/>
                </a:solidFill>
                <a:effectLst/>
                <a:latin typeface="+mn-lt"/>
                <a:ea typeface="+mn-ea"/>
                <a:cs typeface="+mn-cs"/>
              </a:rPr>
              <a:t> for each grouping of technology areas to make it easier to navigate, understand, and discuss as a focus area.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Added Foundational Elements - </a:t>
            </a:r>
            <a:r>
              <a:rPr lang="en-US" sz="1200" kern="1200" dirty="0">
                <a:solidFill>
                  <a:schemeClr val="tx1"/>
                </a:solidFill>
                <a:effectLst/>
                <a:latin typeface="+mn-lt"/>
                <a:ea typeface="+mn-ea"/>
                <a:cs typeface="+mn-cs"/>
              </a:rPr>
              <a:t>We added descriptions of some core foundational capabilities that are deeply integrated into how we secure our cloud services and build our cybersecurity capabilities that have been added to the bottom. These include</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Trust Center</a:t>
            </a:r>
            <a:r>
              <a:rPr lang="en-US" sz="1200" kern="1200" dirty="0">
                <a:solidFill>
                  <a:schemeClr val="tx1"/>
                </a:solidFill>
                <a:effectLst/>
                <a:latin typeface="+mn-lt"/>
                <a:ea typeface="+mn-ea"/>
                <a:cs typeface="+mn-cs"/>
              </a:rPr>
              <a:t> - This is where describe how we secure our cloud and includes links to various compliance documents such as 3rd party auditor reports.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Compliance Manager </a:t>
            </a:r>
            <a:r>
              <a:rPr lang="en-US" sz="1200" kern="1200" dirty="0">
                <a:solidFill>
                  <a:schemeClr val="tx1"/>
                </a:solidFill>
                <a:effectLst/>
                <a:latin typeface="+mn-lt"/>
                <a:ea typeface="+mn-ea"/>
                <a:cs typeface="+mn-cs"/>
              </a:rPr>
              <a:t>is a powerful (new) capability to help you report on your compliance status for Azure, Office 365, and Dynamics 365 for General Data Protection Regulation (GDPR), NIST 800-53 and 800-171, ISO 27001 and 27018, and others.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Intelligent Security Graph</a:t>
            </a:r>
            <a:r>
              <a:rPr lang="en-US" sz="1200" kern="1200" dirty="0">
                <a:solidFill>
                  <a:schemeClr val="tx1"/>
                </a:solidFill>
                <a:effectLst/>
                <a:latin typeface="+mn-lt"/>
                <a:ea typeface="+mn-ea"/>
                <a:cs typeface="+mn-cs"/>
              </a:rPr>
              <a:t> is Microsoft threat intelligence system that we use to protect our cloud, our IT environment, and our customers. The graph is composed of trillions of signals, advanced analytics, and teams of experts hunting for malicious activities and is integrated into our threat detection and response capabilities.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Security Development Lifecycle (SDL)</a:t>
            </a:r>
            <a:r>
              <a:rPr lang="en-US" sz="1200" kern="1200" dirty="0">
                <a:solidFill>
                  <a:schemeClr val="tx1"/>
                </a:solidFill>
                <a:effectLst/>
                <a:latin typeface="+mn-lt"/>
                <a:ea typeface="+mn-ea"/>
                <a:cs typeface="+mn-cs"/>
              </a:rPr>
              <a:t> is foundational to how we develop software at Microsoft and has been published to help you secure your applications. Because of our early and deep commitment to secure development, we were able to quickly conform to ISO 27034 after it was released.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Moved Devices/Clients together</a:t>
            </a:r>
            <a:r>
              <a:rPr lang="en-US" sz="1200" kern="1200" dirty="0">
                <a:solidFill>
                  <a:schemeClr val="tx1"/>
                </a:solidFill>
                <a:effectLst/>
                <a:latin typeface="+mn-lt"/>
                <a:ea typeface="+mn-ea"/>
                <a:cs typeface="+mn-cs"/>
              </a:rPr>
              <a:t> - As device form factors and operating systems continue to expand and evolve, we are seeing security organizations view devices through the lens of trustworthiness/integrity vs. any other attribute. </a:t>
            </a:r>
            <a:endParaRPr lang="en-US" sz="1200" kern="1200" dirty="0">
              <a:solidFill>
                <a:schemeClr val="tx1"/>
              </a:solidFill>
              <a:effectLst/>
              <a:latin typeface="+mn-lt"/>
              <a:ea typeface="+mn-ea"/>
              <a:cs typeface="+mn-cs"/>
            </a:endParaRPr>
          </a:p>
          <a:p>
            <a:pPr lvl="1" fontAlgn="ctr"/>
            <a:r>
              <a:rPr lang="en-US" sz="1200" kern="1200" dirty="0">
                <a:solidFill>
                  <a:schemeClr val="tx1"/>
                </a:solidFill>
                <a:effectLst/>
                <a:latin typeface="+mn-lt"/>
                <a:ea typeface="+mn-ea"/>
                <a:cs typeface="+mn-cs"/>
              </a:rPr>
              <a:t>We also re-organized the Windows 10 and Windows Defender ATP capabilities around outcomes vs. feature names for clarity. </a:t>
            </a:r>
            <a:endParaRPr lang="en-US" sz="1200" kern="1200" dirty="0">
              <a:solidFill>
                <a:schemeClr val="tx1"/>
              </a:solidFill>
              <a:effectLst/>
              <a:latin typeface="+mn-lt"/>
              <a:ea typeface="+mn-ea"/>
              <a:cs typeface="+mn-cs"/>
            </a:endParaRPr>
          </a:p>
          <a:p>
            <a:pPr lvl="1" fontAlgn="ctr"/>
            <a:r>
              <a:rPr lang="en-US" sz="1200" kern="1200" dirty="0">
                <a:solidFill>
                  <a:schemeClr val="tx1"/>
                </a:solidFill>
                <a:effectLst/>
                <a:latin typeface="+mn-lt"/>
                <a:ea typeface="+mn-ea"/>
                <a:cs typeface="+mn-cs"/>
              </a:rPr>
              <a:t>We also reorganized windows security icons and text to reflect that Windows Defender ATP describes all the platform capabilities working together to prevent, detect, and (automatically) respond and recover to attacks. We also added icons to show the cross-platform support for Endpoint Detection and Response (EDR) capabilities that now extend across Windows 10, Windows 7/8.1, Windows Server, Mac OS, Linux, iOS, and Android platforms. </a:t>
            </a:r>
            <a:endParaRPr lang="en-US" sz="1200" kern="1200" dirty="0">
              <a:solidFill>
                <a:schemeClr val="tx1"/>
              </a:solidFill>
              <a:effectLst/>
              <a:latin typeface="+mn-lt"/>
              <a:ea typeface="+mn-ea"/>
              <a:cs typeface="+mn-cs"/>
            </a:endParaRPr>
          </a:p>
          <a:p>
            <a:pPr lvl="1" fontAlgn="ctr"/>
            <a:r>
              <a:rPr lang="en-US" sz="1200" kern="1200" dirty="0">
                <a:solidFill>
                  <a:schemeClr val="tx1"/>
                </a:solidFill>
                <a:effectLst/>
                <a:latin typeface="+mn-lt"/>
                <a:ea typeface="+mn-ea"/>
                <a:cs typeface="+mn-cs"/>
              </a:rPr>
              <a:t>We also faded the intranet border around these devices because of the ongoing success of phishing, watering hole, and other techniques that have weakened the network boundary.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Updated SOC section - </a:t>
            </a:r>
            <a:r>
              <a:rPr lang="en-US" sz="1200" kern="1200" dirty="0">
                <a:solidFill>
                  <a:schemeClr val="tx1"/>
                </a:solidFill>
                <a:effectLst/>
                <a:latin typeface="+mn-lt"/>
                <a:ea typeface="+mn-ea"/>
                <a:cs typeface="+mn-cs"/>
              </a:rPr>
              <a:t>We moved several capabilities from their previous locations around the architecture into the Security Operations Center (SOC) as this is where they are primarily used. This move enabled us to show a clearer vision of a modern SOC that can monitor and protect the hybrid of everything estate. We also added the Graph Security API (in public preview) as this API is designed to help you integrate existing SOC components and Microsoft capabilities.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Simplified server/datacenter view - </a:t>
            </a:r>
            <a:r>
              <a:rPr lang="en-US" sz="1200" kern="1200" dirty="0">
                <a:solidFill>
                  <a:schemeClr val="tx1"/>
                </a:solidFill>
                <a:effectLst/>
                <a:latin typeface="+mn-lt"/>
                <a:ea typeface="+mn-ea"/>
                <a:cs typeface="+mn-cs"/>
              </a:rPr>
              <a:t>We simplified the datacenter section to recover the space being taken up by duplicate server icons. We retained the visual of extranets and intranets spanning on-premises datacenters and multiple cloud provider(s). Organizations see Infrastructure as a Service (IaaS) cloud providers as another datacenter for the intranet generation of applications, though they find Azure is much easier to manage and secure than physical datacenters. We also added Azure Stack capability that allows customers to securely operate Azure services in their datacenter.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New IoT/OT section - </a:t>
            </a:r>
            <a:r>
              <a:rPr lang="en-US" sz="1200" kern="1200" dirty="0">
                <a:solidFill>
                  <a:schemeClr val="tx1"/>
                </a:solidFill>
                <a:effectLst/>
                <a:latin typeface="+mn-lt"/>
                <a:ea typeface="+mn-ea"/>
                <a:cs typeface="+mn-cs"/>
              </a:rPr>
              <a:t>IoT is on the rise on many enterprises due to digital transformation initiatives. While the attacks and defenses for this area are still evolving quickly, Microsoft continues to invest deeply to provide security for existing and new deployments of Internet of Things (IoT) and Operational Technology (OT). Microsoft has announced </a:t>
            </a:r>
            <a:r>
              <a:rPr lang="en-US" sz="1200" u="sng" kern="1200" dirty="0">
                <a:solidFill>
                  <a:schemeClr val="tx1"/>
                </a:solidFill>
                <a:effectLst/>
                <a:latin typeface="+mn-lt"/>
                <a:ea typeface="+mn-ea"/>
                <a:cs typeface="+mn-cs"/>
                <a:hlinkClick r:id="rId4"/>
              </a:rPr>
              <a:t>$5 billion of investment over the next four years for IoT</a:t>
            </a:r>
            <a:r>
              <a:rPr lang="en-US" sz="1200" kern="1200" dirty="0">
                <a:solidFill>
                  <a:schemeClr val="tx1"/>
                </a:solidFill>
                <a:effectLst/>
                <a:latin typeface="+mn-lt"/>
                <a:ea typeface="+mn-ea"/>
                <a:cs typeface="+mn-cs"/>
              </a:rPr>
              <a:t> and has also recently announced an end to end certification for a secure IoT platform from MCU to the cloud called </a:t>
            </a:r>
            <a:r>
              <a:rPr lang="en-US" sz="1200" u="sng" kern="1200" dirty="0">
                <a:solidFill>
                  <a:schemeClr val="tx1"/>
                </a:solidFill>
                <a:effectLst/>
                <a:latin typeface="+mn-lt"/>
                <a:ea typeface="+mn-ea"/>
                <a:cs typeface="+mn-cs"/>
                <a:hlinkClick r:id="rId5"/>
              </a:rPr>
              <a:t>Azure Sphere.</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Updated Azure Security Center</a:t>
            </a:r>
            <a:r>
              <a:rPr lang="en-US" sz="1200" kern="1200" dirty="0">
                <a:solidFill>
                  <a:schemeClr val="tx1"/>
                </a:solidFill>
                <a:effectLst/>
                <a:latin typeface="+mn-lt"/>
                <a:ea typeface="+mn-ea"/>
                <a:cs typeface="+mn-cs"/>
              </a:rPr>
              <a:t> - Azure Security Center grew to protect Windows and Linux operating system across Azure, on-premises datacenters, and other IaaS providers. Security Center has also added powerful new features like Just in Time access to VMs and applied machine learning to creating application whitelisting rules and North-South Network Security Group (NSG) network rules.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Added Azure capabilities</a:t>
            </a:r>
            <a:r>
              <a:rPr lang="en-US" sz="1200" kern="1200" dirty="0">
                <a:solidFill>
                  <a:schemeClr val="tx1"/>
                </a:solidFill>
                <a:effectLst/>
                <a:latin typeface="+mn-lt"/>
                <a:ea typeface="+mn-ea"/>
                <a:cs typeface="+mn-cs"/>
              </a:rPr>
              <a:t> including Azure Policy, Confidential Computing, and the new DDoS protection options.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Added Azure AD B2B and B2C</a:t>
            </a:r>
            <a:r>
              <a:rPr lang="en-US" sz="1200" kern="1200" dirty="0">
                <a:solidFill>
                  <a:schemeClr val="tx1"/>
                </a:solidFill>
                <a:effectLst/>
                <a:latin typeface="+mn-lt"/>
                <a:ea typeface="+mn-ea"/>
                <a:cs typeface="+mn-cs"/>
              </a:rPr>
              <a:t> - Many Security departments have found these capabilities useful in reducing risk by moving partner and customer accounts out of enterprise identity systems to leverage existing enterprise and consumer identity providers.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Added information protection</a:t>
            </a:r>
            <a:r>
              <a:rPr lang="en-US" sz="1200" kern="1200" dirty="0">
                <a:solidFill>
                  <a:schemeClr val="tx1"/>
                </a:solidFill>
                <a:effectLst/>
                <a:latin typeface="+mn-lt"/>
                <a:ea typeface="+mn-ea"/>
                <a:cs typeface="+mn-cs"/>
              </a:rPr>
              <a:t> capabilities for Office 365 as well as SQL Information Protection (preview). </a:t>
            </a:r>
            <a:endParaRPr lang="en-US" sz="1200" kern="1200" dirty="0">
              <a:solidFill>
                <a:schemeClr val="tx1"/>
              </a:solidFill>
              <a:effectLst/>
              <a:latin typeface="+mn-lt"/>
              <a:ea typeface="+mn-ea"/>
              <a:cs typeface="+mn-cs"/>
            </a:endParaRPr>
          </a:p>
          <a:p>
            <a:pPr lvl="0" fontAlgn="ctr"/>
            <a:r>
              <a:rPr lang="en-US" sz="1200" b="1" kern="1200" dirty="0">
                <a:solidFill>
                  <a:schemeClr val="tx1"/>
                </a:solidFill>
                <a:effectLst/>
                <a:latin typeface="+mn-lt"/>
                <a:ea typeface="+mn-ea"/>
                <a:cs typeface="+mn-cs"/>
              </a:rPr>
              <a:t>Updated integration points</a:t>
            </a:r>
            <a:r>
              <a:rPr lang="en-US" sz="1200" kern="1200" dirty="0">
                <a:solidFill>
                  <a:schemeClr val="tx1"/>
                </a:solidFill>
                <a:effectLst/>
                <a:latin typeface="+mn-lt"/>
                <a:ea typeface="+mn-ea"/>
                <a:cs typeface="+mn-cs"/>
              </a:rPr>
              <a:t> - Microsoft invests heavily to integrate our capabilities together as well as to ensure use our technology with your existing security capabilities. This is a quick summary of some key integration points depicted in the reference architecture:</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Conditional Access </a:t>
            </a:r>
            <a:r>
              <a:rPr lang="en-US" sz="1200" kern="1200" dirty="0">
                <a:solidFill>
                  <a:schemeClr val="tx1"/>
                </a:solidFill>
                <a:effectLst/>
                <a:latin typeface="+mn-lt"/>
                <a:ea typeface="+mn-ea"/>
                <a:cs typeface="+mn-cs"/>
              </a:rPr>
              <a:t>connecting info protection and threat protection with identity to ensure that authentications are coming from a secure/compliant device before accessing sensitive data.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Advanced Threat Protection </a:t>
            </a:r>
            <a:r>
              <a:rPr lang="en-US" sz="1200" kern="1200" dirty="0">
                <a:solidFill>
                  <a:schemeClr val="tx1"/>
                </a:solidFill>
                <a:effectLst/>
                <a:latin typeface="+mn-lt"/>
                <a:ea typeface="+mn-ea"/>
                <a:cs typeface="+mn-cs"/>
              </a:rPr>
              <a:t>integration across our SOC capabilities to streamline detection and response processes across Devices, Office 365, Azure, SaaS applications, and on Premises Active Directory.</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Azure Information Protection</a:t>
            </a:r>
            <a:r>
              <a:rPr lang="en-US" sz="1200" kern="1200" dirty="0">
                <a:solidFill>
                  <a:schemeClr val="tx1"/>
                </a:solidFill>
                <a:effectLst/>
                <a:latin typeface="+mn-lt"/>
                <a:ea typeface="+mn-ea"/>
                <a:cs typeface="+mn-cs"/>
              </a:rPr>
              <a:t> discovering and protecting data on SaaS applications via </a:t>
            </a:r>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Data Loss Protection (DLP) </a:t>
            </a:r>
            <a:r>
              <a:rPr lang="en-US" sz="1200" kern="1200" dirty="0">
                <a:solidFill>
                  <a:schemeClr val="tx1"/>
                </a:solidFill>
                <a:effectLst/>
                <a:latin typeface="+mn-lt"/>
                <a:ea typeface="+mn-ea"/>
                <a:cs typeface="+mn-cs"/>
              </a:rPr>
              <a:t>integration with</a:t>
            </a:r>
            <a:r>
              <a:rPr lang="en-US" sz="1200" b="1" kern="1200" dirty="0">
                <a:solidFill>
                  <a:schemeClr val="tx1"/>
                </a:solidFill>
                <a:effectLst/>
                <a:latin typeface="+mn-lt"/>
                <a:ea typeface="+mn-ea"/>
                <a:cs typeface="+mn-cs"/>
              </a:rPr>
              <a:t> Cloud App Security </a:t>
            </a:r>
            <a:r>
              <a:rPr lang="en-US" sz="1200" kern="1200" dirty="0">
                <a:solidFill>
                  <a:schemeClr val="tx1"/>
                </a:solidFill>
                <a:effectLst/>
                <a:latin typeface="+mn-lt"/>
                <a:ea typeface="+mn-ea"/>
                <a:cs typeface="+mn-cs"/>
              </a:rPr>
              <a:t>to leverage existing DLP engines and with</a:t>
            </a:r>
            <a:r>
              <a:rPr lang="en-US" sz="1200" b="1" kern="1200" dirty="0">
                <a:solidFill>
                  <a:schemeClr val="tx1"/>
                </a:solidFill>
                <a:effectLst/>
                <a:latin typeface="+mn-lt"/>
                <a:ea typeface="+mn-ea"/>
                <a:cs typeface="+mn-cs"/>
              </a:rPr>
              <a:t> Azure Information Protection </a:t>
            </a:r>
            <a:r>
              <a:rPr lang="en-US" sz="1200" kern="1200" dirty="0">
                <a:solidFill>
                  <a:schemeClr val="tx1"/>
                </a:solidFill>
                <a:effectLst/>
                <a:latin typeface="+mn-lt"/>
                <a:ea typeface="+mn-ea"/>
                <a:cs typeface="+mn-cs"/>
              </a:rPr>
              <a:t>to consume labels on sensitive data.</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lvl="1" fontAlgn="ctr"/>
            <a:r>
              <a:rPr lang="en-US" sz="1200" b="1" kern="1200" dirty="0">
                <a:solidFill>
                  <a:schemeClr val="tx1"/>
                </a:solidFill>
                <a:effectLst/>
                <a:latin typeface="+mn-lt"/>
                <a:ea typeface="+mn-ea"/>
                <a:cs typeface="+mn-cs"/>
              </a:rPr>
              <a:t>Alert and Log Integration</a:t>
            </a:r>
            <a:r>
              <a:rPr lang="en-US" sz="1200" kern="1200" dirty="0">
                <a:solidFill>
                  <a:schemeClr val="tx1"/>
                </a:solidFill>
                <a:effectLst/>
                <a:latin typeface="+mn-lt"/>
                <a:ea typeface="+mn-ea"/>
                <a:cs typeface="+mn-cs"/>
              </a:rPr>
              <a:t> across Microsoft capabilities to help integrate with existing Security Information and Event Management (SIEM) solution investments.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Feedback</a:t>
            </a:r>
            <a:endParaRPr lang="en-US" sz="1200"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6"/>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Microsoft is taking a comprehensive approach to securing identities against the full range of threats and risks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Microsoft has built security capabilities to enable SOCs to secure cloud and on-premises workloads using the power of the cloud</a:t>
            </a:r>
            <a:endParaRPr lang="en-US" b="0"/>
          </a:p>
          <a:p>
            <a:pPr marL="0" marR="0" lvl="0" indent="0" algn="l" defTabSz="914400" rtl="0" eaLnBrk="1" fontAlgn="auto" latinLnBrk="0" hangingPunct="1">
              <a:lnSpc>
                <a:spcPct val="100000"/>
              </a:lnSpc>
              <a:spcBef>
                <a:spcPts val="0"/>
              </a:spcBef>
              <a:spcAft>
                <a:spcPts val="0"/>
              </a:spcAft>
              <a:buClrTx/>
              <a:buSzTx/>
              <a:buFontTx/>
              <a:buNone/>
              <a:defRPr/>
            </a:pPr>
            <a:endParaRPr lang="en-US" b="0"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kern="120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p>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Microsoft helps you protect the devices you have + provides high security manageable corporate devices with Windows 10</a:t>
            </a:r>
            <a:endParaRPr lang="en-US" b="0"/>
          </a:p>
          <a:p>
            <a:pPr marL="0" marR="0" lvl="0" indent="0" algn="l" defTabSz="914400" rtl="0" eaLnBrk="1" fontAlgn="auto" latinLnBrk="0" hangingPunct="1">
              <a:lnSpc>
                <a:spcPct val="100000"/>
              </a:lnSpc>
              <a:spcBef>
                <a:spcPts val="0"/>
              </a:spcBef>
              <a:spcAft>
                <a:spcPts val="0"/>
              </a:spcAft>
              <a:buClrTx/>
              <a:buSzTx/>
              <a:buFontTx/>
              <a:buNone/>
              <a:defRPr/>
            </a:pPr>
            <a:endParaRPr lang="en-US" b="0"/>
          </a:p>
          <a:p>
            <a:pPr marL="0" marR="0" lvl="0" indent="0" algn="l" defTabSz="914400" rtl="0" eaLnBrk="1" fontAlgn="auto" latinLnBrk="0" hangingPunct="1">
              <a:lnSpc>
                <a:spcPct val="100000"/>
              </a:lnSpc>
              <a:spcBef>
                <a:spcPts val="0"/>
              </a:spcBef>
              <a:spcAft>
                <a:spcPts val="0"/>
              </a:spcAft>
              <a:buClrTx/>
              <a:buSzTx/>
              <a:buFontTx/>
              <a:buNone/>
              <a:defRPr/>
            </a:pPr>
            <a:r>
              <a:rPr lang="en-US" b="0"/>
              <a:t>https://docs.microsoft.com/en-us/windows/security/threat-protection/intelligence/top-scoring-industry-antivirus-tests</a:t>
            </a:r>
            <a:endParaRPr lang="en-US" b="0"/>
          </a:p>
          <a:p>
            <a:pPr marL="0" marR="0" lvl="0" indent="0" algn="l" defTabSz="914400" rtl="0" eaLnBrk="1" fontAlgn="auto" latinLnBrk="0" hangingPunct="1">
              <a:lnSpc>
                <a:spcPct val="100000"/>
              </a:lnSpc>
              <a:spcBef>
                <a:spcPts val="0"/>
              </a:spcBef>
              <a:spcAft>
                <a:spcPts val="0"/>
              </a:spcAft>
              <a:buClrTx/>
              <a:buSzTx/>
              <a:buFontTx/>
              <a:buNone/>
              <a:defRPr/>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Microsoft helps you manage and secure a hybrid infrastructure that spans across Azure, on-premises, and 3</a:t>
            </a:r>
            <a:r>
              <a:rPr lang="en-US" b="0" baseline="30000"/>
              <a:t>rd</a:t>
            </a:r>
            <a:r>
              <a:rPr lang="en-US" b="0"/>
              <a:t> party clouds like Amazon Web Services (AWS)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Microsoft has invested in secure and compliant SaaS services as well as helping you secure 3</a:t>
            </a:r>
            <a:r>
              <a:rPr lang="en-US" b="0" baseline="30000"/>
              <a:t>rd</a:t>
            </a:r>
            <a:r>
              <a:rPr lang="en-US" b="0"/>
              <a:t> party Software as a Service (SaaS) with cloud app security broker technologies. </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Microsoft is investing heavily to secure the IoT ecosystem as it (and the risk associated with it) grows</a:t>
            </a:r>
            <a:endParaRPr lang="en-US" b="0"/>
          </a:p>
          <a:p>
            <a:pPr marL="0" marR="0" lvl="0" indent="0" algn="l" defTabSz="914400" rtl="0" eaLnBrk="1" fontAlgn="auto" latinLnBrk="0" hangingPunct="1">
              <a:lnSpc>
                <a:spcPct val="100000"/>
              </a:lnSpc>
              <a:spcBef>
                <a:spcPts val="0"/>
              </a:spcBef>
              <a:spcAft>
                <a:spcPts val="0"/>
              </a:spcAft>
              <a:buClrTx/>
              <a:buSzTx/>
              <a:buFontTx/>
              <a:buNone/>
              <a:defRPr/>
            </a:pPr>
            <a:endParaRPr lang="en-US" b="0"/>
          </a:p>
          <a:p>
            <a:pPr marL="0" marR="0" lvl="0" indent="0" algn="l" defTabSz="914400" rtl="0" eaLnBrk="1" fontAlgn="auto" latinLnBrk="0" hangingPunct="1">
              <a:lnSpc>
                <a:spcPct val="100000"/>
              </a:lnSpc>
              <a:spcBef>
                <a:spcPts val="0"/>
              </a:spcBef>
              <a:spcAft>
                <a:spcPts val="0"/>
              </a:spcAft>
              <a:buClrTx/>
              <a:buSzTx/>
              <a:buFontTx/>
              <a:buNone/>
              <a:defRPr/>
            </a:pPr>
            <a:r>
              <a:rPr lang="en-US" b="0"/>
              <a:t>Organizations are embracing the o</a:t>
            </a:r>
            <a:r>
              <a:rPr lang="en-US" sz="1200" b="0" i="0" u="none" strike="noStrike" kern="1200">
                <a:solidFill>
                  <a:schemeClr val="tx1"/>
                </a:solidFill>
                <a:effectLst/>
                <a:latin typeface="+mn-lt"/>
                <a:ea typeface="+mn-ea"/>
                <a:cs typeface="+mn-cs"/>
              </a:rPr>
              <a:t>pportunity to reimagine and fundamentally transform their businesses using Internet of Things (IoT) technology. Microsoft is investing in many technologies to manage and secure this ecosystem including an end-to-end solution (called Azure Sphere) designed to provide highly-secured, Internet-connected microcontroller (MCU) devices. </a:t>
            </a: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kern="1200">
                <a:effectLst/>
                <a:latin typeface="+mn-lt"/>
                <a:ea typeface="+mn-ea"/>
                <a:cs typeface="+mn-cs"/>
              </a:rPr>
              <a:t>https://azure.microsoft.com/en-us/blog/introducing-microsoft-azure-sphere-secure-and-power-the-intelligent-edge/</a:t>
            </a:r>
            <a:endParaRPr lang="en-US" kern="1200">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Microsoft is focused on providing strong data protection with an emphasis on persistently protecting the data anywhere it goes</a:t>
            </a:r>
            <a:endParaRPr lang="en-US" b="0"/>
          </a:p>
          <a:p>
            <a:pPr marL="0" marR="0" lvl="0" indent="0" algn="l" defTabSz="914400" rtl="0" eaLnBrk="1" fontAlgn="auto" latinLnBrk="0" hangingPunct="1">
              <a:lnSpc>
                <a:spcPct val="100000"/>
              </a:lnSpc>
              <a:spcBef>
                <a:spcPts val="0"/>
              </a:spcBef>
              <a:spcAft>
                <a:spcPts val="0"/>
              </a:spcAft>
              <a:buClrTx/>
              <a:buSzTx/>
              <a:buFontTx/>
              <a:buNone/>
              <a:defRPr/>
            </a:pPr>
            <a:endParaRPr lang="en-US" b="0"/>
          </a:p>
          <a:p>
            <a:pPr marL="0" marR="0" lvl="0" indent="0" algn="l" defTabSz="914400" rtl="0" eaLnBrk="1" fontAlgn="auto" latinLnBrk="0" hangingPunct="1">
              <a:lnSpc>
                <a:spcPct val="100000"/>
              </a:lnSpc>
              <a:spcBef>
                <a:spcPts val="0"/>
              </a:spcBef>
              <a:spcAft>
                <a:spcPts val="0"/>
              </a:spcAft>
              <a:buClrTx/>
              <a:buSzTx/>
              <a:buFontTx/>
              <a:buNone/>
              <a:defRPr/>
            </a:pPr>
            <a:r>
              <a:rPr lang="en-US" b="0"/>
              <a:t>This contrasts with the common industry approach that relies solely on controls for devices/storage/network that are unable to protect the data created/copied outside the enterprise</a:t>
            </a:r>
            <a:endParaRPr lang="en-US" b="0"/>
          </a:p>
          <a:p>
            <a:pPr marL="0" marR="0" lvl="0" indent="0" algn="l" defTabSz="914400" rtl="0" eaLnBrk="1" fontAlgn="auto" latinLnBrk="0" hangingPunct="1">
              <a:lnSpc>
                <a:spcPct val="100000"/>
              </a:lnSpc>
              <a:spcBef>
                <a:spcPts val="0"/>
              </a:spcBef>
              <a:spcAft>
                <a:spcPts val="0"/>
              </a:spcAft>
              <a:buClrTx/>
              <a:buSzTx/>
              <a:buFontTx/>
              <a:buNone/>
              <a:defRPr/>
            </a:pPr>
            <a:endParaRPr lang="en-US" b="0"/>
          </a:p>
          <a:p>
            <a:pPr marL="0" marR="0" lvl="0" indent="0" algn="l" defTabSz="914400" rtl="0" eaLnBrk="1" fontAlgn="auto" latinLnBrk="0" hangingPunct="1">
              <a:lnSpc>
                <a:spcPct val="100000"/>
              </a:lnSpc>
              <a:spcBef>
                <a:spcPts val="0"/>
              </a:spcBef>
              <a:spcAft>
                <a:spcPts val="0"/>
              </a:spcAft>
              <a:buClrTx/>
              <a:buSzTx/>
              <a:buFontTx/>
              <a:buNone/>
              <a:defRPr/>
            </a:pPr>
            <a:r>
              <a:rPr lang="en-US" b="0"/>
              <a:t>More information on our strategies and technologies is in the CISO workshop Module 5</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727D9BA-86A1-451D-9C76-97EDCED4A2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595">
              <a:lnSpc>
                <a:spcPct val="90000"/>
              </a:lnSpc>
              <a:spcAft>
                <a:spcPts val="345"/>
              </a:spcAft>
              <a:defRPr/>
            </a:pPr>
            <a:r>
              <a:rPr lang="en-US" sz="1200" b="1">
                <a:latin typeface="Segoe UI Light" panose="020B0502040204020203" pitchFamily="34" charset="0"/>
              </a:rPr>
              <a:t>Key Takeaway: </a:t>
            </a:r>
            <a:r>
              <a:rPr lang="en-US" sz="1200">
                <a:latin typeface="Segoe UI Light" panose="020B0502040204020203" pitchFamily="34" charset="0"/>
              </a:rPr>
              <a:t>Microsoft is committed to providing customers a trustworthy platform</a:t>
            </a:r>
            <a:endParaRPr lang="en-US" sz="1200">
              <a:latin typeface="Segoe UI Light" panose="020B0502040204020203" pitchFamily="34" charset="0"/>
            </a:endParaRPr>
          </a:p>
          <a:p>
            <a:pPr defTabSz="950595">
              <a:lnSpc>
                <a:spcPct val="90000"/>
              </a:lnSpc>
              <a:spcAft>
                <a:spcPts val="345"/>
              </a:spcAft>
              <a:defRPr/>
            </a:pPr>
            <a:endParaRPr lang="en-US" sz="1200">
              <a:latin typeface="Segoe UI Light" panose="020B0502040204020203" pitchFamily="34" charset="0"/>
            </a:endParaRPr>
          </a:p>
          <a:p>
            <a:pPr defTabSz="950595">
              <a:lnSpc>
                <a:spcPct val="90000"/>
              </a:lnSpc>
              <a:spcAft>
                <a:spcPts val="345"/>
              </a:spcAft>
              <a:defRPr/>
            </a:pPr>
            <a:r>
              <a:rPr lang="en-US" sz="1200">
                <a:latin typeface="Segoe UI Light" panose="020B0502040204020203" pitchFamily="34" charset="0"/>
              </a:rPr>
              <a:t>Microsoft business is to provide technology via cloud services to our customers and partners. From the top down, we recognize that customers expect security and trustworthiness from our platforms and we are committed to providing that. </a:t>
            </a:r>
            <a:endParaRPr lang="en-US" sz="1200">
              <a:latin typeface="Segoe UI Light" panose="020B0502040204020203" pitchFamily="34" charset="0"/>
            </a:endParaRPr>
          </a:p>
          <a:p>
            <a:pPr defTabSz="950595">
              <a:lnSpc>
                <a:spcPct val="90000"/>
              </a:lnSpc>
              <a:spcAft>
                <a:spcPts val="345"/>
              </a:spcAft>
              <a:defRPr/>
            </a:pPr>
            <a:endParaRPr lang="en-US" sz="1200">
              <a:latin typeface="Segoe UI Light" panose="020B0502040204020203" pitchFamily="34" charset="0"/>
            </a:endParaRPr>
          </a:p>
          <a:p>
            <a:pPr defTabSz="950595">
              <a:lnSpc>
                <a:spcPct val="90000"/>
              </a:lnSpc>
              <a:spcAft>
                <a:spcPts val="345"/>
              </a:spcAft>
              <a:defRPr/>
            </a:pPr>
            <a:r>
              <a:rPr lang="en-US" sz="1200" b="1">
                <a:latin typeface="Segoe UI Light" panose="020B0502040204020203" pitchFamily="34" charset="0"/>
              </a:rPr>
              <a:t>CLICK 1</a:t>
            </a:r>
            <a:endParaRPr lang="en-US" sz="1200" b="1">
              <a:latin typeface="Segoe UI Light" panose="020B0502040204020203" pitchFamily="34" charset="0"/>
            </a:endParaRPr>
          </a:p>
          <a:p>
            <a:pPr defTabSz="950595">
              <a:lnSpc>
                <a:spcPct val="90000"/>
              </a:lnSpc>
              <a:spcAft>
                <a:spcPts val="345"/>
              </a:spcAft>
              <a:defRPr/>
            </a:pPr>
            <a:endParaRPr lang="en-US" sz="1200">
              <a:latin typeface="Segoe UI Light" panose="020B0502040204020203" pitchFamily="34" charset="0"/>
            </a:endParaRPr>
          </a:p>
          <a:p>
            <a:pPr defTabSz="950595">
              <a:lnSpc>
                <a:spcPct val="90000"/>
              </a:lnSpc>
              <a:spcAft>
                <a:spcPts val="345"/>
              </a:spcAft>
              <a:defRPr/>
            </a:pPr>
            <a:r>
              <a:rPr lang="en-US" sz="1200">
                <a:latin typeface="Segoe UI Light" panose="020B0502040204020203" pitchFamily="34" charset="0"/>
              </a:rPr>
              <a:t>This is the “Microsoft Secure” mission statement that expresses our vision for security that enables organizations to remain productive and to digitally transform using our technologies. </a:t>
            </a:r>
            <a:endParaRPr lang="en-US" sz="1200">
              <a:latin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CA7C1A6-3F6E-4A0C-A01A-2F04D27288E6}"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765">
              <a:lnSpc>
                <a:spcPct val="100000"/>
              </a:lnSpc>
              <a:spcBef>
                <a:spcPts val="1000"/>
              </a:spcBef>
              <a:buFont typeface="Arial" panose="020B0604020202020204" pitchFamily="34" charset="0"/>
              <a:buNone/>
            </a:pPr>
            <a:r>
              <a:rPr lang="en-US" b="1"/>
              <a:t>Key Takeaway: </a:t>
            </a:r>
            <a:r>
              <a:rPr lang="en-US"/>
              <a:t>The Microsoft CISO workshop is an engagement to help you improve your cybersecurity strategies using Microsoft learnings, reference strategies, and capabilities.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b="1"/>
              <a:t>CLICK 1</a:t>
            </a:r>
            <a:endParaRPr lang="en-US" b="1"/>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next steps start with identify the participants and stakeholders for each module using the suggested roles to attend each module.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b="1"/>
              <a:t>CLICK 2</a:t>
            </a:r>
            <a:endParaRPr lang="en-US" b="1"/>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Identifying the engagement approach is next. We have found that a single event with all stakeholders is the most effective approach given the breadth of these topics and stakeholders as well as the strategic shifts required to transform security. </a:t>
            </a:r>
            <a:endParaRPr lang="en-US"/>
          </a:p>
          <a:p>
            <a:pPr marL="0" lvl="0" indent="0" defTabSz="913765">
              <a:lnSpc>
                <a:spcPct val="100000"/>
              </a:lnSpc>
              <a:spcBef>
                <a:spcPts val="1000"/>
              </a:spcBef>
              <a:buFont typeface="Arial" panose="020B0604020202020204" pitchFamily="34" charset="0"/>
              <a:buNone/>
            </a:pPr>
            <a:r>
              <a:rPr lang="en-US"/>
              <a:t>We also recognize that getting these stakeholders together for this type of event is difficult for some organizations, so we can also tackle these topics one at a time.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b="1"/>
              <a:t>CLICK 3</a:t>
            </a:r>
            <a:endParaRPr lang="en-US" b="1"/>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In order to ensure the right Microsoft resources with the right expertise are present for the CISO workshop, we recommend that you share your top 5 security priorities. </a:t>
            </a:r>
            <a:endParaRPr lang="en-US"/>
          </a:p>
          <a:p>
            <a:pPr marL="0" lvl="0" indent="0" defTabSz="913765">
              <a:lnSpc>
                <a:spcPct val="100000"/>
              </a:lnSpc>
              <a:spcBef>
                <a:spcPts val="1000"/>
              </a:spcBef>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These are the roles that are recommended to attend each of the modules (though all are welcome to participate in all sessions)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BCBC3A6-4445-4FAA-A6CF-2BF271981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a:solidFill>
                  <a:schemeClr val="tx1"/>
                </a:solidFill>
                <a:effectLst/>
                <a:latin typeface="+mn-lt"/>
                <a:ea typeface="+mn-ea"/>
                <a:cs typeface="+mn-cs"/>
              </a:rPr>
              <a:t>Slide Key takeaway:</a:t>
            </a:r>
            <a:r>
              <a:rPr lang="en-US" sz="1200" kern="1200">
                <a:solidFill>
                  <a:schemeClr val="tx1"/>
                </a:solidFill>
                <a:effectLst/>
                <a:latin typeface="+mn-lt"/>
                <a:ea typeface="+mn-ea"/>
                <a:cs typeface="+mn-cs"/>
              </a:rPr>
              <a:t> Let’s schedule a workshop to go deeper into these topics based on your top priorities</a:t>
            </a:r>
            <a:endParaRPr lang="en-US" sz="1200" kern="1200">
              <a:solidFill>
                <a:schemeClr val="tx1"/>
              </a:solidFill>
              <a:effectLst/>
              <a:latin typeface="+mn-lt"/>
              <a:ea typeface="+mn-ea"/>
              <a:cs typeface="+mn-cs"/>
            </a:endParaRPr>
          </a:p>
          <a:p>
            <a:endParaRPr lang="en-US"/>
          </a:p>
          <a:p>
            <a:r>
              <a:rPr lang="en-US"/>
              <a:t>The next step is to schedule a workshop where we can learn more about your strategy,</a:t>
            </a:r>
            <a:r>
              <a:rPr lang="en-US" baseline="0"/>
              <a:t> how we can help, and </a:t>
            </a:r>
            <a:r>
              <a:rPr lang="en-US"/>
              <a:t>share our</a:t>
            </a:r>
            <a:r>
              <a:rPr lang="en-US" baseline="0"/>
              <a:t> learnings and recommended strategies from our journey</a:t>
            </a:r>
            <a:endParaRPr lang="en-US" baseline="0"/>
          </a:p>
          <a:p>
            <a:endParaRPr lang="en-US" baseline="0"/>
          </a:p>
          <a:p>
            <a:r>
              <a:rPr lang="en-US" baseline="0"/>
              <a:t>To help us prepare and make sure we are making the best use of your time, we would like to capture your top strategic priorities</a:t>
            </a:r>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quote from an unnamed CFO captures the essence of some of a key communication challenge between many security organizations and their organizational leadership</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Managing </a:t>
            </a:r>
            <a:r>
              <a:rPr lang="en-US"/>
              <a:t>cybersecurity effectively is challenging and requires focusing on answering the right questions</a:t>
            </a:r>
            <a:endParaRPr lang="en-US"/>
          </a:p>
          <a:p>
            <a:endParaRPr lang="en-US"/>
          </a:p>
          <a:p>
            <a:r>
              <a:rPr lang="en-US"/>
              <a:t>Organizational leadership is ultimately responsible for being aware of risks to the reputation and bottom line of the organization as well as risks related to non-compliance with regulatory requirements. </a:t>
            </a:r>
            <a:endParaRPr lang="en-US"/>
          </a:p>
          <a:p>
            <a:endParaRPr lang="en-US"/>
          </a:p>
          <a:p>
            <a:r>
              <a:rPr lang="en-US" b="1"/>
              <a:t>CLICK 1 </a:t>
            </a:r>
            <a:endParaRPr lang="en-US" b="1"/>
          </a:p>
          <a:p>
            <a:r>
              <a:rPr lang="en-US"/>
              <a:t>This typically requires the security department to</a:t>
            </a:r>
            <a:endParaRPr lang="en-US"/>
          </a:p>
          <a:p>
            <a:pPr marL="228600" indent="-228600">
              <a:buFont typeface="+mj-lt"/>
              <a:buAutoNum type="arabicPeriod"/>
            </a:pPr>
            <a:r>
              <a:rPr lang="en-US"/>
              <a:t>Show a plan for aggressive cyber risk management</a:t>
            </a:r>
            <a:endParaRPr lang="en-US"/>
          </a:p>
          <a:p>
            <a:pPr marL="228600" indent="-228600">
              <a:buFont typeface="+mj-lt"/>
              <a:buAutoNum type="arabicPeriod"/>
            </a:pPr>
            <a:r>
              <a:rPr lang="en-US"/>
              <a:t>Show a communications plan for risk and incidents (which should involve informing the board of directors and shareholders as appropriate)</a:t>
            </a:r>
            <a:endParaRPr lang="en-US"/>
          </a:p>
          <a:p>
            <a:pPr marL="228600" marR="0" lvl="0" indent="-228600" algn="l" defTabSz="914400" rtl="0" eaLnBrk="1" fontAlgn="auto" latinLnBrk="0" hangingPunct="1">
              <a:lnSpc>
                <a:spcPct val="100000"/>
              </a:lnSpc>
              <a:spcBef>
                <a:spcPts val="0"/>
              </a:spcBef>
              <a:spcAft>
                <a:spcPts val="0"/>
              </a:spcAft>
              <a:buClrTx/>
              <a:buSzTx/>
              <a:buFont typeface="+mj-lt"/>
              <a:buAutoNum type="arabicPeriod"/>
              <a:defRPr/>
            </a:pPr>
            <a:r>
              <a:rPr lang="en-US" sz="1200">
                <a:latin typeface="Segoe UI Semibold" panose="020B0702040204020203" pitchFamily="34" charset="0"/>
                <a:cs typeface="Segoe UI Semibold" panose="020B0702040204020203" pitchFamily="34" charset="0"/>
              </a:rPr>
              <a:t>Show how security policies reflect compliance and security aims</a:t>
            </a:r>
            <a:endParaRPr lang="en-US" sz="1200">
              <a:latin typeface="Segoe UI Semibold" panose="020B0702040204020203" pitchFamily="34" charset="0"/>
              <a:cs typeface="Segoe UI Semibold" panose="020B0702040204020203" pitchFamily="34" charset="0"/>
            </a:endParaRPr>
          </a:p>
          <a:p>
            <a:endParaRPr lang="en-US"/>
          </a:p>
          <a:p>
            <a:r>
              <a:rPr lang="en-US" b="1"/>
              <a:t>CLICK 2</a:t>
            </a:r>
            <a:endParaRPr lang="en-US" b="1"/>
          </a:p>
          <a:p>
            <a:endParaRPr lang="en-US"/>
          </a:p>
          <a:p>
            <a:r>
              <a:rPr lang="en-US"/>
              <a:t>One of the first questions we usually get from CFOs (and some others in the C-suite) is the ‘efficiency’ question of “How much is enough?”</a:t>
            </a:r>
            <a:endParaRPr lang="en-US"/>
          </a:p>
          <a:p>
            <a:endParaRPr lang="en-US"/>
          </a:p>
          <a:p>
            <a:r>
              <a:rPr lang="en-US" b="1"/>
              <a:t>CLICK 3</a:t>
            </a:r>
            <a:endParaRPr lang="en-US" b="1"/>
          </a:p>
          <a:p>
            <a:r>
              <a:rPr lang="en-US"/>
              <a:t>While that is an important question to answer, the unfortunate reality that we see with many programs is that they have more challenges with being effective using their current resources vs. being underfunded. </a:t>
            </a:r>
            <a:endParaRPr lang="en-US"/>
          </a:p>
          <a:p>
            <a:endParaRPr lang="en-US"/>
          </a:p>
          <a:p>
            <a:r>
              <a:rPr lang="en-US"/>
              <a:t>Because of this, we recommend organizations focus on helping the security programs align to business objectives and consistently make progress against key metrics first. </a:t>
            </a:r>
            <a:endParaRPr lang="en-US"/>
          </a:p>
          <a:p>
            <a:endParaRPr lang="en-US"/>
          </a:p>
          <a:p>
            <a:r>
              <a:rPr lang="en-US"/>
              <a:t>The information resulting from this will also feed better decisions on question 2 (How much is enough?) as the organization will have a better idea of what they are getting from security and how much more or less investment is needed.</a:t>
            </a:r>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0"/>
              </a:spcBef>
              <a:spcAft>
                <a:spcPts val="500"/>
              </a:spcAft>
            </a:pPr>
            <a:r>
              <a:rPr lang="en-US" sz="1200" b="1"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rPr>
              <a:t>Key Takeaway: </a:t>
            </a:r>
            <a:r>
              <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rPr>
              <a:t>Organizations should be focusing on key metrics to ensure investments are being made on the most effective efforts</a:t>
            </a:r>
            <a:endPar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pPr>
              <a:spcBef>
                <a:spcPts val="500"/>
              </a:spcBef>
              <a:spcAft>
                <a:spcPts val="500"/>
              </a:spcAft>
            </a:pPr>
            <a:endParaRPr lang="en-US" sz="1200" b="1"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pPr>
              <a:spcBef>
                <a:spcPts val="500"/>
              </a:spcBef>
              <a:spcAft>
                <a:spcPts val="500"/>
              </a:spcAft>
            </a:pPr>
            <a:r>
              <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rPr>
              <a:t>Managing cybersecurity risk is difficult because of how fast the attack techniques (and required mitigations) change + the large amount of risk that many enterprise organizations are carrying in the form of technical debt from critical security hygiene issues. </a:t>
            </a:r>
            <a:endPar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pPr>
              <a:spcBef>
                <a:spcPts val="500"/>
              </a:spcBef>
              <a:spcAft>
                <a:spcPts val="500"/>
              </a:spcAft>
            </a:pPr>
            <a:endParaRPr lang="en-US" sz="1200" b="1"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pPr>
              <a:spcBef>
                <a:spcPts val="500"/>
              </a:spcBef>
              <a:spcAft>
                <a:spcPts val="500"/>
              </a:spcAft>
            </a:pPr>
            <a:r>
              <a:rPr lang="en-US" sz="1200" b="1"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rPr>
              <a:t>Cost of Attack – </a:t>
            </a:r>
            <a:r>
              <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rPr>
              <a:t>Organizations should be viewing threats from the potential attacker’s perspective and asking whether the investment of time and money into defenses will translate into a meaningful increase in the friction or cost to attack the organization (or is an easy/cheap workaround available to the attacker that negates the defensive investment). </a:t>
            </a:r>
            <a:endPar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pPr>
              <a:spcBef>
                <a:spcPts val="500"/>
              </a:spcBef>
              <a:spcAft>
                <a:spcPts val="500"/>
              </a:spcAft>
            </a:pPr>
            <a:endPar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pPr>
              <a:spcBef>
                <a:spcPts val="500"/>
              </a:spcBef>
              <a:spcAft>
                <a:spcPts val="500"/>
              </a:spcAft>
            </a:pPr>
            <a:r>
              <a:rPr lang="en-US" sz="1200" b="1"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rPr>
              <a:t>Decrease Mean Time to Remediation (MTTR) </a:t>
            </a:r>
            <a:r>
              <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rPr>
              <a:t>– Organizations should be focused on building their capability to rapidly detect and respond/recover from attacks so they can limit the time an attacker has to do damage and learn more about your organization. </a:t>
            </a:r>
            <a:endPar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pPr>
              <a:spcBef>
                <a:spcPts val="500"/>
              </a:spcBef>
              <a:spcAft>
                <a:spcPts val="500"/>
              </a:spcAft>
            </a:pPr>
            <a:endParaRPr lang="en-US" sz="1200" b="1"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pPr>
              <a:spcBef>
                <a:spcPts val="500"/>
              </a:spcBef>
              <a:spcAft>
                <a:spcPts val="500"/>
              </a:spcAft>
            </a:pPr>
            <a:r>
              <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rPr>
              <a:t>In short, you should ask if each investment of time/energy/money is increasing your resilience to attacks? Or is it being spent on initiatives that will have little impact on these goals?</a:t>
            </a:r>
            <a:endParaRPr lang="en-US" sz="1200" b="0"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endParaRPr lang="en-US"/>
          </a:p>
          <a:p>
            <a:pPr marL="0" marR="0" lvl="0" indent="0" algn="l" defTabSz="914400" rtl="0" eaLnBrk="1" fontAlgn="auto" latinLnBrk="0" hangingPunct="1">
              <a:lnSpc>
                <a:spcPct val="100000"/>
              </a:lnSpc>
              <a:spcBef>
                <a:spcPts val="500"/>
              </a:spcBef>
              <a:spcAft>
                <a:spcPts val="500"/>
              </a:spcAft>
              <a:buClrTx/>
              <a:buSzTx/>
              <a:buFontTx/>
              <a:buNone/>
              <a:defRPr/>
            </a:pPr>
            <a:r>
              <a:rPr lang="en-US"/>
              <a:t>This will help your organization become aware of how effective your security program is and help improve prioritization of investments to get the most out of them. </a:t>
            </a:r>
            <a:endParaRPr lang="en-US" sz="1200" b="1"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a:p>
            <a:endParaRPr lang="en-US"/>
          </a:p>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Cost of attack is a useful and powerful tool for guiding decisions despite some serious limitations on precisely measuring it.</a:t>
            </a:r>
            <a:endParaRPr lang="en-US"/>
          </a:p>
          <a:p>
            <a:endParaRPr lang="en-US"/>
          </a:p>
          <a:p>
            <a:r>
              <a:rPr lang="en-US"/>
              <a:t>While the term “cost” in cost of attack frequently makes people expect that it is a clear “ratio” measurement like any other business costs in a budget spreadsheet, the precise number is actually very difficult to obtain and calculate. This is because attackers rarely publish these numbers (except occasionally in secretive dark markets / online forums). Additionally, the cost of attack for any given organization can vary considerably from another one and wouldn’t normally be posted in these markets. </a:t>
            </a:r>
            <a:endParaRPr lang="en-US"/>
          </a:p>
          <a:p>
            <a:endParaRPr lang="en-US"/>
          </a:p>
          <a:p>
            <a:r>
              <a:rPr lang="en-US"/>
              <a:t>Despite this limitation, cost of attack can be very useful for organization as they consider and select security initiatives and capabilities to invest in. </a:t>
            </a:r>
            <a:endParaRPr lang="en-US"/>
          </a:p>
          <a:p>
            <a:endParaRPr lang="en-US"/>
          </a:p>
          <a:p>
            <a:r>
              <a:rPr lang="en-US"/>
              <a:t>Some examples</a:t>
            </a:r>
            <a:endParaRPr lang="en-US"/>
          </a:p>
          <a:p>
            <a:pPr marL="171450" indent="-171450">
              <a:buFont typeface="Arial" panose="020B0604020202020204" pitchFamily="34" charset="0"/>
              <a:buChar char="•"/>
            </a:pPr>
            <a:r>
              <a:rPr lang="en-US"/>
              <a:t>Many organizations purchase security products for advanced features and capabilities (which often require further investment in training and operational staff). These organizations rarely ask whether these capabilities will add more friction/cost to for the top attack profiles vs. other alternatives such as </a:t>
            </a:r>
            <a:endParaRPr lang="en-US"/>
          </a:p>
          <a:p>
            <a:pPr marL="628650" lvl="1" indent="-171450">
              <a:buFont typeface="Arial" panose="020B0604020202020204" pitchFamily="34" charset="0"/>
              <a:buChar char="•"/>
            </a:pPr>
            <a:r>
              <a:rPr lang="en-US"/>
              <a:t>investment into security hygiene (like applying security patches)</a:t>
            </a:r>
            <a:endParaRPr lang="en-US"/>
          </a:p>
          <a:p>
            <a:pPr marL="628650" lvl="1" indent="-171450">
              <a:buFont typeface="Arial" panose="020B0604020202020204" pitchFamily="34" charset="0"/>
              <a:buChar char="•"/>
            </a:pPr>
            <a:r>
              <a:rPr lang="en-US"/>
              <a:t>lower cost initiative that uses existing security data/tools</a:t>
            </a:r>
            <a:endParaRPr lang="en-US"/>
          </a:p>
          <a:p>
            <a:pPr marL="628650" lvl="1" indent="-171450">
              <a:buFont typeface="Arial" panose="020B0604020202020204" pitchFamily="34" charset="0"/>
              <a:buChar char="•"/>
            </a:pPr>
            <a:r>
              <a:rPr lang="en-US"/>
              <a:t>Consolidate technical solutions to lower the burden on analysts and increase their ability to detect and respond to threats</a:t>
            </a:r>
            <a:endParaRPr lang="en-US"/>
          </a:p>
          <a:p>
            <a:pPr marL="171450" indent="-171450">
              <a:buFont typeface="Arial" panose="020B0604020202020204" pitchFamily="34" charset="0"/>
              <a:buChar char="•"/>
            </a:pPr>
            <a:r>
              <a:rPr lang="en-US"/>
              <a:t>A business may find it more effective (and cost effective) to implement business processes for employees handling money transfers (e.g. phone call with someone who recognizes the CFO’s voice) vs. investing in expensive technical controls. </a:t>
            </a:r>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T</a:t>
            </a:r>
            <a:r>
              <a:rPr lang="en-US"/>
              <a:t>o know how much security is enough, the organization must compare their actual business risk (and mitigations) to their risk appetite to see if their risk is acceptable (and if/less more investment is required). </a:t>
            </a:r>
            <a:endParaRPr lang="en-US"/>
          </a:p>
          <a:p>
            <a:endParaRPr lang="en-US"/>
          </a:p>
          <a:p>
            <a:r>
              <a:rPr lang="en-US"/>
              <a:t>This may be a simple question, but the answer requires business and technical analysis to understand the organization risk appetite, risk exposure, and mitigation effectiveness (part of which is answered in question 1). </a:t>
            </a:r>
            <a:endParaRPr lang="en-US"/>
          </a:p>
          <a:p>
            <a:endParaRPr lang="en-US"/>
          </a:p>
          <a:p>
            <a:r>
              <a:rPr lang="en-US" b="1"/>
              <a:t>CLICK 1</a:t>
            </a:r>
            <a:endParaRPr lang="en-US" b="1"/>
          </a:p>
          <a:p>
            <a:endParaRPr lang="en-US"/>
          </a:p>
          <a:p>
            <a:r>
              <a:rPr lang="en-US" b="1" i="0"/>
              <a:t>Risk Appetite - </a:t>
            </a:r>
            <a:r>
              <a:rPr lang="en-US" b="0" i="0"/>
              <a:t>The organization must first identify their risk appetite and agree on what risk they are prepared to accept. This is a subjective analysis based on organization culture and what other business risks are being managed by leadership. Your risk appetite will likely be informed at least partially by risk exposure on the first time through the exercise. This is because cybersecurity risk is new to many people and can include many more organizational assets than leaders expect (see risk exposure for more)</a:t>
            </a:r>
            <a:endParaRPr lang="en-US" b="0" i="0"/>
          </a:p>
          <a:p>
            <a:endParaRPr lang="en-US" b="1" i="1"/>
          </a:p>
          <a:p>
            <a:r>
              <a:rPr lang="en-US" b="1" i="0"/>
              <a:t>Risk Exposure – </a:t>
            </a:r>
            <a:r>
              <a:rPr lang="en-US" b="0" i="0"/>
              <a:t>Any asset hosted on, connected to, or controlled by IT systems is potentially at risk of abuse by cybersecurity attacks. These attacks malicious human attackers (including ransomware and extortion). Affected assets could include intellectual property, reputation, manufacturing systems, business processes and productivity, websites, etc. This potentially wide scope of business impact was a painful lesson to learn for organizations that were affected by the (Not)Petya attacks of 2017. While physical assets were undamaged in these cases, the loss of IT systems prevented organizations from realizing value from them and delivering on customer promises. </a:t>
            </a:r>
            <a:endParaRPr lang="en-US" b="0" i="0"/>
          </a:p>
          <a:p>
            <a:endParaRPr lang="en-US" b="1" i="1"/>
          </a:p>
          <a:p>
            <a:r>
              <a:rPr lang="en-US" b="0" i="0"/>
              <a:t>To understand the true nature of the risk exposure, the business organization must work closely with IT and security to identify what assets and functions are critical to the business and what technical systems enable/protect them. This exercise is unlikely to succeed without both business and technical analysis. </a:t>
            </a:r>
            <a:endParaRPr lang="en-US" b="0" i="0"/>
          </a:p>
          <a:p>
            <a:endParaRPr lang="en-US"/>
          </a:p>
          <a:p>
            <a:r>
              <a:rPr lang="en-US" b="1"/>
              <a:t>CLICK 2</a:t>
            </a:r>
            <a:endParaRPr lang="en-US" b="1"/>
          </a:p>
          <a:p>
            <a:endParaRPr lang="en-US"/>
          </a:p>
          <a:p>
            <a:r>
              <a:rPr lang="en-US"/>
              <a:t>The organization must then consider how effective their mitigations are against this risk. This is composed of technical mitigations as well as any other mitigations that can limit the damage to the business by enabling them to fall back on non-technical processes, collecting insurance, maintaining customer relationships and loyalty while systems are offline, etc. </a:t>
            </a:r>
            <a:endParaRPr lang="en-US"/>
          </a:p>
          <a:p>
            <a:endParaRPr lang="en-US"/>
          </a:p>
          <a:p>
            <a:r>
              <a:rPr lang="en-US"/>
              <a:t>Ultimately, organizations will need to make a decision on whether their aggregate risk level is acceptable based on this mix of subjective and objective inputs. </a:t>
            </a:r>
            <a:endParaRPr lang="en-US"/>
          </a:p>
        </p:txBody>
      </p:sp>
      <p:sp>
        <p:nvSpPr>
          <p:cNvPr id="4" name="Slide Number Placeholder 3"/>
          <p:cNvSpPr>
            <a:spLocks noGrp="1"/>
          </p:cNvSpPr>
          <p:nvPr>
            <p:ph type="sldNum" sz="quarter" idx="5"/>
          </p:nvPr>
        </p:nvSpPr>
        <p:spPr/>
        <p:txBody>
          <a:bodyPr/>
          <a:lstStyle/>
          <a:p>
            <a:fld id="{A724FE22-94F8-4D93-820B-89FCE526CE4F}"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b="0"/>
              <a:t>The threats your organization likely faces comes from an interconnected ecosystem, not any single attacker or attack group. </a:t>
            </a:r>
            <a:endParaRPr lang="en-US" b="0"/>
          </a:p>
          <a:p>
            <a:endParaRPr lang="en-US" b="1"/>
          </a:p>
          <a:p>
            <a:pPr marL="0" marR="0" lvl="0" indent="0" algn="l" defTabSz="914400" rtl="0" eaLnBrk="1" fontAlgn="auto" latinLnBrk="0" hangingPunct="1">
              <a:lnSpc>
                <a:spcPct val="100000"/>
              </a:lnSpc>
              <a:spcBef>
                <a:spcPts val="0"/>
              </a:spcBef>
              <a:spcAft>
                <a:spcPts val="0"/>
              </a:spcAft>
              <a:buClrTx/>
              <a:buSzTx/>
              <a:buFontTx/>
              <a:buNone/>
              <a:defRPr/>
            </a:pPr>
            <a:r>
              <a:rPr lang="en-US" b="0"/>
              <a:t>Behind most attackers is a supply chain of </a:t>
            </a: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rPr>
              <a:t>criminal (black market) and non-criminal (grey market) </a:t>
            </a:r>
            <a:r>
              <a:rPr lang="en-US" b="0"/>
              <a:t>services and tools</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latin typeface="+mn-lt"/>
            </a:endParaRPr>
          </a:p>
          <a:p>
            <a:endParaRPr lang="en-US" b="1"/>
          </a:p>
          <a:p>
            <a:r>
              <a:rPr lang="en-US" b="1"/>
              <a:t>CLICK 1</a:t>
            </a:r>
            <a:endParaRPr lang="en-US" b="1"/>
          </a:p>
          <a:p>
            <a:endParaRPr lang="en-US" b="1"/>
          </a:p>
          <a:p>
            <a:r>
              <a:rPr lang="en-US" b="0"/>
              <a:t>This ecosystem consists of an array of both criminal and non-criminal offerings: </a:t>
            </a:r>
            <a:endParaRPr lang="en-US" b="0"/>
          </a:p>
          <a:p>
            <a:pPr marL="171450" indent="-171450">
              <a:buFont typeface="Arial" panose="020B0604020202020204" pitchFamily="34" charset="0"/>
              <a:buChar char="•"/>
            </a:pPr>
            <a:r>
              <a:rPr lang="en-US" b="1"/>
              <a:t>Criminal </a:t>
            </a:r>
            <a:r>
              <a:rPr lang="en-US" b="0"/>
              <a:t>services are offered by criminals with solely illegal use cases. </a:t>
            </a:r>
            <a:endParaRPr lang="en-US" b="0"/>
          </a:p>
          <a:p>
            <a:pPr marL="171450" indent="-171450">
              <a:buFont typeface="Arial" panose="020B0604020202020204" pitchFamily="34" charset="0"/>
              <a:buChar char="•"/>
            </a:pPr>
            <a:r>
              <a:rPr lang="en-US" b="1"/>
              <a:t>Non-criminal </a:t>
            </a:r>
            <a:r>
              <a:rPr lang="en-US" b="0"/>
              <a:t>services offered by gray hat markets could be used for legitimate or criminal purposes (hence “gray” nature of market). An example of this may include search engine optimization (SEO) provider that can boost the click rate of legitimate websites and/or malware attacks. </a:t>
            </a:r>
            <a:endParaRPr lang="en-US" b="0"/>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90000"/>
              </a:lnSpc>
              <a:spcBef>
                <a:spcPct val="20000"/>
              </a:spcBef>
              <a:buSzPct val="90000"/>
            </a:pPr>
            <a:r>
              <a:rPr lang="en-US" sz="1100" b="1"/>
              <a:t>Key Takeaway: </a:t>
            </a:r>
            <a:r>
              <a:rPr lang="en-US" sz="1100"/>
              <a:t>This is the Threat Protection module of a full day workshop designed for both your organization and Microsoft to learn where Microsoft can help you achieve your cybersecurity goals. </a:t>
            </a:r>
            <a:endParaRPr lang="en-US" sz="1100"/>
          </a:p>
          <a:p>
            <a:pPr lvl="0" defTabSz="914400">
              <a:lnSpc>
                <a:spcPct val="90000"/>
              </a:lnSpc>
              <a:spcBef>
                <a:spcPct val="20000"/>
              </a:spcBef>
              <a:buSzPct val="90000"/>
            </a:pPr>
            <a:endParaRPr lang="en-US" sz="1100"/>
          </a:p>
          <a:p>
            <a:pPr marL="0" marR="0" lvl="0" indent="0" algn="l" defTabSz="914400" rtl="0" eaLnBrk="1" fontAlgn="auto" latinLnBrk="0" hangingPunct="1">
              <a:lnSpc>
                <a:spcPct val="90000"/>
              </a:lnSpc>
              <a:spcBef>
                <a:spcPct val="20000"/>
              </a:spcBef>
              <a:spcAft>
                <a:spcPts val="0"/>
              </a:spcAft>
              <a:buClrTx/>
              <a:buSzPct val="90000"/>
              <a:buFontTx/>
              <a:buNone/>
              <a:defRPr/>
            </a:pPr>
            <a:r>
              <a:rPr lang="en-US" sz="1100"/>
              <a:t>This module will focus the trends, challenges, and recommended strategy for threat protection (including how Microsoft’s capabilities and guidance map into that strategy)</a:t>
            </a:r>
            <a:endParaRPr lang="en-US" sz="1100"/>
          </a:p>
          <a:p>
            <a:pPr lvl="0" defTabSz="914400">
              <a:lnSpc>
                <a:spcPct val="90000"/>
              </a:lnSpc>
              <a:spcBef>
                <a:spcPct val="20000"/>
              </a:spcBef>
              <a:buSzPct val="90000"/>
            </a:pPr>
            <a:endParaRPr lang="en-US" sz="1100"/>
          </a:p>
          <a:p>
            <a:pPr lvl="0" defTabSz="914400">
              <a:lnSpc>
                <a:spcPct val="90000"/>
              </a:lnSpc>
              <a:spcBef>
                <a:spcPct val="20000"/>
              </a:spcBef>
              <a:buSzPct val="90000"/>
            </a:pPr>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Dark Market Products </a:t>
            </a:r>
            <a:r>
              <a:rPr lang="en-US"/>
              <a:t>are notably inexpensive (with a few exceptions like zero days)</a:t>
            </a:r>
            <a:endParaRPr lang="en-US"/>
          </a:p>
          <a:p>
            <a:endParaRPr lang="en-US" b="0" i="0" baseline="0"/>
          </a:p>
          <a:p>
            <a:pPr marL="0" marR="0" lvl="0" indent="0" algn="l" defTabSz="914400" rtl="0" eaLnBrk="1" fontAlgn="auto" latinLnBrk="0" hangingPunct="1">
              <a:lnSpc>
                <a:spcPct val="100000"/>
              </a:lnSpc>
              <a:spcBef>
                <a:spcPts val="0"/>
              </a:spcBef>
              <a:spcAft>
                <a:spcPts val="0"/>
              </a:spcAft>
              <a:buClrTx/>
              <a:buSzTx/>
              <a:buFontTx/>
              <a:buNone/>
              <a:defRPr/>
            </a:pPr>
            <a:r>
              <a:rPr lang="en-US" b="0" i="0" baseline="0"/>
              <a:t>This is a sampling of price ranges (from 2018) to give you a sense of what is traded and how much it costs. Like any other market, the prices vary because of supply, demand, and externalities like war/politics/etc. </a:t>
            </a:r>
            <a:endParaRPr lang="en-US" b="0" i="0" baseline="0"/>
          </a:p>
          <a:p>
            <a:endParaRPr lang="en-US" b="0" i="0" baseline="0"/>
          </a:p>
          <a:p>
            <a:r>
              <a:rPr lang="en-US" b="1" i="0" baseline="0"/>
              <a:t>0Day / Zero Day </a:t>
            </a:r>
            <a:r>
              <a:rPr lang="en-US" b="0" i="0" baseline="0"/>
              <a:t>Exploits are quite expensive, costing as much as $350,000 USD for higher value vulnerabilities. (Zero-Day vulnerabilities are unpatched and otherwise unknown vulnerabilities). The price varies by many factors including ease of exploitation, affected platforms, and exclusivity of use. </a:t>
            </a:r>
            <a:endParaRPr lang="en-US" b="0" i="0" baseline="0"/>
          </a:p>
          <a:p>
            <a:endParaRPr lang="en-US" b="0" i="0" baseline="0"/>
          </a:p>
          <a:p>
            <a:r>
              <a:rPr lang="en-US" b="1" i="0" baseline="0"/>
              <a:t>CLICK 1</a:t>
            </a:r>
            <a:endParaRPr lang="en-US" b="1" i="0" baseline="0"/>
          </a:p>
          <a:p>
            <a:endParaRPr lang="en-US" b="0" i="0" baseline="0"/>
          </a:p>
          <a:p>
            <a:r>
              <a:rPr lang="en-US" b="1" i="0" baseline="0"/>
              <a:t>Loads</a:t>
            </a:r>
            <a:r>
              <a:rPr lang="en-US" b="0" i="0" baseline="0"/>
              <a:t> are compromised PCs or mobile devices that can be taken over by the buyer on a temporary or permanent basis and cost pennies up to a dollar for PCs and a few dollars for mobile devices. </a:t>
            </a:r>
            <a:endParaRPr lang="en-US" b="0" i="0" baseline="0"/>
          </a:p>
          <a:p>
            <a:endParaRPr lang="en-US" b="0" i="0" baseline="0"/>
          </a:p>
          <a:p>
            <a:r>
              <a:rPr lang="en-US" b="1" i="0" baseline="0"/>
              <a:t>CLICK 2</a:t>
            </a:r>
            <a:endParaRPr lang="en-US" b="1" i="0" baseline="0"/>
          </a:p>
          <a:p>
            <a:endParaRPr lang="en-US" b="0" i="0" baseline="0"/>
          </a:p>
          <a:p>
            <a:r>
              <a:rPr lang="en-US" b="1" i="0" baseline="0"/>
              <a:t>[Distributed] Denial of Service (DOS / DDoS) </a:t>
            </a:r>
            <a:r>
              <a:rPr lang="en-US" b="0" i="0" baseline="0"/>
              <a:t>attack services are focused on slowing or taking down target services or websites. There are many price variables, but average monthly rate is less than $1,000 USD</a:t>
            </a:r>
            <a:endParaRPr lang="en-US" b="1" i="0" baseline="0"/>
          </a:p>
          <a:p>
            <a:endParaRPr lang="en-US" b="1" i="0" baseline="0"/>
          </a:p>
          <a:p>
            <a:r>
              <a:rPr lang="en-US" b="1" i="0" baseline="0"/>
              <a:t>Proxy </a:t>
            </a:r>
            <a:r>
              <a:rPr lang="en-US" b="0" i="0" baseline="0"/>
              <a:t>services allow an attacker to route traffic through a local IP address range to defeat blocking of traffic from their country. </a:t>
            </a:r>
            <a:endParaRPr lang="en-US" b="0" i="0" baseline="0"/>
          </a:p>
          <a:p>
            <a:endParaRPr lang="en-US" b="1" i="0" baseline="0"/>
          </a:p>
          <a:p>
            <a:r>
              <a:rPr lang="en-US" b="1" i="0" baseline="0"/>
              <a:t>CLICK 3</a:t>
            </a:r>
            <a:endParaRPr lang="en-US" b="1" i="0" baseline="0"/>
          </a:p>
          <a:p>
            <a:endParaRPr lang="en-US" b="0" i="0" baseline="0"/>
          </a:p>
          <a:p>
            <a:r>
              <a:rPr lang="en-US" b="1" i="0" baseline="0"/>
              <a:t>Ransomware </a:t>
            </a:r>
            <a:r>
              <a:rPr lang="en-US" b="0" i="0" baseline="0"/>
              <a:t>is sold as a kit and is also offered in an affiliate model where the kit maker takes a percentage of the ransomware profit of the attack. </a:t>
            </a:r>
            <a:endParaRPr lang="en-US" b="0" i="0" baseline="0"/>
          </a:p>
          <a:p>
            <a:endParaRPr lang="en-US" b="0" i="0" baseline="0"/>
          </a:p>
          <a:p>
            <a:r>
              <a:rPr lang="en-US" b="1" i="0" baseline="0"/>
              <a:t>Spearphishing </a:t>
            </a:r>
            <a:r>
              <a:rPr lang="en-US" b="0" i="0" baseline="0"/>
              <a:t>is usually priced by successful account takeover and costs between USD $100 and $1000</a:t>
            </a:r>
            <a:endParaRPr lang="en-US" b="0" i="0" baseline="0">
              <a:cs typeface="Calibri" panose="020F0502020204030204"/>
            </a:endParaRPr>
          </a:p>
          <a:p>
            <a:endParaRPr lang="en-US" b="0" i="0" baseline="0"/>
          </a:p>
          <a:p>
            <a:pPr marL="0" marR="0" lvl="0" indent="0" algn="l" defTabSz="914400" rtl="0" eaLnBrk="1" fontAlgn="auto" latinLnBrk="0" hangingPunct="1">
              <a:lnSpc>
                <a:spcPct val="100000"/>
              </a:lnSpc>
              <a:spcBef>
                <a:spcPts val="0"/>
              </a:spcBef>
              <a:spcAft>
                <a:spcPts val="0"/>
              </a:spcAft>
              <a:buClrTx/>
              <a:buSzTx/>
              <a:buFontTx/>
              <a:buNone/>
              <a:defRPr/>
            </a:pPr>
            <a:r>
              <a:rPr lang="en-US" b="1" i="0" baseline="0"/>
              <a:t>Compromised accounts </a:t>
            </a:r>
            <a:r>
              <a:rPr lang="en-US" b="0" i="0" baseline="0"/>
              <a:t>usually come in bulk in very large blocks. Prices average around $1 USD per 1k accounts and quality varies significantly (from </a:t>
            </a:r>
            <a:r>
              <a:rPr lang="en-US" sz="1200" kern="1200">
                <a:solidFill>
                  <a:schemeClr val="tx1"/>
                </a:solidFill>
                <a:effectLst/>
                <a:latin typeface="+mn-lt"/>
                <a:ea typeface="+mn-ea"/>
                <a:cs typeface="+mn-cs"/>
              </a:rPr>
              <a:t>0.1% up to 20% </a:t>
            </a:r>
            <a:r>
              <a:rPr lang="en-US" b="0" i="0" baseline="0"/>
              <a:t>of the username/password pairs may be valid) </a:t>
            </a:r>
            <a:endParaRPr lang="en-US" b="0" i="0" baseline="0"/>
          </a:p>
          <a:p>
            <a:endParaRPr lang="en-US" b="0" i="0" baseline="0"/>
          </a:p>
          <a:p>
            <a:pPr marL="0" marR="0" lvl="0" indent="0" algn="l" defTabSz="914400" rtl="0" eaLnBrk="1" fontAlgn="auto" latinLnBrk="0" hangingPunct="1">
              <a:lnSpc>
                <a:spcPct val="100000"/>
              </a:lnSpc>
              <a:spcBef>
                <a:spcPts val="0"/>
              </a:spcBef>
              <a:spcAft>
                <a:spcPts val="0"/>
              </a:spcAft>
              <a:buClrTx/>
              <a:buSzTx/>
              <a:buFontTx/>
              <a:buNone/>
              <a:defRPr/>
            </a:pPr>
            <a:r>
              <a:rPr lang="en-US" b="0" i="0" baseline="0"/>
              <a:t>This is a snapshot of the averages to illustrate how the markets work, the prices may vary by time, by target, or by other factors. </a:t>
            </a:r>
            <a:endParaRPr lang="en-US" b="0" i="0" baseline="0"/>
          </a:p>
          <a:p>
            <a:endParaRPr lang="en-US" b="0" i="0" baseline="0"/>
          </a:p>
          <a:p>
            <a:r>
              <a:rPr lang="en-US" b="1" i="0" baseline="0"/>
              <a:t>Additional Information</a:t>
            </a:r>
            <a:endParaRPr lang="en-US" b="1" i="0" baseline="0"/>
          </a:p>
          <a:p>
            <a:pPr marL="171450" indent="-171450">
              <a:buFont typeface="Arial" panose="020B0604020202020204" pitchFamily="34" charset="0"/>
              <a:buChar char="•"/>
            </a:pPr>
            <a:r>
              <a:rPr lang="en-US" b="0" i="0" baseline="0"/>
              <a:t>This cheapness of resources make the attacker ROI equation quite favorable. </a:t>
            </a:r>
            <a:endParaRPr lang="en-US" b="0" i="0" baseline="0"/>
          </a:p>
          <a:p>
            <a:pPr marL="171450" indent="-171450">
              <a:buFont typeface="Arial" panose="020B0604020202020204" pitchFamily="34" charset="0"/>
              <a:buChar char="•"/>
            </a:pPr>
            <a:r>
              <a:rPr lang="en-US" b="0" i="0" baseline="0"/>
              <a:t>The low cost is partially offset by the speculative nature of attacks. Not all attacks pay off and criminals face risk in conducting illegal activities (jails/fines/etc.), but despite that it remains an lucrative opportunity space for many criminals. </a:t>
            </a:r>
            <a:endParaRPr lang="en-US" b="0" i="0"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Key Takeaway: </a:t>
            </a:r>
            <a:r>
              <a:rPr lang="en-US" sz="1200" i="0" kern="1200">
                <a:solidFill>
                  <a:schemeClr val="tx1"/>
                </a:solidFill>
                <a:effectLst/>
                <a:latin typeface="+mn-lt"/>
                <a:ea typeface="+mn-ea"/>
                <a:cs typeface="+mn-cs"/>
              </a:rPr>
              <a:t>Cybersecurity is an extraordinarily challenging space, but applying a resiliency lens can help you manage it</a:t>
            </a:r>
            <a:endParaRPr lang="en-US" sz="1200" i="0" kern="1200">
              <a:solidFill>
                <a:schemeClr val="tx1"/>
              </a:solidFill>
              <a:effectLst/>
              <a:latin typeface="+mn-lt"/>
              <a:ea typeface="+mn-ea"/>
              <a:cs typeface="+mn-cs"/>
            </a:endParaRPr>
          </a:p>
          <a:p>
            <a:endParaRPr lang="en-US" sz="1200" i="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a:t>Cyber risk is hard to quantify, but we try to anyways – </a:t>
            </a:r>
            <a:r>
              <a:rPr lang="en-US" b="0"/>
              <a:t>quantifying cyber risk is difficult because </a:t>
            </a:r>
            <a:r>
              <a:rPr lang="en-US"/>
              <a:t>there are many “unknown unknowns” or “black swans” that are highly impactful and hard to predict. The source of cybersecurity risk is ultimately human actors acting as criminals or employed by nation states and human behavior is notoriously hard to predict. The humans that are incented to attack your assets (for profit or mission) tend to be creative, resourceful, efficient, and connected to a community of attackers. </a:t>
            </a:r>
            <a:endParaRPr lang="en-US"/>
          </a:p>
          <a:p>
            <a:r>
              <a:rPr lang="en-US"/>
              <a:t>While most serious risks are from actors targeting your corporate assets, occasionally damage may be inflicted by unintended consequences (such as the Petya attack which impacted targets far beyond its likely original targets)</a:t>
            </a:r>
            <a:endParaRPr lang="en-US"/>
          </a:p>
          <a:p>
            <a:endParaRPr lang="en-US"/>
          </a:p>
          <a:p>
            <a:r>
              <a:rPr lang="en-US" sz="1200" i="1" kern="1200">
                <a:solidFill>
                  <a:schemeClr val="tx1"/>
                </a:solidFill>
                <a:effectLst/>
                <a:latin typeface="+mn-lt"/>
                <a:ea typeface="+mn-ea"/>
                <a:cs typeface="+mn-cs"/>
              </a:rPr>
              <a:t>Sources – </a:t>
            </a:r>
            <a:endParaRPr lang="en-US" sz="1200" i="1" kern="1200">
              <a:solidFill>
                <a:schemeClr val="tx1"/>
              </a:solidFill>
              <a:effectLst/>
              <a:latin typeface="+mn-lt"/>
              <a:ea typeface="+mn-ea"/>
              <a:cs typeface="+mn-cs"/>
            </a:endParaRPr>
          </a:p>
          <a:p>
            <a:pPr lvl="1"/>
            <a:r>
              <a:rPr lang="en-US" sz="1200" i="1" kern="1200">
                <a:solidFill>
                  <a:schemeClr val="tx1"/>
                </a:solidFill>
                <a:effectLst/>
                <a:latin typeface="+mn-lt"/>
                <a:ea typeface="+mn-ea"/>
                <a:cs typeface="+mn-cs"/>
              </a:rPr>
              <a:t>Cost per breached record - https://securityintelligence.com/media/2017-ponemon-institute-cost-of-a-data-breach-study/</a:t>
            </a:r>
            <a:endParaRPr lang="en-US" sz="1200" i="1" kern="120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en-US" sz="1200" i="1" kern="1200">
                <a:solidFill>
                  <a:schemeClr val="tx1"/>
                </a:solidFill>
                <a:effectLst/>
                <a:latin typeface="+mn-lt"/>
                <a:ea typeface="+mn-ea"/>
                <a:cs typeface="+mn-cs"/>
              </a:rPr>
              <a:t>Petya 1</a:t>
            </a:r>
            <a:r>
              <a:rPr lang="en-US" sz="1200" i="1" kern="1200" baseline="30000">
                <a:solidFill>
                  <a:schemeClr val="tx1"/>
                </a:solidFill>
                <a:effectLst/>
                <a:latin typeface="+mn-lt"/>
                <a:ea typeface="+mn-ea"/>
                <a:cs typeface="+mn-cs"/>
              </a:rPr>
              <a:t>st</a:t>
            </a:r>
            <a:r>
              <a:rPr lang="en-US" sz="1200" i="1" kern="1200">
                <a:solidFill>
                  <a:schemeClr val="tx1"/>
                </a:solidFill>
                <a:effectLst/>
                <a:latin typeface="+mn-lt"/>
                <a:ea typeface="+mn-ea"/>
                <a:cs typeface="+mn-cs"/>
              </a:rPr>
              <a:t> quarter impact - https://www.cyberscoop.com/notpetya-ransomware-cost-merck-310-million/</a:t>
            </a:r>
            <a:endParaRPr lang="en-US" sz="1200" i="1" kern="1200">
              <a:solidFill>
                <a:schemeClr val="tx1"/>
              </a:solidFill>
              <a:effectLst/>
              <a:latin typeface="+mn-lt"/>
              <a:ea typeface="+mn-ea"/>
              <a:cs typeface="+mn-cs"/>
            </a:endParaRPr>
          </a:p>
          <a:p>
            <a:endParaRPr lang="en-US" sz="1200" i="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Mitigations are in early days</a:t>
            </a:r>
            <a:endParaRPr lang="en-US" sz="1200" b="1"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b="1"/>
              <a:t>Technical Mitigations - </a:t>
            </a:r>
            <a:r>
              <a:rPr lang="en-US"/>
              <a:t>Most organizations are carrying a heavy burden of “technical debt” in the form of unaddressed security hygiene issues. One contributing factor to this is that IT organizations in most organizations were primarily incented on efficiency and effectiveness in supporting the business. This frequently left few resources to be applied to security beyond security compliance and managing the attacks that were detected. Attackers are taking advantage of this gap and the security industry is rapidly evolving to meet this challenge, though much work remains to be done on the defensive side. </a:t>
            </a: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b="1"/>
              <a:t>Cyber insurance </a:t>
            </a:r>
            <a:r>
              <a:rPr lang="en-US"/>
              <a:t>is in early days where it’s relatively easy to get a policy for breached customer records (a well understood variable), but difficult to get policies for other significant aspects of business impact (likely because of the difficult of predicting impact/likelihood).</a:t>
            </a:r>
            <a:endParaRPr lang="en-US"/>
          </a:p>
          <a:p>
            <a:pPr marL="0" marR="0" lvl="0" indent="0" algn="l" defTabSz="914400" rtl="0" eaLnBrk="1" fontAlgn="auto" latinLnBrk="0" hangingPunct="1">
              <a:lnSpc>
                <a:spcPct val="100000"/>
              </a:lnSpc>
              <a:spcBef>
                <a:spcPts val="0"/>
              </a:spcBef>
              <a:spcAft>
                <a:spcPts val="0"/>
              </a:spcAft>
              <a:buClrTx/>
              <a:buSzTx/>
              <a:buFontTx/>
              <a:buNone/>
              <a:defRPr/>
            </a:pP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b="1"/>
              <a:t>Doing it wrong is expensive</a:t>
            </a:r>
            <a:endParaRPr lang="en-US" b="1"/>
          </a:p>
          <a:p>
            <a:pPr marL="0" marR="0" lvl="0" indent="0" algn="l" defTabSz="914400" rtl="0" eaLnBrk="1" fontAlgn="auto" latinLnBrk="0" hangingPunct="1">
              <a:lnSpc>
                <a:spcPct val="100000"/>
              </a:lnSpc>
              <a:spcBef>
                <a:spcPts val="0"/>
              </a:spcBef>
              <a:spcAft>
                <a:spcPts val="0"/>
              </a:spcAft>
              <a:buClrTx/>
              <a:buSzTx/>
              <a:buFontTx/>
              <a:buNone/>
              <a:defRPr/>
            </a:pPr>
            <a:r>
              <a:rPr lang="en-US"/>
              <a:t>Many organizations with a security budget first focus on purchasing many specialized solutions and attempt to integrate these “best of breed” solutions from different vendors (often 50, 70, or more). This frequently results in very limited success because of:</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t>Wasted resources - their best talent is consumed with product selection process and product integration (vs. actual attack detection and response)</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t>High overhead costs - from vendor management</a:t>
            </a:r>
            <a:endParaRPr lang="en-US"/>
          </a:p>
          <a:p>
            <a:pPr marL="0" marR="0" lvl="0" indent="0" algn="l" defTabSz="914400" rtl="0" eaLnBrk="1" fontAlgn="auto" latinLnBrk="0" hangingPunct="1">
              <a:lnSpc>
                <a:spcPct val="100000"/>
              </a:lnSpc>
              <a:spcBef>
                <a:spcPts val="0"/>
              </a:spcBef>
              <a:spcAft>
                <a:spcPts val="0"/>
              </a:spcAft>
              <a:buClrTx/>
              <a:buSzTx/>
              <a:buFontTx/>
              <a:buNone/>
              <a:defRPr/>
            </a:pP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b="1"/>
              <a:t>And Getting Harder…</a:t>
            </a:r>
            <a:endParaRPr lang="en-US" b="1"/>
          </a:p>
          <a:p>
            <a:pPr marL="0" marR="0" lvl="0" indent="0" algn="l" defTabSz="914400" rtl="0" eaLnBrk="1" fontAlgn="auto" latinLnBrk="0" hangingPunct="1">
              <a:lnSpc>
                <a:spcPct val="100000"/>
              </a:lnSpc>
              <a:spcBef>
                <a:spcPts val="0"/>
              </a:spcBef>
              <a:spcAft>
                <a:spcPts val="0"/>
              </a:spcAft>
              <a:buClrTx/>
              <a:buSzTx/>
              <a:buFontTx/>
              <a:buNone/>
              <a:defRPr/>
            </a:pPr>
            <a:r>
              <a:rPr lang="en-US"/>
              <a:t>Organizations are also facing the pressure of shortening deadlines to report security breaches. The brand impact of misreporting breach numbers (and then correcting later) can be more damaging to an organizations than original breach. As an example, the European General Data protection Regulation (GDPR) requires organizations to report breaches within 72 hours. This compressed timeframe increases the chance of misreporting the impact. </a:t>
            </a:r>
            <a:endParaRPr lang="en-US"/>
          </a:p>
          <a:p>
            <a:pPr marL="0" marR="0" lvl="0" indent="0" algn="l" defTabSz="914400" rtl="0" eaLnBrk="1" fontAlgn="auto" latinLnBrk="0" hangingPunct="1">
              <a:lnSpc>
                <a:spcPct val="100000"/>
              </a:lnSpc>
              <a:spcBef>
                <a:spcPts val="0"/>
              </a:spcBef>
              <a:spcAft>
                <a:spcPts val="0"/>
              </a:spcAft>
              <a:buClrTx/>
              <a:buSzTx/>
              <a:buFontTx/>
              <a:buNone/>
              <a:defRPr/>
            </a:pP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b="1"/>
              <a:t>There is Hope!</a:t>
            </a:r>
            <a:endParaRPr lang="en-US" b="1"/>
          </a:p>
          <a:p>
            <a:pPr marL="0" marR="0" lvl="0" indent="0" algn="l" defTabSz="914400" rtl="0" eaLnBrk="1" fontAlgn="auto" latinLnBrk="0" hangingPunct="1">
              <a:lnSpc>
                <a:spcPct val="100000"/>
              </a:lnSpc>
              <a:spcBef>
                <a:spcPts val="0"/>
              </a:spcBef>
              <a:spcAft>
                <a:spcPts val="0"/>
              </a:spcAft>
              <a:buClrTx/>
              <a:buSzTx/>
              <a:buFontTx/>
              <a:buNone/>
              <a:defRPr/>
            </a:pPr>
            <a:r>
              <a:rPr lang="en-US"/>
              <a:t>The good news is that these challenges can be much better managed with a resiliency mindset, better measures of success, and the same cloud technology that is enabling digital transformation. </a:t>
            </a:r>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a:t>A real-world example - Microsoft’s antivirus was able to stop a 400,000 node malware outbreak within milliseconds using cloud connectivity and machine learning technology. </a:t>
            </a:r>
            <a:endParaRPr lang="en-US"/>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F3DACA-B2B2-D64F-8358-52E79977A9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a:pPr>
            <a:r>
              <a:rPr lang="en-US" sz="1100" b="1"/>
              <a:t>Key Takeaway: </a:t>
            </a:r>
            <a:r>
              <a:rPr lang="en-US" sz="1100" b="0"/>
              <a:t>Cybersecurity resiliency includes starting with the right mindset, technology approach, focus on hygiene, and measurement of success</a:t>
            </a:r>
            <a:endParaRPr lang="en-US" sz="1100" b="0"/>
          </a:p>
          <a:p>
            <a:pPr lvl="0">
              <a:defRPr/>
            </a:pPr>
            <a:endParaRPr lang="en-US" sz="1100" b="1"/>
          </a:p>
          <a:p>
            <a:pPr lvl="0">
              <a:defRPr/>
            </a:pPr>
            <a:r>
              <a:rPr lang="en-US" sz="1100"/>
              <a:t>First and foremost, security initiatives and priorities must be aligned with the organizations business strategy to avoid</a:t>
            </a:r>
            <a:endParaRPr lang="en-US" sz="1100"/>
          </a:p>
          <a:p>
            <a:pPr marL="171450" lvl="0" indent="-171450">
              <a:buFont typeface="Arial" panose="020B0604020202020204" pitchFamily="34" charset="0"/>
              <a:buChar char="•"/>
              <a:defRPr/>
            </a:pPr>
            <a:r>
              <a:rPr lang="en-US" sz="1100"/>
              <a:t>Wasting effort on unrelated activities</a:t>
            </a:r>
            <a:endParaRPr lang="en-US" sz="1100"/>
          </a:p>
          <a:p>
            <a:pPr marL="171450" lvl="0" indent="-171450">
              <a:buFont typeface="Arial" panose="020B0604020202020204" pitchFamily="34" charset="0"/>
              <a:buChar char="•"/>
              <a:defRPr/>
            </a:pPr>
            <a:r>
              <a:rPr lang="en-US" sz="1100"/>
              <a:t>Neglecting critical business assets</a:t>
            </a:r>
            <a:endParaRPr lang="en-US" sz="1100"/>
          </a:p>
          <a:p>
            <a:pPr marL="0" marR="0" lvl="0" indent="0" algn="l" defTabSz="914400" rtl="0" eaLnBrk="1" fontAlgn="auto" latinLnBrk="0" hangingPunct="1">
              <a:lnSpc>
                <a:spcPct val="100000"/>
              </a:lnSpc>
              <a:spcBef>
                <a:spcPts val="0"/>
              </a:spcBef>
              <a:spcAft>
                <a:spcPts val="0"/>
              </a:spcAft>
              <a:buClrTx/>
              <a:buSzTx/>
              <a:buFontTx/>
              <a:buNone/>
              <a:defRPr/>
            </a:pPr>
            <a:endParaRPr lang="en-US" sz="1100" b="1"/>
          </a:p>
          <a:p>
            <a:r>
              <a:rPr lang="en-US" sz="1100" b="1"/>
              <a:t>CLICK 1</a:t>
            </a:r>
            <a:endParaRPr lang="en-US" sz="1100" b="1"/>
          </a:p>
          <a:p>
            <a:endParaRPr lang="en-US" sz="1100" b="1"/>
          </a:p>
          <a:p>
            <a:r>
              <a:rPr lang="en-US" sz="1100" b="1"/>
              <a:t>Mindset - </a:t>
            </a:r>
            <a:r>
              <a:rPr lang="en-US" sz="1100" b="0"/>
              <a:t>Resiliency starts with the right “Assume Compromise” mindset. </a:t>
            </a:r>
            <a:endParaRPr lang="en-US" sz="1100" b="0"/>
          </a:p>
          <a:p>
            <a:r>
              <a:rPr lang="en-US" sz="1100" b="0"/>
              <a:t>Organizations must first accept the fact that attackers will successfully compromise resources in their environment. If an organization falsely assumes that they can be fully immune to all attacks, their investment choices are typically much less effective. </a:t>
            </a:r>
            <a:endParaRPr lang="en-US" sz="1100" b="0"/>
          </a:p>
          <a:p>
            <a:endParaRPr lang="en-US" sz="1100" b="1"/>
          </a:p>
          <a:p>
            <a:pPr marL="0" marR="0" lvl="0" indent="0" algn="l" defTabSz="914400" rtl="0" eaLnBrk="1" fontAlgn="auto" latinLnBrk="0" hangingPunct="1">
              <a:lnSpc>
                <a:spcPct val="100000"/>
              </a:lnSpc>
              <a:spcBef>
                <a:spcPts val="0"/>
              </a:spcBef>
              <a:spcAft>
                <a:spcPts val="0"/>
              </a:spcAft>
              <a:buClrTx/>
              <a:buSzTx/>
              <a:buFontTx/>
              <a:buNone/>
              <a:defRPr/>
            </a:pPr>
            <a:r>
              <a:rPr lang="en-US" sz="1100" b="1"/>
              <a:t>CLICK 2</a:t>
            </a:r>
            <a:endParaRPr lang="en-US" sz="1100" b="1"/>
          </a:p>
          <a:p>
            <a:endParaRPr lang="en-US" sz="1100" b="1"/>
          </a:p>
          <a:p>
            <a:r>
              <a:rPr lang="en-US" sz="1100" b="1"/>
              <a:t>Cloud – </a:t>
            </a:r>
            <a:r>
              <a:rPr lang="en-US" sz="1100" b="0"/>
              <a:t>The same cloud technologies that are inspiring business transformations can also be used to transform security strategy and operations. Security organizations increase their resilience by </a:t>
            </a:r>
            <a:endParaRPr lang="en-US" sz="1100" b="0"/>
          </a:p>
          <a:p>
            <a:pPr marL="228600" indent="-228600">
              <a:buAutoNum type="arabicPeriod"/>
            </a:pPr>
            <a:r>
              <a:rPr lang="en-US" sz="1100" b="0"/>
              <a:t>Tapping into vast resources and knowledge using cloud technology (including threat intelligence) </a:t>
            </a:r>
            <a:endParaRPr lang="en-US" sz="1100" b="0"/>
          </a:p>
          <a:p>
            <a:pPr marL="228600" indent="-228600">
              <a:buAutoNum type="arabicPeriod"/>
            </a:pPr>
            <a:r>
              <a:rPr lang="en-US" sz="1100" b="0"/>
              <a:t>Rapidly provision new security capabilities from the cloud to enable rapid adaptation to attacker innovations</a:t>
            </a:r>
            <a:endParaRPr lang="en-US" sz="1100" b="0"/>
          </a:p>
          <a:p>
            <a:endParaRPr lang="en-US" sz="1100" b="1"/>
          </a:p>
          <a:p>
            <a:r>
              <a:rPr lang="en-US" sz="1100" b="1"/>
              <a:t>CLICK 3</a:t>
            </a:r>
            <a:endParaRPr lang="en-US" sz="1100" b="1"/>
          </a:p>
          <a:p>
            <a:endParaRPr lang="en-US" sz="1100" b="1"/>
          </a:p>
          <a:p>
            <a:r>
              <a:rPr lang="en-US" sz="1100" b="1"/>
              <a:t>Hygiene – </a:t>
            </a:r>
            <a:r>
              <a:rPr lang="en-US" sz="1100" b="0"/>
              <a:t>Organizations made decisions about how to architect and operate their IT environments prior to cybersecurity being a significant priority. These legacy decisions represent a ‘technical debt’ that organizations have to pay down over time. By identifying these security hygiene risks, prioritizing them, and investing in remediating them, an organization can significantly lower their risk to both known attacks as well as likely future attacks. </a:t>
            </a:r>
            <a:endParaRPr lang="en-US" sz="1100" b="0"/>
          </a:p>
          <a:p>
            <a:endParaRPr lang="en-US" sz="1100" b="1"/>
          </a:p>
          <a:p>
            <a:r>
              <a:rPr lang="en-US" sz="1100" b="1"/>
              <a:t>CLICK 4</a:t>
            </a:r>
            <a:endParaRPr lang="en-US" sz="1100" b="1"/>
          </a:p>
          <a:p>
            <a:endParaRPr lang="en-US" sz="1100" b="1" kern="0"/>
          </a:p>
          <a:p>
            <a:r>
              <a:rPr lang="en-US" sz="1100" b="1" kern="0"/>
              <a:t>Key Measures of Success </a:t>
            </a:r>
            <a:r>
              <a:rPr lang="en-US" sz="1100" b="0" kern="0"/>
              <a:t>– Organizations should focus on measuring how difficult/expensive it is to attack them (especially for well-known attack patterns) as well as their ability to rapidly boot out attackers that successfully attack the organizations. </a:t>
            </a:r>
            <a:endParaRPr lang="en-US" sz="1100" b="0" ker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A98F9C3-D859-47DA-A01B-B7109634023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Increasing the speed of adopting cloud technology can increase your competitive advantage as well as decrease your organizational risk</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Increasing the speed of adopting cloud technology can increase your competitive advantage as well as decrease your organizational risk</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a:t>Machine learning is a function of Artificial Intelligence (AI) that enables significant benefits for data analysis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BAF60-9B8F-47F1-8343-F9A0A0738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sz="1200" kern="1200">
                <a:solidFill>
                  <a:schemeClr val="tx1"/>
                </a:solidFill>
                <a:effectLst/>
                <a:latin typeface="+mn-lt"/>
                <a:ea typeface="+mn-ea"/>
                <a:cs typeface="+mn-cs"/>
              </a:rPr>
              <a:t>These are a few examples of how the cloud has improved Microsoft’s ability to become a more agile and resilient financial organization. </a:t>
            </a:r>
            <a:endParaRPr lang="en-US" sz="1200" kern="1200">
              <a:solidFill>
                <a:schemeClr val="tx1"/>
              </a:solidFill>
              <a:effectLst/>
              <a:latin typeface="+mn-lt"/>
              <a:ea typeface="+mn-ea"/>
              <a:cs typeface="+mn-cs"/>
            </a:endParaRP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In general, Microsoft’s business has moved away from the box product on the shelf to online services. This change business models have changed from big product upgrade cycles to subscription and consumption-based billing for incremental upgrades and enhancements. </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Our transaction per line has decreased over time from $400 to as low as pennies per transactions. (e.g. consumer skype cards and consumption of computing resources in Azure measured in minutes)</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Additionally, there is increased desire to augment financial data with addition “big data” elements like usage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All of this requires that our systems can scale under new demands and provides future capabilities.</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1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 </a:t>
            </a:r>
            <a:r>
              <a:rPr lang="en-US" sz="1200" b="1" kern="1200">
                <a:solidFill>
                  <a:schemeClr val="tx1"/>
                </a:solidFill>
                <a:effectLst/>
                <a:latin typeface="+mn-lt"/>
                <a:ea typeface="+mn-ea"/>
                <a:cs typeface="+mn-cs"/>
              </a:rPr>
              <a:t>Revenue Reporting</a:t>
            </a:r>
            <a:r>
              <a:rPr lang="en-US" sz="1200" kern="1200">
                <a:solidFill>
                  <a:schemeClr val="tx1"/>
                </a:solidFill>
                <a:effectLst/>
                <a:latin typeface="+mn-lt"/>
                <a:ea typeface="+mn-ea"/>
                <a:cs typeface="+mn-cs"/>
              </a:rPr>
              <a:t>, the scale and elasticity of the cloud has allowed us to gain significant benefits in our ability to report revenue. While we don’t yet have a revenue counter sitting on our CFO’s desk ticking in the money as it comes in, we are working in that direction and are currently in a near real-time model where we can rapidly and frequently measure revenue for better business decision making.</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Our </a:t>
            </a:r>
            <a:r>
              <a:rPr lang="en-US" sz="1200" b="1" kern="1200">
                <a:solidFill>
                  <a:schemeClr val="tx1"/>
                </a:solidFill>
                <a:effectLst/>
                <a:latin typeface="+mn-lt"/>
                <a:ea typeface="+mn-ea"/>
                <a:cs typeface="+mn-cs"/>
              </a:rPr>
              <a:t>Financial Forecasts </a:t>
            </a:r>
            <a:r>
              <a:rPr lang="en-US" sz="1200" kern="1200">
                <a:solidFill>
                  <a:schemeClr val="tx1"/>
                </a:solidFill>
                <a:effectLst/>
                <a:latin typeface="+mn-lt"/>
                <a:ea typeface="+mn-ea"/>
                <a:cs typeface="+mn-cs"/>
              </a:rPr>
              <a:t>have improved dramatically with the use of machine learning (projections based on probability) technology to assist with creating forecasts. This is aided by the processing power mentioned earlier that allows our machine learning to quickly reason over those massive datasets and develop more refined and accurate insights.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3</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Our </a:t>
            </a:r>
            <a:r>
              <a:rPr lang="en-US" sz="1200" b="1" kern="1200">
                <a:solidFill>
                  <a:schemeClr val="tx1"/>
                </a:solidFill>
                <a:effectLst/>
                <a:latin typeface="+mn-lt"/>
                <a:ea typeface="+mn-ea"/>
                <a:cs typeface="+mn-cs"/>
              </a:rPr>
              <a:t>Reconciliation </a:t>
            </a:r>
            <a:r>
              <a:rPr lang="en-US" sz="1200" kern="1200">
                <a:solidFill>
                  <a:schemeClr val="tx1"/>
                </a:solidFill>
                <a:effectLst/>
                <a:latin typeface="+mn-lt"/>
                <a:ea typeface="+mn-ea"/>
                <a:cs typeface="+mn-cs"/>
              </a:rPr>
              <a:t>process has also improved by allowing us to apply similar analytics to the various payment streams, transactions, and account totals. This quickly allows us to detect anomalies and ensure funds are going to the right accounts</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CLICK 4</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For </a:t>
            </a:r>
            <a:r>
              <a:rPr lang="en-US" sz="1200" b="1" kern="1200">
                <a:solidFill>
                  <a:schemeClr val="tx1"/>
                </a:solidFill>
                <a:effectLst/>
                <a:latin typeface="+mn-lt"/>
                <a:ea typeface="+mn-ea"/>
                <a:cs typeface="+mn-cs"/>
              </a:rPr>
              <a:t>Tax Processing, </a:t>
            </a:r>
            <a:r>
              <a:rPr lang="en-US" sz="1200" kern="1200">
                <a:solidFill>
                  <a:schemeClr val="tx1"/>
                </a:solidFill>
                <a:effectLst/>
                <a:latin typeface="+mn-lt"/>
                <a:ea typeface="+mn-ea"/>
                <a:cs typeface="+mn-cs"/>
              </a:rPr>
              <a:t>As countries start requiring frequent reporting on revenue for tax compliance (e.g. Spain currently requires updates every 3 days), the ability to report on revenue (from first example) becomes critical. Because of that elasticity, we are able to buy only the capacity we actually need for these exercises vs. having to invest in on-premises system that can handle everything we might need (which can change quickly as fortunes of different countries change).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A1BAF60-9B8F-47F1-8343-F9A0A07388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1"/>
              <a:t>Key Takeaway: </a:t>
            </a:r>
            <a:r>
              <a:rPr lang="en-US" b="0"/>
              <a:t>The culture of security </a:t>
            </a:r>
            <a:r>
              <a:rPr lang="en-US"/>
              <a:t>organizations have several common distinct attributes</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pPr>
            <a:r>
              <a:rPr lang="en-US" b="1" kern="0">
                <a:solidFill>
                  <a:schemeClr val="tx1">
                    <a:lumMod val="50000"/>
                  </a:schemeClr>
                </a:solidFill>
              </a:rPr>
              <a:t>Key Takeaway</a:t>
            </a:r>
            <a:r>
              <a:rPr lang="en-US" kern="0">
                <a:solidFill>
                  <a:schemeClr val="tx1">
                    <a:lumMod val="50000"/>
                  </a:schemeClr>
                </a:solidFill>
              </a:rPr>
              <a:t>: M</a:t>
            </a:r>
            <a:r>
              <a:rPr lang="en-US" kern="0" baseline="0">
                <a:solidFill>
                  <a:schemeClr val="tx1">
                    <a:lumMod val="50000"/>
                  </a:schemeClr>
                </a:solidFill>
              </a:rPr>
              <a:t>any businesses are transforming rapidly to compete with digital native startups, this change is driving the need for security transformation.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These are the IT transformation components to support the business’s digital transformation that will provide both challenges and opportunities for information security. While the challenges are significant, there is also a massive opportunity to solve longstanding security problems with this next generation of computing.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This represents a classic enterprise security strategy with a network perimeter and a mobile device management component bolted on.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b="1" kern="0" baseline="0">
                <a:solidFill>
                  <a:schemeClr val="tx1">
                    <a:lumMod val="50000"/>
                  </a:schemeClr>
                </a:solidFill>
              </a:rPr>
              <a:t>CLICK 1</a:t>
            </a: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To be competitive in the marketplace, businesses are seeking to transform using new powerful technologies. The availability of cloud, mobile, and Internet of Things (IoT) technologies is fueling major disruptions in once-settled markets as </a:t>
            </a:r>
            <a:endParaRPr lang="en-US" kern="0" baseline="0">
              <a:solidFill>
                <a:schemeClr val="tx1">
                  <a:lumMod val="50000"/>
                </a:schemeClr>
              </a:solidFill>
            </a:endParaRPr>
          </a:p>
          <a:p>
            <a:pPr marL="228600" marR="0" indent="-228600" defTabSz="914400" eaLnBrk="1" fontAlgn="auto" latinLnBrk="0" hangingPunct="1">
              <a:lnSpc>
                <a:spcPct val="100000"/>
              </a:lnSpc>
              <a:spcBef>
                <a:spcPts val="0"/>
              </a:spcBef>
              <a:spcAft>
                <a:spcPts val="0"/>
              </a:spcAft>
              <a:buClrTx/>
              <a:buSzTx/>
              <a:buAutoNum type="arabicPeriod"/>
            </a:pPr>
            <a:r>
              <a:rPr lang="en-US" kern="0" baseline="0">
                <a:solidFill>
                  <a:schemeClr val="tx1">
                    <a:lumMod val="50000"/>
                  </a:schemeClr>
                </a:solidFill>
              </a:rPr>
              <a:t>Digital native startups leverage this new technology to disrupt longstanding business models </a:t>
            </a:r>
            <a:endParaRPr lang="en-US" kern="0" baseline="0">
              <a:solidFill>
                <a:schemeClr val="tx1">
                  <a:lumMod val="50000"/>
                </a:schemeClr>
              </a:solidFill>
            </a:endParaRPr>
          </a:p>
          <a:p>
            <a:pPr marL="228600" marR="0" indent="-228600" defTabSz="914400" eaLnBrk="1" fontAlgn="auto" latinLnBrk="0" hangingPunct="1">
              <a:lnSpc>
                <a:spcPct val="100000"/>
              </a:lnSpc>
              <a:spcBef>
                <a:spcPts val="0"/>
              </a:spcBef>
              <a:spcAft>
                <a:spcPts val="0"/>
              </a:spcAft>
              <a:buClrTx/>
              <a:buSzTx/>
              <a:buAutoNum type="arabicPeriod"/>
            </a:pPr>
            <a:r>
              <a:rPr lang="en-US" kern="0" baseline="0">
                <a:solidFill>
                  <a:schemeClr val="tx1">
                    <a:lumMod val="50000"/>
                  </a:schemeClr>
                </a:solidFill>
              </a:rPr>
              <a:t>Existing organizations are driving digital transformation to adopt the way they engage customers, empower employees, optimize operations, and offer products to customers</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b="1" kern="0" baseline="0">
                <a:solidFill>
                  <a:schemeClr val="tx1">
                    <a:lumMod val="50000"/>
                  </a:schemeClr>
                </a:solidFill>
              </a:rPr>
              <a:t>CLICK 2</a:t>
            </a: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This instantiates in a couple of different ways that each provide unique challenges for security</a:t>
            </a:r>
            <a:endParaRPr lang="en-US" kern="0" baseline="0">
              <a:solidFill>
                <a:schemeClr val="tx1">
                  <a:lumMod val="50000"/>
                </a:schemeClr>
              </a:solidFill>
            </a:endParaRP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b="1" kern="0" baseline="0">
                <a:solidFill>
                  <a:schemeClr val="tx1">
                    <a:lumMod val="50000"/>
                  </a:schemeClr>
                </a:solidFill>
              </a:rPr>
              <a:t>Software as a Service (SaaS) adoption to increase collaboration and agility – </a:t>
            </a:r>
            <a:r>
              <a:rPr lang="en-US" b="0" kern="0" baseline="0">
                <a:solidFill>
                  <a:schemeClr val="tx1">
                    <a:lumMod val="50000"/>
                  </a:schemeClr>
                </a:solidFill>
              </a:rPr>
              <a:t>SaaS provides </a:t>
            </a:r>
            <a:r>
              <a:rPr lang="en-US" kern="0" baseline="0">
                <a:solidFill>
                  <a:schemeClr val="tx1">
                    <a:lumMod val="50000"/>
                  </a:schemeClr>
                </a:solidFill>
              </a:rPr>
              <a:t>rapid value without many of the challenges of traditional software deployment and maintenance. While security doesn’t have to update this software, they do need to be aware of their use, assess their trustworthiness, and manage the available security controls</a:t>
            </a:r>
            <a:endParaRPr lang="en-US" kern="0" baseline="0">
              <a:solidFill>
                <a:schemeClr val="tx1">
                  <a:lumMod val="50000"/>
                </a:schemeClr>
              </a:solidFill>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pPr>
            <a:endParaRPr lang="en-US" b="1" kern="0" baseline="0">
              <a:solidFill>
                <a:schemeClr val="tx1">
                  <a:lumMod val="50000"/>
                </a:schemeClr>
              </a:solidFill>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pPr>
            <a:r>
              <a:rPr lang="en-US" b="1" kern="0" baseline="0">
                <a:solidFill>
                  <a:schemeClr val="tx1">
                    <a:lumMod val="50000"/>
                  </a:schemeClr>
                </a:solidFill>
              </a:rPr>
              <a:t>CLICK 3</a:t>
            </a:r>
            <a:endParaRPr lang="en-US" b="1" kern="0" baseline="0">
              <a:solidFill>
                <a:schemeClr val="tx1">
                  <a:lumMod val="50000"/>
                </a:schemeClr>
              </a:solidFill>
            </a:endParaRP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b="1" kern="0" baseline="0">
                <a:solidFill>
                  <a:schemeClr val="tx1">
                    <a:lumMod val="50000"/>
                  </a:schemeClr>
                </a:solidFill>
              </a:rPr>
              <a:t>Demand for a 1</a:t>
            </a:r>
            <a:r>
              <a:rPr lang="en-US" b="1" kern="0" baseline="30000">
                <a:solidFill>
                  <a:schemeClr val="tx1">
                    <a:lumMod val="50000"/>
                  </a:schemeClr>
                </a:solidFill>
              </a:rPr>
              <a:t>st</a:t>
            </a:r>
            <a:r>
              <a:rPr lang="en-US" b="1" kern="0" baseline="0">
                <a:solidFill>
                  <a:schemeClr val="tx1">
                    <a:lumMod val="50000"/>
                  </a:schemeClr>
                </a:solidFill>
              </a:rPr>
              <a:t> class mobile experience </a:t>
            </a:r>
            <a:r>
              <a:rPr lang="en-US" kern="0" baseline="0">
                <a:solidFill>
                  <a:schemeClr val="tx1">
                    <a:lumMod val="50000"/>
                  </a:schemeClr>
                </a:solidFill>
              </a:rPr>
              <a:t>– Business users increasingly have a choice of what devices and apps they can use to get their job done, requiring security to better meet their demands for a great user experience on a secure mobile devices. Business users need full functionality applications for creating value on corporate data beyond the limited functionality email/productivity applications that come with most Mobile Device Management (MDM) providers. </a:t>
            </a:r>
            <a:endParaRPr lang="en-US"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b="1"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b="1" kern="0" baseline="0">
                <a:solidFill>
                  <a:schemeClr val="tx1">
                    <a:lumMod val="50000"/>
                  </a:schemeClr>
                </a:solidFill>
              </a:rPr>
              <a:t>CLICK 4</a:t>
            </a:r>
            <a:endParaRPr lang="en-US" b="1" kern="0" baseline="0">
              <a:solidFill>
                <a:schemeClr val="tx1">
                  <a:lumMod val="50000"/>
                </a:schemeClr>
              </a:solidFill>
            </a:endParaRP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b="1" kern="0" baseline="0">
                <a:solidFill>
                  <a:schemeClr val="tx1">
                    <a:lumMod val="50000"/>
                  </a:schemeClr>
                </a:solidFill>
              </a:rPr>
              <a:t>Internet of things (IoT) </a:t>
            </a:r>
            <a:r>
              <a:rPr lang="en-US" kern="0" baseline="0">
                <a:solidFill>
                  <a:schemeClr val="tx1">
                    <a:lumMod val="50000"/>
                  </a:schemeClr>
                </a:solidFill>
              </a:rPr>
              <a:t>is proliferating, and the manageability and visibility of these devices vary greatly from PC and mobile devices such as</a:t>
            </a:r>
            <a:endParaRPr lang="en-US" kern="0" baseline="0">
              <a:solidFill>
                <a:schemeClr val="tx1">
                  <a:lumMod val="50000"/>
                </a:schemeClr>
              </a:solidFill>
            </a:endParaRP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kern="0" baseline="0">
                <a:solidFill>
                  <a:schemeClr val="tx1">
                    <a:lumMod val="50000"/>
                  </a:schemeClr>
                </a:solidFill>
              </a:rPr>
              <a:t>Higher volume and limited functionality</a:t>
            </a:r>
            <a:endParaRPr lang="en-US" kern="0" baseline="0">
              <a:solidFill>
                <a:schemeClr val="tx1">
                  <a:lumMod val="50000"/>
                </a:schemeClr>
              </a:solidFill>
            </a:endParaRP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kern="0" baseline="0">
                <a:solidFill>
                  <a:schemeClr val="tx1">
                    <a:lumMod val="50000"/>
                  </a:schemeClr>
                </a:solidFill>
              </a:rPr>
              <a:t>Limited resources to run traditional agents</a:t>
            </a:r>
            <a:endParaRPr lang="en-US" kern="0" baseline="0">
              <a:solidFill>
                <a:schemeClr val="tx1">
                  <a:lumMod val="50000"/>
                </a:schemeClr>
              </a:solidFill>
            </a:endParaRP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kern="0" baseline="0">
                <a:solidFill>
                  <a:schemeClr val="tx1">
                    <a:lumMod val="50000"/>
                  </a:schemeClr>
                </a:solidFill>
              </a:rPr>
              <a:t>Frequently collect new forms of telemetry with new privacy and security implications</a:t>
            </a:r>
            <a:endParaRPr lang="en-US" kern="0" baseline="0">
              <a:solidFill>
                <a:schemeClr val="tx1">
                  <a:lumMod val="50000"/>
                </a:schemeClr>
              </a:solidFill>
            </a:endParaRPr>
          </a:p>
          <a:p>
            <a:pPr marL="171450" indent="-171450">
              <a:buFont typeface="Arial" panose="020B0604020202020204" pitchFamily="34" charset="0"/>
              <a:buChar char="•"/>
              <a:defRPr/>
            </a:pPr>
            <a:r>
              <a:rPr lang="en-US" b="1" kern="0" baseline="0"/>
              <a:t>Cloud required to support analytics and IoT management – </a:t>
            </a:r>
            <a:r>
              <a:rPr lang="en-US" kern="0" baseline="0"/>
              <a:t>Even if IT isn’t adopting cloud platforms and infrastructure for its own value propositions, many of the new IoT architectures require cloud services to collect and report on IoT scenarios, requiring Information Security to evaluate the trust and integrate the controls for these platforms.</a:t>
            </a:r>
            <a:r>
              <a:rPr lang="en-US" kern="0"/>
              <a:t> </a:t>
            </a:r>
            <a:endParaRPr lang="en-US" kern="0" baseline="0">
              <a:cs typeface="Calibri" panose="020F0502020204030204"/>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kern="0" baseline="0">
                <a:solidFill>
                  <a:schemeClr val="tx1">
                    <a:lumMod val="50000"/>
                  </a:schemeClr>
                </a:solidFill>
              </a:rPr>
              <a:t>CLICK 5</a:t>
            </a: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This leads to a modern enterprise whose resources and risk are no longer defined by IP subnet addresses.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These changes bring new security challenges, but they also bring new opportunities for security to leverage the same massive storage and computing analytics capabilities to solve these new challenges as well as longstanding classic security challenges.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b="1" kern="0" baseline="0">
                <a:solidFill>
                  <a:schemeClr val="tx1">
                    <a:lumMod val="50000"/>
                  </a:schemeClr>
                </a:solidFill>
              </a:rPr>
              <a:t>Note: </a:t>
            </a:r>
            <a:r>
              <a:rPr lang="en-US" kern="0" baseline="0">
                <a:solidFill>
                  <a:schemeClr val="tx1">
                    <a:lumMod val="50000"/>
                  </a:schemeClr>
                </a:solidFill>
              </a:rPr>
              <a:t>We have chosen to represent this as a “new perimeter” rather than “perimeter-less” because the core concepts of a security perimeter still apply well to identity control (separation of threats from resources using a consistent set of controls)</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We will talk in more depth about how we see this identity-based security perimeter later in the identity and access management module.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u="sng" kern="0" baseline="0">
                <a:solidFill>
                  <a:schemeClr val="tx1">
                    <a:lumMod val="50000"/>
                  </a:schemeClr>
                </a:solidFill>
              </a:rPr>
              <a:t>Additional Commentary</a:t>
            </a:r>
            <a:endParaRPr lang="en-US" b="1" u="sng" kern="0" baseline="0">
              <a:solidFill>
                <a:schemeClr val="tx1">
                  <a:lumMod val="50000"/>
                </a:schemeClr>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solidFill>
                  <a:schemeClr val="tx1">
                    <a:lumMod val="50000"/>
                  </a:schemeClr>
                </a:solidFill>
              </a:rPr>
              <a:t>Security organizations will need to manage different aspects of this shift including the people (culture) and processes (Training) and technology to be successful</a:t>
            </a:r>
            <a:endParaRPr lang="en-US">
              <a:solidFill>
                <a:schemeClr val="tx1">
                  <a:lumMod val="50000"/>
                </a:schemeClr>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kern="0" baseline="0">
                <a:solidFill>
                  <a:schemeClr val="tx1">
                    <a:lumMod val="50000"/>
                  </a:schemeClr>
                </a:solidFill>
              </a:rPr>
              <a:t>Manufacturers of IoT devices will also face new challenges like ensuring and proving the security and safety assurances of their products</a:t>
            </a:r>
            <a:endParaRPr lang="en-US" kern="0" baseline="0">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kern="0">
                <a:solidFill>
                  <a:schemeClr val="tx1">
                    <a:lumMod val="50000"/>
                  </a:schemeClr>
                </a:solidFill>
              </a:rPr>
              <a:t>Key Takeaway</a:t>
            </a:r>
            <a:r>
              <a:rPr lang="en-US" kern="0">
                <a:solidFill>
                  <a:schemeClr val="tx1">
                    <a:lumMod val="50000"/>
                  </a:schemeClr>
                </a:solidFill>
              </a:rPr>
              <a:t>: Organization leaders can help set the tone </a:t>
            </a:r>
            <a:r>
              <a:rPr lang="en-US" sz="1200">
                <a:gradFill>
                  <a:gsLst>
                    <a:gs pos="0">
                      <a:srgbClr val="FFFFFF"/>
                    </a:gs>
                    <a:gs pos="100000">
                      <a:srgbClr val="FFFFFF"/>
                    </a:gs>
                  </a:gsLst>
                  <a:lin ang="5400000" scaled="0"/>
                </a:gradFill>
                <a:ea typeface="Segoe UI" panose="020B0502040204020203" pitchFamily="34" charset="0"/>
                <a:cs typeface="Segoe UI" panose="020B0502040204020203" pitchFamily="34" charset="0"/>
              </a:rPr>
              <a:t>that security is about business risk management and is not a technical problem that can be ‘solved’</a:t>
            </a:r>
            <a:endParaRPr lang="en-US" sz="120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a:spcAft>
                <a:spcPts val="600"/>
              </a:spcAft>
            </a:pPr>
            <a:endParaRPr lang="en-US" b="1">
              <a:solidFill>
                <a:schemeClr val="bg1"/>
              </a:solidFill>
            </a:endParaRPr>
          </a:p>
          <a:p>
            <a:pPr marL="0" marR="0" lvl="0" indent="0" algn="l" defTabSz="914400" rtl="0" eaLnBrk="1" fontAlgn="auto" latinLnBrk="0" hangingPunct="1">
              <a:lnSpc>
                <a:spcPct val="100000"/>
              </a:lnSpc>
              <a:spcBef>
                <a:spcPts val="0"/>
              </a:spcBef>
              <a:spcAft>
                <a:spcPts val="600"/>
              </a:spcAft>
              <a:buClrTx/>
              <a:buSzTx/>
              <a:buFontTx/>
              <a:buNone/>
              <a:defRPr/>
            </a:pPr>
            <a:r>
              <a:rPr lang="en-US">
                <a:solidFill>
                  <a:schemeClr val="bg1"/>
                </a:solidFill>
              </a:rPr>
              <a:t>With the adoption of cloud technology, Information Technology is assuming failure and shifting from a reliability mindset (reduce </a:t>
            </a:r>
            <a:r>
              <a:rPr lang="en-US" sz="1100" kern="1200">
                <a:solidFill>
                  <a:schemeClr val="tx1"/>
                </a:solidFill>
                <a:effectLst/>
                <a:latin typeface="+mn-lt"/>
                <a:ea typeface="+mn-ea"/>
                <a:cs typeface="+mn-cs"/>
              </a:rPr>
              <a:t>mean-time-between-failures (MTBF</a:t>
            </a:r>
            <a:r>
              <a:rPr lang="en-US">
                <a:solidFill>
                  <a:schemeClr val="bg1"/>
                </a:solidFill>
              </a:rPr>
              <a:t>)) to a resilient mindset (reduce </a:t>
            </a:r>
            <a:r>
              <a:rPr lang="en-US" sz="1100" kern="1200">
                <a:solidFill>
                  <a:schemeClr val="tx1"/>
                </a:solidFill>
                <a:effectLst/>
                <a:latin typeface="+mn-lt"/>
                <a:ea typeface="+mn-ea"/>
                <a:cs typeface="+mn-cs"/>
              </a:rPr>
              <a:t>mean-time-to-recover (MTTR</a:t>
            </a:r>
            <a:r>
              <a:rPr lang="en-US">
                <a:solidFill>
                  <a:schemeClr val="bg1"/>
                </a:solidFill>
              </a:rPr>
              <a:t>))</a:t>
            </a:r>
            <a:endParaRPr lang="en-US">
              <a:solidFill>
                <a:schemeClr val="bg1"/>
              </a:solidFill>
            </a:endParaRPr>
          </a:p>
          <a:p>
            <a:pPr marL="0" marR="0" lvl="0" indent="0" algn="l" defTabSz="914400" rtl="0" eaLnBrk="1" fontAlgn="auto" latinLnBrk="0" hangingPunct="1">
              <a:lnSpc>
                <a:spcPct val="100000"/>
              </a:lnSpc>
              <a:spcBef>
                <a:spcPts val="0"/>
              </a:spcBef>
              <a:spcAft>
                <a:spcPts val="600"/>
              </a:spcAft>
              <a:buClrTx/>
              <a:buSzTx/>
              <a:buFontTx/>
              <a:buNone/>
              <a:defRPr/>
            </a:pPr>
            <a:endParaRPr lang="en-US">
              <a:solidFill>
                <a:schemeClr val="bg1"/>
              </a:solidFill>
            </a:endParaRPr>
          </a:p>
          <a:p>
            <a:r>
              <a:rPr lang="en-US" sz="1100" kern="1200">
                <a:solidFill>
                  <a:schemeClr val="tx1"/>
                </a:solidFill>
                <a:effectLst/>
                <a:latin typeface="+mn-lt"/>
                <a:ea typeface="+mn-ea"/>
                <a:cs typeface="+mn-cs"/>
              </a:rPr>
              <a:t>To this end, a  resilient cloud service:</a:t>
            </a:r>
            <a:endParaRPr lang="en-US" sz="1100" kern="1200">
              <a:solidFill>
                <a:schemeClr val="tx1"/>
              </a:solidFill>
              <a:effectLst/>
              <a:latin typeface="+mn-lt"/>
              <a:ea typeface="+mn-ea"/>
              <a:cs typeface="+mn-cs"/>
            </a:endParaRPr>
          </a:p>
          <a:p>
            <a:pPr lvl="0"/>
            <a:r>
              <a:rPr lang="en-US" sz="1100" b="1" kern="1200">
                <a:solidFill>
                  <a:schemeClr val="tx1"/>
                </a:solidFill>
                <a:effectLst/>
                <a:latin typeface="+mn-lt"/>
                <a:ea typeface="+mn-ea"/>
                <a:cs typeface="+mn-cs"/>
              </a:rPr>
              <a:t>- minimizes the impact </a:t>
            </a:r>
            <a:r>
              <a:rPr lang="en-US" sz="1100" kern="1200">
                <a:solidFill>
                  <a:schemeClr val="tx1"/>
                </a:solidFill>
                <a:effectLst/>
                <a:latin typeface="+mn-lt"/>
                <a:ea typeface="+mn-ea"/>
                <a:cs typeface="+mn-cs"/>
              </a:rPr>
              <a:t>of failure on any given customer,</a:t>
            </a:r>
            <a:endParaRPr lang="en-US" sz="1100" kern="1200">
              <a:solidFill>
                <a:schemeClr val="tx1"/>
              </a:solidFill>
              <a:effectLst/>
              <a:latin typeface="+mn-lt"/>
              <a:ea typeface="+mn-ea"/>
              <a:cs typeface="+mn-cs"/>
            </a:endParaRPr>
          </a:p>
          <a:p>
            <a:pPr lvl="0"/>
            <a:r>
              <a:rPr lang="en-US" sz="1100" b="1" kern="1200">
                <a:solidFill>
                  <a:schemeClr val="tx1"/>
                </a:solidFill>
                <a:effectLst/>
                <a:latin typeface="+mn-lt"/>
                <a:ea typeface="+mn-ea"/>
                <a:cs typeface="+mn-cs"/>
              </a:rPr>
              <a:t>- minimizes the number </a:t>
            </a:r>
            <a:r>
              <a:rPr lang="en-US" sz="1100" kern="1200">
                <a:solidFill>
                  <a:schemeClr val="tx1"/>
                </a:solidFill>
                <a:effectLst/>
                <a:latin typeface="+mn-lt"/>
                <a:ea typeface="+mn-ea"/>
                <a:cs typeface="+mn-cs"/>
              </a:rPr>
              <a:t>of customers affected by a failure</a:t>
            </a:r>
            <a:endParaRPr lang="en-US" sz="1100" kern="1200">
              <a:solidFill>
                <a:schemeClr val="tx1"/>
              </a:solidFill>
              <a:effectLst/>
              <a:latin typeface="+mn-lt"/>
              <a:ea typeface="+mn-ea"/>
              <a:cs typeface="+mn-cs"/>
            </a:endParaRPr>
          </a:p>
          <a:p>
            <a:pPr lvl="0"/>
            <a:r>
              <a:rPr lang="en-US" sz="1100" b="1" kern="1200">
                <a:solidFill>
                  <a:schemeClr val="tx1"/>
                </a:solidFill>
                <a:effectLst/>
                <a:latin typeface="+mn-lt"/>
                <a:ea typeface="+mn-ea"/>
                <a:cs typeface="+mn-cs"/>
              </a:rPr>
              <a:t>- reduces the amount of time </a:t>
            </a:r>
            <a:r>
              <a:rPr lang="en-US" sz="1100" kern="1200">
                <a:solidFill>
                  <a:schemeClr val="tx1"/>
                </a:solidFill>
                <a:effectLst/>
                <a:latin typeface="+mn-lt"/>
                <a:ea typeface="+mn-ea"/>
                <a:cs typeface="+mn-cs"/>
              </a:rPr>
              <a:t>customers are prevented from using the service in its entirety.</a:t>
            </a:r>
            <a:endParaRPr lang="en-US" sz="11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defRPr/>
            </a:pPr>
            <a:endParaRPr lang="en-US">
              <a:solidFill>
                <a:schemeClr val="bg1"/>
              </a:solidFill>
            </a:endParaRPr>
          </a:p>
          <a:p>
            <a:pPr>
              <a:spcAft>
                <a:spcPts val="600"/>
              </a:spcAft>
            </a:pPr>
            <a:r>
              <a:rPr lang="en-US" b="1">
                <a:solidFill>
                  <a:schemeClr val="bg1"/>
                </a:solidFill>
              </a:rPr>
              <a:t>CLICK 1</a:t>
            </a:r>
            <a:endParaRPr lang="en-US" b="1">
              <a:solidFill>
                <a:schemeClr val="bg1"/>
              </a:solidFill>
            </a:endParaRPr>
          </a:p>
          <a:p>
            <a:pPr>
              <a:spcAft>
                <a:spcPts val="600"/>
              </a:spcAft>
            </a:pPr>
            <a:endParaRPr lang="en-US">
              <a:solidFill>
                <a:schemeClr val="bg1"/>
              </a:solidFill>
            </a:endParaRPr>
          </a:p>
          <a:p>
            <a:pPr>
              <a:spcAft>
                <a:spcPts val="600"/>
              </a:spcAft>
            </a:pPr>
            <a:r>
              <a:rPr lang="en-US">
                <a:solidFill>
                  <a:schemeClr val="bg1"/>
                </a:solidFill>
              </a:rPr>
              <a:t>Security should adopt a similar posture in the age of continuous and evolving attacks. </a:t>
            </a:r>
            <a:endParaRPr lang="en-US">
              <a:solidFill>
                <a:schemeClr val="bg1"/>
              </a:solidFill>
            </a:endParaRPr>
          </a:p>
          <a:p>
            <a:pPr>
              <a:spcAft>
                <a:spcPts val="600"/>
              </a:spcAft>
            </a:pPr>
            <a:endParaRPr lang="en-US">
              <a:solidFill>
                <a:schemeClr val="bg1"/>
              </a:solidFill>
            </a:endParaRPr>
          </a:p>
          <a:p>
            <a:pPr>
              <a:spcAft>
                <a:spcPts val="600"/>
              </a:spcAft>
            </a:pPr>
            <a:r>
              <a:rPr lang="en-US">
                <a:solidFill>
                  <a:schemeClr val="bg1"/>
                </a:solidFill>
              </a:rPr>
              <a:t>We can no longer block every possible attack at a firewall that stands between our assets and the threats. We must assume compromise and invest in protections and detections at each phase of an attack (frequently called a kill chain). The overall architecture and each asset in it should be resilient to a compromise. </a:t>
            </a:r>
            <a:endParaRPr lang="en-US">
              <a:solidFill>
                <a:schemeClr val="bg1"/>
              </a:solidFill>
            </a:endParaRPr>
          </a:p>
          <a:p>
            <a:pPr>
              <a:spcAft>
                <a:spcPts val="600"/>
              </a:spcAft>
            </a:pPr>
            <a:endParaRPr lang="en-US">
              <a:solidFill>
                <a:schemeClr val="bg1"/>
              </a:solidFill>
            </a:endParaRPr>
          </a:p>
          <a:p>
            <a:pPr>
              <a:spcAft>
                <a:spcPts val="600"/>
              </a:spcAft>
            </a:pPr>
            <a:endParaRPr lang="en-US">
              <a:solidFill>
                <a:schemeClr val="bg1"/>
              </a:solidFill>
            </a:endParaRPr>
          </a:p>
          <a:p>
            <a:pPr>
              <a:spcAft>
                <a:spcPts val="600"/>
              </a:spcAft>
            </a:pPr>
            <a:endParaRPr lang="en-US">
              <a:solidFill>
                <a:schemeClr val="bg1"/>
              </a:solidFill>
            </a:endParaRP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8FB68FF-21D5-4928-BFBA-45CF70C91AE9}"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90000"/>
              </a:lnSpc>
              <a:spcBef>
                <a:spcPct val="20000"/>
              </a:spcBef>
              <a:buSzPct val="90000"/>
            </a:pPr>
            <a:r>
              <a:rPr lang="en-US" sz="1100" b="1"/>
              <a:t>Key Takeaway: </a:t>
            </a:r>
            <a:r>
              <a:rPr lang="en-US" sz="1100"/>
              <a:t>This is the Threat Protection module of a full day workshop designed for both your organization and Microsoft to learn where Microsoft can help you achieve your cybersecurity goals. </a:t>
            </a:r>
            <a:endParaRPr lang="en-US" sz="1100"/>
          </a:p>
          <a:p>
            <a:pPr lvl="0" defTabSz="914400">
              <a:lnSpc>
                <a:spcPct val="90000"/>
              </a:lnSpc>
              <a:spcBef>
                <a:spcPct val="20000"/>
              </a:spcBef>
              <a:buSzPct val="90000"/>
            </a:pPr>
            <a:endParaRPr lang="en-US" sz="1100"/>
          </a:p>
          <a:p>
            <a:pPr marL="0" marR="0" lvl="0" indent="0" algn="l" defTabSz="914400" rtl="0" eaLnBrk="1" fontAlgn="auto" latinLnBrk="0" hangingPunct="1">
              <a:lnSpc>
                <a:spcPct val="90000"/>
              </a:lnSpc>
              <a:spcBef>
                <a:spcPct val="20000"/>
              </a:spcBef>
              <a:spcAft>
                <a:spcPts val="0"/>
              </a:spcAft>
              <a:buClrTx/>
              <a:buSzPct val="90000"/>
              <a:buFontTx/>
              <a:buNone/>
              <a:defRPr/>
            </a:pPr>
            <a:r>
              <a:rPr lang="en-US" sz="1100"/>
              <a:t>This module will focus the trends, challenges, and recommended strategy for threat protection (including how Microsoft’s capabilities and guidance map into that strategy)</a:t>
            </a:r>
            <a:endParaRPr lang="en-US" sz="1100"/>
          </a:p>
          <a:p>
            <a:pPr lvl="0" defTabSz="914400">
              <a:lnSpc>
                <a:spcPct val="90000"/>
              </a:lnSpc>
              <a:spcBef>
                <a:spcPct val="20000"/>
              </a:spcBef>
              <a:buSzPct val="90000"/>
            </a:pPr>
            <a:endParaRPr lang="en-US" sz="1100"/>
          </a:p>
          <a:p>
            <a:pPr lvl="0" defTabSz="914400">
              <a:lnSpc>
                <a:spcPct val="90000"/>
              </a:lnSpc>
              <a:spcBef>
                <a:spcPct val="20000"/>
              </a:spcBef>
              <a:buSzPct val="90000"/>
            </a:pPr>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828D7B-2F82-4E8B-AB08-BDCA710BFF1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100" b="1" kern="0">
                <a:solidFill>
                  <a:schemeClr val="tx1">
                    <a:lumMod val="50000"/>
                  </a:schemeClr>
                </a:solidFill>
              </a:rPr>
              <a:t>Key Takeaway</a:t>
            </a:r>
            <a:r>
              <a:rPr lang="en-US" sz="1100" kern="0">
                <a:solidFill>
                  <a:schemeClr val="tx1">
                    <a:lumMod val="50000"/>
                  </a:schemeClr>
                </a:solidFill>
              </a:rPr>
              <a:t>: Measuring security investments using the lens of the attacker's cost can increase program effectiveness</a:t>
            </a:r>
            <a:endParaRPr lang="en-US" sz="110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1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10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95556-A86C-468F-A29C-9DDE30B49E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tx1">
                    <a:lumMod val="50000"/>
                  </a:schemeClr>
                </a:solidFill>
              </a:rPr>
              <a:t>Key Takeaway: </a:t>
            </a:r>
            <a:r>
              <a:rPr lang="en-US">
                <a:solidFill>
                  <a:schemeClr val="tx1">
                    <a:lumMod val="50000"/>
                  </a:schemeClr>
                </a:solidFill>
              </a:rPr>
              <a:t>The cloud has many significant advantages for solving longstanding information security problems</a:t>
            </a:r>
            <a:endParaRPr lang="en-US">
              <a:solidFill>
                <a:schemeClr val="tx1">
                  <a:lumMod val="50000"/>
                </a:schemeClr>
              </a:solidFill>
            </a:endParaRPr>
          </a:p>
          <a:p>
            <a:endParaRPr lang="en-US">
              <a:solidFill>
                <a:schemeClr val="tx1">
                  <a:lumMod val="50000"/>
                </a:schemeClr>
              </a:solidFill>
            </a:endParaRPr>
          </a:p>
          <a:p>
            <a:r>
              <a:rPr lang="en-US">
                <a:solidFill>
                  <a:schemeClr val="tx1">
                    <a:lumMod val="50000"/>
                  </a:schemeClr>
                </a:solidFill>
              </a:rPr>
              <a:t>We will be comparing a traditional security approach to a cloud enabled approach</a:t>
            </a:r>
            <a:endParaRPr lang="en-US">
              <a:solidFill>
                <a:schemeClr val="tx1">
                  <a:lumMod val="50000"/>
                </a:schemeClr>
              </a:solidFill>
            </a:endParaRPr>
          </a:p>
          <a:p>
            <a:endParaRPr lang="en-US">
              <a:solidFill>
                <a:schemeClr val="tx1">
                  <a:lumMod val="50000"/>
                </a:schemeClr>
              </a:solidFill>
            </a:endParaRPr>
          </a:p>
          <a:p>
            <a:r>
              <a:rPr lang="en-US">
                <a:solidFill>
                  <a:schemeClr val="tx1">
                    <a:lumMod val="50000"/>
                  </a:schemeClr>
                </a:solidFill>
              </a:rPr>
              <a:t>When we look at the technology stack, there is a spectrum of assets ranging from commodity assets with low intrinsic value to the organization (like storage and computing) all the way up to assets with unique value to the organization like data, user accounts, and (to a lesser degree) devices and applications. </a:t>
            </a:r>
            <a:endParaRPr lang="en-US">
              <a:solidFill>
                <a:schemeClr val="tx1">
                  <a:lumMod val="50000"/>
                </a:schemeClr>
              </a:solidFill>
            </a:endParaRPr>
          </a:p>
          <a:p>
            <a:endParaRPr lang="en-US">
              <a:solidFill>
                <a:schemeClr val="tx1">
                  <a:lumMod val="50000"/>
                </a:schemeClr>
              </a:solidFill>
            </a:endParaRPr>
          </a:p>
          <a:p>
            <a:r>
              <a:rPr lang="en-US" b="1">
                <a:solidFill>
                  <a:schemeClr val="tx1">
                    <a:lumMod val="50000"/>
                  </a:schemeClr>
                </a:solidFill>
              </a:rPr>
              <a:t>CLICK 1</a:t>
            </a:r>
            <a:endParaRPr lang="en-US" b="1">
              <a:solidFill>
                <a:schemeClr val="tx1">
                  <a:lumMod val="50000"/>
                </a:schemeClr>
              </a:solidFill>
            </a:endParaRPr>
          </a:p>
          <a:p>
            <a:endParaRPr lang="en-US">
              <a:solidFill>
                <a:schemeClr val="tx1">
                  <a:lumMod val="50000"/>
                </a:schemeClr>
              </a:solidFill>
            </a:endParaRPr>
          </a:p>
          <a:p>
            <a:r>
              <a:rPr lang="en-US"/>
              <a:t>Security is a difficult occupation because we never have enough resources to secure all the assets. It’s a 100 gallon problem and we only have 10-15 gallons to solve it with (maybe 20-25 if you are a well funded bank </a:t>
            </a:r>
            <a:r>
              <a:rPr lang="en-US">
                <a:sym typeface="Wingdings" panose="05000000000000000000" pitchFamily="2" charset="2"/>
              </a:rPr>
              <a:t>)</a:t>
            </a:r>
            <a:endParaRPr lang="en-US">
              <a:cs typeface="Calibri" panose="020F0502020204030204"/>
            </a:endParaRPr>
          </a:p>
          <a:p>
            <a:r>
              <a:rPr lang="en-US">
                <a:solidFill>
                  <a:schemeClr val="tx1">
                    <a:lumMod val="50000"/>
                  </a:schemeClr>
                </a:solidFill>
              </a:rPr>
              <a:t>This results in a lot of unmet responsibilities from security projects remaining in the backlog (usually representing accepted risk) for defenders. </a:t>
            </a:r>
            <a:endParaRPr lang="en-US">
              <a:solidFill>
                <a:schemeClr val="tx1">
                  <a:lumMod val="50000"/>
                </a:schemeClr>
              </a:solidFill>
            </a:endParaRPr>
          </a:p>
          <a:p>
            <a:endParaRPr lang="en-US">
              <a:solidFill>
                <a:schemeClr val="tx1">
                  <a:lumMod val="50000"/>
                </a:schemeClr>
              </a:solidFill>
            </a:endParaRPr>
          </a:p>
          <a:p>
            <a:r>
              <a:rPr lang="en-US">
                <a:solidFill>
                  <a:schemeClr val="tx1">
                    <a:lumMod val="50000"/>
                  </a:schemeClr>
                </a:solidFill>
              </a:rPr>
              <a:t>Attackers can reach their objectives using any effective technique ranging from exploiting unpatched firmware/OS/App/etc. to configuration weaknesses to human errors by users or administrators. </a:t>
            </a:r>
            <a:endParaRPr lang="en-US">
              <a:solidFill>
                <a:schemeClr val="tx1">
                  <a:lumMod val="50000"/>
                </a:schemeClr>
              </a:solidFill>
            </a:endParaRPr>
          </a:p>
          <a:p>
            <a:endParaRPr lang="en-US">
              <a:solidFill>
                <a:schemeClr val="tx1">
                  <a:lumMod val="50000"/>
                </a:schemeClr>
              </a:solidFill>
            </a:endParaRPr>
          </a:p>
          <a:p>
            <a:r>
              <a:rPr lang="en-US" b="1">
                <a:solidFill>
                  <a:schemeClr val="tx1">
                    <a:lumMod val="50000"/>
                  </a:schemeClr>
                </a:solidFill>
              </a:rPr>
              <a:t>CLICK 2</a:t>
            </a:r>
            <a:endParaRPr lang="en-US" b="1">
              <a:solidFill>
                <a:schemeClr val="tx1">
                  <a:lumMod val="50000"/>
                </a:schemeClr>
              </a:solidFill>
            </a:endParaRPr>
          </a:p>
          <a:p>
            <a:endParaRPr lang="en-US">
              <a:solidFill>
                <a:schemeClr val="tx1">
                  <a:lumMod val="50000"/>
                </a:schemeClr>
              </a:solidFill>
            </a:endParaRPr>
          </a:p>
          <a:p>
            <a:r>
              <a:rPr lang="en-US">
                <a:solidFill>
                  <a:schemeClr val="tx1">
                    <a:lumMod val="50000"/>
                  </a:schemeClr>
                </a:solidFill>
              </a:rPr>
              <a:t>The first advantage of the cloud is that it allows you to transfer day to day responsibility for many layers of the stack (varies by SaaS/PaaS/IaaS) to the cloud provider. You have to trust the cloud provider and verify their trustworthiness, but once you find a trustworthy one, it’s to your benefit to transfer as much security (and operational) responsibility from your staff to them. This allows you to focus your team and budge on other parts of security (like the often delayed information protection project that many organizations have </a:t>
            </a:r>
            <a:r>
              <a:rPr lang="en-US">
                <a:solidFill>
                  <a:schemeClr val="tx1">
                    <a:lumMod val="50000"/>
                  </a:schemeClr>
                </a:solidFill>
                <a:sym typeface="Wingdings" panose="05000000000000000000" pitchFamily="2" charset="2"/>
              </a:rPr>
              <a:t>)</a:t>
            </a:r>
            <a:endParaRPr lang="en-US">
              <a:solidFill>
                <a:schemeClr val="tx1">
                  <a:lumMod val="50000"/>
                </a:schemeClr>
              </a:solidFill>
            </a:endParaRPr>
          </a:p>
          <a:p>
            <a:endParaRPr lang="en-US">
              <a:solidFill>
                <a:schemeClr val="tx1">
                  <a:lumMod val="50000"/>
                </a:schemeClr>
              </a:solidFill>
            </a:endParaRPr>
          </a:p>
          <a:p>
            <a:r>
              <a:rPr lang="en-US" b="1">
                <a:solidFill>
                  <a:schemeClr val="tx1">
                    <a:lumMod val="50000"/>
                  </a:schemeClr>
                </a:solidFill>
              </a:rPr>
              <a:t>CLICK 3</a:t>
            </a:r>
            <a:endParaRPr lang="en-US" b="1">
              <a:solidFill>
                <a:schemeClr val="tx1">
                  <a:lumMod val="50000"/>
                </a:schemeClr>
              </a:solidFill>
            </a:endParaRPr>
          </a:p>
          <a:p>
            <a:r>
              <a:rPr lang="en-US">
                <a:solidFill>
                  <a:schemeClr val="tx1">
                    <a:lumMod val="50000"/>
                  </a:schemeClr>
                </a:solidFill>
              </a:rPr>
              <a:t>The constant connectivity and resource tracking improvements of cloud technologies allow security to do more with less resources. Some examples include</a:t>
            </a:r>
            <a:endParaRPr lang="en-US">
              <a:solidFill>
                <a:schemeClr val="tx1">
                  <a:lumMod val="50000"/>
                </a:schemeClr>
              </a:solidFill>
            </a:endParaRPr>
          </a:p>
          <a:p>
            <a:pPr marL="171450" indent="-171450">
              <a:buFont typeface="Arial" panose="020B0604020202020204" pitchFamily="34" charset="0"/>
              <a:buChar char="•"/>
            </a:pPr>
            <a:r>
              <a:rPr lang="en-US" b="1">
                <a:solidFill>
                  <a:schemeClr val="tx1">
                    <a:lumMod val="50000"/>
                  </a:schemeClr>
                </a:solidFill>
              </a:rPr>
              <a:t>Documents can “phone home” for better protection and monitoring </a:t>
            </a:r>
            <a:r>
              <a:rPr lang="en-US">
                <a:solidFill>
                  <a:schemeClr val="tx1">
                    <a:lumMod val="50000"/>
                  </a:schemeClr>
                </a:solidFill>
              </a:rPr>
              <a:t>– Azure Information Protection takes advantage of the high connectivity of cloud services to protect documents by persisting encryption wherever they go, but requiring them to connect to the cloud service for access to the keys (the caching of which is governed by your policy and monitored)</a:t>
            </a:r>
            <a:endParaRPr lang="en-US">
              <a:solidFill>
                <a:schemeClr val="tx1">
                  <a:lumMod val="50000"/>
                </a:schemeClr>
              </a:solidFill>
            </a:endParaRPr>
          </a:p>
          <a:p>
            <a:pPr marL="171450" indent="-171450">
              <a:buFont typeface="Arial" panose="020B0604020202020204" pitchFamily="34" charset="0"/>
              <a:buChar char="•"/>
            </a:pPr>
            <a:r>
              <a:rPr lang="en-US" b="1">
                <a:solidFill>
                  <a:schemeClr val="tx1">
                    <a:lumMod val="50000"/>
                  </a:schemeClr>
                </a:solidFill>
              </a:rPr>
              <a:t>Increase coverage for hygiene and protections </a:t>
            </a:r>
            <a:r>
              <a:rPr lang="en-US">
                <a:solidFill>
                  <a:schemeClr val="tx1">
                    <a:lumMod val="50000"/>
                  </a:schemeClr>
                </a:solidFill>
              </a:rPr>
              <a:t>– because resources on a software defined datacenter like Azure are tracked closely and consistently, technology like Azure Security Center can provide complete coverage for assets in your tenant, avoiding the problem of lost/mystery servers that plague physical datacenters. Azure security center offers the ability to monitor and correct critical security hygiene factors like software updates, antimalware, presence of web application firewall, and configuration baselines. </a:t>
            </a:r>
            <a:endParaRPr lang="en-US">
              <a:solidFill>
                <a:schemeClr val="tx1">
                  <a:lumMod val="50000"/>
                </a:schemeClr>
              </a:solidFill>
            </a:endParaRPr>
          </a:p>
          <a:p>
            <a:pPr marL="171450" indent="-171450">
              <a:buFont typeface="Arial" panose="020B0604020202020204" pitchFamily="34" charset="0"/>
              <a:buChar char="•"/>
            </a:pPr>
            <a:r>
              <a:rPr lang="en-US" b="1">
                <a:solidFill>
                  <a:schemeClr val="tx1">
                    <a:lumMod val="50000"/>
                  </a:schemeClr>
                </a:solidFill>
              </a:rPr>
              <a:t>Better logging and analysis</a:t>
            </a:r>
            <a:r>
              <a:rPr lang="en-US">
                <a:solidFill>
                  <a:schemeClr val="tx1">
                    <a:lumMod val="50000"/>
                  </a:schemeClr>
                </a:solidFill>
              </a:rPr>
              <a:t>– Combining logs from a </a:t>
            </a:r>
            <a:r>
              <a:rPr lang="en-US" b="0">
                <a:solidFill>
                  <a:schemeClr val="tx1">
                    <a:lumMod val="50000"/>
                  </a:schemeClr>
                </a:solidFill>
              </a:rPr>
              <a:t>mature SaaS application like Office 365 with a Cloud App Security Broker (CASB) analysis capability like Microsoft Cloud App Security creates a dramatically better capability “out of the box” to follow adversary operations and assess potential or actual business impact of an attack (down to the document level) vs the manual and inconsistent process of many on-premises organizations. </a:t>
            </a:r>
            <a:endParaRPr lang="en-US" b="0">
              <a:solidFill>
                <a:schemeClr val="tx1">
                  <a:lumMod val="50000"/>
                </a:schemeClr>
              </a:solidFill>
            </a:endParaRPr>
          </a:p>
          <a:p>
            <a:pPr marL="171450" indent="-171450">
              <a:buFont typeface="Arial" panose="020B0604020202020204" pitchFamily="34" charset="0"/>
              <a:buChar char="•"/>
            </a:pPr>
            <a:endParaRPr lang="en-US">
              <a:solidFill>
                <a:schemeClr val="tx1">
                  <a:lumMod val="50000"/>
                </a:schemeClr>
              </a:solidFill>
            </a:endParaRPr>
          </a:p>
          <a:p>
            <a:r>
              <a:rPr lang="en-US" b="1">
                <a:solidFill>
                  <a:schemeClr val="tx1">
                    <a:lumMod val="50000"/>
                  </a:schemeClr>
                </a:solidFill>
              </a:rPr>
              <a:t>CLICK 4</a:t>
            </a:r>
            <a:endParaRPr lang="en-US" b="1">
              <a:solidFill>
                <a:schemeClr val="tx1">
                  <a:lumMod val="50000"/>
                </a:schemeClr>
              </a:solidFill>
            </a:endParaRPr>
          </a:p>
          <a:p>
            <a:endParaRPr lang="en-US" b="1">
              <a:solidFill>
                <a:schemeClr val="tx1">
                  <a:lumMod val="50000"/>
                </a:schemeClr>
              </a:solidFill>
            </a:endParaRPr>
          </a:p>
          <a:p>
            <a:r>
              <a:rPr lang="en-US">
                <a:solidFill>
                  <a:schemeClr val="tx1">
                    <a:lumMod val="50000"/>
                  </a:schemeClr>
                </a:solidFill>
              </a:rPr>
              <a:t>Threat Detection in the cloud can take advantage of the massive capacity of the cloud to store and process massive amount of events and other threat signals to improve detection by separating the signal from the noise using context and machine learning. </a:t>
            </a:r>
            <a:endParaRPr lang="en-US">
              <a:solidFill>
                <a:schemeClr val="tx1">
                  <a:lumMod val="50000"/>
                </a:schemeClr>
              </a:solidFill>
            </a:endParaRPr>
          </a:p>
          <a:p>
            <a:r>
              <a:rPr lang="en-US">
                <a:solidFill>
                  <a:schemeClr val="tx1">
                    <a:lumMod val="50000"/>
                  </a:schemeClr>
                </a:solidFill>
              </a:rPr>
              <a:t>Additionally, the cloud offers the community effect – if 100 customers are protect by cloud threat detection, an investigation of a new technique/etc. on one benefits the other 99 with little/no effort on their part. </a:t>
            </a:r>
            <a:endParaRPr lang="en-US">
              <a:solidFill>
                <a:schemeClr val="tx1">
                  <a:lumMod val="50000"/>
                </a:schemeClr>
              </a:solidFill>
            </a:endParaRPr>
          </a:p>
          <a:p>
            <a:pPr marL="171450" indent="-171450">
              <a:buFont typeface="Arial" panose="020B0604020202020204" pitchFamily="34" charset="0"/>
              <a:buChar char="•"/>
            </a:pPr>
            <a:endParaRPr lang="en-US">
              <a:solidFill>
                <a:schemeClr val="tx1">
                  <a:lumMod val="50000"/>
                </a:schemeClr>
              </a:solidFill>
            </a:endParaRPr>
          </a:p>
          <a:p>
            <a:pPr marL="0" indent="0">
              <a:buFont typeface="Arial" panose="020B0604020202020204" pitchFamily="34" charset="0"/>
              <a:buNone/>
            </a:pPr>
            <a:r>
              <a:rPr lang="en-US" b="1" u="sng">
                <a:solidFill>
                  <a:schemeClr val="tx1">
                    <a:lumMod val="50000"/>
                  </a:schemeClr>
                </a:solidFill>
              </a:rPr>
              <a:t>Additional Commentary</a:t>
            </a:r>
            <a:endParaRPr lang="en-US" b="1" u="sng">
              <a:solidFill>
                <a:schemeClr val="tx1">
                  <a:lumMod val="50000"/>
                </a:schemeClr>
              </a:solidFill>
            </a:endParaRPr>
          </a:p>
          <a:p>
            <a:r>
              <a:rPr lang="en-US"/>
              <a:t>In addition, large</a:t>
            </a:r>
            <a:r>
              <a:rPr lang="en-US" baseline="0"/>
              <a:t> public cloud service providers such as Microsoft are able to invest billions of dollars so that they can get the optimal mix of people, processes and technologies to attack security issues head-on. In contrast to on-premises computing, Microsoft cloud services are able to detect and respond in almost real time because we have continuous access to security event information across millions of devices with many millions of network connections and logging activities. Behavioral analysis, anomaly detection and sophisticated statistical algorithms are used and continuously updated to help identity potential compromise as it happens.</a:t>
            </a:r>
            <a:r>
              <a:rPr lang="en-US"/>
              <a:t> </a:t>
            </a:r>
            <a:endParaRPr lang="en-US">
              <a:cs typeface="Calibri" panose="020F0502020204030204"/>
            </a:endParaRPr>
          </a:p>
          <a:p>
            <a:endParaRPr lang="en-US">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rPr>
            </a:fld>
            <a:endParaRPr kumimoji="0" 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Takeaway: </a:t>
            </a:r>
            <a:r>
              <a:rPr lang="en-US"/>
              <a:t>This is an example of how cloud capabilities protected customers rapidly and automatically</a:t>
            </a:r>
            <a:endParaRPr lang="en-US"/>
          </a:p>
          <a:p>
            <a:endParaRPr lang="en-US"/>
          </a:p>
          <a:p>
            <a:r>
              <a:rPr lang="en-US"/>
              <a:t>How many people heard about this incident? (usually not many)</a:t>
            </a:r>
            <a:endParaRPr lang="en-US"/>
          </a:p>
          <a:p>
            <a:endParaRPr lang="en-US"/>
          </a:p>
          <a:p>
            <a:r>
              <a:rPr lang="en-US" sz="1200" b="0" i="0" u="none" strike="noStrike" kern="1200">
                <a:solidFill>
                  <a:schemeClr val="tx1"/>
                </a:solidFill>
                <a:effectLst/>
                <a:latin typeface="+mn-lt"/>
                <a:ea typeface="+mn-ea"/>
                <a:cs typeface="+mn-cs"/>
              </a:rPr>
              <a:t>Just before noon on March 6 (PST), Windows Defender Antivirus blocked more than 80,000 instances of several sophisticated trojans that exhibited advanced cross-process injection techniques, persistence mechanisms, and evasion methods. </a:t>
            </a: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Behavior-based signals coupled with cloud-powered machine learning models uncovered and blocked this new wave of infection attempts. The trojans, which are new variants of Dofoil (also known as Smoke Loader), carry a </a:t>
            </a:r>
            <a:r>
              <a:rPr lang="en-US" sz="1200" b="0" i="0" u="sng" kern="1200">
                <a:solidFill>
                  <a:schemeClr val="tx1"/>
                </a:solidFill>
                <a:effectLst/>
                <a:latin typeface="+mn-lt"/>
                <a:ea typeface="+mn-ea"/>
                <a:cs typeface="+mn-cs"/>
                <a:hlinkClick r:id="rId3"/>
              </a:rPr>
              <a:t>coin miner</a:t>
            </a:r>
            <a:r>
              <a:rPr lang="en-US" sz="1200" b="0" i="0" u="none" strike="noStrike" kern="1200">
                <a:solidFill>
                  <a:schemeClr val="tx1"/>
                </a:solidFill>
                <a:effectLst/>
                <a:latin typeface="+mn-lt"/>
                <a:ea typeface="+mn-ea"/>
                <a:cs typeface="+mn-cs"/>
              </a:rPr>
              <a:t> payload. </a:t>
            </a:r>
            <a:endParaRPr lang="en-US" sz="1200" b="0" i="0" u="none" strike="noStrike" kern="1200">
              <a:solidFill>
                <a:schemeClr val="tx1"/>
              </a:solidFill>
              <a:effectLst/>
              <a:latin typeface="+mn-lt"/>
              <a:ea typeface="+mn-ea"/>
              <a:cs typeface="+mn-cs"/>
            </a:endParaRPr>
          </a:p>
          <a:p>
            <a:endParaRPr lang="en-US"/>
          </a:p>
          <a:p>
            <a:r>
              <a:rPr lang="en-US" b="1"/>
              <a:t>CLICK 1 </a:t>
            </a:r>
            <a:endParaRPr lang="en-US" b="1"/>
          </a:p>
          <a:p>
            <a:pPr>
              <a:buFont typeface="+mj-lt"/>
              <a:buNone/>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Within milliseconds, multiple metadata-based machine learning models in the cloud started blocking these threats at first sight.</a:t>
            </a:r>
            <a:endParaRPr lang="en-US">
              <a:solidFill>
                <a:srgbClr val="41424E"/>
              </a:solidFill>
              <a:highlight>
                <a:srgbClr val="FFFF00"/>
              </a:highlight>
              <a:latin typeface="Segoe UI" panose="020B0502040204020203" pitchFamily="34" charset="0"/>
            </a:endParaRPr>
          </a:p>
          <a:p>
            <a:pPr>
              <a:buFont typeface="+mj-lt"/>
              <a:buAutoNum type="arabicPeriod"/>
            </a:pPr>
            <a:endParaRPr lang="en-US">
              <a:solidFill>
                <a:srgbClr val="41424E"/>
              </a:solidFill>
              <a:highlight>
                <a:srgbClr val="FFFF00"/>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defRPr/>
            </a:pPr>
            <a:r>
              <a:rPr lang="en-US" b="1">
                <a:highlight>
                  <a:srgbClr val="FFFF00"/>
                </a:highlight>
              </a:rPr>
              <a:t>CLICK 2</a:t>
            </a:r>
            <a:endParaRPr lang="en-US" b="1">
              <a:highlight>
                <a:srgbClr val="FFFF00"/>
              </a:highlight>
            </a:endParaRPr>
          </a:p>
          <a:p>
            <a:pPr>
              <a:buFont typeface="+mj-lt"/>
              <a:buAutoNum type="arabicPeriod"/>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Seconds later, our sample-based and detonation-based machine learning models also verified the malicious classification. Within minutes, detonation-based models chimed in and added additional confirmation.</a:t>
            </a:r>
            <a:endParaRPr lang="en-US">
              <a:solidFill>
                <a:srgbClr val="41424E"/>
              </a:solidFill>
              <a:highlight>
                <a:srgbClr val="FFFF00"/>
              </a:highlight>
              <a:latin typeface="Segoe UI" panose="020B0502040204020203" pitchFamily="34" charset="0"/>
            </a:endParaRPr>
          </a:p>
          <a:p>
            <a:pPr>
              <a:buFont typeface="+mj-lt"/>
              <a:buNone/>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Within minutes, an anomaly detection alert notified us about a new potential outbreak.</a:t>
            </a:r>
            <a:endParaRPr lang="en-US">
              <a:solidFill>
                <a:srgbClr val="41424E"/>
              </a:solidFill>
              <a:highlight>
                <a:srgbClr val="FFFF00"/>
              </a:highlight>
              <a:latin typeface="Segoe UI" panose="020B0502040204020203" pitchFamily="34" charset="0"/>
            </a:endParaRPr>
          </a:p>
          <a:p>
            <a:pPr>
              <a:buFont typeface="+mj-lt"/>
              <a:buNone/>
            </a:pPr>
            <a:endParaRPr lang="en-US">
              <a:solidFill>
                <a:srgbClr val="41424E"/>
              </a:solidFill>
              <a:highlight>
                <a:srgbClr val="FFFF00"/>
              </a:highlight>
              <a:latin typeface="Segoe UI" panose="020B0502040204020203" pitchFamily="34" charset="0"/>
            </a:endParaRPr>
          </a:p>
          <a:p>
            <a:pPr>
              <a:buFont typeface="+mj-lt"/>
              <a:buNone/>
            </a:pPr>
            <a:r>
              <a:rPr lang="en-US">
                <a:solidFill>
                  <a:srgbClr val="41424E"/>
                </a:solidFill>
                <a:highlight>
                  <a:srgbClr val="FFFF00"/>
                </a:highlight>
                <a:latin typeface="Segoe UI" panose="020B0502040204020203" pitchFamily="34" charset="0"/>
              </a:rPr>
              <a:t>After analysis, our response team updated the classification name of this new surge of threats to the proper malware families. People affected by these infection attempts early in the campaign would have seen blocks under machine learning names like </a:t>
            </a:r>
            <a:r>
              <a:rPr lang="en-US" err="1">
                <a:solidFill>
                  <a:srgbClr val="41424E"/>
                </a:solidFill>
                <a:highlight>
                  <a:srgbClr val="FFFF00"/>
                </a:highlight>
                <a:latin typeface="Segoe UI" panose="020B0502040204020203" pitchFamily="34" charset="0"/>
              </a:rPr>
              <a:t>Fuery</a:t>
            </a:r>
            <a:r>
              <a:rPr lang="en-US">
                <a:solidFill>
                  <a:srgbClr val="41424E"/>
                </a:solidFill>
                <a:highlight>
                  <a:srgbClr val="FFFF00"/>
                </a:highlight>
                <a:latin typeface="Segoe UI" panose="020B0502040204020203" pitchFamily="34" charset="0"/>
              </a:rPr>
              <a:t>, </a:t>
            </a:r>
            <a:r>
              <a:rPr lang="en-US" err="1">
                <a:solidFill>
                  <a:srgbClr val="41424E"/>
                </a:solidFill>
                <a:highlight>
                  <a:srgbClr val="FFFF00"/>
                </a:highlight>
                <a:latin typeface="Segoe UI" panose="020B0502040204020203" pitchFamily="34" charset="0"/>
              </a:rPr>
              <a:t>Fuerboos</a:t>
            </a:r>
            <a:r>
              <a:rPr lang="en-US">
                <a:solidFill>
                  <a:srgbClr val="41424E"/>
                </a:solidFill>
                <a:highlight>
                  <a:srgbClr val="FFFF00"/>
                </a:highlight>
                <a:latin typeface="Segoe UI" panose="020B0502040204020203" pitchFamily="34" charset="0"/>
              </a:rPr>
              <a:t>, </a:t>
            </a:r>
            <a:r>
              <a:rPr lang="en-US" err="1">
                <a:solidFill>
                  <a:srgbClr val="41424E"/>
                </a:solidFill>
                <a:highlight>
                  <a:srgbClr val="FFFF00"/>
                </a:highlight>
                <a:latin typeface="Segoe UI" panose="020B0502040204020203" pitchFamily="34" charset="0"/>
              </a:rPr>
              <a:t>Cloxer</a:t>
            </a:r>
            <a:r>
              <a:rPr lang="en-US">
                <a:solidFill>
                  <a:srgbClr val="41424E"/>
                </a:solidFill>
                <a:highlight>
                  <a:srgbClr val="FFFF00"/>
                </a:highlight>
                <a:latin typeface="Segoe UI" panose="020B0502040204020203" pitchFamily="34" charset="0"/>
              </a:rPr>
              <a:t>, or </a:t>
            </a:r>
            <a:r>
              <a:rPr lang="en-US" err="1">
                <a:solidFill>
                  <a:srgbClr val="41424E"/>
                </a:solidFill>
                <a:highlight>
                  <a:srgbClr val="FFFF00"/>
                </a:highlight>
                <a:latin typeface="Segoe UI" panose="020B0502040204020203" pitchFamily="34" charset="0"/>
              </a:rPr>
              <a:t>Azden</a:t>
            </a:r>
            <a:r>
              <a:rPr lang="en-US">
                <a:solidFill>
                  <a:srgbClr val="41424E"/>
                </a:solidFill>
                <a:highlight>
                  <a:srgbClr val="FFFF00"/>
                </a:highlight>
                <a:latin typeface="Segoe UI" panose="020B0502040204020203" pitchFamily="34" charset="0"/>
              </a:rPr>
              <a:t>. Later blocks show as the proper family names, Dofoil or </a:t>
            </a:r>
            <a:r>
              <a:rPr lang="en-US" err="1">
                <a:solidFill>
                  <a:srgbClr val="41424E"/>
                </a:solidFill>
                <a:highlight>
                  <a:srgbClr val="FFFF00"/>
                </a:highlight>
                <a:latin typeface="Segoe UI" panose="020B0502040204020203" pitchFamily="34" charset="0"/>
              </a:rPr>
              <a:t>Coinminer</a:t>
            </a:r>
            <a:r>
              <a:rPr lang="en-US">
                <a:solidFill>
                  <a:srgbClr val="41424E"/>
                </a:solidFill>
                <a:highlight>
                  <a:srgbClr val="FFFF00"/>
                </a:highlight>
                <a:latin typeface="Segoe UI" panose="020B0502040204020203" pitchFamily="34" charset="0"/>
              </a:rPr>
              <a:t>.</a:t>
            </a:r>
            <a:endParaRPr lang="en-US" b="0" i="0" u="none" strike="noStrike">
              <a:solidFill>
                <a:srgbClr val="41424E"/>
              </a:solidFill>
              <a:effectLst/>
              <a:highlight>
                <a:srgbClr val="FFFF00"/>
              </a:highlight>
              <a:latin typeface="Segoe UI" panose="020B0502040204020203" pitchFamily="34"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defRPr/>
            </a:pPr>
            <a:r>
              <a:rPr lang="en-US" sz="1200" b="0" i="0" u="none" strike="noStrike" kern="1200">
                <a:solidFill>
                  <a:schemeClr val="tx1"/>
                </a:solidFill>
                <a:effectLst/>
                <a:latin typeface="+mn-lt"/>
                <a:ea typeface="+mn-ea"/>
                <a:cs typeface="+mn-cs"/>
              </a:rPr>
              <a:t>Within 12 hours, more than 400,000 instances were recorded, 73% of which were in Russia. Turkey accounted for 18% and Ukraine 4% of the global encounters.</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1828D7B-2F82-4E8B-AB08-BDCA710BFF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180" fontAlgn="base">
              <a:lnSpc>
                <a:spcPct val="90000"/>
              </a:lnSpc>
              <a:spcBef>
                <a:spcPct val="0"/>
              </a:spcBef>
              <a:spcAft>
                <a:spcPct val="0"/>
              </a:spcAft>
            </a:pPr>
            <a:r>
              <a:rPr lang="en-US" sz="1600" b="1" u="none">
                <a:gradFill>
                  <a:gsLst>
                    <a:gs pos="0">
                      <a:srgbClr val="FFFFFF"/>
                    </a:gs>
                    <a:gs pos="100000">
                      <a:srgbClr val="FFFFFF"/>
                    </a:gs>
                  </a:gsLst>
                  <a:lin ang="5400000" scaled="0"/>
                </a:gradFill>
                <a:ea typeface="Segoe UI" panose="020B0502040204020203" pitchFamily="34" charset="0"/>
                <a:cs typeface="Segoe UI" panose="020B0502040204020203" pitchFamily="34" charset="0"/>
              </a:rPr>
              <a:t>Key Takeaway: </a:t>
            </a:r>
            <a:r>
              <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rPr>
              <a:t>This is Microsoft’s default recommendations on how to mitigate attacks like (Not)Petya </a:t>
            </a: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algn="l" defTabSz="932180" fontAlgn="base">
              <a:lnSpc>
                <a:spcPct val="90000"/>
              </a:lnSpc>
              <a:spcBef>
                <a:spcPct val="0"/>
              </a:spcBef>
              <a:spcAft>
                <a:spcPct val="0"/>
              </a:spcAft>
            </a:pP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algn="l" defTabSz="932180" fontAlgn="base">
              <a:lnSpc>
                <a:spcPct val="90000"/>
              </a:lnSpc>
              <a:spcBef>
                <a:spcPct val="0"/>
              </a:spcBef>
              <a:spcAft>
                <a:spcPct val="0"/>
              </a:spcAft>
            </a:pPr>
            <a:r>
              <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rPr>
              <a:t>This list has been carefully prioritized based on our direct experience investigating (and recovering from) these attacks. This is a default set of recommendations and should be tailored to each enterprise based on defenses already in place. </a:t>
            </a: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algn="l" defTabSz="932180" fontAlgn="base">
              <a:lnSpc>
                <a:spcPct val="90000"/>
              </a:lnSpc>
              <a:spcBef>
                <a:spcPct val="0"/>
              </a:spcBef>
              <a:spcAft>
                <a:spcPct val="0"/>
              </a:spcAft>
            </a:pP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algn="l" defTabSz="932180" fontAlgn="base">
              <a:lnSpc>
                <a:spcPct val="90000"/>
              </a:lnSpc>
              <a:spcBef>
                <a:spcPct val="0"/>
              </a:spcBef>
              <a:spcAft>
                <a:spcPct val="0"/>
              </a:spcAft>
            </a:pPr>
            <a:r>
              <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rPr>
              <a:t>The primary criteria for prioritization are:</a:t>
            </a: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marL="342900" indent="-342900" algn="l" defTabSz="932180" fontAlgn="base">
              <a:lnSpc>
                <a:spcPct val="90000"/>
              </a:lnSpc>
              <a:spcBef>
                <a:spcPct val="0"/>
              </a:spcBef>
              <a:spcAft>
                <a:spcPct val="0"/>
              </a:spcAft>
              <a:buFont typeface="+mj-lt"/>
              <a:buAutoNum type="arabicPeriod"/>
            </a:pPr>
            <a:r>
              <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rPr>
              <a:t>Direct Mitigation of Key Attack Element</a:t>
            </a: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marL="342900" indent="-342900" algn="l" defTabSz="932180" fontAlgn="base">
              <a:lnSpc>
                <a:spcPct val="90000"/>
              </a:lnSpc>
              <a:spcBef>
                <a:spcPct val="0"/>
              </a:spcBef>
              <a:spcAft>
                <a:spcPct val="0"/>
              </a:spcAft>
              <a:buFont typeface="+mj-lt"/>
              <a:buAutoNum type="arabicPeriod"/>
            </a:pPr>
            <a:r>
              <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rPr>
              <a:t>Ability for most organizations to rapidly implement </a:t>
            </a: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marL="800100" lvl="1" indent="-342900" algn="l" defTabSz="932180" fontAlgn="base">
              <a:lnSpc>
                <a:spcPct val="90000"/>
              </a:lnSpc>
              <a:spcBef>
                <a:spcPct val="0"/>
              </a:spcBef>
              <a:spcAft>
                <a:spcPct val="0"/>
              </a:spcAft>
              <a:buFont typeface="+mj-lt"/>
              <a:buAutoNum type="alphaLcPeriod"/>
            </a:pPr>
            <a:r>
              <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rPr>
              <a:t>Rapid technical implementation (configuration, enablement, deployment)</a:t>
            </a: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marL="800100" lvl="1" indent="-342900" algn="l" defTabSz="932180" fontAlgn="base">
              <a:lnSpc>
                <a:spcPct val="90000"/>
              </a:lnSpc>
              <a:spcBef>
                <a:spcPct val="0"/>
              </a:spcBef>
              <a:spcAft>
                <a:spcPct val="0"/>
              </a:spcAft>
              <a:buFont typeface="+mj-lt"/>
              <a:buAutoNum type="alphaLcPeriod"/>
            </a:pPr>
            <a:r>
              <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rPr>
              <a:t>Low impact on existing user experiences and processes</a:t>
            </a: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algn="l" defTabSz="932180" fontAlgn="base">
              <a:lnSpc>
                <a:spcPct val="90000"/>
              </a:lnSpc>
              <a:spcBef>
                <a:spcPct val="0"/>
              </a:spcBef>
              <a:spcAft>
                <a:spcPct val="0"/>
              </a:spcAft>
            </a:pPr>
            <a:endPar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a:p>
            <a:pPr algn="l" defTabSz="932180" fontAlgn="base">
              <a:lnSpc>
                <a:spcPct val="90000"/>
              </a:lnSpc>
              <a:spcBef>
                <a:spcPct val="0"/>
              </a:spcBef>
              <a:spcAft>
                <a:spcPct val="0"/>
              </a:spcAft>
            </a:pPr>
            <a:r>
              <a:rPr lang="en-US" sz="1600" b="0" u="none">
                <a:gradFill>
                  <a:gsLst>
                    <a:gs pos="0">
                      <a:srgbClr val="FFFFFF"/>
                    </a:gs>
                    <a:gs pos="100000">
                      <a:srgbClr val="FFFFFF"/>
                    </a:gs>
                  </a:gsLst>
                  <a:lin ang="5400000" scaled="0"/>
                </a:gradFill>
                <a:ea typeface="Segoe UI" panose="020B0502040204020203" pitchFamily="34" charset="0"/>
                <a:cs typeface="Segoe UI" panose="020B0502040204020203" pitchFamily="34" charset="0"/>
              </a:rPr>
              <a:t>The details about each recommendation are available in reference slides in this deck (which can be accessed quickly by clicking on the “Zoom” for each slide in presentation mode)</a:t>
            </a:r>
            <a:endParaRPr lang="en-US" sz="1200" kern="0">
              <a:solidFill>
                <a:srgbClr val="002050">
                  <a:lumMod val="50000"/>
                </a:srgbClr>
              </a:solidFill>
              <a:latin typeface="Segoe UI" panose="020B0502040204020203"/>
              <a:ea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A7EC89-6B01-4B6E-BD96-ACB281ACB0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Key Takeaway: </a:t>
            </a:r>
            <a:r>
              <a:rPr lang="en-US" sz="1200" kern="1200">
                <a:solidFill>
                  <a:schemeClr val="tx1"/>
                </a:solidFill>
                <a:effectLst/>
                <a:latin typeface="+mn-lt"/>
                <a:ea typeface="+mn-ea"/>
                <a:cs typeface="+mn-cs"/>
              </a:rPr>
              <a:t>It’s critical important to carefully select cloud providers that are entrusted with the data and systems your organization relies upon. </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assessing a cloud provider (small or large), make sure to ask the important questions about security, compliance, and alignment with your business strategy. </a:t>
            </a:r>
            <a:br>
              <a:rPr lang="en-US" sz="1200" kern="1200">
                <a:solidFill>
                  <a:schemeClr val="tx1"/>
                </a:solidFill>
                <a:effectLst/>
                <a:latin typeface="+mn-lt"/>
                <a:ea typeface="+mn-ea"/>
                <a:cs typeface="+mn-cs"/>
              </a:rPr>
            </a:br>
            <a:endParaRPr lang="en-US"/>
          </a:p>
        </p:txBody>
      </p:sp>
      <p:sp>
        <p:nvSpPr>
          <p:cNvPr id="4" name="Slide Number Placeholder 3"/>
          <p:cNvSpPr>
            <a:spLocks noGrp="1"/>
          </p:cNvSpPr>
          <p:nvPr>
            <p:ph type="sldNum" sz="quarter" idx="10"/>
          </p:nvPr>
        </p:nvSpPr>
        <p:spPr/>
        <p:txBody>
          <a:bodyPr/>
          <a:lstStyle/>
          <a:p>
            <a:fld id="{A724FE22-94F8-4D93-820B-89FCE526CE4F}" type="slidenum">
              <a:rPr lang="en-US" smtClean="0"/>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595">
              <a:lnSpc>
                <a:spcPct val="90000"/>
              </a:lnSpc>
              <a:spcAft>
                <a:spcPts val="345"/>
              </a:spcAft>
              <a:defRPr/>
            </a:pPr>
            <a:r>
              <a:rPr lang="en-US" sz="1200" b="1">
                <a:latin typeface="Segoe UI Light" panose="020B0502040204020203" pitchFamily="34" charset="0"/>
              </a:rPr>
              <a:t>Key Takeaway: </a:t>
            </a:r>
            <a:r>
              <a:rPr lang="en-US" sz="1200">
                <a:latin typeface="Segoe UI Light" panose="020B0502040204020203" pitchFamily="34" charset="0"/>
              </a:rPr>
              <a:t>Microsoft is committed to providing customers a trustworthy platform</a:t>
            </a:r>
            <a:endParaRPr lang="en-US" sz="1200">
              <a:latin typeface="Segoe UI Light" panose="020B0502040204020203" pitchFamily="34" charset="0"/>
            </a:endParaRPr>
          </a:p>
          <a:p>
            <a:pPr defTabSz="950595">
              <a:lnSpc>
                <a:spcPct val="90000"/>
              </a:lnSpc>
              <a:spcAft>
                <a:spcPts val="345"/>
              </a:spcAft>
              <a:defRPr/>
            </a:pPr>
            <a:endParaRPr lang="en-US" sz="1200">
              <a:latin typeface="Segoe UI Light" panose="020B0502040204020203" pitchFamily="34" charset="0"/>
            </a:endParaRPr>
          </a:p>
          <a:p>
            <a:pPr defTabSz="950595">
              <a:lnSpc>
                <a:spcPct val="90000"/>
              </a:lnSpc>
              <a:spcAft>
                <a:spcPts val="345"/>
              </a:spcAft>
              <a:defRPr/>
            </a:pPr>
            <a:r>
              <a:rPr lang="en-US" sz="1200">
                <a:latin typeface="Segoe UI Light" panose="020B0502040204020203" pitchFamily="34" charset="0"/>
              </a:rPr>
              <a:t>Microsoft business is to provide technology via cloud services to our customers and partners. From the top down, we recognize that the trustworthiness of our platforms is a core requirement for the business we are in and we are committed to that. </a:t>
            </a:r>
            <a:endParaRPr lang="en-US" sz="1200">
              <a:latin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CA7C1A6-3F6E-4A0C-A01A-2F04D27288E6}" type="slidenum">
              <a:rPr kumimoji="0" lang="en-GB"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fld>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765">
              <a:lnSpc>
                <a:spcPct val="100000"/>
              </a:lnSpc>
              <a:spcBef>
                <a:spcPts val="1000"/>
              </a:spcBef>
              <a:buFont typeface="Arial" panose="020B0604020202020204" pitchFamily="34" charset="0"/>
              <a:buNone/>
            </a:pPr>
            <a:r>
              <a:rPr lang="en-US" b="1"/>
              <a:t>Key Takeaway: </a:t>
            </a:r>
            <a:r>
              <a:rPr lang="en-US"/>
              <a:t>This presentation has an overview of Microsoft’s cybersecurity vision and key capabilities</a:t>
            </a:r>
            <a:endParaRPr lang="en-US"/>
          </a:p>
          <a:p>
            <a:pPr marL="0" lvl="0" indent="0" defTabSz="913765">
              <a:lnSpc>
                <a:spcPct val="100000"/>
              </a:lnSpc>
              <a:spcBef>
                <a:spcPts val="1000"/>
              </a:spcBef>
              <a:buFont typeface="Arial" panose="020B0604020202020204" pitchFamily="34" charset="0"/>
              <a:buNone/>
            </a:pPr>
            <a:endParaRPr lang="en-US"/>
          </a:p>
          <a:p>
            <a:pPr marL="0" marR="0" lvl="0" indent="0" algn="l" defTabSz="913765" rtl="0" eaLnBrk="1" fontAlgn="auto" latinLnBrk="0" hangingPunct="1">
              <a:lnSpc>
                <a:spcPct val="100000"/>
              </a:lnSpc>
              <a:spcBef>
                <a:spcPts val="1000"/>
              </a:spcBef>
              <a:spcAft>
                <a:spcPts val="0"/>
              </a:spcAft>
              <a:buClrTx/>
              <a:buSzTx/>
              <a:buFont typeface="Arial" panose="020B0604020202020204" pitchFamily="34" charset="0"/>
              <a:buNone/>
              <a:defRPr/>
            </a:pPr>
            <a:r>
              <a:rPr lang="en-US"/>
              <a:t>This slide uses the PowerPoint zoom feature, you can present it and click on each section to skip to it</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0" i="1"/>
              <a:t>Cybersecurity Resilience </a:t>
            </a:r>
            <a:r>
              <a:rPr lang="en-US"/>
              <a:t>section in </a:t>
            </a:r>
            <a:r>
              <a:rPr lang="en-US" b="1" i="0" err="1"/>
              <a:t>CxO</a:t>
            </a:r>
            <a:r>
              <a:rPr lang="en-US" b="1" i="0"/>
              <a:t> view </a:t>
            </a:r>
            <a:r>
              <a:rPr lang="en-US"/>
              <a:t>describe a view into cybersecurity from the C-suite</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CISO view </a:t>
            </a:r>
            <a:r>
              <a:rPr lang="en-US"/>
              <a:t>includes context on how we view threats, how we see digital transformation affecting security organizations and strategies, the imperatives and opportunities that these changes bring, and Microsoft’s high-level focus areas for cybersecurity.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Next Steps </a:t>
            </a:r>
            <a:r>
              <a:rPr lang="en-US"/>
              <a:t>includes information on the Microsoft CISO workshop that is available for enterprise customers in the Microsoft Technology Centers (MTCs)</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Critical Hygiene </a:t>
            </a:r>
            <a:r>
              <a:rPr lang="en-US"/>
              <a:t>section includes information on critically important security hygiene elements that we are working to solve with organizations like US National Institute of Standards and Technology (NIST), Center for Internet Security (CIS), and others.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Technical Capabilities </a:t>
            </a:r>
            <a:r>
              <a:rPr lang="en-US"/>
              <a:t>section is focused on the Microsoft Cybersecurity Reference Architecture (MCRA) that describes the various technical cybersecurity capabilities from Microsoft and how they interact with each other.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Cloud Platform </a:t>
            </a:r>
            <a:r>
              <a:rPr lang="en-US" i="1"/>
              <a:t>Security &amp; Trust </a:t>
            </a:r>
            <a:r>
              <a:rPr lang="en-US"/>
              <a:t>section has a summary of key topics for customers evaluating the trust of a cloud provider like Microsoft.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724FE22-94F8-4D93-820B-89FCE526CE4F}" type="slidenum">
              <a:rPr lang="en-US" smtClean="0"/>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724FE22-94F8-4D93-820B-89FCE526CE4F}" type="slidenum">
              <a:rPr lang="en-US" smtClean="0"/>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Over the last 15+ years, Microsoft </a:t>
            </a:r>
            <a:r>
              <a:rPr lang="en-US" sz="1100"/>
              <a:t>has been systematically reducing customer risk through platform security improvements. </a:t>
            </a:r>
            <a:endParaRPr lang="en-US" sz="1100"/>
          </a:p>
          <a:p>
            <a:endParaRPr lang="en-US" sz="1100"/>
          </a:p>
          <a:p>
            <a:r>
              <a:rPr lang="en-US" sz="1100"/>
              <a:t>The first priority we tackled was to reduce the number and severity of security vulnerabilities in our products, which we accomplished by creating a security development lifecycle (SDL). We have published our SDL openly (including many tools we use internally) and it became the basis of the ISO standard on secure software development. </a:t>
            </a:r>
            <a:endParaRPr lang="en-US" sz="1100"/>
          </a:p>
          <a:p>
            <a:endParaRPr lang="en-US" sz="1100" b="1"/>
          </a:p>
          <a:p>
            <a:r>
              <a:rPr lang="en-US" sz="1100" b="1"/>
              <a:t>CLICK 1</a:t>
            </a:r>
            <a:endParaRPr lang="en-US" sz="1100" b="1"/>
          </a:p>
          <a:p>
            <a:endParaRPr lang="en-US" sz="1100"/>
          </a:p>
          <a:p>
            <a:r>
              <a:rPr lang="en-US" sz="1100"/>
              <a:t>Another top priority is to reduce the amount of time that any vulnerability would be exposed. We pioneered automatic updates (known to many as “Patch Tuesday”), created a dedicated security response center (MSRC) to rapidly respond to reported issues, rigorously test security updates prior to release, and have also adopted a bug bounty program to reduce the incentive of security researchers selling security vulnerabilities on the grey or black markets. </a:t>
            </a:r>
            <a:endParaRPr lang="en-US" sz="1100"/>
          </a:p>
          <a:p>
            <a:endParaRPr lang="en-US" sz="1100"/>
          </a:p>
          <a:p>
            <a:r>
              <a:rPr lang="en-US" sz="1100" b="1"/>
              <a:t>CLICK 2</a:t>
            </a:r>
            <a:endParaRPr lang="en-US" sz="1100" b="1"/>
          </a:p>
          <a:p>
            <a:endParaRPr lang="en-US" sz="1100"/>
          </a:p>
          <a:p>
            <a:r>
              <a:rPr lang="en-US" sz="1100"/>
              <a:t>We have also been continuing to work hard to reduce the opportunity of attackers to exploit vulnerabilities by investing in platform mitigations to eliminate entire classes of vulnerabilities, break exploit techniques, and architect the platform to contain damage and prevent malware persistence. </a:t>
            </a:r>
            <a:endParaRPr lang="en-US" sz="1100"/>
          </a:p>
          <a:p>
            <a:endParaRPr lang="en-US" sz="1100"/>
          </a:p>
          <a:p>
            <a:r>
              <a:rPr lang="en-US" sz="1100" b="1" u="sng"/>
              <a:t>Additional Commentary</a:t>
            </a:r>
            <a:endParaRPr lang="en-US" sz="1100" b="1" u="sng"/>
          </a:p>
          <a:p>
            <a:endParaRPr lang="en-US" sz="1100"/>
          </a:p>
          <a:p>
            <a:r>
              <a:rPr lang="en-US" sz="1100" b="1"/>
              <a:t>Rigorous Testing - </a:t>
            </a:r>
            <a:r>
              <a:rPr lang="en-US" sz="1100"/>
              <a:t>From https://blogs.microsoft.com/microsoftsecure/2017/06/08/the-ciso-perspective-putting-lessons-from-wannacrypt-into-practice-to-avoid-future-threats/</a:t>
            </a:r>
            <a:endParaRPr lang="en-US" sz="1100"/>
          </a:p>
          <a:p>
            <a:pPr marL="0" marR="0" lvl="0" indent="0" algn="l" defTabSz="914400" rtl="0" eaLnBrk="1" fontAlgn="auto" latinLnBrk="0" hangingPunct="1">
              <a:lnSpc>
                <a:spcPct val="100000"/>
              </a:lnSpc>
              <a:spcBef>
                <a:spcPts val="0"/>
              </a:spcBef>
              <a:spcAft>
                <a:spcPts val="0"/>
              </a:spcAft>
              <a:buClrTx/>
              <a:buSzTx/>
              <a:buFontTx/>
              <a:buNone/>
              <a:defRPr/>
            </a:pPr>
            <a:endParaRPr lang="en-US" sz="1100"/>
          </a:p>
          <a:p>
            <a:pPr marL="0" marR="0" lvl="0" indent="0" algn="l" defTabSz="914400" rtl="0" eaLnBrk="1" fontAlgn="auto" latinLnBrk="0" hangingPunct="1">
              <a:lnSpc>
                <a:spcPct val="100000"/>
              </a:lnSpc>
              <a:spcBef>
                <a:spcPts val="0"/>
              </a:spcBef>
              <a:spcAft>
                <a:spcPts val="0"/>
              </a:spcAft>
              <a:buClrTx/>
              <a:buSzTx/>
              <a:buFontTx/>
              <a:buNone/>
              <a:defRPr/>
            </a:pPr>
            <a:r>
              <a:rPr lang="en-US" sz="1100"/>
              <a:t>“…the Windows team works hard to ensure that they consistently deliver high quality updates that can be trusted by hundreds of millions of users. They conduct thousands of manual and automated tests that cover the core Windows functionality, the most popular and critical applications used by our customers, and the APIs used by our broad ecosystem of Windows apps and developers. The team also reasons over the data, problem and usage reports received from hundreds of millions of devices and triages that real world usage information to proactively understand and fix application compatibility issues as quickly as possible. With all of this context in mind, I want to acknowledge that even more work is needed to make updates easier to deploy and we have teams across the company hard at work improving the experience.”</a:t>
            </a:r>
            <a:endParaRPr lang="en-US" sz="1100"/>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a:t>These numbers illustrate some of the progress we have made to increase the difficulty and cost of exploitation for attackers. </a:t>
            </a:r>
            <a:endParaRPr lang="en-US" sz="1100"/>
          </a:p>
          <a:p>
            <a:endParaRPr lang="en-US" sz="1100"/>
          </a:p>
          <a:p>
            <a:r>
              <a:rPr lang="en-US" sz="1100"/>
              <a:t>Many attackers reverse engineer the software updates we release to identify the vulnerability that was fixed so that they can exploit it quickly before organizations have a chance to deploy the updates. </a:t>
            </a:r>
            <a:endParaRPr lang="en-US" sz="1100"/>
          </a:p>
          <a:p>
            <a:endParaRPr lang="en-US" sz="1100"/>
          </a:p>
          <a:p>
            <a:r>
              <a:rPr lang="en-US" sz="1100"/>
              <a:t>This graph shows how our platform mitigations investments have resulted in an overall decrease in the successful exploitation of vulnerabilities. See the blog link for additional details. </a:t>
            </a:r>
            <a:endParaRPr lang="en-US" sz="1100"/>
          </a:p>
          <a:p>
            <a:endParaRPr lang="en-US" sz="1100"/>
          </a:p>
        </p:txBody>
      </p:sp>
      <p:sp>
        <p:nvSpPr>
          <p:cNvPr id="4" name="Slide Number Placeholder 3"/>
          <p:cNvSpPr>
            <a:spLocks noGrp="1"/>
          </p:cNvSpPr>
          <p:nvPr>
            <p:ph type="sldNum" sz="quarter" idx="10"/>
          </p:nvPr>
        </p:nvSpPr>
        <p:spPr/>
        <p:txBody>
          <a:bodyPr/>
          <a:lstStyle/>
          <a:p>
            <a:fld id="{B1828D7B-2F82-4E8B-AB08-BDCA710BFF13}" type="slidenum">
              <a:rPr lang="en-US" smtClean="0"/>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655C72-93C1-BE4C-9A93-C1F7A6283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655C72-93C1-BE4C-9A93-C1F7A6283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A655C72-93C1-BE4C-9A93-C1F7A6283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why these organizations</a:t>
            </a:r>
            <a:r>
              <a:rPr lang="en-US" baseline="0"/>
              <a:t> are getting together</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1F13E08-733D-4D9E-97AC-46F099396A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6EF4E8F-1818-4F98-BAAC-750DA1EFC1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9B40A7D-DE34-4885-81A4-28E1707DAF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defTabSz="913765">
              <a:lnSpc>
                <a:spcPct val="100000"/>
              </a:lnSpc>
              <a:spcBef>
                <a:spcPts val="1000"/>
              </a:spcBef>
              <a:buFont typeface="Arial" panose="020B0604020202020204" pitchFamily="34" charset="0"/>
              <a:buNone/>
            </a:pPr>
            <a:r>
              <a:rPr lang="en-US" b="1"/>
              <a:t>Key Takeaway: </a:t>
            </a:r>
            <a:r>
              <a:rPr lang="en-US"/>
              <a:t>This presentation has an overview of Microsoft’s cybersecurity vision and key capabilities</a:t>
            </a:r>
            <a:endParaRPr lang="en-US"/>
          </a:p>
          <a:p>
            <a:pPr marL="0" lvl="0" indent="0" defTabSz="913765">
              <a:lnSpc>
                <a:spcPct val="100000"/>
              </a:lnSpc>
              <a:spcBef>
                <a:spcPts val="1000"/>
              </a:spcBef>
              <a:buFont typeface="Arial" panose="020B0604020202020204" pitchFamily="34" charset="0"/>
              <a:buNone/>
            </a:pPr>
            <a:endParaRPr lang="en-US"/>
          </a:p>
          <a:p>
            <a:pPr marL="0" marR="0" lvl="0" indent="0" algn="l" defTabSz="913765" rtl="0" eaLnBrk="1" fontAlgn="auto" latinLnBrk="0" hangingPunct="1">
              <a:lnSpc>
                <a:spcPct val="100000"/>
              </a:lnSpc>
              <a:spcBef>
                <a:spcPts val="1000"/>
              </a:spcBef>
              <a:spcAft>
                <a:spcPts val="0"/>
              </a:spcAft>
              <a:buClrTx/>
              <a:buSzTx/>
              <a:buFont typeface="Arial" panose="020B0604020202020204" pitchFamily="34" charset="0"/>
              <a:buNone/>
              <a:defRPr/>
            </a:pPr>
            <a:r>
              <a:rPr lang="en-US"/>
              <a:t>This slide uses the PowerPoint zoom feature, you can present it and click on each section to skip to it</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0" i="1"/>
              <a:t>Cybersecurity Resilience </a:t>
            </a:r>
            <a:r>
              <a:rPr lang="en-US"/>
              <a:t>section in </a:t>
            </a:r>
            <a:r>
              <a:rPr lang="en-US" b="1" i="0" err="1"/>
              <a:t>CxO</a:t>
            </a:r>
            <a:r>
              <a:rPr lang="en-US" b="1" i="0"/>
              <a:t> view </a:t>
            </a:r>
            <a:r>
              <a:rPr lang="en-US"/>
              <a:t>describe a view into cybersecurity from the C-suite</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CISO view </a:t>
            </a:r>
            <a:r>
              <a:rPr lang="en-US"/>
              <a:t>includes context on how we view threats, how we see digital transformation affecting security organizations and strategies, the imperatives and opportunities that these changes bring, and Microsoft’s high-level focus areas for cybersecurity.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Next Steps </a:t>
            </a:r>
            <a:r>
              <a:rPr lang="en-US"/>
              <a:t>includes information on the Microsoft CISO workshop that is available for enterprise customers in the Microsoft Technology Centers (MTCs)</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Critical Hygiene </a:t>
            </a:r>
            <a:r>
              <a:rPr lang="en-US"/>
              <a:t>section includes information on critically important security hygiene elements that we are working to solve with organizations like US National Institute of Standards and Technology (NIST), Center for Internet Security (CIS), and others.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Technical Capabilities </a:t>
            </a:r>
            <a:r>
              <a:rPr lang="en-US"/>
              <a:t>section is focused on the Microsoft Cybersecurity Reference Architecture (MCRA) that describes the various technical cybersecurity capabilities from Microsoft and how they interact with each other.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r>
              <a:rPr lang="en-US"/>
              <a:t>The </a:t>
            </a:r>
            <a:r>
              <a:rPr lang="en-US" b="1"/>
              <a:t>Cloud Platform </a:t>
            </a:r>
            <a:r>
              <a:rPr lang="en-US" i="1"/>
              <a:t>Security &amp; Trust </a:t>
            </a:r>
            <a:r>
              <a:rPr lang="en-US"/>
              <a:t>section has a summary of key topics for customers evaluating the trust of a cloud provider like Microsoft. </a:t>
            </a: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endParaRPr lang="en-US"/>
          </a:p>
          <a:p>
            <a:pPr marL="0" lvl="0" indent="0" defTabSz="913765">
              <a:lnSpc>
                <a:spcPct val="100000"/>
              </a:lnSpc>
              <a:spcBef>
                <a:spcPts val="1000"/>
              </a:spcBef>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0" marR="0" lvl="0" indent="0" algn="l" defTabSz="914400" rtl="0" eaLnBrk="0" fontAlgn="auto" latinLnBrk="0" hangingPunct="0">
              <a:lnSpc>
                <a:spcPct val="100000"/>
              </a:lnSpc>
              <a:spcBef>
                <a:spcPts val="0"/>
              </a:spcBef>
              <a:spcAft>
                <a:spcPts val="0"/>
              </a:spcAft>
              <a:buClrTx/>
              <a:buSzTx/>
              <a:buFontTx/>
              <a:buNone/>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D6E6858-2A49-3B43-B495-A3C68901CB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Key Takeaway: </a:t>
            </a:r>
            <a:r>
              <a:rPr lang="en-US" sz="1100" b="0"/>
              <a:t>Attacker techniques have been evolving rapidly recently </a:t>
            </a:r>
            <a:endParaRPr lang="en-US" sz="1100" b="0"/>
          </a:p>
          <a:p>
            <a:endParaRPr lang="en-US" sz="1100" b="0"/>
          </a:p>
          <a:p>
            <a:r>
              <a:rPr lang="en-US" sz="1100" b="0"/>
              <a:t>We have also noted an increased maturity in attacker business models where new criminal entrants are able quickly become effective using attack kits and affiliate models (where the new criminals pay the kit authors a percentage of the profits rather than buying it outright)</a:t>
            </a:r>
            <a:endParaRPr lang="en-US" sz="1100" b="0"/>
          </a:p>
          <a:p>
            <a:endParaRPr lang="en-US" sz="1100"/>
          </a:p>
          <a:p>
            <a:r>
              <a:rPr lang="en-US" sz="1100" b="1"/>
              <a:t>Mass Distribution Malware - </a:t>
            </a:r>
            <a:r>
              <a:rPr lang="en-US" sz="1100"/>
              <a:t>Mass distribution malware has been with us for several decades</a:t>
            </a:r>
            <a:endParaRPr lang="en-US" sz="1100"/>
          </a:p>
          <a:p>
            <a:endParaRPr lang="en-US" sz="1100"/>
          </a:p>
          <a:p>
            <a:r>
              <a:rPr lang="en-US" sz="1100" b="1"/>
              <a:t>Tailored/Targeted Malware - </a:t>
            </a:r>
            <a:r>
              <a:rPr lang="en-US" sz="1100"/>
              <a:t>This evolved into malware targeted at individual organization, which has matured into a mainstream attack method</a:t>
            </a:r>
            <a:endParaRPr lang="en-US" sz="1100"/>
          </a:p>
          <a:p>
            <a:endParaRPr lang="en-US" sz="1100"/>
          </a:p>
          <a:p>
            <a:r>
              <a:rPr lang="en-US" sz="1100" b="1"/>
              <a:t>‘File-Less’ Malware - </a:t>
            </a:r>
            <a:r>
              <a:rPr lang="en-US" sz="1100"/>
              <a:t>The past few years saw increased investment into evasion of file-based detection using PowerShell to load attack code directly into memory and other similar methods</a:t>
            </a:r>
            <a:endParaRPr lang="en-US" sz="1100"/>
          </a:p>
          <a:p>
            <a:endParaRPr lang="en-US" sz="1100"/>
          </a:p>
          <a:p>
            <a:r>
              <a:rPr lang="en-US" sz="1100" b="1"/>
              <a:t>Malware-Less Attacks - </a:t>
            </a:r>
            <a:r>
              <a:rPr lang="en-US" sz="1100"/>
              <a:t>Recently, we have seen the rise of attack campaigns that involve no malware. These frequently target online software as a service (such as Office 365) and involve methods like social engineering, credential theft, and native platform capabilities like document download, forged emails, delegation/forwarding rules, and PowerShell scripts. </a:t>
            </a:r>
            <a:endParaRPr lang="en-US" sz="1100"/>
          </a:p>
          <a:p>
            <a:endParaRPr lang="en-US" sz="11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7B7AE6-B881-4C3E-866E-29B0F2F384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eaLnBrk="1" fontAlgn="auto" latinLnBrk="0" hangingPunct="1">
              <a:lnSpc>
                <a:spcPct val="100000"/>
              </a:lnSpc>
              <a:spcBef>
                <a:spcPts val="0"/>
              </a:spcBef>
              <a:spcAft>
                <a:spcPts val="0"/>
              </a:spcAft>
              <a:buClrTx/>
              <a:buSzTx/>
            </a:pPr>
            <a:r>
              <a:rPr lang="en-US" b="1" kern="0">
                <a:solidFill>
                  <a:schemeClr val="tx1">
                    <a:lumMod val="50000"/>
                  </a:schemeClr>
                </a:solidFill>
              </a:rPr>
              <a:t>Key Takeaway</a:t>
            </a:r>
            <a:r>
              <a:rPr lang="en-US" kern="0">
                <a:solidFill>
                  <a:schemeClr val="tx1">
                    <a:lumMod val="50000"/>
                  </a:schemeClr>
                </a:solidFill>
              </a:rPr>
              <a:t>: M</a:t>
            </a:r>
            <a:r>
              <a:rPr lang="en-US" kern="0" baseline="0">
                <a:solidFill>
                  <a:schemeClr val="tx1">
                    <a:lumMod val="50000"/>
                  </a:schemeClr>
                </a:solidFill>
              </a:rPr>
              <a:t>any businesses are transforming rapidly to compete with digital native startups, this change is driving the need for security transformation.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These are the IT transformation components to support the business’s digital transformation that will provide both challenges and opportunities for information security. While the challenges are significant, there is also a massive opportunity to solve longstanding security problems with this next generation of computing.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This represents a classic enterprise security strategy with a network perimeter and a mobile device management component bolted on.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b="1" kern="0" baseline="0">
                <a:solidFill>
                  <a:schemeClr val="tx1">
                    <a:lumMod val="50000"/>
                  </a:schemeClr>
                </a:solidFill>
              </a:rPr>
              <a:t>CLICK 1</a:t>
            </a: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To be competitive in the marketplace, businesses are seeking to transform using new powerful technologies. The availability of cloud, mobile, and Internet of Things (IoT) technologies is fueling major disruptions in once-settled markets as </a:t>
            </a:r>
            <a:endParaRPr lang="en-US" kern="0" baseline="0">
              <a:solidFill>
                <a:schemeClr val="tx1">
                  <a:lumMod val="50000"/>
                </a:schemeClr>
              </a:solidFill>
            </a:endParaRPr>
          </a:p>
          <a:p>
            <a:pPr marL="228600" marR="0" indent="-228600" defTabSz="914400" eaLnBrk="1" fontAlgn="auto" latinLnBrk="0" hangingPunct="1">
              <a:lnSpc>
                <a:spcPct val="100000"/>
              </a:lnSpc>
              <a:spcBef>
                <a:spcPts val="0"/>
              </a:spcBef>
              <a:spcAft>
                <a:spcPts val="0"/>
              </a:spcAft>
              <a:buClrTx/>
              <a:buSzTx/>
              <a:buAutoNum type="arabicPeriod"/>
            </a:pPr>
            <a:r>
              <a:rPr lang="en-US" kern="0" baseline="0">
                <a:solidFill>
                  <a:schemeClr val="tx1">
                    <a:lumMod val="50000"/>
                  </a:schemeClr>
                </a:solidFill>
              </a:rPr>
              <a:t>Digital native startups leverage this new technology to disrupt longstanding business models </a:t>
            </a:r>
            <a:endParaRPr lang="en-US" kern="0" baseline="0">
              <a:solidFill>
                <a:schemeClr val="tx1">
                  <a:lumMod val="50000"/>
                </a:schemeClr>
              </a:solidFill>
            </a:endParaRPr>
          </a:p>
          <a:p>
            <a:pPr marL="228600" marR="0" indent="-228600" defTabSz="914400" eaLnBrk="1" fontAlgn="auto" latinLnBrk="0" hangingPunct="1">
              <a:lnSpc>
                <a:spcPct val="100000"/>
              </a:lnSpc>
              <a:spcBef>
                <a:spcPts val="0"/>
              </a:spcBef>
              <a:spcAft>
                <a:spcPts val="0"/>
              </a:spcAft>
              <a:buClrTx/>
              <a:buSzTx/>
              <a:buAutoNum type="arabicPeriod"/>
            </a:pPr>
            <a:r>
              <a:rPr lang="en-US" kern="0" baseline="0">
                <a:solidFill>
                  <a:schemeClr val="tx1">
                    <a:lumMod val="50000"/>
                  </a:schemeClr>
                </a:solidFill>
              </a:rPr>
              <a:t>Existing organizations are driving digital transformation to adopt the way they engage customers, empower employees, optimize operations, and offer products to customers</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b="1" kern="0" baseline="0">
                <a:solidFill>
                  <a:schemeClr val="tx1">
                    <a:lumMod val="50000"/>
                  </a:schemeClr>
                </a:solidFill>
              </a:rPr>
              <a:t>CLICK 2</a:t>
            </a: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This instantiates in a couple of different ways that each provide unique challenges for security</a:t>
            </a:r>
            <a:endParaRPr lang="en-US" kern="0" baseline="0">
              <a:solidFill>
                <a:schemeClr val="tx1">
                  <a:lumMod val="50000"/>
                </a:schemeClr>
              </a:solidFill>
            </a:endParaRP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b="1" kern="0" baseline="0">
                <a:solidFill>
                  <a:schemeClr val="tx1">
                    <a:lumMod val="50000"/>
                  </a:schemeClr>
                </a:solidFill>
              </a:rPr>
              <a:t>Software as a Service (SaaS) adoption to increase collaboration and agility – </a:t>
            </a:r>
            <a:r>
              <a:rPr lang="en-US" b="0" kern="0" baseline="0">
                <a:solidFill>
                  <a:schemeClr val="tx1">
                    <a:lumMod val="50000"/>
                  </a:schemeClr>
                </a:solidFill>
              </a:rPr>
              <a:t>SaaS provides </a:t>
            </a:r>
            <a:r>
              <a:rPr lang="en-US" kern="0" baseline="0">
                <a:solidFill>
                  <a:schemeClr val="tx1">
                    <a:lumMod val="50000"/>
                  </a:schemeClr>
                </a:solidFill>
              </a:rPr>
              <a:t>rapid value without many of the challenges of traditional software deployment and maintenance. While security doesn’t have to update this software, they do need to be aware of their use, assess their trustworthiness, and manage the available security controls</a:t>
            </a:r>
            <a:endParaRPr lang="en-US" kern="0" baseline="0">
              <a:solidFill>
                <a:schemeClr val="tx1">
                  <a:lumMod val="50000"/>
                </a:schemeClr>
              </a:solidFill>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pPr>
            <a:endParaRPr lang="en-US" b="1" kern="0" baseline="0">
              <a:solidFill>
                <a:schemeClr val="tx1">
                  <a:lumMod val="50000"/>
                </a:schemeClr>
              </a:solidFill>
            </a:endParaRP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pPr>
            <a:r>
              <a:rPr lang="en-US" b="1" kern="0" baseline="0">
                <a:solidFill>
                  <a:schemeClr val="tx1">
                    <a:lumMod val="50000"/>
                  </a:schemeClr>
                </a:solidFill>
              </a:rPr>
              <a:t>CLICK 3</a:t>
            </a:r>
            <a:endParaRPr lang="en-US" b="1" kern="0" baseline="0">
              <a:solidFill>
                <a:schemeClr val="tx1">
                  <a:lumMod val="50000"/>
                </a:schemeClr>
              </a:solidFill>
            </a:endParaRP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b="1" kern="0" baseline="0">
                <a:solidFill>
                  <a:schemeClr val="tx1">
                    <a:lumMod val="50000"/>
                  </a:schemeClr>
                </a:solidFill>
              </a:rPr>
              <a:t>Demand for a 1</a:t>
            </a:r>
            <a:r>
              <a:rPr lang="en-US" b="1" kern="0" baseline="30000">
                <a:solidFill>
                  <a:schemeClr val="tx1">
                    <a:lumMod val="50000"/>
                  </a:schemeClr>
                </a:solidFill>
              </a:rPr>
              <a:t>st</a:t>
            </a:r>
            <a:r>
              <a:rPr lang="en-US" b="1" kern="0" baseline="0">
                <a:solidFill>
                  <a:schemeClr val="tx1">
                    <a:lumMod val="50000"/>
                  </a:schemeClr>
                </a:solidFill>
              </a:rPr>
              <a:t> class mobile experience </a:t>
            </a:r>
            <a:r>
              <a:rPr lang="en-US" kern="0" baseline="0">
                <a:solidFill>
                  <a:schemeClr val="tx1">
                    <a:lumMod val="50000"/>
                  </a:schemeClr>
                </a:solidFill>
              </a:rPr>
              <a:t>– Business users increasingly have a choice of what devices and apps they can use to get their job done, requiring security to better meet their demands for a great user experience on a secure mobile devices. Business users need full functionality applications for creating value on corporate data beyond the limited functionality email/productivity applications that come with most Mobile Device Management (MDM) providers. </a:t>
            </a:r>
            <a:endParaRPr lang="en-US"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b="1"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US" b="1" kern="0" baseline="0">
                <a:solidFill>
                  <a:schemeClr val="tx1">
                    <a:lumMod val="50000"/>
                  </a:schemeClr>
                </a:solidFill>
              </a:rPr>
              <a:t>CLICK 4</a:t>
            </a:r>
            <a:endParaRPr lang="en-US" b="1" kern="0" baseline="0">
              <a:solidFill>
                <a:schemeClr val="tx1">
                  <a:lumMod val="50000"/>
                </a:schemeClr>
              </a:solidFill>
            </a:endParaRP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b="1" kern="0" baseline="0">
                <a:solidFill>
                  <a:schemeClr val="tx1">
                    <a:lumMod val="50000"/>
                  </a:schemeClr>
                </a:solidFill>
              </a:rPr>
              <a:t>Internet of things (IoT) </a:t>
            </a:r>
            <a:r>
              <a:rPr lang="en-US" kern="0" baseline="0">
                <a:solidFill>
                  <a:schemeClr val="tx1">
                    <a:lumMod val="50000"/>
                  </a:schemeClr>
                </a:solidFill>
              </a:rPr>
              <a:t>is proliferating, and the manageability and visibility of these devices vary greatly from PC and mobile devices such as</a:t>
            </a:r>
            <a:endParaRPr lang="en-US" kern="0" baseline="0">
              <a:solidFill>
                <a:schemeClr val="tx1">
                  <a:lumMod val="50000"/>
                </a:schemeClr>
              </a:solidFill>
            </a:endParaRP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kern="0" baseline="0">
                <a:solidFill>
                  <a:schemeClr val="tx1">
                    <a:lumMod val="50000"/>
                  </a:schemeClr>
                </a:solidFill>
              </a:rPr>
              <a:t>Higher volume and limited functionality</a:t>
            </a:r>
            <a:endParaRPr lang="en-US" kern="0" baseline="0">
              <a:solidFill>
                <a:schemeClr val="tx1">
                  <a:lumMod val="50000"/>
                </a:schemeClr>
              </a:solidFill>
            </a:endParaRP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kern="0" baseline="0">
                <a:solidFill>
                  <a:schemeClr val="tx1">
                    <a:lumMod val="50000"/>
                  </a:schemeClr>
                </a:solidFill>
              </a:rPr>
              <a:t>Limited resources to run traditional agents</a:t>
            </a:r>
            <a:endParaRPr lang="en-US" kern="0" baseline="0">
              <a:solidFill>
                <a:schemeClr val="tx1">
                  <a:lumMod val="50000"/>
                </a:schemeClr>
              </a:solidFill>
            </a:endParaRPr>
          </a:p>
          <a:p>
            <a:pPr marL="628650" marR="0" lvl="1" indent="-171450" defTabSz="914400" eaLnBrk="1" fontAlgn="auto" latinLnBrk="0" hangingPunct="1">
              <a:lnSpc>
                <a:spcPct val="100000"/>
              </a:lnSpc>
              <a:spcBef>
                <a:spcPts val="0"/>
              </a:spcBef>
              <a:spcAft>
                <a:spcPts val="0"/>
              </a:spcAft>
              <a:buClrTx/>
              <a:buSzTx/>
              <a:buFont typeface="Arial" panose="020B0604020202020204" pitchFamily="34" charset="0"/>
              <a:buChar char="•"/>
            </a:pPr>
            <a:r>
              <a:rPr lang="en-US" kern="0" baseline="0">
                <a:solidFill>
                  <a:schemeClr val="tx1">
                    <a:lumMod val="50000"/>
                  </a:schemeClr>
                </a:solidFill>
              </a:rPr>
              <a:t>Frequently collect new forms of telemetry with new privacy and security implications</a:t>
            </a:r>
            <a:endParaRPr lang="en-US" kern="0" baseline="0">
              <a:solidFill>
                <a:schemeClr val="tx1">
                  <a:lumMod val="50000"/>
                </a:schemeClr>
              </a:solidFill>
            </a:endParaRPr>
          </a:p>
          <a:p>
            <a:pPr marL="171450" indent="-171450">
              <a:buFont typeface="Arial" panose="020B0604020202020204" pitchFamily="34" charset="0"/>
              <a:buChar char="•"/>
              <a:defRPr/>
            </a:pPr>
            <a:r>
              <a:rPr lang="en-US" b="1" kern="0" baseline="0"/>
              <a:t>Cloud required to support analytics and IoT management – </a:t>
            </a:r>
            <a:r>
              <a:rPr lang="en-US" kern="0" baseline="0"/>
              <a:t>Even if IT isn’t adopting cloud platforms and infrastructure for its own value propositions, many of the new IoT architectures require cloud services to collect and report on IoT scenarios, requiring Information Security to evaluate the trust and integrate the controls for these platforms.</a:t>
            </a:r>
            <a:r>
              <a:rPr lang="en-US" kern="0"/>
              <a:t> </a:t>
            </a:r>
            <a:endParaRPr lang="en-US" kern="0" baseline="0">
              <a:cs typeface="Calibri" panose="020F0502020204030204"/>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kern="0" baseline="0">
                <a:solidFill>
                  <a:schemeClr val="tx1">
                    <a:lumMod val="50000"/>
                  </a:schemeClr>
                </a:solidFill>
              </a:rPr>
              <a:t>CLICK 5</a:t>
            </a:r>
            <a:endParaRPr lang="en-US" b="1"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This leads to a modern enterprise whose resources and risk are no longer defined by IP subnet addresses.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These changes bring new security challenges, but they also bring new opportunities for security to leverage the same massive storage and computing analytics capabilities to solve these new challenges as well as longstanding classic security challenges.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b="1" kern="0" baseline="0">
                <a:solidFill>
                  <a:schemeClr val="tx1">
                    <a:lumMod val="50000"/>
                  </a:schemeClr>
                </a:solidFill>
              </a:rPr>
              <a:t>Note: </a:t>
            </a:r>
            <a:r>
              <a:rPr lang="en-US" kern="0" baseline="0">
                <a:solidFill>
                  <a:schemeClr val="tx1">
                    <a:lumMod val="50000"/>
                  </a:schemeClr>
                </a:solidFill>
              </a:rPr>
              <a:t>We have chosen to represent this as a “new perimeter” rather than “perimeter-less” because the core concepts of a security perimeter still apply well to identity control (separation of threats from resources using a consistent set of controls)</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r>
              <a:rPr lang="en-US" kern="0" baseline="0">
                <a:solidFill>
                  <a:schemeClr val="tx1">
                    <a:lumMod val="50000"/>
                  </a:schemeClr>
                </a:solidFill>
              </a:rPr>
              <a:t>We will talk in more depth about how we see this identity-based security perimeter later in the identity and access management module. </a:t>
            </a:r>
            <a:endParaRPr lang="en-US" kern="0" baseline="0">
              <a:solidFill>
                <a:schemeClr val="tx1">
                  <a:lumMod val="50000"/>
                </a:schemeClr>
              </a:solidFill>
            </a:endParaRPr>
          </a:p>
          <a:p>
            <a:pPr marR="0" defTabSz="914400" eaLnBrk="1" fontAlgn="auto" latinLnBrk="0" hangingPunct="1">
              <a:lnSpc>
                <a:spcPct val="100000"/>
              </a:lnSpc>
              <a:spcBef>
                <a:spcPts val="0"/>
              </a:spcBef>
              <a:spcAft>
                <a:spcPts val="0"/>
              </a:spcAft>
              <a:buClrTx/>
              <a:buSzTx/>
            </a:pPr>
            <a:endParaRPr lang="en-US" kern="0">
              <a:solidFill>
                <a:schemeClr val="tx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en-US" b="1" u="sng" kern="0" baseline="0">
                <a:solidFill>
                  <a:schemeClr val="tx1">
                    <a:lumMod val="50000"/>
                  </a:schemeClr>
                </a:solidFill>
              </a:rPr>
              <a:t>Additional Commentary</a:t>
            </a:r>
            <a:endParaRPr lang="en-US" b="1" u="sng" kern="0" baseline="0">
              <a:solidFill>
                <a:schemeClr val="tx1">
                  <a:lumMod val="50000"/>
                </a:schemeClr>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solidFill>
                  <a:schemeClr val="tx1">
                    <a:lumMod val="50000"/>
                  </a:schemeClr>
                </a:solidFill>
              </a:rPr>
              <a:t>Security organizations will need to manage different aspects of this shift including the people (culture) and processes (Training) and technology to be successful</a:t>
            </a:r>
            <a:endParaRPr lang="en-US">
              <a:solidFill>
                <a:schemeClr val="tx1">
                  <a:lumMod val="50000"/>
                </a:schemeClr>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kern="0" baseline="0">
                <a:solidFill>
                  <a:schemeClr val="tx1">
                    <a:lumMod val="50000"/>
                  </a:schemeClr>
                </a:solidFill>
              </a:rPr>
              <a:t>Manufacturers of IoT devices will also face new challenges like ensuring and proving the security and safety assurances of their products</a:t>
            </a:r>
            <a:endParaRPr lang="en-US" kern="0" baseline="0">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1279451-DC3F-4DFF-8F6E-8CFEB00E94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image" Target="../media/image10.emf"/><Relationship Id="rId3" Type="http://schemas.openxmlformats.org/officeDocument/2006/relationships/oleObject" Target="../embeddings/oleObject21.bin"/><Relationship Id="rId2" Type="http://schemas.openxmlformats.org/officeDocument/2006/relationships/tags" Target="../tags/tag21.xml"/><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hyperlink" Target="mailto:cyberhygiene@nist.gov" TargetMode="External"/><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4" Type="http://schemas.openxmlformats.org/officeDocument/2006/relationships/image" Target="../media/image31.jpeg"/><Relationship Id="rId3" Type="http://schemas.openxmlformats.org/officeDocument/2006/relationships/image" Target="../media/image32.emf"/><Relationship Id="rId2" Type="http://schemas.openxmlformats.org/officeDocument/2006/relationships/image" Target="../media/image33.jpeg"/><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5.jpeg"/><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28.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29.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1.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5.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8.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3" Type="http://schemas.microsoft.com/office/2007/relationships/hdphoto" Target="../media/image38.wdp"/><Relationship Id="rId2" Type="http://schemas.openxmlformats.org/officeDocument/2006/relationships/image" Target="../media/image37.png"/><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image" Target="../media/image12.png"/><Relationship Id="rId4" Type="http://schemas.openxmlformats.org/officeDocument/2006/relationships/image" Target="../media/image10.emf"/><Relationship Id="rId3"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image" Target="../media/image13.png"/><Relationship Id="rId4" Type="http://schemas.openxmlformats.org/officeDocument/2006/relationships/image" Target="../media/image10.emf"/><Relationship Id="rId3"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image" Target="../media/image10.emf"/><Relationship Id="rId3" Type="http://schemas.openxmlformats.org/officeDocument/2006/relationships/oleObject" Target="../embeddings/oleObject4.bin"/><Relationship Id="rId2" Type="http://schemas.openxmlformats.org/officeDocument/2006/relationships/tags" Target="../tags/tag4.xm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image" Target="../media/image10.emf"/><Relationship Id="rId3" Type="http://schemas.openxmlformats.org/officeDocument/2006/relationships/oleObject" Target="../embeddings/oleObject5.bin"/><Relationship Id="rId2" Type="http://schemas.openxmlformats.org/officeDocument/2006/relationships/tags" Target="../tags/tag5.xm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image" Target="../media/image10.emf"/><Relationship Id="rId3" Type="http://schemas.openxmlformats.org/officeDocument/2006/relationships/oleObject" Target="../embeddings/oleObject6.bin"/><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image" Target="../media/image10.emf"/><Relationship Id="rId3" Type="http://schemas.openxmlformats.org/officeDocument/2006/relationships/oleObject" Target="../embeddings/oleObject7.bin"/><Relationship Id="rId2" Type="http://schemas.openxmlformats.org/officeDocument/2006/relationships/tags" Target="../tags/tag7.xm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image" Target="../media/image10.emf"/><Relationship Id="rId3" Type="http://schemas.openxmlformats.org/officeDocument/2006/relationships/oleObject" Target="../embeddings/oleObject8.bin"/><Relationship Id="rId2" Type="http://schemas.openxmlformats.org/officeDocument/2006/relationships/tags" Target="../tags/tag8.xml"/><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image" Target="../media/image10.emf"/><Relationship Id="rId3" Type="http://schemas.openxmlformats.org/officeDocument/2006/relationships/oleObject" Target="../embeddings/oleObject9.bin"/><Relationship Id="rId2" Type="http://schemas.openxmlformats.org/officeDocument/2006/relationships/tags" Target="../tags/tag9.xml"/><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image" Target="../media/image10.emf"/><Relationship Id="rId3" Type="http://schemas.openxmlformats.org/officeDocument/2006/relationships/oleObject" Target="../embeddings/oleObject10.bin"/><Relationship Id="rId2" Type="http://schemas.openxmlformats.org/officeDocument/2006/relationships/tags" Target="../tags/tag10.xml"/><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image" Target="../media/image10.emf"/><Relationship Id="rId3" Type="http://schemas.openxmlformats.org/officeDocument/2006/relationships/oleObject" Target="../embeddings/oleObject11.bin"/><Relationship Id="rId2" Type="http://schemas.openxmlformats.org/officeDocument/2006/relationships/tags" Target="../tags/tag11.xml"/><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image" Target="../media/image10.emf"/><Relationship Id="rId3" Type="http://schemas.openxmlformats.org/officeDocument/2006/relationships/oleObject" Target="../embeddings/oleObject12.bin"/><Relationship Id="rId2" Type="http://schemas.openxmlformats.org/officeDocument/2006/relationships/tags" Target="../tags/tag12.xml"/><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image" Target="../media/image10.emf"/><Relationship Id="rId3" Type="http://schemas.openxmlformats.org/officeDocument/2006/relationships/oleObject" Target="../embeddings/oleObject13.bin"/><Relationship Id="rId2" Type="http://schemas.openxmlformats.org/officeDocument/2006/relationships/tags" Target="../tags/tag13.xm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image" Target="../media/image10.emf"/><Relationship Id="rId3" Type="http://schemas.openxmlformats.org/officeDocument/2006/relationships/oleObject" Target="../embeddings/oleObject14.bin"/><Relationship Id="rId2" Type="http://schemas.openxmlformats.org/officeDocument/2006/relationships/tags" Target="../tags/tag14.xml"/><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image" Target="../media/image10.emf"/><Relationship Id="rId3" Type="http://schemas.openxmlformats.org/officeDocument/2006/relationships/oleObject" Target="../embeddings/oleObject15.bin"/><Relationship Id="rId2" Type="http://schemas.openxmlformats.org/officeDocument/2006/relationships/tags" Target="../tags/tag15.xml"/><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image" Target="../media/image10.emf"/><Relationship Id="rId3" Type="http://schemas.openxmlformats.org/officeDocument/2006/relationships/oleObject" Target="../embeddings/oleObject16.bin"/><Relationship Id="rId2" Type="http://schemas.openxmlformats.org/officeDocument/2006/relationships/tags" Target="../tags/tag16.xml"/><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image" Target="../media/image10.emf"/><Relationship Id="rId3" Type="http://schemas.openxmlformats.org/officeDocument/2006/relationships/oleObject" Target="../embeddings/oleObject17.bin"/><Relationship Id="rId2" Type="http://schemas.openxmlformats.org/officeDocument/2006/relationships/tags" Target="../tags/tag17.xml"/><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6" Type="http://schemas.openxmlformats.org/officeDocument/2006/relationships/vmlDrawing" Target="../drawings/vmlDrawing18.vml"/><Relationship Id="rId5" Type="http://schemas.openxmlformats.org/officeDocument/2006/relationships/image" Target="../media/image14.png"/><Relationship Id="rId4" Type="http://schemas.openxmlformats.org/officeDocument/2006/relationships/image" Target="../media/image10.emf"/><Relationship Id="rId3" Type="http://schemas.openxmlformats.org/officeDocument/2006/relationships/oleObject" Target="../embeddings/oleObject18.bin"/><Relationship Id="rId2" Type="http://schemas.openxmlformats.org/officeDocument/2006/relationships/tags" Target="../tags/tag18.xml"/><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image" Target="../media/image10.emf"/><Relationship Id="rId3" Type="http://schemas.openxmlformats.org/officeDocument/2006/relationships/oleObject" Target="../embeddings/oleObject19.bin"/><Relationship Id="rId2" Type="http://schemas.openxmlformats.org/officeDocument/2006/relationships/tags" Target="../tags/tag19.xml"/><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endParaRPr lang="en-US"/>
          </a:p>
        </p:txBody>
      </p:sp>
      <p:pic>
        <p:nvPicPr>
          <p:cNvPr id="6" name="MS logo white - EMF"/>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endParaRPr lang="en-US"/>
          </a:p>
        </p:txBody>
      </p:sp>
      <p:pic>
        <p:nvPicPr>
          <p:cNvPr id="8" name="Picture 7" descr="A group of people looking at a computer&#10;&#10;Description generated with very high confidence"/>
          <p:cNvPicPr>
            <a:picLocks noChangeAspect="1"/>
          </p:cNvPicPr>
          <p:nvPr userDrawn="1"/>
        </p:nvPicPr>
        <p:blipFill rotWithShape="1">
          <a:blip r:embed="rId3"/>
          <a:srcRect l="14560" r="18791"/>
          <a:stretch>
            <a:fillRect/>
          </a:stretch>
        </p:blipFill>
        <p:spPr bwMode="auto">
          <a:xfrm>
            <a:off x="5334000" y="0"/>
            <a:ext cx="6858000" cy="685800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270"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6" name="Text Placeholder 3"/>
          <p:cNvSpPr>
            <a:spLocks noGrp="1"/>
          </p:cNvSpPr>
          <p:nvPr>
            <p:ph type="body" sz="quarter" idx="12"/>
          </p:nvPr>
        </p:nvSpPr>
        <p:spPr>
          <a:xfrm>
            <a:off x="6397171" y="1435100"/>
            <a:ext cx="5212080" cy="1649683"/>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270"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endParaRPr lang="en-US" sz="980">
              <a:gradFill>
                <a:gsLst>
                  <a:gs pos="0">
                    <a:schemeClr val="tx1"/>
                  </a:gs>
                  <a:gs pos="100000">
                    <a:schemeClr val="tx1"/>
                  </a:gs>
                </a:gsLst>
                <a:lin ang="5400000" scaled="1"/>
              </a:gradFill>
              <a:latin typeface="Calibri" panose="020F0502020204030204" pitchFamily="34"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endParaRPr lang="en-US" sz="980">
              <a:gradFill>
                <a:gsLst>
                  <a:gs pos="0">
                    <a:schemeClr val="tx1"/>
                  </a:gs>
                  <a:gs pos="100000">
                    <a:schemeClr val="tx1"/>
                  </a:gs>
                </a:gsLst>
                <a:lin ang="5400000" scaled="1"/>
              </a:gradFill>
              <a:latin typeface="Calibri" panose="020F0502020204030204" pitchFamily="34"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4400" fontAlgn="base">
              <a:spcBef>
                <a:spcPct val="0"/>
              </a:spcBef>
              <a:spcAft>
                <a:spcPct val="0"/>
              </a:spcAft>
            </a:pPr>
            <a:endParaRPr lang="en-US" sz="176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4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8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6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a:gradFill>
                  <a:gsLst>
                    <a:gs pos="0">
                      <a:schemeClr val="tx1"/>
                    </a:gs>
                    <a:gs pos="100000">
                      <a:schemeClr val="tx1"/>
                    </a:gs>
                  </a:gsLst>
                  <a:lin ang="5400000" scaled="0"/>
                </a:gradFill>
                <a:cs typeface="Segoe UI" panose="020B0502040204020203" pitchFamily="34" charset="0"/>
              </a:rPr>
              <a:t>© 2017 Microsoft Corporation. All rights reserved. </a:t>
            </a:r>
            <a:endParaRPr lang="en-US" sz="685">
              <a:gradFill>
                <a:gsLst>
                  <a:gs pos="0">
                    <a:schemeClr val="tx1"/>
                  </a:gs>
                  <a:gs pos="100000">
                    <a:schemeClr val="tx1"/>
                  </a:gs>
                </a:gsLst>
                <a:lin ang="5400000" scaled="0"/>
              </a:gradFill>
              <a:cs typeface="Segoe UI" panose="020B0502040204020203" pitchFamily="34" charset="0"/>
            </a:endParaRPr>
          </a:p>
        </p:txBody>
      </p:sp>
    </p:spTree>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Use this Layout for Speaker Notes slides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5" spc="-98" baseline="0">
                <a:gradFill>
                  <a:gsLst>
                    <a:gs pos="62564">
                      <a:schemeClr val="tx1"/>
                    </a:gs>
                    <a:gs pos="55000">
                      <a:schemeClr val="tx1"/>
                    </a:gs>
                  </a:gsLst>
                  <a:lin ang="5400000" scaled="0"/>
                </a:gradFill>
              </a:defRPr>
            </a:lvl1pPr>
          </a:lstStyle>
          <a:p>
            <a:r>
              <a:rPr lang="en-US"/>
              <a:t>Event name</a:t>
            </a:r>
            <a:endParaRPr lang="en-US"/>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Date</a:t>
            </a:r>
            <a:endParaRPr lang="en-US"/>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endParaRPr lang="en-US"/>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642" tIns="44821" rIns="89642" bIns="44821" numCol="1" anchor="t" anchorCtr="0" compatLnSpc="1"/>
          <a:lstStyle/>
          <a:p>
            <a:endParaRPr lang="en-US" sz="1765"/>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62564">
                      <a:schemeClr val="tx1"/>
                    </a:gs>
                    <a:gs pos="55000">
                      <a:schemeClr val="tx1"/>
                    </a:gs>
                  </a:gsLst>
                  <a:lin ang="5400000" scaled="0"/>
                </a:gradFill>
              </a:defRPr>
            </a:lvl1pPr>
          </a:lstStyle>
          <a:p>
            <a:r>
              <a:rPr lang="en-US"/>
              <a:t>Presentation title</a:t>
            </a:r>
            <a:endParaRPr lang="en-US"/>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Speaker name</a:t>
            </a:r>
            <a:endParaRPr lang="en-US"/>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642" tIns="44821" rIns="89642" bIns="44821" numCol="1" anchor="t" anchorCtr="0" compatLnSpc="1"/>
          <a:lstStyle/>
          <a:p>
            <a:endParaRPr lang="en-US" sz="1765"/>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endParaRPr lang="en-US"/>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Pct val="90000"/>
              <a:buFont typeface="Arial" panose="020B0604020202020204" pitchFamily="34" charset="0"/>
              <a:buNone/>
            </a:pPr>
            <a:r>
              <a:rPr lang="en-US"/>
              <a:t>Speaker name</a:t>
            </a:r>
            <a:endParaRPr lang="en-US"/>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642" tIns="44821" rIns="89642" bIns="44821" numCol="1" anchor="t" anchorCtr="0" compatLnSpc="1"/>
          <a:lstStyle/>
          <a:p>
            <a:endParaRPr lang="en-US" sz="1765"/>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55" indent="0">
              <a:buNone/>
              <a:defRPr/>
            </a:lvl2pPr>
            <a:lvl3pPr marL="448310" indent="0">
              <a:buNone/>
              <a:defRPr/>
            </a:lvl3pPr>
            <a:lvl4pPr marL="672465" indent="0">
              <a:buNone/>
              <a:defRPr/>
            </a:lvl4pPr>
            <a:lvl5pPr marL="89662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720" indent="-171450">
              <a:buFont typeface="Wingdings" panose="05000000000000000000" pitchFamily="2" charset="2"/>
              <a:buChar char=""/>
              <a:defRPr sz="2000" b="0"/>
            </a:lvl2pPr>
            <a:lvl3pPr marL="639445" indent="-188595">
              <a:buFont typeface="Wingdings" panose="05000000000000000000" pitchFamily="2" charset="2"/>
              <a:buChar char=""/>
              <a:defRPr sz="1600" b="0"/>
            </a:lvl3pPr>
            <a:lvl4pPr marL="828675" indent="-175895">
              <a:buFont typeface="Wingdings" panose="05000000000000000000" pitchFamily="2" charset="2"/>
              <a:buChar char=""/>
              <a:defRPr sz="1400" b="0"/>
            </a:lvl4pPr>
            <a:lvl5pPr marL="1023620" indent="-169545">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6" name="Text Placeholder 3"/>
          <p:cNvSpPr>
            <a:spLocks noGrp="1"/>
          </p:cNvSpPr>
          <p:nvPr>
            <p:ph type="body" sz="quarter" idx="11"/>
          </p:nvPr>
        </p:nvSpPr>
        <p:spPr>
          <a:xfrm>
            <a:off x="6389915" y="1437480"/>
            <a:ext cx="5212080" cy="1649683"/>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720" indent="-171450">
              <a:buFont typeface="Wingdings" panose="05000000000000000000" pitchFamily="2" charset="2"/>
              <a:buChar char=""/>
              <a:defRPr sz="2000" b="0"/>
            </a:lvl2pPr>
            <a:lvl3pPr marL="639445" indent="-188595">
              <a:buFont typeface="Wingdings" panose="05000000000000000000" pitchFamily="2" charset="2"/>
              <a:buChar char=""/>
              <a:defRPr sz="1600" b="0"/>
            </a:lvl3pPr>
            <a:lvl4pPr marL="828675" indent="-175895">
              <a:buFont typeface="Wingdings" panose="05000000000000000000" pitchFamily="2" charset="2"/>
              <a:buChar char=""/>
              <a:defRPr sz="1400" b="0"/>
            </a:lvl4pPr>
            <a:lvl5pPr marL="1023620" indent="-169545">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825" indent="0">
              <a:buFont typeface="Wingdings" panose="05000000000000000000" pitchFamily="2" charset="2"/>
              <a:buNone/>
              <a:defRPr sz="2355" b="0"/>
            </a:lvl2pPr>
            <a:lvl3pPr marL="441960" indent="0">
              <a:buFont typeface="Wingdings" panose="05000000000000000000" pitchFamily="2" charset="2"/>
              <a:buNone/>
              <a:defRPr sz="2155" b="0"/>
            </a:lvl3pPr>
            <a:lvl4pPr marL="639445" indent="0">
              <a:buFont typeface="Wingdings" panose="05000000000000000000" pitchFamily="2" charset="2"/>
              <a:buNone/>
              <a:defRPr sz="2155" b="0"/>
            </a:lvl4pPr>
            <a:lvl5pPr marL="837565" indent="0">
              <a:buFont typeface="Wingdings" panose="05000000000000000000" pitchFamily="2" charset="2"/>
              <a:buNone/>
              <a:defRPr sz="2155"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825" indent="0">
              <a:buFont typeface="Arial" panose="020B0604020202020204" pitchFamily="34" charset="0"/>
              <a:buNone/>
              <a:defRPr lang="en-US" sz="2355" b="0" kern="1200" spc="0" baseline="0" dirty="0">
                <a:gradFill>
                  <a:gsLst>
                    <a:gs pos="1250">
                      <a:schemeClr val="tx1"/>
                    </a:gs>
                    <a:gs pos="100000">
                      <a:schemeClr val="tx1"/>
                    </a:gs>
                  </a:gsLst>
                  <a:lin ang="5400000" scaled="0"/>
                </a:gradFill>
                <a:latin typeface="+mn-lt"/>
                <a:ea typeface="+mn-ea"/>
                <a:cs typeface="+mn-cs"/>
              </a:defRPr>
            </a:lvl2pPr>
            <a:lvl3pPr marL="441960"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3pPr>
            <a:lvl4pPr marL="63944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756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4190" marR="0" lvl="0" indent="-504190" algn="l" defTabSz="914400" rtl="0" eaLnBrk="1" fontAlgn="auto" latinLnBrk="0" hangingPunct="1">
              <a:lnSpc>
                <a:spcPct val="90000"/>
              </a:lnSpc>
              <a:spcBef>
                <a:spcPts val="1200"/>
              </a:spcBef>
              <a:spcAft>
                <a:spcPts val="0"/>
              </a:spcAft>
              <a:buClr>
                <a:schemeClr val="tx1"/>
              </a:buClr>
              <a:buSzPct val="90000"/>
            </a:pPr>
            <a:r>
              <a:rPr lang="en-US"/>
              <a:t>Edit Master text styles</a:t>
            </a:r>
            <a:endParaRPr lang="en-US"/>
          </a:p>
          <a:p>
            <a:pPr marL="504190" marR="0" lvl="1" indent="-504190" algn="l" defTabSz="914400" rtl="0" eaLnBrk="1" fontAlgn="auto" latinLnBrk="0" hangingPunct="1">
              <a:lnSpc>
                <a:spcPct val="90000"/>
              </a:lnSpc>
              <a:spcBef>
                <a:spcPts val="1200"/>
              </a:spcBef>
              <a:spcAft>
                <a:spcPts val="0"/>
              </a:spcAft>
              <a:buClr>
                <a:schemeClr val="tx1"/>
              </a:buClr>
              <a:buSzPct val="90000"/>
            </a:pPr>
            <a:r>
              <a:rPr lang="en-US"/>
              <a:t>Second level</a:t>
            </a:r>
            <a:endParaRPr lang="en-US"/>
          </a:p>
          <a:p>
            <a:pPr marL="504190" marR="0" lvl="2" indent="-504190" algn="l" defTabSz="914400" rtl="0" eaLnBrk="1" fontAlgn="auto" latinLnBrk="0" hangingPunct="1">
              <a:lnSpc>
                <a:spcPct val="90000"/>
              </a:lnSpc>
              <a:spcBef>
                <a:spcPts val="1200"/>
              </a:spcBef>
              <a:spcAft>
                <a:spcPts val="0"/>
              </a:spcAft>
              <a:buClr>
                <a:schemeClr val="tx1"/>
              </a:buClr>
              <a:buSzPct val="90000"/>
            </a:pPr>
            <a:r>
              <a:rPr lang="en-US"/>
              <a:t>Third level</a:t>
            </a:r>
            <a:endParaRPr lang="en-US"/>
          </a:p>
          <a:p>
            <a:pPr marL="504190" marR="0" lvl="3" indent="-504190" algn="l" defTabSz="914400" rtl="0" eaLnBrk="1" fontAlgn="auto" latinLnBrk="0" hangingPunct="1">
              <a:lnSpc>
                <a:spcPct val="90000"/>
              </a:lnSpc>
              <a:spcBef>
                <a:spcPts val="1200"/>
              </a:spcBef>
              <a:spcAft>
                <a:spcPts val="0"/>
              </a:spcAft>
              <a:buClr>
                <a:schemeClr val="tx1"/>
              </a:buClr>
              <a:buSzPct val="90000"/>
            </a:pPr>
            <a:r>
              <a:rPr lang="en-US"/>
              <a:t>Fourth level</a:t>
            </a:r>
            <a:endParaRPr lang="en-US"/>
          </a:p>
          <a:p>
            <a:pPr marL="504190" marR="0" lvl="4" indent="-504190" algn="l" defTabSz="914400" rtl="0" eaLnBrk="1" fontAlgn="auto" latinLnBrk="0" hangingPunct="1">
              <a:lnSpc>
                <a:spcPct val="90000"/>
              </a:lnSpc>
              <a:spcBef>
                <a:spcPts val="1200"/>
              </a:spcBef>
              <a:spcAft>
                <a:spcPts val="0"/>
              </a:spcAft>
              <a:buClr>
                <a:schemeClr val="tx1"/>
              </a:buClr>
              <a:buSzPct val="90000"/>
            </a:pPr>
            <a:r>
              <a:rPr lang="en-US"/>
              <a:t>Fifth level</a:t>
            </a:r>
            <a:endParaRPr lang="en-US"/>
          </a:p>
        </p:txBody>
      </p:sp>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330" indent="-227330">
              <a:spcBef>
                <a:spcPts val="1200"/>
              </a:spcBef>
              <a:buClr>
                <a:schemeClr val="tx1"/>
              </a:buClr>
              <a:buFont typeface="Wingdings" panose="05000000000000000000" pitchFamily="2" charset="2"/>
              <a:buChar char=""/>
              <a:defRPr sz="2940" b="0">
                <a:latin typeface="+mn-lt"/>
              </a:defRPr>
            </a:lvl1pPr>
            <a:lvl2pPr marL="418465" indent="-168275">
              <a:buFont typeface="Wingdings" panose="05000000000000000000" pitchFamily="2" charset="2"/>
              <a:buChar char=""/>
              <a:defRPr sz="2355" b="0"/>
            </a:lvl2pPr>
            <a:lvl3pPr marL="627380" indent="-185420">
              <a:buFont typeface="Wingdings" panose="05000000000000000000" pitchFamily="2" charset="2"/>
              <a:buChar char=""/>
              <a:defRPr sz="2155" b="0"/>
            </a:lvl3pPr>
            <a:lvl4pPr marL="812165" indent="-172720">
              <a:buFont typeface="Wingdings" panose="05000000000000000000" pitchFamily="2" charset="2"/>
              <a:buChar char=""/>
              <a:defRPr sz="2155" b="0"/>
            </a:lvl4pPr>
            <a:lvl5pPr marL="1003935" indent="-166370">
              <a:buFont typeface="Wingdings" panose="05000000000000000000" pitchFamily="2" charset="2"/>
              <a:buChar char=""/>
              <a:defRPr sz="2155"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940" indent="-281940">
              <a:spcBef>
                <a:spcPts val="1200"/>
              </a:spcBef>
              <a:buClr>
                <a:schemeClr val="tx1"/>
              </a:buClr>
              <a:buFont typeface="Arial" panose="020B0604020202020204"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740" indent="-335915">
              <a:defRPr lang="en-US" sz="2355" b="0" kern="1200" spc="0" baseline="0" dirty="0">
                <a:gradFill>
                  <a:gsLst>
                    <a:gs pos="1250">
                      <a:schemeClr val="tx1"/>
                    </a:gs>
                    <a:gs pos="100000">
                      <a:schemeClr val="tx1"/>
                    </a:gs>
                  </a:gsLst>
                  <a:lin ang="5400000" scaled="0"/>
                </a:gradFill>
                <a:latin typeface="+mn-lt"/>
                <a:ea typeface="+mn-ea"/>
                <a:cs typeface="+mn-cs"/>
              </a:defRPr>
            </a:lvl2pPr>
            <a:lvl3pPr marL="777875" indent="-335915">
              <a:defRPr lang="en-US" sz="2155" b="0" kern="1200" spc="0" baseline="0" dirty="0">
                <a:gradFill>
                  <a:gsLst>
                    <a:gs pos="1250">
                      <a:schemeClr val="tx1"/>
                    </a:gs>
                    <a:gs pos="100000">
                      <a:schemeClr val="tx1"/>
                    </a:gs>
                  </a:gsLst>
                  <a:lin ang="5400000" scaled="0"/>
                </a:gradFill>
                <a:latin typeface="+mn-lt"/>
                <a:ea typeface="+mn-ea"/>
                <a:cs typeface="+mn-cs"/>
              </a:defRPr>
            </a:lvl3pPr>
            <a:lvl4pPr marL="975995" indent="-335915">
              <a:defRPr lang="en-US" sz="2155" b="0" kern="1200" spc="0" baseline="0" dirty="0">
                <a:gradFill>
                  <a:gsLst>
                    <a:gs pos="1250">
                      <a:schemeClr val="tx1"/>
                    </a:gs>
                    <a:gs pos="100000">
                      <a:schemeClr val="tx1"/>
                    </a:gs>
                  </a:gsLst>
                  <a:lin ang="5400000" scaled="0"/>
                </a:gradFill>
                <a:latin typeface="+mn-lt"/>
                <a:ea typeface="+mn-ea"/>
                <a:cs typeface="+mn-cs"/>
              </a:defRPr>
            </a:lvl4pPr>
            <a:lvl5pPr marL="1173480" indent="-335915">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7330" marR="0" lvl="0"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Edit Master text styles</a:t>
            </a:r>
            <a:endParaRPr lang="en-US"/>
          </a:p>
          <a:p>
            <a:pPr marL="227330" marR="0" lvl="1"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Second level</a:t>
            </a:r>
            <a:endParaRPr lang="en-US"/>
          </a:p>
          <a:p>
            <a:pPr marL="227330" marR="0" lvl="2"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Third level</a:t>
            </a:r>
            <a:endParaRPr lang="en-US"/>
          </a:p>
          <a:p>
            <a:pPr marL="227330" marR="0" lvl="3"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Fourth level</a:t>
            </a:r>
            <a:endParaRPr lang="en-US"/>
          </a:p>
          <a:p>
            <a:pPr marL="227330" marR="0" lvl="4"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Fifth level</a:t>
            </a:r>
            <a:endParaRPr lang="en-US"/>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60" spc="-98" baseline="0">
                <a:gradFill>
                  <a:gsLst>
                    <a:gs pos="0">
                      <a:schemeClr val="tx1"/>
                    </a:gs>
                    <a:gs pos="100000">
                      <a:schemeClr val="tx1"/>
                    </a:gs>
                  </a:gsLst>
                  <a:lin ang="5400000" scaled="0"/>
                </a:gradFill>
              </a:defRPr>
            </a:lvl1pPr>
          </a:lstStyle>
          <a:p>
            <a:r>
              <a:rPr lang="en-US"/>
              <a:t>Demo title</a:t>
            </a:r>
            <a:endParaRPr lang="en-US"/>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anose="020B0502040204020203" pitchFamily="34" charset="0"/>
              </a:defRPr>
            </a:lvl1pPr>
          </a:lstStyle>
          <a:p>
            <a:r>
              <a:rPr lang="en-US"/>
              <a:t>Video title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endParaRPr lang="en-US"/>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a:p>
        </p:txBody>
      </p:sp>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4400" fontAlgn="base">
              <a:spcBef>
                <a:spcPct val="0"/>
              </a:spcBef>
              <a:spcAft>
                <a:spcPct val="0"/>
              </a:spcAft>
            </a:pPr>
            <a:endParaRPr lang="en-US" sz="176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4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83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6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spAutoFit/>
          </a:bodyPr>
          <a:lstStyle/>
          <a:p>
            <a:pPr defTabSz="913765" eaLnBrk="0" hangingPunct="0"/>
            <a:r>
              <a:rPr lang="en-US" sz="685">
                <a:gradFill>
                  <a:gsLst>
                    <a:gs pos="0">
                      <a:schemeClr val="tx1"/>
                    </a:gs>
                    <a:gs pos="100000">
                      <a:schemeClr val="tx1"/>
                    </a:gs>
                  </a:gsLst>
                  <a:lin ang="5400000" scaled="0"/>
                </a:gradFill>
                <a:cs typeface="Segoe UI" panose="020B0502040204020203" pitchFamily="34" charset="0"/>
              </a:rPr>
              <a:t>© Copyright Microsoft Corporation. All rights reserved. </a:t>
            </a:r>
            <a:endParaRPr lang="en-US" sz="685">
              <a:gradFill>
                <a:gsLst>
                  <a:gs pos="0">
                    <a:schemeClr val="tx1"/>
                  </a:gs>
                  <a:gs pos="100000">
                    <a:schemeClr val="tx1"/>
                  </a:gs>
                </a:gsLst>
                <a:lin ang="5400000" scaled="0"/>
              </a:gradFill>
              <a:cs typeface="Segoe UI" panose="020B0502040204020203" pitchFamily="34" charset="0"/>
            </a:endParaRP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Use this Layout for Speaker Notes slides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idden-Data">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TextBox 4"/>
          <p:cNvSpPr txBox="1"/>
          <p:nvPr userDrawn="1"/>
        </p:nvSpPr>
        <p:spPr>
          <a:xfrm>
            <a:off x="264027" y="6495393"/>
            <a:ext cx="1011758"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400" b="0" i="0" u="none" strike="noStrike" kern="0" cap="none" spc="0" normalizeH="0" baseline="0" noProof="0">
                <a:ln>
                  <a:noFill/>
                </a:ln>
                <a:solidFill>
                  <a:schemeClr val="bg1"/>
                </a:solidFill>
                <a:effectLst/>
                <a:uLnTx/>
                <a:uFillTx/>
                <a:latin typeface="Segoe UI" panose="020B0502040204020203" pitchFamily="34" charset="0"/>
              </a:rPr>
              <a:t>Hidden Slide</a:t>
            </a:r>
            <a:endParaRPr kumimoji="0" lang="en-US" sz="1400" b="0" i="0" u="none" strike="noStrike" kern="0" cap="none" spc="0" normalizeH="0" baseline="0" noProof="0">
              <a:ln>
                <a:noFill/>
              </a:ln>
              <a:solidFill>
                <a:schemeClr val="bg1"/>
              </a:solidFill>
              <a:effectLst/>
              <a:uLnTx/>
              <a:uFillTx/>
              <a:latin typeface="Segoe UI" panose="020B0502040204020203" pitchFamily="34" charset="0"/>
            </a:endParaRPr>
          </a:p>
        </p:txBody>
      </p:sp>
      <p:sp>
        <p:nvSpPr>
          <p:cNvPr id="35" name="Rectangle 34"/>
          <p:cNvSpPr>
            <a:spLocks noChangeArrowheads="1"/>
          </p:cNvSpPr>
          <p:nvPr userDrawn="1"/>
        </p:nvSpPr>
        <p:spPr bwMode="white">
          <a:xfrm>
            <a:off x="264027" y="1315996"/>
            <a:ext cx="2688180" cy="3408636"/>
          </a:xfrm>
          <a:prstGeom prst="rect">
            <a:avLst/>
          </a:prstGeom>
          <a:solidFill>
            <a:srgbClr val="333333">
              <a:alpha val="50195"/>
            </a:srgbClr>
          </a:solidFill>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29319" tIns="64651" rIns="129319" bIns="64651" anchor="ctr"/>
          <a:lstStyle/>
          <a:p>
            <a:pPr marL="0" marR="0" lvl="0" indent="0" algn="ctr" defTabSz="1293495"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38" name="Rectangle 19"/>
          <p:cNvSpPr>
            <a:spLocks noChangeArrowheads="1"/>
          </p:cNvSpPr>
          <p:nvPr userDrawn="1"/>
        </p:nvSpPr>
        <p:spPr bwMode="white">
          <a:xfrm>
            <a:off x="266255" y="2255422"/>
            <a:ext cx="268759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155" marR="0" lvl="0" indent="-478155" algn="r" defTabSz="1293495" eaLnBrk="0" fontAlgn="base" latinLnBrk="0" hangingPunct="0">
              <a:lnSpc>
                <a:spcPct val="90000"/>
              </a:lnSpc>
              <a:spcBef>
                <a:spcPct val="30000"/>
              </a:spcBef>
              <a:spcAft>
                <a:spcPct val="0"/>
              </a:spcAft>
              <a:buClr>
                <a:srgbClr val="FFFF99"/>
              </a:buClr>
              <a:buSzPct val="75000"/>
              <a:buFontTx/>
              <a:buNone/>
              <a:defRPr/>
            </a:pPr>
            <a:r>
              <a:rPr kumimoji="0" lang="en-US" sz="1800" b="0" i="0" u="none" strike="noStrike" kern="0" cap="none" spc="0" normalizeH="0" baseline="0" noProof="0">
                <a:ln>
                  <a:noFill/>
                </a:ln>
                <a:solidFill>
                  <a:srgbClr val="FFFFFF"/>
                </a:solidFill>
                <a:effectLst/>
                <a:uLnTx/>
                <a:uFillTx/>
                <a:cs typeface="Arial" panose="020B0604020202020204" pitchFamily="34" charset="0"/>
              </a:rPr>
              <a:t>Speaker:</a:t>
            </a:r>
            <a:endParaRPr kumimoji="0" lang="en-US" sz="18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40" name="Rectangle 19"/>
          <p:cNvSpPr>
            <a:spLocks noChangeArrowheads="1"/>
          </p:cNvSpPr>
          <p:nvPr userDrawn="1"/>
        </p:nvSpPr>
        <p:spPr bwMode="white">
          <a:xfrm>
            <a:off x="266255" y="2789438"/>
            <a:ext cx="269614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155" marR="0" lvl="0" indent="-478155" algn="r" defTabSz="1293495" eaLnBrk="0" fontAlgn="base" latinLnBrk="0" hangingPunct="0">
              <a:lnSpc>
                <a:spcPct val="90000"/>
              </a:lnSpc>
              <a:spcBef>
                <a:spcPct val="30000"/>
              </a:spcBef>
              <a:spcAft>
                <a:spcPct val="0"/>
              </a:spcAft>
              <a:buClr>
                <a:srgbClr val="FFFF99"/>
              </a:buClr>
              <a:buSzPct val="75000"/>
              <a:buFontTx/>
              <a:buNone/>
              <a:defRPr/>
            </a:pPr>
            <a:r>
              <a:rPr kumimoji="0" lang="en-US" sz="1800" b="0" i="0" u="none" strike="noStrike" kern="0" cap="none" spc="0" normalizeH="0" baseline="0" noProof="0">
                <a:ln>
                  <a:noFill/>
                </a:ln>
                <a:solidFill>
                  <a:srgbClr val="FFFFFF"/>
                </a:solidFill>
                <a:effectLst/>
                <a:uLnTx/>
                <a:uFillTx/>
                <a:cs typeface="Arial" panose="020B0604020202020204" pitchFamily="34" charset="0"/>
              </a:rPr>
              <a:t>Audience:</a:t>
            </a:r>
            <a:endParaRPr kumimoji="0" lang="en-US" sz="18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42" name="Rectangle 24"/>
          <p:cNvSpPr>
            <a:spLocks noChangeArrowheads="1"/>
          </p:cNvSpPr>
          <p:nvPr userDrawn="1"/>
        </p:nvSpPr>
        <p:spPr bwMode="white">
          <a:xfrm>
            <a:off x="273355" y="3813883"/>
            <a:ext cx="270661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155" marR="0" lvl="0" indent="-478155" algn="r" defTabSz="1293495" eaLnBrk="0" fontAlgn="base" latinLnBrk="0" hangingPunct="0">
              <a:lnSpc>
                <a:spcPct val="90000"/>
              </a:lnSpc>
              <a:spcBef>
                <a:spcPct val="30000"/>
              </a:spcBef>
              <a:spcAft>
                <a:spcPct val="0"/>
              </a:spcAft>
              <a:buClr>
                <a:srgbClr val="FFFF99"/>
              </a:buClr>
              <a:buSzPct val="75000"/>
              <a:buFontTx/>
              <a:buNone/>
              <a:defRPr/>
            </a:pPr>
            <a:r>
              <a:rPr kumimoji="0" lang="en-US" sz="1800" b="0" i="0" u="none" strike="noStrike" kern="0" cap="none" spc="0" normalizeH="0" baseline="0" noProof="0">
                <a:ln>
                  <a:noFill/>
                </a:ln>
                <a:solidFill>
                  <a:srgbClr val="FFFFFF"/>
                </a:solidFill>
                <a:effectLst/>
                <a:uLnTx/>
                <a:uFillTx/>
                <a:cs typeface="Arial" panose="020B0604020202020204" pitchFamily="34" charset="0"/>
              </a:rPr>
              <a:t>Content Level:</a:t>
            </a:r>
            <a:endParaRPr kumimoji="0" lang="en-US" sz="18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43" name="Rectangle 13"/>
          <p:cNvSpPr>
            <a:spLocks noChangeArrowheads="1"/>
          </p:cNvSpPr>
          <p:nvPr userDrawn="1"/>
        </p:nvSpPr>
        <p:spPr bwMode="white">
          <a:xfrm>
            <a:off x="2986210" y="3832773"/>
            <a:ext cx="892415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0" marR="0" lvl="0" indent="0" defTabSz="1293495" eaLnBrk="0" fontAlgn="base" latinLnBrk="0" hangingPunct="0">
              <a:lnSpc>
                <a:spcPct val="90000"/>
              </a:lnSpc>
              <a:spcBef>
                <a:spcPct val="30000"/>
              </a:spcBef>
              <a:spcAft>
                <a:spcPct val="0"/>
              </a:spcAft>
              <a:buClr>
                <a:srgbClr val="FFFF99"/>
              </a:buClr>
              <a:buSzPct val="75000"/>
              <a:buFontTx/>
              <a:buNone/>
              <a:defRPr/>
            </a:pPr>
            <a:r>
              <a:rPr kumimoji="0" lang="en-US" sz="1800" b="0" i="0" u="none" strike="noStrike" kern="0" cap="none" spc="0" normalizeH="0" baseline="0" noProof="0">
                <a:ln>
                  <a:noFill/>
                </a:ln>
                <a:solidFill>
                  <a:srgbClr val="FFFFFF"/>
                </a:solidFill>
                <a:effectLst/>
                <a:uLnTx/>
                <a:uFillTx/>
                <a:cs typeface="Segoe UI" panose="020B0502040204020203" pitchFamily="34" charset="0"/>
              </a:rPr>
              <a:t>Level               for external &amp; internal use</a:t>
            </a:r>
            <a:endParaRPr kumimoji="0" lang="en-US" altLang="ja-JP" sz="1800" b="0" i="0" u="none" strike="noStrike" kern="0" cap="none" spc="0" normalizeH="0" baseline="0" noProof="0">
              <a:ln>
                <a:noFill/>
              </a:ln>
              <a:solidFill>
                <a:srgbClr val="FFFFFF"/>
              </a:solidFill>
              <a:effectLst/>
              <a:uLnTx/>
              <a:uFillTx/>
              <a:cs typeface="Segoe UI" panose="020B0502040204020203" pitchFamily="34" charset="0"/>
            </a:endParaRPr>
          </a:p>
        </p:txBody>
      </p:sp>
      <p:sp>
        <p:nvSpPr>
          <p:cNvPr id="47" name="Rectangle 27"/>
          <p:cNvSpPr>
            <a:spLocks noChangeArrowheads="1"/>
          </p:cNvSpPr>
          <p:nvPr userDrawn="1"/>
        </p:nvSpPr>
        <p:spPr bwMode="white">
          <a:xfrm>
            <a:off x="274329" y="4320653"/>
            <a:ext cx="2702383"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155" marR="0" lvl="0" indent="-478155" algn="r" defTabSz="1293495" eaLnBrk="0" fontAlgn="base" latinLnBrk="0" hangingPunct="0">
              <a:lnSpc>
                <a:spcPct val="90000"/>
              </a:lnSpc>
              <a:spcBef>
                <a:spcPct val="30000"/>
              </a:spcBef>
              <a:spcAft>
                <a:spcPct val="0"/>
              </a:spcAft>
              <a:buClr>
                <a:srgbClr val="FFFF99"/>
              </a:buClr>
              <a:buSzPct val="75000"/>
              <a:buFontTx/>
              <a:buNone/>
              <a:defRPr/>
            </a:pPr>
            <a:r>
              <a:rPr kumimoji="0" lang="en-US" sz="1800" b="0" i="0" u="none" strike="noStrike" kern="0" cap="none" spc="0" normalizeH="0" baseline="0" noProof="0">
                <a:ln>
                  <a:noFill/>
                </a:ln>
                <a:solidFill>
                  <a:srgbClr val="FFFFFF"/>
                </a:solidFill>
                <a:effectLst/>
                <a:uLnTx/>
                <a:uFillTx/>
                <a:cs typeface="Arial" panose="020B0604020202020204" pitchFamily="34" charset="0"/>
              </a:rPr>
              <a:t>Desired Outcomes:</a:t>
            </a:r>
            <a:endParaRPr kumimoji="0" lang="en-US" sz="18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48" name="Rectangle 13"/>
          <p:cNvSpPr>
            <a:spLocks noChangeArrowheads="1"/>
          </p:cNvSpPr>
          <p:nvPr userDrawn="1"/>
        </p:nvSpPr>
        <p:spPr bwMode="white">
          <a:xfrm>
            <a:off x="2986210" y="4314839"/>
            <a:ext cx="8917919" cy="3402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111" tIns="45054" rIns="90111" bIns="45054" anchor="ctr">
            <a:spAutoFit/>
          </a:bodyPr>
          <a:lstStyle/>
          <a:p>
            <a:pPr marL="0" marR="0" lvl="0" indent="0" defTabSz="1293495" eaLnBrk="0" fontAlgn="base" latinLnBrk="0" hangingPunct="0">
              <a:lnSpc>
                <a:spcPct val="90000"/>
              </a:lnSpc>
              <a:spcBef>
                <a:spcPct val="30000"/>
              </a:spcBef>
              <a:spcAft>
                <a:spcPct val="0"/>
              </a:spcAft>
              <a:buClr>
                <a:srgbClr val="FFFF99"/>
              </a:buClr>
              <a:buSzPct val="75000"/>
              <a:buFontTx/>
              <a:buNone/>
              <a:defRPr/>
            </a:pPr>
            <a:endParaRPr kumimoji="0" lang="en-US" sz="1800" b="0" i="0" u="none" strike="noStrike" kern="0" cap="none" spc="0" normalizeH="0" baseline="0" noProof="0">
              <a:ln>
                <a:noFill/>
              </a:ln>
              <a:solidFill>
                <a:srgbClr val="FFFFFF"/>
              </a:solidFill>
              <a:effectLst/>
              <a:uLnTx/>
              <a:uFillTx/>
              <a:cs typeface="Segoe UI" panose="020B0502040204020203" pitchFamily="34" charset="0"/>
            </a:endParaRPr>
          </a:p>
        </p:txBody>
      </p:sp>
      <p:sp>
        <p:nvSpPr>
          <p:cNvPr id="50" name="Line 3"/>
          <p:cNvSpPr>
            <a:spLocks noChangeShapeType="1"/>
          </p:cNvSpPr>
          <p:nvPr userDrawn="1"/>
        </p:nvSpPr>
        <p:spPr bwMode="white">
          <a:xfrm>
            <a:off x="308291" y="170976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286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anose="020B0604020202020204" pitchFamily="34" charset="0"/>
            </a:endParaRPr>
          </a:p>
        </p:txBody>
      </p:sp>
      <p:sp>
        <p:nvSpPr>
          <p:cNvPr id="51" name="Rectangle 24"/>
          <p:cNvSpPr>
            <a:spLocks noChangeArrowheads="1"/>
          </p:cNvSpPr>
          <p:nvPr userDrawn="1"/>
        </p:nvSpPr>
        <p:spPr bwMode="white">
          <a:xfrm>
            <a:off x="266254" y="3331059"/>
            <a:ext cx="271371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155" marR="0" lvl="0" indent="-478155" algn="r" defTabSz="1293495" eaLnBrk="0" fontAlgn="base" latinLnBrk="0" hangingPunct="0">
              <a:lnSpc>
                <a:spcPct val="90000"/>
              </a:lnSpc>
              <a:spcBef>
                <a:spcPct val="30000"/>
              </a:spcBef>
              <a:spcAft>
                <a:spcPct val="0"/>
              </a:spcAft>
              <a:buClr>
                <a:srgbClr val="FFFF99"/>
              </a:buClr>
              <a:buSzPct val="75000"/>
              <a:buFontTx/>
              <a:buNone/>
              <a:defRPr/>
            </a:pPr>
            <a:r>
              <a:rPr kumimoji="0" lang="en-US" sz="1800" b="0" i="0" u="none" strike="noStrike" kern="0" cap="none" spc="0" normalizeH="0" baseline="0" noProof="0">
                <a:ln>
                  <a:noFill/>
                </a:ln>
                <a:solidFill>
                  <a:srgbClr val="FFFFFF"/>
                </a:solidFill>
                <a:effectLst/>
                <a:uLnTx/>
                <a:uFillTx/>
                <a:cs typeface="Arial" panose="020B0604020202020204" pitchFamily="34" charset="0"/>
              </a:rPr>
              <a:t>Delivery Time:</a:t>
            </a:r>
            <a:endParaRPr kumimoji="0" lang="en-US" sz="18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53" name="Rectangle 20"/>
          <p:cNvSpPr>
            <a:spLocks noChangeArrowheads="1"/>
          </p:cNvSpPr>
          <p:nvPr userDrawn="1"/>
        </p:nvSpPr>
        <p:spPr bwMode="white">
          <a:xfrm>
            <a:off x="273355" y="1327769"/>
            <a:ext cx="2722797"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155" marR="0" lvl="0" indent="-478155" algn="r" defTabSz="1293495" eaLnBrk="0" fontAlgn="base" latinLnBrk="0" hangingPunct="0">
              <a:lnSpc>
                <a:spcPct val="90000"/>
              </a:lnSpc>
              <a:spcBef>
                <a:spcPct val="30000"/>
              </a:spcBef>
              <a:spcAft>
                <a:spcPct val="0"/>
              </a:spcAft>
              <a:buClr>
                <a:srgbClr val="FFFF99"/>
              </a:buClr>
              <a:buSzPct val="75000"/>
              <a:buFontTx/>
              <a:buNone/>
              <a:defRPr/>
            </a:pPr>
            <a:r>
              <a:rPr kumimoji="0" lang="en-US" sz="1800" b="0" i="0" u="none" strike="noStrike" kern="0" cap="none" spc="0" normalizeH="0" baseline="0" noProof="0">
                <a:ln>
                  <a:noFill/>
                </a:ln>
                <a:solidFill>
                  <a:srgbClr val="FFFFFF"/>
                </a:solidFill>
                <a:effectLst/>
                <a:uLnTx/>
                <a:uFillTx/>
                <a:cs typeface="Arial" panose="020B0604020202020204" pitchFamily="34" charset="0"/>
              </a:rPr>
              <a:t>Title:</a:t>
            </a:r>
            <a:endParaRPr kumimoji="0" lang="en-US" sz="18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54" name="Rectangle 23"/>
          <p:cNvSpPr>
            <a:spLocks noChangeArrowheads="1"/>
          </p:cNvSpPr>
          <p:nvPr userDrawn="1"/>
        </p:nvSpPr>
        <p:spPr bwMode="white">
          <a:xfrm>
            <a:off x="273355" y="1753988"/>
            <a:ext cx="271285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478155" marR="0" lvl="0" indent="-478155" algn="r" defTabSz="1293495" eaLnBrk="0" fontAlgn="base" latinLnBrk="0" hangingPunct="0">
              <a:lnSpc>
                <a:spcPct val="90000"/>
              </a:lnSpc>
              <a:spcBef>
                <a:spcPct val="30000"/>
              </a:spcBef>
              <a:spcAft>
                <a:spcPct val="0"/>
              </a:spcAft>
              <a:buClr>
                <a:srgbClr val="FFFF99"/>
              </a:buClr>
              <a:buSzPct val="75000"/>
              <a:buFontTx/>
              <a:buNone/>
              <a:defRPr/>
            </a:pPr>
            <a:r>
              <a:rPr kumimoji="0" lang="en-US" sz="1800" b="0" i="0" u="none" strike="noStrike" kern="0" cap="none" spc="0" normalizeH="0" baseline="0" noProof="0">
                <a:ln>
                  <a:noFill/>
                </a:ln>
                <a:solidFill>
                  <a:srgbClr val="FFFFFF"/>
                </a:solidFill>
                <a:effectLst/>
                <a:uLnTx/>
                <a:uFillTx/>
                <a:cs typeface="Arial" panose="020B0604020202020204" pitchFamily="34" charset="0"/>
              </a:rPr>
              <a:t>Version:</a:t>
            </a:r>
            <a:endParaRPr kumimoji="0" lang="en-US" sz="1800" b="0" i="0" u="none" strike="noStrike" kern="0" cap="none" spc="0" normalizeH="0" baseline="0" noProof="0">
              <a:ln>
                <a:noFill/>
              </a:ln>
              <a:solidFill>
                <a:srgbClr val="FFFFFF"/>
              </a:solidFill>
              <a:effectLst/>
              <a:uLnTx/>
              <a:uFillTx/>
              <a:cs typeface="Arial" panose="020B0604020202020204" pitchFamily="34" charset="0"/>
            </a:endParaRPr>
          </a:p>
        </p:txBody>
      </p:sp>
      <p:sp>
        <p:nvSpPr>
          <p:cNvPr id="55" name="Rectangle 13"/>
          <p:cNvSpPr>
            <a:spLocks noChangeArrowheads="1"/>
          </p:cNvSpPr>
          <p:nvPr userDrawn="1"/>
        </p:nvSpPr>
        <p:spPr bwMode="white">
          <a:xfrm>
            <a:off x="2993312" y="1769604"/>
            <a:ext cx="8928835" cy="3661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245" tIns="53621" rIns="107245" bIns="53621" anchor="ctr">
            <a:spAutoFit/>
          </a:bodyPr>
          <a:lstStyle/>
          <a:p>
            <a:pPr marL="0" marR="0" lvl="0" indent="0" defTabSz="1293495" eaLnBrk="0" fontAlgn="base" latinLnBrk="0" hangingPunct="0">
              <a:lnSpc>
                <a:spcPct val="90000"/>
              </a:lnSpc>
              <a:spcBef>
                <a:spcPct val="30000"/>
              </a:spcBef>
              <a:spcAft>
                <a:spcPct val="0"/>
              </a:spcAft>
              <a:buClr>
                <a:srgbClr val="FFFF99"/>
              </a:buClr>
              <a:buSzPct val="75000"/>
              <a:buFontTx/>
              <a:buNone/>
              <a:defRPr/>
            </a:pPr>
            <a:r>
              <a:rPr kumimoji="0" lang="en-US" sz="1800" b="0" i="0" u="none" strike="noStrike" kern="0" cap="none" spc="0" normalizeH="0" baseline="0" noProof="0">
                <a:ln>
                  <a:noFill/>
                </a:ln>
                <a:solidFill>
                  <a:srgbClr val="FFFFFF"/>
                </a:solidFill>
                <a:effectLst/>
                <a:uLnTx/>
                <a:uFillTx/>
                <a:cs typeface="Segoe UI" panose="020B0502040204020203" pitchFamily="34" charset="0"/>
              </a:rPr>
              <a:t>Last updated </a:t>
            </a:r>
            <a:endParaRPr kumimoji="0" lang="en-US" altLang="ja-JP" sz="1800" b="0" i="0" u="none" strike="noStrike" kern="0" cap="none" spc="0" normalizeH="0" baseline="0" noProof="0">
              <a:ln>
                <a:noFill/>
              </a:ln>
              <a:solidFill>
                <a:srgbClr val="FFFFFF"/>
              </a:solidFill>
              <a:effectLst/>
              <a:uLnTx/>
              <a:uFillTx/>
              <a:cs typeface="Segoe UI" panose="020B0502040204020203" pitchFamily="34" charset="0"/>
            </a:endParaRPr>
          </a:p>
        </p:txBody>
      </p:sp>
      <p:sp>
        <p:nvSpPr>
          <p:cNvPr id="56" name="Line 3"/>
          <p:cNvSpPr>
            <a:spLocks noChangeShapeType="1"/>
          </p:cNvSpPr>
          <p:nvPr userDrawn="1"/>
        </p:nvSpPr>
        <p:spPr bwMode="white">
          <a:xfrm>
            <a:off x="308291" y="21499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286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anose="020B0604020202020204" pitchFamily="34" charset="0"/>
            </a:endParaRPr>
          </a:p>
        </p:txBody>
      </p:sp>
      <p:sp>
        <p:nvSpPr>
          <p:cNvPr id="57" name="Line 3"/>
          <p:cNvSpPr>
            <a:spLocks noChangeShapeType="1"/>
          </p:cNvSpPr>
          <p:nvPr userDrawn="1"/>
        </p:nvSpPr>
        <p:spPr bwMode="white">
          <a:xfrm>
            <a:off x="308291" y="2662032"/>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286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anose="020B0604020202020204" pitchFamily="34" charset="0"/>
            </a:endParaRPr>
          </a:p>
        </p:txBody>
      </p:sp>
      <p:sp>
        <p:nvSpPr>
          <p:cNvPr id="58" name="Line 3"/>
          <p:cNvSpPr>
            <a:spLocks noChangeShapeType="1"/>
          </p:cNvSpPr>
          <p:nvPr userDrawn="1"/>
        </p:nvSpPr>
        <p:spPr bwMode="white">
          <a:xfrm>
            <a:off x="326309" y="328047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286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anose="020B0604020202020204" pitchFamily="34" charset="0"/>
            </a:endParaRPr>
          </a:p>
        </p:txBody>
      </p:sp>
      <p:sp>
        <p:nvSpPr>
          <p:cNvPr id="59" name="Line 3"/>
          <p:cNvSpPr>
            <a:spLocks noChangeShapeType="1"/>
          </p:cNvSpPr>
          <p:nvPr userDrawn="1"/>
        </p:nvSpPr>
        <p:spPr bwMode="white">
          <a:xfrm>
            <a:off x="341430" y="3780414"/>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286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anose="020B0604020202020204" pitchFamily="34" charset="0"/>
            </a:endParaRPr>
          </a:p>
        </p:txBody>
      </p:sp>
      <p:sp>
        <p:nvSpPr>
          <p:cNvPr id="60" name="Line 3"/>
          <p:cNvSpPr>
            <a:spLocks noChangeShapeType="1"/>
          </p:cNvSpPr>
          <p:nvPr userDrawn="1"/>
        </p:nvSpPr>
        <p:spPr bwMode="white">
          <a:xfrm>
            <a:off x="341430" y="4226427"/>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286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anose="020B0604020202020204" pitchFamily="34" charset="0"/>
            </a:endParaRPr>
          </a:p>
        </p:txBody>
      </p:sp>
      <p:sp>
        <p:nvSpPr>
          <p:cNvPr id="61" name="Line 3"/>
          <p:cNvSpPr>
            <a:spLocks noChangeShapeType="1"/>
          </p:cNvSpPr>
          <p:nvPr userDrawn="1"/>
        </p:nvSpPr>
        <p:spPr bwMode="white">
          <a:xfrm>
            <a:off x="341430" y="4724631"/>
            <a:ext cx="11595838" cy="0"/>
          </a:xfrm>
          <a:prstGeom prst="line">
            <a:avLst/>
          </a:prstGeom>
          <a:noFill/>
          <a:ln w="12700">
            <a:solidFill>
              <a:srgbClr val="505050"/>
            </a:solidFill>
            <a:round/>
            <a:headEnd type="none" w="sm" len="sm"/>
            <a:tailEnd type="none" w="sm" len="sm"/>
          </a:ln>
        </p:spPr>
        <p:txBody>
          <a:bodyPr lIns="129320" tIns="64651" rIns="129320" bIns="64651"/>
          <a:lstStyle/>
          <a:p>
            <a:pPr marL="0" marR="0" lvl="0" indent="0" defTabSz="129286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cs typeface="Arial" panose="020B0604020202020204" pitchFamily="34" charset="0"/>
            </a:endParaRPr>
          </a:p>
        </p:txBody>
      </p:sp>
      <p:sp>
        <p:nvSpPr>
          <p:cNvPr id="72" name="Text Placeholder 6"/>
          <p:cNvSpPr>
            <a:spLocks noGrp="1"/>
          </p:cNvSpPr>
          <p:nvPr>
            <p:ph type="body" sz="quarter" idx="11" hasCustomPrompt="1"/>
          </p:nvPr>
        </p:nvSpPr>
        <p:spPr>
          <a:xfrm>
            <a:off x="3071991" y="1315996"/>
            <a:ext cx="8832138"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[Deck title]</a:t>
            </a:r>
            <a:endParaRPr lang="en-US"/>
          </a:p>
        </p:txBody>
      </p:sp>
      <p:sp>
        <p:nvSpPr>
          <p:cNvPr id="73" name="Text Placeholder 6"/>
          <p:cNvSpPr>
            <a:spLocks noGrp="1"/>
          </p:cNvSpPr>
          <p:nvPr>
            <p:ph type="body" sz="quarter" idx="18" hasCustomPrompt="1"/>
          </p:nvPr>
        </p:nvSpPr>
        <p:spPr>
          <a:xfrm>
            <a:off x="4467146" y="1771582"/>
            <a:ext cx="7436984" cy="342929"/>
          </a:xfrm>
        </p:spPr>
        <p:txBody>
          <a:bodyPr anchor="ctr">
            <a:noAutofit/>
          </a:bodyPr>
          <a:lstStyle>
            <a:lvl1pPr marL="0" indent="0">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[Date]</a:t>
            </a:r>
            <a:endParaRPr lang="en-US"/>
          </a:p>
        </p:txBody>
      </p:sp>
      <p:sp>
        <p:nvSpPr>
          <p:cNvPr id="52" name="Text Placeholder 6"/>
          <p:cNvSpPr>
            <a:spLocks noGrp="1"/>
          </p:cNvSpPr>
          <p:nvPr>
            <p:ph type="body" sz="quarter" idx="23" hasCustomPrompt="1"/>
          </p:nvPr>
        </p:nvSpPr>
        <p:spPr>
          <a:xfrm>
            <a:off x="3583761" y="3850332"/>
            <a:ext cx="740472" cy="342929"/>
          </a:xfrm>
        </p:spPr>
        <p:txBody>
          <a:bodyPr anchor="ctr">
            <a:noAutofit/>
          </a:bodyPr>
          <a:lstStyle>
            <a:lvl1pPr marL="0" indent="0" algn="ctr">
              <a:buNone/>
              <a:defRPr lang="en-US" sz="1800" b="0" kern="1200" cap="all"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[LEVEL]</a:t>
            </a:r>
            <a:endParaRPr lang="en-US"/>
          </a:p>
        </p:txBody>
      </p:sp>
      <p:sp>
        <p:nvSpPr>
          <p:cNvPr id="66" name="Text Placeholder 6"/>
          <p:cNvSpPr>
            <a:spLocks noGrp="1"/>
          </p:cNvSpPr>
          <p:nvPr>
            <p:ph type="body" sz="quarter" idx="26"/>
          </p:nvPr>
        </p:nvSpPr>
        <p:spPr>
          <a:xfrm>
            <a:off x="3088705" y="2239297"/>
            <a:ext cx="8815425" cy="342929"/>
          </a:xfrm>
        </p:spPr>
        <p:txBody>
          <a:bodyPr anchor="ctr">
            <a:noAutofit/>
          </a:bodyPr>
          <a:lstStyle>
            <a:lvl1pPr marL="0" marR="0" indent="0" algn="l" defTabSz="914400"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defRPr/>
            </a:pPr>
            <a:endParaRPr lang="en-US"/>
          </a:p>
        </p:txBody>
      </p:sp>
      <p:sp>
        <p:nvSpPr>
          <p:cNvPr id="67" name="Text Placeholder 6"/>
          <p:cNvSpPr>
            <a:spLocks noGrp="1"/>
          </p:cNvSpPr>
          <p:nvPr>
            <p:ph type="body" sz="quarter" idx="27" hasCustomPrompt="1"/>
          </p:nvPr>
        </p:nvSpPr>
        <p:spPr>
          <a:xfrm>
            <a:off x="3090009" y="2704579"/>
            <a:ext cx="8814120" cy="502534"/>
          </a:xfrm>
        </p:spPr>
        <p:txBody>
          <a:bodyPr anchor="ctr">
            <a:noAutofit/>
          </a:bodyPr>
          <a:lstStyle>
            <a:lvl1pPr marL="0" marR="0" indent="0" algn="l" defTabSz="914400"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defRPr lang="en-US" sz="1800" b="0" kern="1200" cap="none" baseline="0" dirty="0">
                <a:solidFill>
                  <a:schemeClr val="bg1"/>
                </a:solidFill>
                <a:latin typeface="+mn-lt"/>
                <a:ea typeface="+mj-ea"/>
                <a:cs typeface="+mj-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defRPr/>
            </a:pPr>
            <a:r>
              <a:rPr lang="en-US" sz="1800">
                <a:solidFill>
                  <a:srgbClr val="FFFFFF"/>
                </a:solidFill>
                <a:cs typeface="Segoe UI" panose="020B0502040204020203" pitchFamily="34" charset="0"/>
              </a:rPr>
              <a:t>CISO and his direct reports</a:t>
            </a:r>
            <a:endParaRPr lang="en-US"/>
          </a:p>
        </p:txBody>
      </p:sp>
      <p:sp>
        <p:nvSpPr>
          <p:cNvPr id="6" name="Text Placeholder 5"/>
          <p:cNvSpPr>
            <a:spLocks noGrp="1"/>
          </p:cNvSpPr>
          <p:nvPr>
            <p:ph type="body" sz="quarter" idx="28" hasCustomPrompt="1"/>
          </p:nvPr>
        </p:nvSpPr>
        <p:spPr>
          <a:xfrm>
            <a:off x="3090080" y="4314826"/>
            <a:ext cx="8733524" cy="276999"/>
          </a:xfrm>
        </p:spPr>
        <p:txBody>
          <a:bodyPr/>
          <a:lstStyle>
            <a:lvl1pPr marL="274320" indent="-274320" algn="l" defTabSz="914400" rtl="0" eaLnBrk="1" latinLnBrk="0" hangingPunct="1">
              <a:lnSpc>
                <a:spcPct val="100000"/>
              </a:lnSpc>
              <a:spcBef>
                <a:spcPts val="600"/>
              </a:spcBef>
              <a:buClr>
                <a:schemeClr val="accent1"/>
              </a:buClr>
              <a:buSzPct val="100000"/>
              <a:buFont typeface="Wingdings" panose="05000000000000000000" pitchFamily="2" charset="2"/>
              <a:buChar char="§"/>
              <a:defRPr lang="en-US" sz="1800" b="0" kern="1200" cap="none" baseline="0" dirty="0">
                <a:solidFill>
                  <a:srgbClr val="FFFFFF"/>
                </a:solidFill>
                <a:latin typeface="+mn-lt"/>
                <a:ea typeface="+mj-ea"/>
                <a:cs typeface="Segoe UI" panose="020B0502040204020203" pitchFamily="34" charset="0"/>
              </a:defRPr>
            </a:lvl1pPr>
            <a:lvl2pPr marL="548640" indent="-274320" algn="l" defTabSz="914400"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822960" indent="-274320" algn="l" defTabSz="914400"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097280" indent="-274320" algn="l" defTabSz="914400"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smtClean="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371600" indent="-274320" algn="l" defTabSz="914400" rtl="0" eaLnBrk="1" latinLnBrk="0" hangingPunct="1">
              <a:lnSpc>
                <a:spcPct val="100000"/>
              </a:lnSpc>
              <a:spcBef>
                <a:spcPts val="600"/>
              </a:spcBef>
              <a:buClr>
                <a:schemeClr val="accent1"/>
              </a:buClr>
              <a:buSzPct val="100000"/>
              <a:buFont typeface="Wingdings" panose="05000000000000000000" pitchFamily="2" charset="2"/>
              <a:buChar char="§"/>
              <a:defRPr lang="en-US" sz="2000" kern="1200" dirty="0">
                <a:solidFill>
                  <a:schemeClr val="tx1"/>
                </a:solidFill>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14400" rtl="0" eaLnBrk="1" fontAlgn="auto" latinLnBrk="0" hangingPunct="1">
              <a:lnSpc>
                <a:spcPct val="100000"/>
              </a:lnSpc>
              <a:spcBef>
                <a:spcPts val="600"/>
              </a:spcBef>
              <a:spcAft>
                <a:spcPts val="0"/>
              </a:spcAft>
              <a:buClr>
                <a:schemeClr val="accent1"/>
              </a:buClr>
              <a:buSzPct val="100000"/>
              <a:buFont typeface="Wingdings" panose="05000000000000000000" pitchFamily="2" charset="2"/>
              <a:buNone/>
              <a:defRPr/>
            </a:pPr>
            <a:r>
              <a:rPr lang="en-US"/>
              <a:t>[Desired outcome when presenting this deck]</a:t>
            </a:r>
            <a:endParaRPr lang="en-US"/>
          </a:p>
        </p:txBody>
      </p:sp>
      <p:sp>
        <p:nvSpPr>
          <p:cNvPr id="10" name="Text Placeholder 9"/>
          <p:cNvSpPr>
            <a:spLocks noGrp="1"/>
          </p:cNvSpPr>
          <p:nvPr>
            <p:ph type="body" sz="quarter" idx="30" hasCustomPrompt="1"/>
          </p:nvPr>
        </p:nvSpPr>
        <p:spPr>
          <a:xfrm>
            <a:off x="264027" y="345233"/>
            <a:ext cx="11225393" cy="553998"/>
          </a:xfrm>
        </p:spPr>
        <p:txBody>
          <a:bodyPr/>
          <a:lstStyle>
            <a:lvl1pPr marL="0" indent="0">
              <a:buNone/>
              <a:defRPr lang="en-US" sz="3600" b="0" kern="1200" cap="none" spc="-100" baseline="0" dirty="0">
                <a:ln w="3175">
                  <a:noFill/>
                </a:ln>
                <a:solidFill>
                  <a:schemeClr val="bg1"/>
                </a:solidFill>
                <a:effectLst/>
                <a:latin typeface="Segoe UI Light" panose="020B0502040204020203" pitchFamily="34" charset="0"/>
                <a:ea typeface="Verdana" panose="020B0604030504040204" pitchFamily="34" charset="0"/>
                <a:cs typeface="Verdana" panose="020B0604030504040204" pitchFamily="34" charset="0"/>
              </a:defRPr>
            </a:lvl1pPr>
          </a:lstStyle>
          <a:p>
            <a:pPr marL="0" lvl="0" indent="0" algn="l" defTabSz="914400" rtl="0" eaLnBrk="1" latinLnBrk="0" hangingPunct="1">
              <a:lnSpc>
                <a:spcPct val="100000"/>
              </a:lnSpc>
              <a:spcBef>
                <a:spcPts val="600"/>
              </a:spcBef>
              <a:buClr>
                <a:schemeClr val="accent1"/>
              </a:buClr>
              <a:buSzPct val="100000"/>
              <a:buFont typeface="Wingdings" panose="05000000000000000000" pitchFamily="2" charset="2"/>
              <a:buNone/>
            </a:pPr>
            <a:r>
              <a:rPr lang="en-US"/>
              <a:t>[Offering Name] – Deck Information</a:t>
            </a:r>
            <a:endParaRPr lang="en-US"/>
          </a:p>
        </p:txBody>
      </p:sp>
      <p:sp>
        <p:nvSpPr>
          <p:cNvPr id="12" name="Text Placeholder 11"/>
          <p:cNvSpPr>
            <a:spLocks noGrp="1"/>
          </p:cNvSpPr>
          <p:nvPr>
            <p:ph type="body" sz="quarter" idx="31" hasCustomPrompt="1"/>
          </p:nvPr>
        </p:nvSpPr>
        <p:spPr>
          <a:xfrm>
            <a:off x="3088705" y="3376596"/>
            <a:ext cx="1464056" cy="276999"/>
          </a:xfrm>
        </p:spPr>
        <p:txBody>
          <a:bodyPr/>
          <a:lstStyle>
            <a:lvl1pPr marL="0" indent="0">
              <a:buNone/>
              <a:defRPr lang="en-US" sz="1800" b="0" kern="1200" cap="all" baseline="0" dirty="0">
                <a:solidFill>
                  <a:schemeClr val="bg1"/>
                </a:solidFill>
                <a:latin typeface="+mn-lt"/>
                <a:ea typeface="+mj-ea"/>
                <a:cs typeface="+mj-cs"/>
              </a:defRPr>
            </a:lvl1pPr>
            <a:lvl2pPr>
              <a:defRPr lang="en-US" sz="1800" kern="1200" dirty="0" smtClean="0">
                <a:solidFill>
                  <a:srgbClr val="FFFFFF"/>
                </a:solidFill>
                <a:latin typeface="+mn-lt"/>
                <a:ea typeface="+mn-ea"/>
                <a:cs typeface="Segoe UI" panose="020B0502040204020203" pitchFamily="34" charset="0"/>
              </a:defRPr>
            </a:lvl2pPr>
            <a:lvl3pPr>
              <a:defRPr lang="en-US" sz="1800" kern="1200" dirty="0" smtClean="0">
                <a:solidFill>
                  <a:srgbClr val="FFFFFF"/>
                </a:solidFill>
                <a:latin typeface="+mn-lt"/>
                <a:ea typeface="+mn-ea"/>
                <a:cs typeface="Segoe UI" panose="020B0502040204020203" pitchFamily="34" charset="0"/>
              </a:defRPr>
            </a:lvl3pPr>
            <a:lvl4pPr>
              <a:defRPr lang="en-US" sz="1800" kern="1200" dirty="0" smtClean="0">
                <a:solidFill>
                  <a:srgbClr val="FFFFFF"/>
                </a:solidFill>
                <a:latin typeface="+mn-lt"/>
                <a:ea typeface="+mn-ea"/>
                <a:cs typeface="Segoe UI" panose="020B0502040204020203" pitchFamily="34" charset="0"/>
              </a:defRPr>
            </a:lvl4pPr>
            <a:lvl5pPr>
              <a:defRPr lang="en-US" sz="1800" kern="1200" dirty="0">
                <a:solidFill>
                  <a:srgbClr val="FFFFFF"/>
                </a:solidFill>
                <a:latin typeface="+mn-lt"/>
                <a:ea typeface="+mn-ea"/>
                <a:cs typeface="Segoe UI" panose="020B0502040204020203" pitchFamily="34" charset="0"/>
              </a:defRPr>
            </a:lvl5pPr>
          </a:lstStyle>
          <a:p>
            <a:pPr lvl="0"/>
            <a:r>
              <a:rPr lang="en-US"/>
              <a:t>[HOURS]</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6" name="think-cell Slide" r:id="rId3" imgW="8890" imgH="8890" progId="TCLayout.ActiveDocument.1">
                  <p:embed/>
                </p:oleObj>
              </mc:Choice>
              <mc:Fallback>
                <p:oleObj name="think-cell Slide" r:id="rId3" imgW="8890" imgH="8890" progId="TCLayout.ActiveDocument.1">
                  <p:embed/>
                  <p:pic>
                    <p:nvPicPr>
                      <p:cNvPr id="0" name="Object 2"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560798" y="2111605"/>
            <a:ext cx="11079822" cy="169309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pPr defTabSz="914400"/>
            <a:fld id="{0A164282-434E-41D4-9582-783D542A7B68}" type="slidenum">
              <a:rPr lang="en-US" smtClean="0"/>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endParaRPr lang="en-US"/>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Content: Paragraph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000967" cy="415498"/>
          </a:xfrm>
          <a:prstGeom prst="rect">
            <a:avLst/>
          </a:prstGeom>
        </p:spPr>
        <p:txBody>
          <a:bodyPr wrap="square" lIns="0" tIns="0" rIns="0" bIns="0" anchor="t" anchorCtr="0">
            <a:spAutoFit/>
          </a:bodyPr>
          <a:lstStyle>
            <a:lvl1pPr algn="l">
              <a:lnSpc>
                <a:spcPct val="100000"/>
              </a:lnSpc>
              <a:defRPr lang="en-US" sz="2700" b="1" i="0" kern="1200" cap="none" dirty="0" smtClean="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a:p>
        </p:txBody>
      </p:sp>
      <p:sp>
        <p:nvSpPr>
          <p:cNvPr id="16" name="Freeform 5"/>
          <p:cNvSpPr>
            <a:spLocks noChangeAspect="1"/>
          </p:cNvSpPr>
          <p:nvPr/>
        </p:nvSpPr>
        <p:spPr bwMode="auto">
          <a:xfrm rot="16200000">
            <a:off x="199780" y="396734"/>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4F8CBD"/>
          </a:solidFill>
          <a:ln>
            <a:noFill/>
          </a:ln>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en-US" sz="1350" b="0" i="0" u="none" strike="noStrike" kern="1200" cap="none" spc="0" normalizeH="0" baseline="0" noProof="0">
              <a:ln>
                <a:noFill/>
              </a:ln>
              <a:solidFill>
                <a:srgbClr val="000000"/>
              </a:solidFill>
              <a:effectLst/>
              <a:uLnTx/>
              <a:uFillTx/>
              <a:latin typeface="Segoe UI Semilight" panose="020B0402040204020203"/>
              <a:ea typeface="+mn-ea"/>
              <a:cs typeface="+mn-cs"/>
            </a:endParaRPr>
          </a:p>
        </p:txBody>
      </p:sp>
      <p:sp>
        <p:nvSpPr>
          <p:cNvPr id="5" name="Text Placeholder 4"/>
          <p:cNvSpPr>
            <a:spLocks noGrp="1"/>
          </p:cNvSpPr>
          <p:nvPr>
            <p:ph type="body" sz="quarter" idx="10"/>
          </p:nvPr>
        </p:nvSpPr>
        <p:spPr>
          <a:xfrm>
            <a:off x="647700" y="1206500"/>
            <a:ext cx="10994951" cy="3416300"/>
          </a:xfrm>
        </p:spPr>
        <p:txBody>
          <a:bodyPr/>
          <a:lstStyle>
            <a:lvl2pPr marL="0" indent="0">
              <a:buNone/>
              <a:defRPr/>
            </a:lvl2pPr>
            <a:lvl3pPr marL="171450" indent="0">
              <a:buNone/>
              <a:defRPr/>
            </a:lvl3pPr>
            <a:lvl4pPr marL="342900" indent="0">
              <a:buNone/>
              <a:defRPr/>
            </a:lvl4pPr>
            <a:lvl5pPr marL="514350" indent="0">
              <a:buNone/>
              <a:defRPr/>
            </a:lvl5pPr>
          </a:lstStyle>
          <a:p>
            <a:pPr lvl="0"/>
            <a:r>
              <a:rPr lang="en-US"/>
              <a:t>Edit Master text styles</a:t>
            </a:r>
            <a:endParaRPr lang="en-US"/>
          </a:p>
          <a:p>
            <a:pPr lvl="1"/>
            <a:r>
              <a:rPr lang="en-US"/>
              <a:t>Second level</a:t>
            </a:r>
            <a:endParaRPr lang="en-US"/>
          </a:p>
        </p:txBody>
      </p:sp>
    </p:spTree>
  </p:cSld>
  <p:clrMapOvr>
    <a:masterClrMapping/>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panose="020F0502020204030204"/>
                <a:cs typeface="Calibri" panose="020F050202020403020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idx="10"/>
          </p:nvPr>
        </p:nvSpPr>
        <p:spPr bwMode="auto">
          <a:xfrm>
            <a:off x="609600" y="1600201"/>
            <a:ext cx="10972800" cy="4525963"/>
          </a:xfrm>
          <a:prstGeom prst="rect">
            <a:avLst/>
          </a:prstGeom>
          <a:noFill/>
          <a:ln>
            <a:noFill/>
          </a:ln>
        </p:spPr>
        <p:txBody>
          <a:bodyPr vert="horz" wrap="square" lIns="91440" tIns="45720" rIns="91440" bIns="45720" numCol="1" anchor="t" anchorCtr="0" compatLnSpc="1"/>
          <a:lstStyle>
            <a:lvl1pPr>
              <a:defRPr>
                <a:solidFill>
                  <a:srgbClr val="58595B"/>
                </a:solidFill>
              </a:defRPr>
            </a:lvl1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800" cy="577161"/>
          </a:xfrm>
          <a:prstGeom prst="rect">
            <a:avLst/>
          </a:prstGeom>
        </p:spPr>
        <p:txBody>
          <a:bodyPr/>
          <a:lstStyle>
            <a:lvl1pPr marL="0" indent="0" algn="l">
              <a:buNone/>
              <a:defRPr>
                <a:solidFill>
                  <a:srgbClr val="2083B6"/>
                </a:solidFill>
                <a:latin typeface="Calibri" panose="020F0502020204030204"/>
                <a:cs typeface="Calibri" panose="020F050202020403020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panose="020F0502020204030204"/>
                <a:cs typeface="Calibri" panose="020F0502020204030204"/>
              </a:defRPr>
            </a:lvl1pPr>
            <a:lvl2pPr>
              <a:defRPr sz="2400">
                <a:latin typeface="Calibri" panose="020F0502020204030204"/>
                <a:cs typeface="Calibri" panose="020F0502020204030204"/>
              </a:defRPr>
            </a:lvl2pPr>
            <a:lvl3pPr>
              <a:defRPr sz="2000">
                <a:latin typeface="Calibri" panose="020F0502020204030204"/>
                <a:cs typeface="Calibri" panose="020F0502020204030204"/>
              </a:defRPr>
            </a:lvl3pPr>
            <a:lvl4pPr>
              <a:defRPr sz="1800">
                <a:latin typeface="Calibri" panose="020F0502020204030204"/>
                <a:cs typeface="Calibri" panose="020F0502020204030204"/>
              </a:defRPr>
            </a:lvl4pPr>
            <a:lvl5pPr>
              <a:defRPr sz="1800">
                <a:latin typeface="Calibri" panose="020F0502020204030204"/>
                <a:cs typeface="Calibri" panose="020F0502020204030204"/>
              </a:defRPr>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3"/>
          <p:cNvSpPr>
            <a:spLocks noGrp="1"/>
          </p:cNvSpPr>
          <p:nvPr>
            <p:ph sz="half" idx="2"/>
          </p:nvPr>
        </p:nvSpPr>
        <p:spPr>
          <a:xfrm>
            <a:off x="6052469" y="1600201"/>
            <a:ext cx="5529931" cy="4525963"/>
          </a:xfrm>
          <a:prstGeom prst="rect">
            <a:avLst/>
          </a:prstGeom>
        </p:spPr>
        <p:txBody>
          <a:bodyPr/>
          <a:lstStyle>
            <a:lvl1pPr>
              <a:defRPr sz="2800">
                <a:latin typeface="Calibri" panose="020F0502020204030204"/>
                <a:cs typeface="Calibri" panose="020F0502020204030204"/>
              </a:defRPr>
            </a:lvl1pPr>
            <a:lvl2pPr>
              <a:defRPr sz="2400">
                <a:latin typeface="Calibri" panose="020F0502020204030204"/>
                <a:cs typeface="Calibri" panose="020F0502020204030204"/>
              </a:defRPr>
            </a:lvl2pPr>
            <a:lvl3pPr>
              <a:defRPr sz="2000">
                <a:latin typeface="Calibri" panose="020F0502020204030204"/>
                <a:cs typeface="Calibri" panose="020F0502020204030204"/>
              </a:defRPr>
            </a:lvl3pPr>
            <a:lvl4pPr>
              <a:defRPr sz="1800">
                <a:latin typeface="Calibri" panose="020F0502020204030204"/>
                <a:cs typeface="Calibri" panose="020F0502020204030204"/>
              </a:defRPr>
            </a:lvl4pPr>
            <a:lvl5pPr>
              <a:defRPr sz="1800">
                <a:latin typeface="Calibri" panose="020F0502020204030204"/>
                <a:cs typeface="Calibri" panose="020F0502020204030204"/>
              </a:defRPr>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fld>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panose="020F0502020204030204"/>
                <a:cs typeface="Calibri" panose="020F050202020403020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panose="020F0502020204030204"/>
                <a:cs typeface="Calibri" panose="020F0502020204030204"/>
              </a:defRPr>
            </a:lvl1pPr>
            <a:lvl2pPr>
              <a:defRPr sz="2400">
                <a:latin typeface="Calibri" panose="020F0502020204030204"/>
                <a:cs typeface="Calibri" panose="020F0502020204030204"/>
              </a:defRPr>
            </a:lvl2pPr>
            <a:lvl3pPr>
              <a:defRPr sz="2000">
                <a:latin typeface="Calibri" panose="020F0502020204030204"/>
                <a:cs typeface="Calibri" panose="020F0502020204030204"/>
              </a:defRPr>
            </a:lvl3pPr>
            <a:lvl4pPr>
              <a:defRPr sz="1800">
                <a:latin typeface="Calibri" panose="020F0502020204030204"/>
                <a:cs typeface="Calibri" panose="020F0502020204030204"/>
              </a:defRPr>
            </a:lvl4pPr>
            <a:lvl5pPr>
              <a:defRPr sz="1800">
                <a:latin typeface="Calibri" panose="020F0502020204030204"/>
                <a:cs typeface="Calibri" panose="020F0502020204030204"/>
              </a:defRPr>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panose="020F0502020204030204"/>
                <a:cs typeface="Calibri" panose="020F0502020204030204"/>
              </a:defRPr>
            </a:lvl1pPr>
            <a:lvl2pPr marL="457200" indent="0">
              <a:buNone/>
              <a:defRPr sz="2400">
                <a:latin typeface="Calibri" panose="020F0502020204030204"/>
                <a:cs typeface="Calibri" panose="020F0502020204030204"/>
              </a:defRPr>
            </a:lvl2pPr>
            <a:lvl3pPr>
              <a:defRPr sz="2000">
                <a:latin typeface="Calibri" panose="020F0502020204030204"/>
                <a:cs typeface="Calibri" panose="020F0502020204030204"/>
              </a:defRPr>
            </a:lvl3pPr>
            <a:lvl4pPr>
              <a:defRPr sz="1800">
                <a:latin typeface="Calibri" panose="020F0502020204030204"/>
                <a:cs typeface="Calibri" panose="020F0502020204030204"/>
              </a:defRPr>
            </a:lvl4pPr>
            <a:lvl5pPr>
              <a:defRPr sz="1800">
                <a:latin typeface="Calibri" panose="020F0502020204030204"/>
                <a:cs typeface="Calibri" panose="020F0502020204030204"/>
              </a:defRPr>
            </a:lvl5pPr>
            <a:lvl6pPr>
              <a:defRPr sz="1800"/>
            </a:lvl6pPr>
            <a:lvl7pPr>
              <a:defRPr sz="1800"/>
            </a:lvl7pPr>
            <a:lvl8pPr>
              <a:defRPr sz="1800"/>
            </a:lvl8pPr>
            <a:lvl9pPr>
              <a:defRPr sz="1800"/>
            </a:lvl9pPr>
          </a:lstStyle>
          <a:p>
            <a:pPr lvl="0"/>
            <a:r>
              <a:rPr lang="en-US"/>
              <a:t>Click to edit Master text styles for callout</a:t>
            </a:r>
            <a:endParaRPr lang="en-US"/>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fld>
            <a:endParaRPr lang="en-US"/>
          </a:p>
        </p:txBody>
      </p:sp>
      <p:sp>
        <p:nvSpPr>
          <p:cNvPr id="2" name="Rectangle 1"/>
          <p:cNvSpPr/>
          <p:nvPr/>
        </p:nvSpPr>
        <p:spPr>
          <a:xfrm>
            <a:off x="8288083" y="3565010"/>
            <a:ext cx="3294316" cy="2629679"/>
          </a:xfrm>
          <a:prstGeom prst="rect">
            <a:avLst/>
          </a:prstGeom>
          <a:solidFill>
            <a:srgbClr val="2083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3" name="Content Placeholder 3"/>
          <p:cNvSpPr>
            <a:spLocks noGrp="1"/>
          </p:cNvSpPr>
          <p:nvPr>
            <p:ph sz="half" idx="11" hasCustomPrompt="1"/>
          </p:nvPr>
        </p:nvSpPr>
        <p:spPr>
          <a:xfrm>
            <a:off x="8416814" y="3702556"/>
            <a:ext cx="3059757" cy="1897965"/>
          </a:xfrm>
          <a:prstGeom prst="rect">
            <a:avLst/>
          </a:prstGeom>
        </p:spPr>
        <p:txBody>
          <a:bodyPr/>
          <a:lstStyle>
            <a:lvl1pPr marL="0" indent="0">
              <a:buNone/>
              <a:defRPr sz="1400" b="0" i="0" baseline="0">
                <a:solidFill>
                  <a:schemeClr val="bg1"/>
                </a:solidFill>
                <a:latin typeface="Calibri Light" panose="020F0302020204030204"/>
                <a:cs typeface="Calibri Light" panose="020F0302020204030204"/>
              </a:defRPr>
            </a:lvl1pPr>
            <a:lvl2pPr marL="457200" indent="0">
              <a:buNone/>
              <a:defRPr sz="2400">
                <a:latin typeface="Calibri" panose="020F0502020204030204"/>
                <a:cs typeface="Calibri" panose="020F0502020204030204"/>
              </a:defRPr>
            </a:lvl2pPr>
            <a:lvl3pPr>
              <a:defRPr sz="2000">
                <a:latin typeface="Calibri" panose="020F0502020204030204"/>
                <a:cs typeface="Calibri" panose="020F0502020204030204"/>
              </a:defRPr>
            </a:lvl3pPr>
            <a:lvl4pPr>
              <a:defRPr sz="1800">
                <a:latin typeface="Calibri" panose="020F0502020204030204"/>
                <a:cs typeface="Calibri" panose="020F0502020204030204"/>
              </a:defRPr>
            </a:lvl4pPr>
            <a:lvl5pPr>
              <a:defRPr sz="1800">
                <a:latin typeface="Calibri" panose="020F0502020204030204"/>
                <a:cs typeface="Calibri" panose="020F0502020204030204"/>
              </a:defRPr>
            </a:lvl5pPr>
            <a:lvl6pPr>
              <a:defRPr sz="1800"/>
            </a:lvl6pPr>
            <a:lvl7pPr>
              <a:defRPr sz="1800"/>
            </a:lvl7pPr>
            <a:lvl8pPr>
              <a:defRPr sz="1800"/>
            </a:lvl8pPr>
            <a:lvl9pPr>
              <a:defRPr sz="1800"/>
            </a:lvl9pPr>
          </a:lstStyle>
          <a:p>
            <a:pPr lvl="0"/>
            <a:r>
              <a:rPr lang="en-US"/>
              <a:t>Click to edit Master text styles for callout</a:t>
            </a:r>
            <a:endParaRPr lang="en-US"/>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666548"/>
            <a:ext cx="10972799" cy="577161"/>
          </a:xfrm>
          <a:prstGeom prst="rect">
            <a:avLst/>
          </a:prstGeom>
        </p:spPr>
        <p:txBody>
          <a:bodyPr/>
          <a:lstStyle>
            <a:lvl1pPr marL="0" indent="0" algn="l">
              <a:buNone/>
              <a:defRPr>
                <a:solidFill>
                  <a:srgbClr val="2083B6"/>
                </a:solidFill>
                <a:latin typeface="Calibri" panose="020F0502020204030204"/>
                <a:cs typeface="Calibri" panose="020F050202020403020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cxnSp>
        <p:nvCxnSpPr>
          <p:cNvPr id="8" name="Straight Connector 7"/>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600" y="1243708"/>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sz="half" idx="10"/>
          </p:nvPr>
        </p:nvSpPr>
        <p:spPr>
          <a:xfrm>
            <a:off x="609601" y="1600201"/>
            <a:ext cx="5046575" cy="4525963"/>
          </a:xfrm>
          <a:prstGeom prst="rect">
            <a:avLst/>
          </a:prstGeom>
        </p:spPr>
        <p:txBody>
          <a:bodyPr/>
          <a:lstStyle>
            <a:lvl1pPr>
              <a:defRPr sz="2800">
                <a:latin typeface="Calibri" panose="020F0502020204030204"/>
                <a:cs typeface="Calibri" panose="020F0502020204030204"/>
              </a:defRPr>
            </a:lvl1pPr>
            <a:lvl2pPr>
              <a:defRPr sz="2400">
                <a:latin typeface="Calibri" panose="020F0502020204030204"/>
                <a:cs typeface="Calibri" panose="020F0502020204030204"/>
              </a:defRPr>
            </a:lvl2pPr>
            <a:lvl3pPr>
              <a:defRPr sz="2000">
                <a:latin typeface="Calibri" panose="020F0502020204030204"/>
                <a:cs typeface="Calibri" panose="020F0502020204030204"/>
              </a:defRPr>
            </a:lvl3pPr>
            <a:lvl4pPr>
              <a:defRPr sz="1800">
                <a:latin typeface="Calibri" panose="020F0502020204030204"/>
                <a:cs typeface="Calibri" panose="020F0502020204030204"/>
              </a:defRPr>
            </a:lvl4pPr>
            <a:lvl5pPr>
              <a:defRPr sz="1800">
                <a:latin typeface="Calibri" panose="020F0502020204030204"/>
                <a:cs typeface="Calibri" panose="020F0502020204030204"/>
              </a:defRPr>
            </a:lvl5pPr>
            <a:lvl6pPr>
              <a:defRPr sz="1800"/>
            </a:lvl6pPr>
            <a:lvl7pPr>
              <a:defRPr sz="1800"/>
            </a:lvl7pPr>
            <a:lvl8pPr>
              <a:defRPr sz="1800"/>
            </a:lvl8pPr>
            <a:lvl9pPr>
              <a:defRPr sz="18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3"/>
          <p:cNvSpPr>
            <a:spLocks noGrp="1"/>
          </p:cNvSpPr>
          <p:nvPr>
            <p:ph sz="half" idx="2" hasCustomPrompt="1"/>
          </p:nvPr>
        </p:nvSpPr>
        <p:spPr>
          <a:xfrm>
            <a:off x="8288084" y="1600201"/>
            <a:ext cx="3294315" cy="1897965"/>
          </a:xfrm>
          <a:prstGeom prst="rect">
            <a:avLst/>
          </a:prstGeom>
        </p:spPr>
        <p:txBody>
          <a:bodyPr/>
          <a:lstStyle>
            <a:lvl1pPr marL="0" indent="0">
              <a:buNone/>
              <a:defRPr sz="2800" b="1" i="0" baseline="0">
                <a:latin typeface="Calibri" panose="020F0502020204030204"/>
                <a:cs typeface="Calibri" panose="020F0502020204030204"/>
              </a:defRPr>
            </a:lvl1pPr>
            <a:lvl2pPr marL="457200" indent="0">
              <a:buNone/>
              <a:defRPr sz="2400">
                <a:latin typeface="Calibri" panose="020F0502020204030204"/>
                <a:cs typeface="Calibri" panose="020F0502020204030204"/>
              </a:defRPr>
            </a:lvl2pPr>
            <a:lvl3pPr>
              <a:defRPr sz="2000">
                <a:latin typeface="Calibri" panose="020F0502020204030204"/>
                <a:cs typeface="Calibri" panose="020F0502020204030204"/>
              </a:defRPr>
            </a:lvl3pPr>
            <a:lvl4pPr>
              <a:defRPr sz="1800">
                <a:latin typeface="Calibri" panose="020F0502020204030204"/>
                <a:cs typeface="Calibri" panose="020F0502020204030204"/>
              </a:defRPr>
            </a:lvl4pPr>
            <a:lvl5pPr>
              <a:defRPr sz="1800">
                <a:latin typeface="Calibri" panose="020F0502020204030204"/>
                <a:cs typeface="Calibri" panose="020F0502020204030204"/>
              </a:defRPr>
            </a:lvl5pPr>
            <a:lvl6pPr>
              <a:defRPr sz="1800"/>
            </a:lvl6pPr>
            <a:lvl7pPr>
              <a:defRPr sz="1800"/>
            </a:lvl7pPr>
            <a:lvl8pPr>
              <a:defRPr sz="1800"/>
            </a:lvl8pPr>
            <a:lvl9pPr>
              <a:defRPr sz="1800"/>
            </a:lvl9pPr>
          </a:lstStyle>
          <a:p>
            <a:pPr lvl="0"/>
            <a:r>
              <a:rPr lang="en-US"/>
              <a:t>Click to edit Master text styles for callout</a:t>
            </a:r>
            <a:endParaRPr lang="en-US"/>
          </a:p>
        </p:txBody>
      </p:sp>
      <p:sp>
        <p:nvSpPr>
          <p:cNvPr id="12"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fld>
            <a:endParaRPr lang="en-US"/>
          </a:p>
        </p:txBody>
      </p:sp>
      <p:sp>
        <p:nvSpPr>
          <p:cNvPr id="13" name="Content Placeholder 3"/>
          <p:cNvSpPr>
            <a:spLocks noGrp="1"/>
          </p:cNvSpPr>
          <p:nvPr>
            <p:ph sz="half" idx="11" hasCustomPrompt="1"/>
          </p:nvPr>
        </p:nvSpPr>
        <p:spPr>
          <a:xfrm>
            <a:off x="8288085" y="3617000"/>
            <a:ext cx="3294316" cy="1983521"/>
          </a:xfrm>
          <a:prstGeom prst="rect">
            <a:avLst/>
          </a:prstGeom>
        </p:spPr>
        <p:txBody>
          <a:bodyPr/>
          <a:lstStyle>
            <a:lvl1pPr marL="0" indent="0">
              <a:buNone/>
              <a:defRPr sz="1400" b="0" i="0" baseline="0">
                <a:solidFill>
                  <a:srgbClr val="58595B"/>
                </a:solidFill>
                <a:latin typeface="Calibri Light" panose="020F0302020204030204"/>
                <a:cs typeface="Calibri Light" panose="020F0302020204030204"/>
              </a:defRPr>
            </a:lvl1pPr>
            <a:lvl2pPr marL="457200" indent="0">
              <a:buNone/>
              <a:defRPr sz="2400">
                <a:latin typeface="Calibri" panose="020F0502020204030204"/>
                <a:cs typeface="Calibri" panose="020F0502020204030204"/>
              </a:defRPr>
            </a:lvl2pPr>
            <a:lvl3pPr>
              <a:defRPr sz="2000">
                <a:latin typeface="Calibri" panose="020F0502020204030204"/>
                <a:cs typeface="Calibri" panose="020F0502020204030204"/>
              </a:defRPr>
            </a:lvl3pPr>
            <a:lvl4pPr>
              <a:defRPr sz="1800">
                <a:latin typeface="Calibri" panose="020F0502020204030204"/>
                <a:cs typeface="Calibri" panose="020F0502020204030204"/>
              </a:defRPr>
            </a:lvl4pPr>
            <a:lvl5pPr>
              <a:defRPr sz="1800">
                <a:latin typeface="Calibri" panose="020F0502020204030204"/>
                <a:cs typeface="Calibri" panose="020F0502020204030204"/>
              </a:defRPr>
            </a:lvl5pPr>
            <a:lvl6pPr>
              <a:defRPr sz="1800"/>
            </a:lvl6pPr>
            <a:lvl7pPr>
              <a:defRPr sz="1800"/>
            </a:lvl7pPr>
            <a:lvl8pPr>
              <a:defRPr sz="1800"/>
            </a:lvl8pPr>
            <a:lvl9pPr>
              <a:defRPr sz="1800"/>
            </a:lvl9pPr>
          </a:lstStyle>
          <a:p>
            <a:pPr lvl="0"/>
            <a:r>
              <a:rPr lang="en-US"/>
              <a:t>Click to edit Master text styles for callout</a:t>
            </a:r>
            <a:endParaRPr lang="en-US"/>
          </a:p>
        </p:txBody>
      </p:sp>
      <p:cxnSp>
        <p:nvCxnSpPr>
          <p:cNvPr id="14" name="Straight Connector 13"/>
          <p:cNvCxnSpPr/>
          <p:nvPr/>
        </p:nvCxnSpPr>
        <p:spPr>
          <a:xfrm>
            <a:off x="8288085" y="3498165"/>
            <a:ext cx="3294316"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570898A-5A71-DD46-90E0-57FFACAF7935}"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6553929-976F-3844-AC91-6F1C089E8897}"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B17B3-AC5C-404D-89E1-0008D614D344}" type="slidenum">
              <a:rPr lang="en-US" smtClean="0"/>
            </a:fld>
            <a:endParaRPr lang="en-US"/>
          </a:p>
        </p:txBody>
      </p:sp>
      <p:sp>
        <p:nvSpPr>
          <p:cNvPr id="7" name="Rectangle 6"/>
          <p:cNvSpPr/>
          <p:nvPr userDrawn="1"/>
        </p:nvSpPr>
        <p:spPr>
          <a:xfrm>
            <a:off x="4381401" y="6388101"/>
            <a:ext cx="2375650" cy="369332"/>
          </a:xfrm>
          <a:prstGeom prst="rect">
            <a:avLst/>
          </a:prstGeom>
        </p:spPr>
        <p:txBody>
          <a:bodyPr wrap="none">
            <a:spAutoFit/>
          </a:bodyPr>
          <a:lstStyle/>
          <a:p>
            <a:r>
              <a:rPr lang="en-US" sz="18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cyberhygiene@nist.gov</a:t>
            </a:r>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ontent: Header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229474" cy="553998"/>
          </a:xfrm>
          <a:prstGeom prst="rect">
            <a:avLst/>
          </a:prstGeom>
        </p:spPr>
        <p:txBody>
          <a:bodyPr wrap="square" lIns="0" tIns="0" rIns="0" bIns="0" anchor="t" anchorCtr="0">
            <a:spAutoFit/>
          </a:bodyPr>
          <a:lstStyle>
            <a:lvl1pPr algn="l">
              <a:lnSpc>
                <a:spcPct val="100000"/>
              </a:lnSpc>
              <a:defRPr lang="en-US" sz="3600" b="1" i="0" kern="1200" cap="none" dirty="0" smtClean="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a:p>
        </p:txBody>
      </p:sp>
      <p:sp>
        <p:nvSpPr>
          <p:cNvPr id="12" name="Slide Number Placeholder 6"/>
          <p:cNvSpPr txBox="1"/>
          <p:nvPr userDrawn="1"/>
        </p:nvSpPr>
        <p:spPr>
          <a:xfrm>
            <a:off x="9038582" y="6590704"/>
            <a:ext cx="284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FA5BD29F-5328-EF44-93D7-CAB07AE04075}" type="slidenum">
              <a:rPr lang="en-US" sz="1000" b="1" smtClean="0">
                <a:solidFill>
                  <a:srgbClr val="4F8CBD"/>
                </a:solidFill>
                <a:latin typeface="Arial" panose="020B0604020202020204" pitchFamily="34" charset="0"/>
                <a:ea typeface="Arial" panose="020B0604020202020204" pitchFamily="34" charset="0"/>
                <a:cs typeface="Arial" panose="020B0604020202020204" pitchFamily="34" charset="0"/>
              </a:rPr>
            </a:fld>
            <a:endParaRPr lang="en-US" sz="1000" b="1">
              <a:solidFill>
                <a:srgbClr val="4F8CBD"/>
              </a:solidFill>
              <a:latin typeface="Arial" panose="020B0604020202020204" pitchFamily="34" charset="0"/>
              <a:ea typeface="Arial" panose="020B0604020202020204" pitchFamily="34" charset="0"/>
              <a:cs typeface="Arial" panose="020B0604020202020204" pitchFamily="34" charset="0"/>
            </a:endParaRPr>
          </a:p>
        </p:txBody>
      </p:sp>
      <p:sp>
        <p:nvSpPr>
          <p:cNvPr id="16" name="Freeform 5"/>
          <p:cNvSpPr>
            <a:spLocks noChangeAspect="1"/>
          </p:cNvSpPr>
          <p:nvPr userDrawn="1"/>
        </p:nvSpPr>
        <p:spPr bwMode="auto">
          <a:xfrm rot="16200000">
            <a:off x="199780" y="39673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4F8CBD"/>
          </a:solidFill>
          <a:ln>
            <a:noFill/>
          </a:ln>
        </p:spPr>
        <p:txBody>
          <a:bodyPr vert="horz" wrap="square" lIns="91440" tIns="45720" rIns="91440" bIns="45720" numCol="1" anchor="t" anchorCtr="0" compatLnSpc="1"/>
          <a:lstStyle/>
          <a:p>
            <a:endParaRPr lang="en-US" sz="180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Content: Header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1684" y="211744"/>
            <a:ext cx="11229474" cy="553998"/>
          </a:xfrm>
          <a:prstGeom prst="rect">
            <a:avLst/>
          </a:prstGeom>
        </p:spPr>
        <p:txBody>
          <a:bodyPr wrap="square" lIns="0" tIns="0" rIns="0" bIns="0" anchor="t" anchorCtr="0">
            <a:spAutoFit/>
          </a:bodyPr>
          <a:lstStyle>
            <a:lvl1pPr algn="l">
              <a:lnSpc>
                <a:spcPct val="100000"/>
              </a:lnSpc>
              <a:defRPr lang="en-US" sz="3600" b="1" i="0" kern="1200" cap="none" dirty="0" smtClean="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US"/>
          </a:p>
        </p:txBody>
      </p:sp>
      <p:sp>
        <p:nvSpPr>
          <p:cNvPr id="12" name="Slide Number Placeholder 6"/>
          <p:cNvSpPr txBox="1"/>
          <p:nvPr userDrawn="1"/>
        </p:nvSpPr>
        <p:spPr>
          <a:xfrm>
            <a:off x="9038582" y="6590704"/>
            <a:ext cx="28448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FA5BD29F-5328-EF44-93D7-CAB07AE04075}" type="slidenum">
              <a:rPr lang="en-US" sz="1000" b="1" smtClean="0">
                <a:solidFill>
                  <a:srgbClr val="4F8CBD"/>
                </a:solidFill>
                <a:latin typeface="Arial" panose="020B0604020202020204" pitchFamily="34" charset="0"/>
                <a:ea typeface="Arial" panose="020B0604020202020204" pitchFamily="34" charset="0"/>
                <a:cs typeface="Arial" panose="020B0604020202020204" pitchFamily="34" charset="0"/>
              </a:rPr>
            </a:fld>
            <a:endParaRPr lang="en-US" sz="1000" b="1">
              <a:solidFill>
                <a:srgbClr val="4F8CBD"/>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endParaRPr lang="en-US"/>
          </a:p>
        </p:txBody>
      </p:sp>
      <p:pic>
        <p:nvPicPr>
          <p:cNvPr id="6" name="MS logo white - EMF"/>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endParaRPr lang="en-US"/>
          </a:p>
        </p:txBody>
      </p:sp>
      <p:pic>
        <p:nvPicPr>
          <p:cNvPr id="8" name="Picture 7" descr="A group of people looking at a computer&#10;&#10;Description generated with very high confidence"/>
          <p:cNvPicPr>
            <a:picLocks noChangeAspect="1"/>
          </p:cNvPicPr>
          <p:nvPr userDrawn="1"/>
        </p:nvPicPr>
        <p:blipFill rotWithShape="1">
          <a:blip r:embed="rId3"/>
          <a:srcRect l="14560" r="18791"/>
          <a:stretch>
            <a:fillRect/>
          </a:stretch>
        </p:blipFill>
        <p:spPr bwMode="auto">
          <a:xfrm>
            <a:off x="5334000" y="0"/>
            <a:ext cx="6858000" cy="685800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endParaRPr lang="en-US"/>
          </a:p>
        </p:txBody>
      </p:sp>
      <p:sp>
        <p:nvSpPr>
          <p:cNvPr id="2" name="Title 1"/>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endParaRPr lang="en-US"/>
          </a:p>
        </p:txBody>
      </p:sp>
      <p:pic>
        <p:nvPicPr>
          <p:cNvPr id="7" name="MS logo gray - EMF"/>
          <p:cNvPicPr>
            <a:picLocks noChangeAspect="1"/>
          </p:cNvPicPr>
          <p:nvPr userDrawn="1"/>
        </p:nvPicPr>
        <p:blipFill>
          <a:blip r:embed="rId2"/>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6" name="MS logo white - EMF"/>
          <p:cNvPicPr>
            <a:picLocks noChangeAspect="1"/>
          </p:cNvPicPr>
          <p:nvPr userDrawn="1"/>
        </p:nvPicPr>
        <p:blipFill>
          <a:blip r:embed="rId2"/>
          <a:stretch>
            <a:fillRect/>
          </a:stretch>
        </p:blipFill>
        <p:spPr bwMode="black">
          <a:xfrm>
            <a:off x="584200" y="585788"/>
            <a:ext cx="1366245" cy="29260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7" name="MS logo gray - EMF"/>
          <p:cNvPicPr>
            <a:picLocks noChangeAspect="1"/>
          </p:cNvPicPr>
          <p:nvPr userDrawn="1"/>
        </p:nvPicPr>
        <p:blipFill>
          <a:blip r:embed="rId2"/>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a:p>
        </p:txBody>
      </p:sp>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p:cNvPicPr>
            <a:picLocks noChangeAspect="1"/>
          </p:cNvPicPr>
          <p:nvPr userDrawn="1"/>
        </p:nvPicPr>
        <p:blipFill rotWithShape="1">
          <a:blip r:embed="rId2"/>
          <a:srcRect b="573"/>
          <a:stretch>
            <a:fillRect/>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7" name="MS logo gray - EMF"/>
          <p:cNvPicPr>
            <a:picLocks noChangeAspect="1"/>
          </p:cNvPicPr>
          <p:nvPr userDrawn="1"/>
        </p:nvPicPr>
        <p:blipFill>
          <a:blip r:embed="rId3"/>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p:cNvPicPr>
            <a:picLocks noChangeAspect="1"/>
          </p:cNvPicPr>
          <p:nvPr userDrawn="1"/>
        </p:nvPicPr>
        <p:blipFill rotWithShape="1">
          <a:blip r:embed="rId2"/>
          <a:srcRect t="3580" b="12046"/>
          <a:stretch>
            <a:fill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6" name="MS logo white - EMF"/>
          <p:cNvPicPr>
            <a:picLocks noChangeAspect="1"/>
          </p:cNvPicPr>
          <p:nvPr userDrawn="1"/>
        </p:nvPicPr>
        <p:blipFill>
          <a:blip r:embed="rId3"/>
          <a:stretch>
            <a:fillRect/>
          </a:stretch>
        </p:blipFill>
        <p:spPr bwMode="black">
          <a:xfrm>
            <a:off x="584200" y="585788"/>
            <a:ext cx="1366245" cy="29260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14" name="Picture 13"/>
          <p:cNvPicPr>
            <a:picLocks noChangeAspect="1"/>
          </p:cNvPicPr>
          <p:nvPr userDrawn="1"/>
        </p:nvPicPr>
        <p:blipFill rotWithShape="1">
          <a:blip r:embed="rId2" cstate="screen"/>
          <a:srcRect/>
          <a:stretch>
            <a:fillRect/>
          </a:stretch>
        </p:blipFill>
        <p:spPr>
          <a:xfrm>
            <a:off x="6170702" y="387852"/>
            <a:ext cx="4407423" cy="6469664"/>
          </a:xfrm>
          <a:prstGeom prst="rect">
            <a:avLst/>
          </a:prstGeom>
        </p:spPr>
      </p:pic>
      <p:sp>
        <p:nvSpPr>
          <p:cNvPr id="3" name="Title 2"/>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endParaRPr lang="en-US"/>
          </a:p>
        </p:txBody>
      </p:sp>
      <p:pic>
        <p:nvPicPr>
          <p:cNvPr id="8" name="MS logo gray - EMF"/>
          <p:cNvPicPr>
            <a:picLocks noChangeAspect="1"/>
          </p:cNvPicPr>
          <p:nvPr userDrawn="1"/>
        </p:nvPicPr>
        <p:blipFill>
          <a:blip r:embed="rId3"/>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itle 6"/>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270"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6" name="Text Placeholder 3"/>
          <p:cNvSpPr>
            <a:spLocks noGrp="1"/>
          </p:cNvSpPr>
          <p:nvPr>
            <p:ph type="body" sz="quarter" idx="12"/>
          </p:nvPr>
        </p:nvSpPr>
        <p:spPr>
          <a:xfrm>
            <a:off x="6397171" y="1435100"/>
            <a:ext cx="5212080" cy="1649683"/>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270"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720" indent="-171450">
              <a:buFont typeface="Wingdings" panose="05000000000000000000" pitchFamily="2" charset="2"/>
              <a:buChar char=""/>
              <a:defRPr sz="2000" b="0"/>
            </a:lvl2pPr>
            <a:lvl3pPr marL="639445" indent="-188595">
              <a:buFont typeface="Wingdings" panose="05000000000000000000" pitchFamily="2" charset="2"/>
              <a:buChar char=""/>
              <a:defRPr sz="1600" b="0"/>
            </a:lvl3pPr>
            <a:lvl4pPr marL="828675" indent="-175895">
              <a:buFont typeface="Wingdings" panose="05000000000000000000" pitchFamily="2" charset="2"/>
              <a:buChar char=""/>
              <a:defRPr sz="1400" b="0"/>
            </a:lvl4pPr>
            <a:lvl5pPr marL="1023620" indent="-169545">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6" name="Text Placeholder 3"/>
          <p:cNvSpPr>
            <a:spLocks noGrp="1"/>
          </p:cNvSpPr>
          <p:nvPr>
            <p:ph type="body" sz="quarter" idx="11"/>
          </p:nvPr>
        </p:nvSpPr>
        <p:spPr>
          <a:xfrm>
            <a:off x="6389915" y="1437480"/>
            <a:ext cx="5212080" cy="1649683"/>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720" indent="-171450">
              <a:buFont typeface="Wingdings" panose="05000000000000000000" pitchFamily="2" charset="2"/>
              <a:buChar char=""/>
              <a:defRPr sz="2000" b="0"/>
            </a:lvl2pPr>
            <a:lvl3pPr marL="639445" indent="-188595">
              <a:buFont typeface="Wingdings" panose="05000000000000000000" pitchFamily="2" charset="2"/>
              <a:buChar char=""/>
              <a:defRPr sz="1600" b="0"/>
            </a:lvl3pPr>
            <a:lvl4pPr marL="828675" indent="-175895">
              <a:buFont typeface="Wingdings" panose="05000000000000000000" pitchFamily="2" charset="2"/>
              <a:buChar char=""/>
              <a:defRPr sz="1400" b="0"/>
            </a:lvl4pPr>
            <a:lvl5pPr marL="1023620" indent="-169545">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Demo title</a:t>
            </a:r>
            <a:endParaRPr lang="en-US"/>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Demo title</a:t>
            </a:r>
            <a:endParaRPr lang="en-US"/>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Video</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Section title</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Title 2"/>
          <p:cNvSpPr>
            <a:spLocks noGrp="1"/>
          </p:cNvSpPr>
          <p:nvPr>
            <p:ph type="title" hasCustomPrompt="1"/>
          </p:nvPr>
        </p:nvSpPr>
        <p:spPr/>
        <p:txBody>
          <a:bodyPr/>
          <a:lstStyle>
            <a:lvl1pPr>
              <a:defRPr/>
            </a:lvl1pPr>
          </a:lstStyle>
          <a:p>
            <a:r>
              <a:rPr lang="en-US"/>
              <a:t>Software code slide</a:t>
            </a:r>
            <a:endParaRPr lang="en-US"/>
          </a:p>
        </p:txBody>
      </p:sp>
    </p:spTree>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spAutoFit/>
          </a:bodyPr>
          <a:lstStyle/>
          <a:p>
            <a:pPr marL="0" marR="0" lvl="0" indent="0" algn="l" defTabSz="932180" rtl="0" eaLnBrk="0" fontAlgn="auto" latinLnBrk="0" hangingPunct="0">
              <a:lnSpc>
                <a:spcPct val="100000"/>
              </a:lnSpc>
              <a:spcBef>
                <a:spcPts val="0"/>
              </a:spcBef>
              <a:spcAft>
                <a:spcPts val="0"/>
              </a:spcAft>
              <a:buClrTx/>
              <a:buSzTx/>
              <a:buFontTx/>
              <a:buNone/>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t>© Copyright Microsoft Corporation. All rights reserved. Microsoft, Windows, and other product names are or may be registered trademarks and/or trademarks in the U.S. and/or other countries.</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t>The information herein is for informational purposes only and represents the current view of Microsoft Corporation as of the date of this presentation. </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t>MICROSOFT MAKES NO WARRANTIES, EXPRESS, IMPLIED OR STATUTORY, AS TO THE INFORMATION IN THIS PRESENTATION.</a:t>
            </a:r>
            <a:endPar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endParaRPr>
          </a:p>
        </p:txBody>
      </p:sp>
      <p:grpSp>
        <p:nvGrpSpPr>
          <p:cNvPr id="3" name="Group 4"/>
          <p:cNvGrpSpPr>
            <a:grpSpLocks noChangeAspect="1"/>
          </p:cNvGrpSpPr>
          <p:nvPr userDrawn="1"/>
        </p:nvGrpSpPr>
        <p:grpSpPr bwMode="auto">
          <a:xfrm>
            <a:off x="584200" y="585788"/>
            <a:ext cx="1366838" cy="292100"/>
            <a:chOff x="368" y="369"/>
            <a:chExt cx="861" cy="184"/>
          </a:xfrm>
        </p:grpSpPr>
        <p:sp>
          <p:nvSpPr>
            <p:cNvPr id="5" name="AutoShape 3"/>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6" name="Freeform 5"/>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7" name="Rectangle 6"/>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8" name="Rectangle 7"/>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9" name="Rectangle 8"/>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0" name="Rectangle 9"/>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gr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
        <p:nvSpPr>
          <p:cNvPr id="5" name="Text Placeholder 4"/>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endParaRPr lang="en-US"/>
          </a:p>
        </p:txBody>
      </p:sp>
      <p:pic>
        <p:nvPicPr>
          <p:cNvPr id="6" name="MS logo white - EMF"/>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endParaRPr lang="en-US"/>
          </a:p>
        </p:txBody>
      </p:sp>
      <p:pic>
        <p:nvPicPr>
          <p:cNvPr id="8" name="Picture 7" descr="A group of people looking at a computer&#10;&#10;Description generated with very high confidence"/>
          <p:cNvPicPr>
            <a:picLocks noChangeAspect="1"/>
          </p:cNvPicPr>
          <p:nvPr userDrawn="1"/>
        </p:nvPicPr>
        <p:blipFill rotWithShape="1">
          <a:blip r:embed="rId3"/>
          <a:srcRect l="14560" r="18791"/>
          <a:stretch>
            <a:fillRect/>
          </a:stretch>
        </p:blipFill>
        <p:spPr bwMode="auto">
          <a:xfrm>
            <a:off x="5334000" y="0"/>
            <a:ext cx="6858000" cy="685800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Video</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endParaRPr lang="en-US"/>
          </a:p>
        </p:txBody>
      </p:sp>
      <p:sp>
        <p:nvSpPr>
          <p:cNvPr id="2" name="Title 1"/>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endParaRPr lang="en-US"/>
          </a:p>
        </p:txBody>
      </p:sp>
      <p:pic>
        <p:nvPicPr>
          <p:cNvPr id="7" name="MS logo gray - EMF"/>
          <p:cNvPicPr>
            <a:picLocks noChangeAspect="1"/>
          </p:cNvPicPr>
          <p:nvPr userDrawn="1"/>
        </p:nvPicPr>
        <p:blipFill>
          <a:blip r:embed="rId2"/>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7" name="MS logo gray - EMF"/>
          <p:cNvPicPr>
            <a:picLocks noChangeAspect="1"/>
          </p:cNvPicPr>
          <p:nvPr userDrawn="1"/>
        </p:nvPicPr>
        <p:blipFill>
          <a:blip r:embed="rId2"/>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p:cNvPicPr>
            <a:picLocks noChangeAspect="1"/>
          </p:cNvPicPr>
          <p:nvPr userDrawn="1"/>
        </p:nvPicPr>
        <p:blipFill rotWithShape="1">
          <a:blip r:embed="rId2"/>
          <a:srcRect b="573"/>
          <a:stretch>
            <a:fillRect/>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7" name="MS logo gray - EMF"/>
          <p:cNvPicPr>
            <a:picLocks noChangeAspect="1"/>
          </p:cNvPicPr>
          <p:nvPr userDrawn="1"/>
        </p:nvPicPr>
        <p:blipFill>
          <a:blip r:embed="rId3"/>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p:cNvPicPr>
            <a:picLocks noChangeAspect="1"/>
          </p:cNvPicPr>
          <p:nvPr userDrawn="1"/>
        </p:nvPicPr>
        <p:blipFill rotWithShape="1">
          <a:blip r:embed="rId2"/>
          <a:srcRect t="3580" b="12046"/>
          <a:stretch>
            <a:fill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6" name="MS logo white - EMF"/>
          <p:cNvPicPr>
            <a:picLocks noChangeAspect="1"/>
          </p:cNvPicPr>
          <p:nvPr userDrawn="1"/>
        </p:nvPicPr>
        <p:blipFill>
          <a:blip r:embed="rId3"/>
          <a:stretch>
            <a:fillRect/>
          </a:stretch>
        </p:blipFill>
        <p:spPr bwMode="black">
          <a:xfrm>
            <a:off x="584200" y="585788"/>
            <a:ext cx="1366245" cy="29260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14" name="Picture 13"/>
          <p:cNvPicPr>
            <a:picLocks noChangeAspect="1"/>
          </p:cNvPicPr>
          <p:nvPr userDrawn="1"/>
        </p:nvPicPr>
        <p:blipFill rotWithShape="1">
          <a:blip r:embed="rId2" cstate="screen"/>
          <a:srcRect/>
          <a:stretch>
            <a:fillRect/>
          </a:stretch>
        </p:blipFill>
        <p:spPr>
          <a:xfrm>
            <a:off x="6170702" y="387852"/>
            <a:ext cx="4407423" cy="6469664"/>
          </a:xfrm>
          <a:prstGeom prst="rect">
            <a:avLst/>
          </a:prstGeom>
        </p:spPr>
      </p:pic>
      <p:sp>
        <p:nvSpPr>
          <p:cNvPr id="3" name="Title 2"/>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endParaRPr lang="en-US"/>
          </a:p>
        </p:txBody>
      </p:sp>
      <p:pic>
        <p:nvPicPr>
          <p:cNvPr id="8" name="MS logo gray - EMF"/>
          <p:cNvPicPr>
            <a:picLocks noChangeAspect="1"/>
          </p:cNvPicPr>
          <p:nvPr userDrawn="1"/>
        </p:nvPicPr>
        <p:blipFill>
          <a:blip r:embed="rId3"/>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itle 6"/>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270"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6" name="Text Placeholder 3"/>
          <p:cNvSpPr>
            <a:spLocks noGrp="1"/>
          </p:cNvSpPr>
          <p:nvPr>
            <p:ph type="body" sz="quarter" idx="12"/>
          </p:nvPr>
        </p:nvSpPr>
        <p:spPr>
          <a:xfrm>
            <a:off x="6397171" y="1435100"/>
            <a:ext cx="5212080" cy="1649683"/>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270"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720" indent="-171450">
              <a:buFont typeface="Wingdings" panose="05000000000000000000" pitchFamily="2" charset="2"/>
              <a:buChar char=""/>
              <a:defRPr sz="2000" b="0"/>
            </a:lvl2pPr>
            <a:lvl3pPr marL="639445" indent="-188595">
              <a:buFont typeface="Wingdings" panose="05000000000000000000" pitchFamily="2" charset="2"/>
              <a:buChar char=""/>
              <a:defRPr sz="1600" b="0"/>
            </a:lvl3pPr>
            <a:lvl4pPr marL="828675" indent="-175895">
              <a:buFont typeface="Wingdings" panose="05000000000000000000" pitchFamily="2" charset="2"/>
              <a:buChar char=""/>
              <a:defRPr sz="1400" b="0"/>
            </a:lvl4pPr>
            <a:lvl5pPr marL="1023620" indent="-169545">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p>
            <a:r>
              <a:rPr lang="en-US"/>
              <a:t>Click to edit Master title style</a:t>
            </a:r>
            <a:endParaRPr lang="en-US"/>
          </a:p>
        </p:txBody>
      </p:sp>
      <p:sp>
        <p:nvSpPr>
          <p:cNvPr id="6" name="Text Placeholder 3"/>
          <p:cNvSpPr>
            <a:spLocks noGrp="1"/>
          </p:cNvSpPr>
          <p:nvPr>
            <p:ph type="body" sz="quarter" idx="11"/>
          </p:nvPr>
        </p:nvSpPr>
        <p:spPr>
          <a:xfrm>
            <a:off x="6389915" y="1437480"/>
            <a:ext cx="5212080" cy="1649683"/>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720" indent="-171450">
              <a:buFont typeface="Wingdings" panose="05000000000000000000" pitchFamily="2" charset="2"/>
              <a:buChar char=""/>
              <a:defRPr sz="2000" b="0"/>
            </a:lvl2pPr>
            <a:lvl3pPr marL="639445" indent="-188595">
              <a:buFont typeface="Wingdings" panose="05000000000000000000" pitchFamily="2" charset="2"/>
              <a:buChar char=""/>
              <a:defRPr sz="1600" b="0"/>
            </a:lvl3pPr>
            <a:lvl4pPr marL="828675" indent="-175895">
              <a:buFont typeface="Wingdings" panose="05000000000000000000" pitchFamily="2" charset="2"/>
              <a:buChar char=""/>
              <a:defRPr sz="1400" b="0"/>
            </a:lvl4pPr>
            <a:lvl5pPr marL="1023620" indent="-169545">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a:p>
        </p:txBody>
      </p:sp>
    </p:spTree>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Demo title</a:t>
            </a:r>
            <a:endParaRPr lang="en-US"/>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Video</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Section title</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Title 2"/>
          <p:cNvSpPr>
            <a:spLocks noGrp="1"/>
          </p:cNvSpPr>
          <p:nvPr>
            <p:ph type="title" hasCustomPrompt="1"/>
          </p:nvPr>
        </p:nvSpPr>
        <p:spPr/>
        <p:txBody>
          <a:bodyPr/>
          <a:lstStyle>
            <a:lvl1pPr>
              <a:defRPr/>
            </a:lvl1pPr>
          </a:lstStyle>
          <a:p>
            <a:r>
              <a:rPr lang="en-US"/>
              <a:t>Software code slide</a:t>
            </a:r>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Section title</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spAutoFit/>
          </a:bodyPr>
          <a:lstStyle/>
          <a:p>
            <a:pPr defTabSz="932180" eaLnBrk="0" hangingPunct="0"/>
            <a:r>
              <a:rPr lang="en-US" sz="700">
                <a:gradFill>
                  <a:gsLst>
                    <a:gs pos="0">
                      <a:schemeClr val="bg1"/>
                    </a:gs>
                    <a:gs pos="100000">
                      <a:schemeClr val="bg1"/>
                    </a:gs>
                  </a:gsLst>
                  <a:lin ang="5400000" scaled="0"/>
                </a:gradFill>
                <a:cs typeface="Segoe UI" panose="020B0502040204020203"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anose="020B0502040204020203" pitchFamily="34" charset="0"/>
              </a:rPr>
            </a:br>
            <a:br>
              <a:rPr lang="en-US" sz="700">
                <a:gradFill>
                  <a:gsLst>
                    <a:gs pos="0">
                      <a:schemeClr val="bg1"/>
                    </a:gs>
                    <a:gs pos="100000">
                      <a:schemeClr val="bg1"/>
                    </a:gs>
                  </a:gsLst>
                  <a:lin ang="5400000" scaled="0"/>
                </a:gradFill>
                <a:cs typeface="Segoe UI" panose="020B0502040204020203" pitchFamily="34" charset="0"/>
              </a:rPr>
            </a:br>
            <a:r>
              <a:rPr lang="en-US" sz="700">
                <a:gradFill>
                  <a:gsLst>
                    <a:gs pos="0">
                      <a:schemeClr val="bg1"/>
                    </a:gs>
                    <a:gs pos="100000">
                      <a:schemeClr val="bg1"/>
                    </a:gs>
                  </a:gsLst>
                  <a:lin ang="5400000" scaled="0"/>
                </a:gradFill>
                <a:cs typeface="Segoe UI" panose="020B0502040204020203"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anose="020B0502040204020203" pitchFamily="34" charset="0"/>
              </a:rPr>
            </a:br>
            <a:br>
              <a:rPr lang="en-US" sz="700">
                <a:gradFill>
                  <a:gsLst>
                    <a:gs pos="0">
                      <a:schemeClr val="bg1"/>
                    </a:gs>
                    <a:gs pos="100000">
                      <a:schemeClr val="bg1"/>
                    </a:gs>
                  </a:gsLst>
                  <a:lin ang="5400000" scaled="0"/>
                </a:gradFill>
                <a:cs typeface="Segoe UI" panose="020B0502040204020203" pitchFamily="34" charset="0"/>
              </a:rPr>
            </a:br>
            <a:r>
              <a:rPr lang="en-US" sz="700">
                <a:gradFill>
                  <a:gsLst>
                    <a:gs pos="0">
                      <a:schemeClr val="bg1"/>
                    </a:gs>
                    <a:gs pos="100000">
                      <a:schemeClr val="bg1"/>
                    </a:gs>
                  </a:gsLst>
                  <a:lin ang="5400000" scaled="0"/>
                </a:gradFill>
                <a:cs typeface="Segoe UI" panose="020B0502040204020203" pitchFamily="34" charset="0"/>
              </a:rPr>
              <a:t>MICROSOFT MAKES NO WARRANTIES, EXPRESS, IMPLIED OR STATUTORY, AS TO THE INFORMATION IN THIS PRESENTATION.</a:t>
            </a:r>
            <a:endParaRPr lang="en-US" sz="700">
              <a:gradFill>
                <a:gsLst>
                  <a:gs pos="0">
                    <a:schemeClr val="bg1"/>
                  </a:gs>
                  <a:gs pos="100000">
                    <a:schemeClr val="bg1"/>
                  </a:gs>
                </a:gsLst>
                <a:lin ang="5400000" scaled="0"/>
              </a:gradFill>
              <a:cs typeface="Segoe UI" panose="020B0502040204020203" pitchFamily="34" charset="0"/>
            </a:endParaRPr>
          </a:p>
        </p:txBody>
      </p:sp>
      <p:grpSp>
        <p:nvGrpSpPr>
          <p:cNvPr id="3" name="Group 4"/>
          <p:cNvGrpSpPr>
            <a:grpSpLocks noChangeAspect="1"/>
          </p:cNvGrpSpPr>
          <p:nvPr userDrawn="1"/>
        </p:nvGrpSpPr>
        <p:grpSpPr bwMode="auto">
          <a:xfrm>
            <a:off x="584200" y="585788"/>
            <a:ext cx="1366838" cy="292100"/>
            <a:chOff x="368" y="369"/>
            <a:chExt cx="861" cy="184"/>
          </a:xfrm>
        </p:grpSpPr>
        <p:sp>
          <p:nvSpPr>
            <p:cNvPr id="5" name="AutoShape 3"/>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 name="Freeform 5"/>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Rectangle 6"/>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8" name="Rectangle 7"/>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9" name="Rectangle 8"/>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0" name="Rectangle 9"/>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
        <p:nvSpPr>
          <p:cNvPr id="5" name="Text Placeholder 4"/>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2050"/>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r>
              <a:rPr lang="en-US" sz="2355">
                <a:gradFill>
                  <a:gsLst>
                    <a:gs pos="2000">
                      <a:schemeClr val="tx1"/>
                    </a:gs>
                    <a:gs pos="98000">
                      <a:schemeClr val="tx1"/>
                    </a:gs>
                  </a:gsLst>
                  <a:lin ang="5400000" scaled="1"/>
                </a:gradFill>
                <a:ea typeface="Segoe UI" panose="020B0502040204020203" pitchFamily="34" charset="0"/>
                <a:cs typeface="Segoe UI" panose="020B0502040204020203" pitchFamily="34" charset="0"/>
              </a:rPr>
              <a:t>    </a:t>
            </a:r>
            <a:endParaRPr lang="en-US" sz="2355">
              <a:gradFill>
                <a:gsLst>
                  <a:gs pos="2000">
                    <a:schemeClr val="tx1"/>
                  </a:gs>
                  <a:gs pos="98000">
                    <a:schemeClr val="tx1"/>
                  </a:gs>
                </a:gsLst>
                <a:lin ang="5400000" scaled="1"/>
              </a:gradFill>
              <a:ea typeface="Segoe UI" panose="020B0502040204020203" pitchFamily="34" charset="0"/>
              <a:cs typeface="Segoe UI" panose="020B0502040204020203" pitchFamily="34" charset="0"/>
            </a:endParaRP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5" spc="-98" baseline="0">
                <a:gradFill>
                  <a:gsLst>
                    <a:gs pos="2000">
                      <a:schemeClr val="tx1"/>
                    </a:gs>
                    <a:gs pos="98000">
                      <a:schemeClr val="tx1"/>
                    </a:gs>
                  </a:gsLst>
                  <a:lin ang="5400000" scaled="1"/>
                </a:gradFill>
              </a:defRPr>
            </a:lvl1pPr>
          </a:lstStyle>
          <a:p>
            <a:r>
              <a:rPr lang="en-US"/>
              <a:t>Presentation title</a:t>
            </a:r>
            <a:endParaRPr lang="en-US"/>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5">
                <a:gradFill>
                  <a:gsLst>
                    <a:gs pos="2000">
                      <a:schemeClr val="tx1"/>
                    </a:gs>
                    <a:gs pos="98000">
                      <a:schemeClr val="tx1"/>
                    </a:gs>
                  </a:gsLst>
                  <a:lin ang="5400000" scaled="1"/>
                </a:gradFill>
              </a:defRPr>
            </a:lvl1pPr>
          </a:lstStyle>
          <a:p>
            <a:pPr lvl="0"/>
            <a:r>
              <a:rPr lang="en-US"/>
              <a:t>Speaker Name</a:t>
            </a:r>
            <a:endParaRPr lang="en-US"/>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lstStyle/>
            <a:p>
              <a:endParaRPr lang="en-US" sz="1765"/>
            </a:p>
          </p:txBody>
        </p:sp>
        <p:sp>
          <p:nvSpPr>
            <p:cNvPr id="235" name="Freeform 8"/>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p>
          </p:txBody>
        </p:sp>
        <p:sp>
          <p:nvSpPr>
            <p:cNvPr id="236" name="Freeform 9"/>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p>
          </p:txBody>
        </p:sp>
      </p:grpSp>
      <p:sp>
        <p:nvSpPr>
          <p:cNvPr id="237" name="Freeform 42"/>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642" tIns="44821" rIns="89642" bIns="44821" numCol="1" anchor="t" anchorCtr="0" compatLnSpc="1"/>
          <a:lstStyle/>
          <a:p>
            <a:endParaRPr lang="en-US" sz="1765"/>
          </a:p>
        </p:txBody>
      </p:sp>
      <p:sp>
        <p:nvSpPr>
          <p:cNvPr id="238" name="Freeform 237"/>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lstStyle/>
          <a:p>
            <a:endParaRPr lang="en-US" sz="1765"/>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r>
              <a:rPr lang="en-US" sz="2355">
                <a:gradFill>
                  <a:gsLst>
                    <a:gs pos="2000">
                      <a:schemeClr val="tx1"/>
                    </a:gs>
                    <a:gs pos="98000">
                      <a:schemeClr val="tx1"/>
                    </a:gs>
                  </a:gsLst>
                  <a:lin ang="5400000" scaled="1"/>
                </a:gradFill>
                <a:ea typeface="Segoe UI" panose="020B0502040204020203" pitchFamily="34" charset="0"/>
                <a:cs typeface="Segoe UI" panose="020B0502040204020203" pitchFamily="34" charset="0"/>
              </a:rPr>
              <a:t>    </a:t>
            </a:r>
            <a:endParaRPr lang="en-US" sz="2355">
              <a:gradFill>
                <a:gsLst>
                  <a:gs pos="2000">
                    <a:schemeClr val="tx1"/>
                  </a:gs>
                  <a:gs pos="98000">
                    <a:schemeClr val="tx1"/>
                  </a:gs>
                </a:gsLst>
                <a:lin ang="5400000" scaled="1"/>
              </a:gradFill>
              <a:ea typeface="Segoe UI" panose="020B0502040204020203" pitchFamily="34" charset="0"/>
              <a:cs typeface="Segoe UI" panose="020B0502040204020203" pitchFamily="34" charset="0"/>
            </a:endParaRP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5" spc="-98" baseline="0">
                <a:gradFill>
                  <a:gsLst>
                    <a:gs pos="2000">
                      <a:schemeClr val="tx1"/>
                    </a:gs>
                    <a:gs pos="98000">
                      <a:schemeClr val="tx1"/>
                    </a:gs>
                  </a:gsLst>
                  <a:lin ang="5400000" scaled="1"/>
                </a:gradFill>
              </a:defRPr>
            </a:lvl1pPr>
          </a:lstStyle>
          <a:p>
            <a:r>
              <a:rPr lang="en-US"/>
              <a:t>Presentation title</a:t>
            </a:r>
            <a:endParaRPr lang="en-US"/>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5">
                <a:gradFill>
                  <a:gsLst>
                    <a:gs pos="2000">
                      <a:schemeClr val="tx1"/>
                    </a:gs>
                    <a:gs pos="98000">
                      <a:schemeClr val="tx1"/>
                    </a:gs>
                  </a:gsLst>
                  <a:lin ang="5400000" scaled="1"/>
                </a:gradFill>
              </a:defRPr>
            </a:lvl1pPr>
          </a:lstStyle>
          <a:p>
            <a:pPr lvl="0"/>
            <a:r>
              <a:rPr lang="en-US"/>
              <a:t>Speaker Name</a:t>
            </a:r>
            <a:endParaRPr lang="en-US"/>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lstStyle/>
            <a:p>
              <a:endParaRPr lang="en-US" sz="1765"/>
            </a:p>
          </p:txBody>
        </p:sp>
        <p:sp>
          <p:nvSpPr>
            <p:cNvPr id="235" name="Freeform 8"/>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p>
          </p:txBody>
        </p:sp>
        <p:sp>
          <p:nvSpPr>
            <p:cNvPr id="236" name="Freeform 9"/>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765"/>
            </a:p>
          </p:txBody>
        </p:sp>
      </p:grpSp>
      <p:sp>
        <p:nvSpPr>
          <p:cNvPr id="237" name="Freeform 42"/>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9642" tIns="44821" rIns="89642" bIns="44821" numCol="1" anchor="t" anchorCtr="0" compatLnSpc="1"/>
          <a:lstStyle/>
          <a:p>
            <a:endParaRPr lang="en-US" sz="1765"/>
          </a:p>
        </p:txBody>
      </p:sp>
      <p:sp>
        <p:nvSpPr>
          <p:cNvPr id="238" name="Freeform 237"/>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lstStyle/>
          <a:p>
            <a:endParaRPr lang="en-US" sz="1765"/>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91000">
                      <a:schemeClr val="tx1"/>
                    </a:gs>
                    <a:gs pos="0">
                      <a:schemeClr val="tx1"/>
                    </a:gs>
                  </a:gsLst>
                  <a:lin ang="5400000" scaled="0"/>
                </a:gradFill>
              </a:defRPr>
            </a:lvl1pPr>
          </a:lstStyle>
          <a:p>
            <a:r>
              <a:rPr lang="en-US"/>
              <a:t>Presentation title</a:t>
            </a:r>
            <a:endParaRPr lang="en-US"/>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30"/>
            </a:lvl1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itle 5"/>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60" spc="-98" baseline="0">
                <a:gradFill>
                  <a:gsLst>
                    <a:gs pos="0">
                      <a:schemeClr val="tx1"/>
                    </a:gs>
                    <a:gs pos="100000">
                      <a:schemeClr val="tx1"/>
                    </a:gs>
                  </a:gsLst>
                  <a:lin ang="5400000" scaled="0"/>
                </a:gradFill>
              </a:defRPr>
            </a:lvl1pPr>
          </a:lstStyle>
          <a:p>
            <a:r>
              <a:rPr lang="en-US"/>
              <a:t>Demo title</a:t>
            </a:r>
            <a:endParaRPr lang="en-US"/>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anose="020B0502040204020203" pitchFamily="34" charset="0"/>
              </a:defRPr>
            </a:lvl1pPr>
          </a:lstStyle>
          <a:p>
            <a:r>
              <a:rPr lang="en-US"/>
              <a:t>Video title</a:t>
            </a:r>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endParaRPr lang="en-US"/>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a:p>
        </p:txBody>
      </p:sp>
    </p:spTree>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endParaRPr lang="en-US"/>
          </a:p>
        </p:txBody>
      </p:sp>
      <p:sp>
        <p:nvSpPr>
          <p:cNvPr id="2" name="Title 1"/>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endParaRPr lang="en-US"/>
          </a:p>
        </p:txBody>
      </p:sp>
      <p:pic>
        <p:nvPicPr>
          <p:cNvPr id="7" name="MS logo gray - EMF"/>
          <p:cNvPicPr>
            <a:picLocks noChangeAspect="1"/>
          </p:cNvPicPr>
          <p:nvPr userDrawn="1"/>
        </p:nvPicPr>
        <p:blipFill>
          <a:blip r:embed="rId2"/>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4400" fontAlgn="base">
              <a:spcBef>
                <a:spcPct val="0"/>
              </a:spcBef>
              <a:spcAft>
                <a:spcPct val="0"/>
              </a:spcAft>
            </a:pPr>
            <a:endParaRPr lang="en-US" sz="176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4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8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6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a:gradFill>
                  <a:gsLst>
                    <a:gs pos="0">
                      <a:schemeClr val="tx1"/>
                    </a:gs>
                    <a:gs pos="100000">
                      <a:schemeClr val="tx1"/>
                    </a:gs>
                  </a:gsLst>
                  <a:lin ang="5400000" scaled="0"/>
                </a:gradFill>
                <a:cs typeface="Segoe UI" panose="020B0502040204020203" pitchFamily="34" charset="0"/>
              </a:rPr>
              <a:t>© 2016 Microsoft Corporation. All rights reserved. </a:t>
            </a:r>
            <a:endParaRPr lang="en-US" sz="685">
              <a:gradFill>
                <a:gsLst>
                  <a:gs pos="0">
                    <a:schemeClr val="tx1"/>
                  </a:gs>
                  <a:gs pos="100000">
                    <a:schemeClr val="tx1"/>
                  </a:gs>
                </a:gsLst>
                <a:lin ang="5400000" scaled="0"/>
              </a:gradFill>
              <a:cs typeface="Segoe UI" panose="020B0502040204020203"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Use this Layout for Speaker Notes slides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Tree>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endParaRPr lang="en-US"/>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8333">
                      <a:schemeClr val="bg1"/>
                    </a:gs>
                    <a:gs pos="90000">
                      <a:schemeClr val="bg1"/>
                    </a:gs>
                  </a:gsLst>
                  <a:lin ang="5400000" scaled="0"/>
                </a:gradFill>
              </a:defRPr>
            </a:lvl1pPr>
            <a:lvl2pPr marL="0" indent="0">
              <a:buFontTx/>
              <a:buNone/>
              <a:defRPr sz="1960">
                <a:gradFill>
                  <a:gsLst>
                    <a:gs pos="8333">
                      <a:schemeClr val="bg1"/>
                    </a:gs>
                    <a:gs pos="90000">
                      <a:schemeClr val="bg1"/>
                    </a:gs>
                  </a:gsLst>
                  <a:lin ang="5400000" scaled="0"/>
                </a:gradFill>
              </a:defRPr>
            </a:lvl2pPr>
            <a:lvl3pPr marL="224155" indent="0">
              <a:buNone/>
              <a:defRPr>
                <a:gradFill>
                  <a:gsLst>
                    <a:gs pos="8333">
                      <a:schemeClr val="bg1"/>
                    </a:gs>
                    <a:gs pos="90000">
                      <a:schemeClr val="bg1"/>
                    </a:gs>
                  </a:gsLst>
                  <a:lin ang="5400000" scaled="0"/>
                </a:gradFill>
              </a:defRPr>
            </a:lvl3pPr>
            <a:lvl4pPr marL="448310" indent="0">
              <a:buNone/>
              <a:defRPr>
                <a:gradFill>
                  <a:gsLst>
                    <a:gs pos="8333">
                      <a:schemeClr val="bg1"/>
                    </a:gs>
                    <a:gs pos="90000">
                      <a:schemeClr val="bg1"/>
                    </a:gs>
                  </a:gsLst>
                  <a:lin ang="5400000" scaled="0"/>
                </a:gradFill>
              </a:defRPr>
            </a:lvl4pPr>
            <a:lvl5pPr marL="671830" indent="0">
              <a:buNone/>
              <a:defRPr>
                <a:gradFill>
                  <a:gsLst>
                    <a:gs pos="8333">
                      <a:schemeClr val="bg1"/>
                    </a:gs>
                    <a:gs pos="90000">
                      <a:schemeClr val="bg1"/>
                    </a:gs>
                  </a:gsLst>
                  <a:lin ang="5400000" scaled="0"/>
                </a:gra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8333">
                      <a:schemeClr val="bg1"/>
                    </a:gs>
                    <a:gs pos="90000">
                      <a:schemeClr val="bg1"/>
                    </a:gs>
                  </a:gsLst>
                  <a:lin ang="5400000" scaled="0"/>
                </a:gradFill>
              </a:defRPr>
            </a:lvl1pPr>
          </a:lstStyle>
          <a:p>
            <a:r>
              <a:rPr lang="en-US"/>
              <a:t>Click to edit Master title style</a:t>
            </a:r>
            <a:endParaRPr lang="en-US"/>
          </a:p>
        </p:txBody>
      </p:sp>
    </p:spTree>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showMasterSp="0">
  <p:cSld name="Title Slide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551" y="3248178"/>
            <a:ext cx="7155138" cy="669927"/>
          </a:xfrm>
          <a:noFill/>
        </p:spPr>
        <p:txBody>
          <a:bodyPr lIns="182880" tIns="146304" rIns="182880" bIns="146304">
            <a:noAutofit/>
          </a:bodyPr>
          <a:lstStyle>
            <a:lvl1pPr marL="0" indent="0">
              <a:spcBef>
                <a:spcPts val="0"/>
              </a:spcBef>
              <a:buNone/>
              <a:defRPr sz="2745" b="1" i="1" spc="0" baseline="0">
                <a:solidFill>
                  <a:schemeClr val="tx1"/>
                </a:solidFill>
                <a:latin typeface="+mj-lt"/>
              </a:defRPr>
            </a:lvl1pPr>
          </a:lstStyle>
          <a:p>
            <a:pPr lvl="0"/>
            <a:r>
              <a:rPr lang="en-US"/>
              <a:t>Project Phase</a:t>
            </a:r>
            <a:endParaRPr lang="en-US"/>
          </a:p>
        </p:txBody>
      </p:sp>
      <p:sp>
        <p:nvSpPr>
          <p:cNvPr id="9" name="Title 1"/>
          <p:cNvSpPr>
            <a:spLocks noGrp="1"/>
          </p:cNvSpPr>
          <p:nvPr>
            <p:ph type="title" hasCustomPrompt="1"/>
          </p:nvPr>
        </p:nvSpPr>
        <p:spPr>
          <a:xfrm>
            <a:off x="269304" y="2329781"/>
            <a:ext cx="7171336" cy="1104475"/>
          </a:xfrm>
          <a:noFill/>
        </p:spPr>
        <p:txBody>
          <a:bodyPr lIns="146304" tIns="146304" rIns="45720" bIns="146304" anchor="t" anchorCtr="0">
            <a:noAutofit/>
          </a:bodyPr>
          <a:lstStyle>
            <a:lvl1pPr>
              <a:defRPr sz="5880" spc="-98" baseline="0">
                <a:solidFill>
                  <a:schemeClr val="accent1"/>
                </a:solidFill>
              </a:defRPr>
            </a:lvl1pPr>
          </a:lstStyle>
          <a:p>
            <a:r>
              <a:rPr lang="en-US"/>
              <a:t>Presentation title</a:t>
            </a:r>
            <a:endParaRPr lang="en-US"/>
          </a:p>
        </p:txBody>
      </p:sp>
      <p:sp>
        <p:nvSpPr>
          <p:cNvPr id="7" name="Text Placeholder 4"/>
          <p:cNvSpPr>
            <a:spLocks noGrp="1"/>
          </p:cNvSpPr>
          <p:nvPr>
            <p:ph type="body" sz="quarter" idx="13" hasCustomPrompt="1"/>
          </p:nvPr>
        </p:nvSpPr>
        <p:spPr>
          <a:xfrm>
            <a:off x="269551" y="4501540"/>
            <a:ext cx="7155138" cy="669927"/>
          </a:xfrm>
          <a:noFill/>
        </p:spPr>
        <p:txBody>
          <a:bodyPr lIns="182880" tIns="146304" rIns="182880" bIns="146304">
            <a:noAutofit/>
          </a:bodyPr>
          <a:lstStyle>
            <a:lvl1pPr marL="0" indent="0">
              <a:spcBef>
                <a:spcPts val="0"/>
              </a:spcBef>
              <a:buNone/>
              <a:defRPr sz="2745" spc="0" baseline="0">
                <a:solidFill>
                  <a:schemeClr val="bg1">
                    <a:lumMod val="50000"/>
                  </a:schemeClr>
                </a:solidFill>
                <a:latin typeface="+mn-lt"/>
              </a:defRPr>
            </a:lvl1pPr>
          </a:lstStyle>
          <a:p>
            <a:pPr lvl="0"/>
            <a:r>
              <a:rPr lang="en-US"/>
              <a:t>Date </a:t>
            </a:r>
            <a:endParaRPr lang="en-US"/>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244487" y="6040835"/>
            <a:ext cx="1613565" cy="346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showMasterSp="0">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7"/>
            <a:ext cx="11653523" cy="1796217"/>
          </a:xfrm>
          <a:noFill/>
        </p:spPr>
        <p:txBody>
          <a:bodyPr tIns="91440" bIns="91440" anchor="ctr" anchorCtr="0"/>
          <a:lstStyle>
            <a:lvl1pPr>
              <a:defRPr sz="588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42" y="1102761"/>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sz="1960"/>
            </a:lvl3pPr>
            <a:lvl4pPr marL="448310"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42" y="1102761"/>
            <a:ext cx="11653523" cy="1880387"/>
          </a:xfrm>
        </p:spPr>
        <p:txBody>
          <a:bodyPr/>
          <a:lstStyle>
            <a:lvl1pPr marL="0" indent="0">
              <a:buNone/>
              <a:defRPr>
                <a:solidFill>
                  <a:schemeClr val="accent1"/>
                </a:solidFill>
              </a:defRPr>
            </a:lvl1pPr>
            <a:lvl2pPr marL="0" indent="0">
              <a:buFontTx/>
              <a:buNone/>
              <a:defRPr sz="1960"/>
            </a:lvl2pPr>
            <a:lvl3pPr marL="224155" indent="0">
              <a:buNone/>
              <a:defRPr sz="1960"/>
            </a:lvl3pPr>
            <a:lvl4pPr marL="448310"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Title 2"/>
          <p:cNvSpPr>
            <a:spLocks noGrp="1"/>
          </p:cNvSpPr>
          <p:nvPr>
            <p:ph type="title" hasCustomPrompt="1"/>
          </p:nvPr>
        </p:nvSpPr>
        <p:spPr/>
        <p:txBody>
          <a:bodyPr/>
          <a:lstStyle>
            <a:lvl1pPr>
              <a:defRPr/>
            </a:lvl1pPr>
          </a:lstStyle>
          <a:p>
            <a:r>
              <a:rPr lang="en-US"/>
              <a:t>Software code slide</a:t>
            </a:r>
            <a:endParaRPr lang="en-US"/>
          </a:p>
        </p:txBody>
      </p:sp>
    </p:spTree>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a:p>
        </p:txBody>
      </p:sp>
      <p:sp>
        <p:nvSpPr>
          <p:cNvPr id="7" name="Content Placeholder 6"/>
          <p:cNvSpPr>
            <a:spLocks noGrp="1"/>
          </p:cNvSpPr>
          <p:nvPr>
            <p:ph sz="quarter" idx="10"/>
          </p:nvPr>
        </p:nvSpPr>
        <p:spPr>
          <a:xfrm>
            <a:off x="269242" y="1102760"/>
            <a:ext cx="11653523" cy="174753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02760"/>
            <a:ext cx="11653523" cy="2196879"/>
          </a:xfrm>
        </p:spPr>
        <p:txBody>
          <a:bodyPr>
            <a:spAutoFit/>
          </a:bodyPr>
          <a:lstStyle>
            <a:lvl1pPr marL="335915" indent="-335915">
              <a:buClr>
                <a:schemeClr val="accent1"/>
              </a:buClr>
              <a:defRPr lang="en-US" sz="3135" kern="1200" spc="0" baseline="0" dirty="0" smtClean="0">
                <a:solidFill>
                  <a:schemeClr val="accent1"/>
                </a:solidFill>
                <a:latin typeface="+mj-lt"/>
                <a:ea typeface="+mn-ea"/>
                <a:cs typeface="+mn-cs"/>
              </a:defRPr>
            </a:lvl1pPr>
          </a:lstStyle>
          <a:p>
            <a:pPr marL="281940" marR="0" lvl="0"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Edit Master text styles</a:t>
            </a:r>
            <a:endParaRPr lang="en-US"/>
          </a:p>
          <a:p>
            <a:pPr marL="281940" marR="0" lvl="1"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Second level</a:t>
            </a:r>
            <a:endParaRPr lang="en-US"/>
          </a:p>
          <a:p>
            <a:pPr marL="281940" marR="0" lvl="2"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Third level</a:t>
            </a:r>
            <a:endParaRPr lang="en-US"/>
          </a:p>
          <a:p>
            <a:pPr marL="281940" marR="0" lvl="3"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Fourth level</a:t>
            </a:r>
            <a:endParaRPr lang="en-US"/>
          </a:p>
          <a:p>
            <a:pPr marL="281940" marR="0" lvl="4"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Fifth level</a:t>
            </a:r>
            <a:endParaRPr lang="en-US"/>
          </a:p>
        </p:txBody>
      </p:sp>
      <p:sp>
        <p:nvSpPr>
          <p:cNvPr id="6" name="Title 5"/>
          <p:cNvSpPr>
            <a:spLocks noGrp="1"/>
          </p:cNvSpPr>
          <p:nvPr>
            <p:ph type="title"/>
          </p:nvPr>
        </p:nvSpPr>
        <p:spPr/>
        <p:txBody>
          <a:bodyPr/>
          <a:lstStyle/>
          <a:p>
            <a:r>
              <a:rPr lang="en-US"/>
              <a:t>Click to edit Master title style</a:t>
            </a:r>
            <a:endParaRPr lang="en-US"/>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4" y="1102759"/>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solidFill>
                  <a:schemeClr val="accent1"/>
                </a:solidFill>
              </a:defRPr>
            </a:lvl1pPr>
            <a:lvl2pPr marL="0" indent="0">
              <a:buNone/>
              <a:defRPr sz="1960"/>
            </a:lvl2pPr>
            <a:lvl3pPr marL="227330" indent="0">
              <a:buNone/>
              <a:defRPr sz="1960"/>
            </a:lvl3pPr>
            <a:lvl4pPr marL="451485"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solidFill>
                  <a:schemeClr val="accent1"/>
                </a:solidFill>
              </a:defRPr>
            </a:lvl1pPr>
            <a:lvl2pPr marL="0" indent="0">
              <a:buNone/>
              <a:defRPr sz="1960"/>
            </a:lvl2pPr>
            <a:lvl3pPr marL="227330" indent="0">
              <a:buNone/>
              <a:defRPr sz="1960"/>
            </a:lvl3pPr>
            <a:lvl4pPr marL="451485"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4" y="1102759"/>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4" y="1102760"/>
            <a:ext cx="5378548" cy="1822685"/>
          </a:xfrm>
        </p:spPr>
        <p:txBody>
          <a:bodyPr wrap="square">
            <a:spAutoFit/>
          </a:bodyPr>
          <a:lstStyle>
            <a:lvl1pPr marL="281940" indent="-281940">
              <a:spcBef>
                <a:spcPts val="1200"/>
              </a:spcBef>
              <a:buClr>
                <a:schemeClr val="tx1"/>
              </a:buClr>
              <a:buFont typeface="Arial" panose="020B0604020202020204" pitchFamily="34" charset="0"/>
              <a:buChar char="•"/>
              <a:defRPr sz="2745"/>
            </a:lvl1pPr>
            <a:lvl2pPr marL="520700" indent="-228600">
              <a:defRPr sz="1960"/>
            </a:lvl2pPr>
            <a:lvl3pPr marL="685800" indent="-165100">
              <a:defRPr sz="1960"/>
            </a:lvl3pPr>
            <a:lvl4pPr marL="863600" indent="-177800">
              <a:defRPr sz="1765"/>
            </a:lvl4pPr>
            <a:lvl5pPr marL="1028700" indent="-165100">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6" y="1102760"/>
            <a:ext cx="5378548" cy="1822685"/>
          </a:xfrm>
        </p:spPr>
        <p:txBody>
          <a:bodyPr wrap="square">
            <a:spAutoFit/>
          </a:bodyPr>
          <a:lstStyle>
            <a:lvl1pPr marL="281940" indent="-281940">
              <a:spcBef>
                <a:spcPts val="1200"/>
              </a:spcBef>
              <a:buClr>
                <a:schemeClr val="tx1"/>
              </a:buClr>
              <a:buFont typeface="Arial" panose="020B0604020202020204" pitchFamily="34" charset="0"/>
              <a:buChar char="•"/>
              <a:defRPr sz="2745"/>
            </a:lvl1pPr>
            <a:lvl2pPr marL="520700" indent="-228600">
              <a:defRPr sz="1960"/>
            </a:lvl2pPr>
            <a:lvl3pPr marL="685800" indent="-165100">
              <a:defRPr sz="1960"/>
            </a:lvl3pPr>
            <a:lvl4pPr marL="863600" indent="-177800">
              <a:defRPr sz="1765"/>
            </a:lvl4pPr>
            <a:lvl5pPr marL="1028700" indent="-165100">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4" y="1102759"/>
            <a:ext cx="5378548" cy="2240613"/>
          </a:xfrm>
        </p:spPr>
        <p:txBody>
          <a:bodyPr wrap="square">
            <a:spAutoFit/>
          </a:bodyPr>
          <a:lstStyle>
            <a:lvl1pPr marL="281940" indent="-281940">
              <a:spcBef>
                <a:spcPts val="1200"/>
              </a:spcBef>
              <a:buClr>
                <a:schemeClr val="accent1"/>
              </a:buClr>
              <a:buFont typeface="Arial" panose="020B0604020202020204" pitchFamily="34" charset="0"/>
              <a:buChar char="•"/>
              <a:defRPr lang="en-US" sz="2745" kern="1200" spc="0" baseline="0" dirty="0" smtClean="0">
                <a:solidFill>
                  <a:schemeClr val="accent1"/>
                </a:solidFill>
                <a:latin typeface="+mj-lt"/>
                <a:ea typeface="+mn-ea"/>
                <a:cs typeface="+mn-cs"/>
              </a:defRPr>
            </a:lvl1pPr>
            <a:lvl2pPr marL="520700" indent="-228600">
              <a:defRPr sz="1960"/>
            </a:lvl2pPr>
            <a:lvl3pPr marL="685800" indent="-165100">
              <a:defRPr sz="1960"/>
            </a:lvl3pPr>
            <a:lvl4pPr marL="863600" indent="-177800">
              <a:defRPr sz="1765"/>
            </a:lvl4pPr>
            <a:lvl5pPr marL="1028700" indent="-165100">
              <a:defRPr sz="1765"/>
            </a:lvl5pPr>
          </a:lstStyle>
          <a:p>
            <a:pPr marL="281940" marR="0" lvl="0"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Edit Master text styles</a:t>
            </a:r>
            <a:endParaRPr lang="en-US"/>
          </a:p>
          <a:p>
            <a:pPr marL="281940" marR="0" lvl="1"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Second level</a:t>
            </a:r>
            <a:endParaRPr lang="en-US"/>
          </a:p>
          <a:p>
            <a:pPr marL="281940" marR="0" lvl="2"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Third level</a:t>
            </a:r>
            <a:endParaRPr lang="en-US"/>
          </a:p>
          <a:p>
            <a:pPr marL="281940" marR="0" lvl="3"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Fourth level</a:t>
            </a:r>
            <a:endParaRPr lang="en-US"/>
          </a:p>
          <a:p>
            <a:pPr marL="281940" marR="0" lvl="4"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Fifth level</a:t>
            </a:r>
            <a:endParaRPr lang="en-US"/>
          </a:p>
        </p:txBody>
      </p:sp>
      <p:sp>
        <p:nvSpPr>
          <p:cNvPr id="5" name="Text Placeholder 3"/>
          <p:cNvSpPr>
            <a:spLocks noGrp="1"/>
          </p:cNvSpPr>
          <p:nvPr>
            <p:ph type="body" sz="quarter" idx="11"/>
          </p:nvPr>
        </p:nvSpPr>
        <p:spPr>
          <a:xfrm>
            <a:off x="6544216" y="1102759"/>
            <a:ext cx="5378548" cy="2240613"/>
          </a:xfrm>
        </p:spPr>
        <p:txBody>
          <a:bodyPr wrap="square">
            <a:spAutoFit/>
          </a:bodyPr>
          <a:lstStyle>
            <a:lvl1pPr marL="281940" indent="-281940">
              <a:spcBef>
                <a:spcPts val="1200"/>
              </a:spcBef>
              <a:buClr>
                <a:schemeClr val="accent1"/>
              </a:buClr>
              <a:buFont typeface="Arial" panose="020B0604020202020204" pitchFamily="34" charset="0"/>
              <a:buChar char="•"/>
              <a:defRPr lang="en-US" sz="2745" kern="1200" spc="0" baseline="0" dirty="0" smtClean="0">
                <a:solidFill>
                  <a:schemeClr val="accent1"/>
                </a:solidFill>
                <a:latin typeface="+mj-lt"/>
                <a:ea typeface="+mn-ea"/>
                <a:cs typeface="+mn-cs"/>
              </a:defRPr>
            </a:lvl1pPr>
            <a:lvl2pPr marL="520700" indent="-228600">
              <a:defRPr sz="1960"/>
            </a:lvl2pPr>
            <a:lvl3pPr marL="685800" indent="-165100">
              <a:defRPr sz="1960"/>
            </a:lvl3pPr>
            <a:lvl4pPr marL="863600" indent="-177800">
              <a:defRPr sz="1765"/>
            </a:lvl4pPr>
            <a:lvl5pPr marL="1028700" indent="-165100">
              <a:defRPr sz="1765"/>
            </a:lvl5pPr>
          </a:lstStyle>
          <a:p>
            <a:pPr marL="281940" marR="0" lvl="0"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Edit Master text styles</a:t>
            </a:r>
            <a:endParaRPr lang="en-US"/>
          </a:p>
          <a:p>
            <a:pPr marL="281940" marR="0" lvl="1"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Second level</a:t>
            </a:r>
            <a:endParaRPr lang="en-US"/>
          </a:p>
          <a:p>
            <a:pPr marL="281940" marR="0" lvl="2"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Third level</a:t>
            </a:r>
            <a:endParaRPr lang="en-US"/>
          </a:p>
          <a:p>
            <a:pPr marL="281940" marR="0" lvl="3"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Fourth level</a:t>
            </a:r>
            <a:endParaRPr lang="en-US"/>
          </a:p>
          <a:p>
            <a:pPr marL="281940" marR="0" lvl="4"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Fifth level</a:t>
            </a:r>
            <a:endParaRPr lang="en-US"/>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showMasterSp="0">
  <p:cSld name="Blank Accent Color 1">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3" name="Rectangle 2"/>
          <p:cNvSpPr/>
          <p:nvPr/>
        </p:nvSpPr>
        <p:spPr bwMode="hidden">
          <a:xfrm>
            <a:off x="1" y="1189177"/>
            <a:ext cx="12192000" cy="53083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noAutofit/>
          </a:bodyPr>
          <a:lstStyle/>
          <a:p>
            <a:pPr algn="ctr" defTabSz="913765" fontAlgn="base">
              <a:spcBef>
                <a:spcPct val="0"/>
              </a:spcBef>
              <a:spcAft>
                <a:spcPct val="0"/>
              </a:spcAft>
            </a:pPr>
            <a:endParaRPr lang="en-US" sz="176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39" y="1102761"/>
            <a:ext cx="11653522" cy="176112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4"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spAutoFit/>
          </a:bodyPr>
          <a:lstStyle/>
          <a:p>
            <a:pPr marL="0" marR="0" lvl="0" indent="0" algn="l" defTabSz="932180" rtl="0" eaLnBrk="0" fontAlgn="auto" latinLnBrk="0" hangingPunct="0">
              <a:lnSpc>
                <a:spcPct val="100000"/>
              </a:lnSpc>
              <a:spcBef>
                <a:spcPts val="0"/>
              </a:spcBef>
              <a:spcAft>
                <a:spcPts val="0"/>
              </a:spcAft>
              <a:buClrTx/>
              <a:buSzTx/>
              <a:buFontTx/>
              <a:buNone/>
              <a:defRPr/>
            </a:pP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t>© Copyright Microsoft Corporation. All rights reserved. Microsoft, Windows, and other product names are or may be registered trademarks and/or trademarks in the U.S. and/or other countries.</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t>The information herein is for informational purposes only and represents the current view of Microsoft Corporation as of the date of this presentation. </a:t>
            </a: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br>
            <a:b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br>
            <a:r>
              <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t>MICROSOFT MAKES NO WARRANTIES, EXPRESS, IMPLIED OR STATUTORY, AS TO THE INFORMATION IN THIS PRESENTATION.</a:t>
            </a:r>
            <a:endParaRPr kumimoji="0" lang="en-US" sz="7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endParaRPr>
          </a:p>
        </p:txBody>
      </p:sp>
      <p:grpSp>
        <p:nvGrpSpPr>
          <p:cNvPr id="3" name="Group 4"/>
          <p:cNvGrpSpPr>
            <a:grpSpLocks noChangeAspect="1"/>
          </p:cNvGrpSpPr>
          <p:nvPr userDrawn="1"/>
        </p:nvGrpSpPr>
        <p:grpSpPr bwMode="auto">
          <a:xfrm>
            <a:off x="584200" y="585788"/>
            <a:ext cx="1366838" cy="292100"/>
            <a:chOff x="368" y="369"/>
            <a:chExt cx="861" cy="184"/>
          </a:xfrm>
        </p:grpSpPr>
        <p:sp>
          <p:nvSpPr>
            <p:cNvPr id="5" name="AutoShape 3"/>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6" name="Freeform 5"/>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7" name="Rectangle 6"/>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8" name="Rectangle 7"/>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9" name="Rectangle 8"/>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0" name="Rectangle 9"/>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gr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endParaRPr lang="en-US"/>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2"/>
                    </a:gs>
                    <a:gs pos="39000">
                      <a:schemeClr val="tx2"/>
                    </a:gs>
                  </a:gsLst>
                  <a:lin ang="5400000" scaled="0"/>
                </a:gradFill>
              </a:defRPr>
            </a:lvl1pPr>
          </a:lstStyle>
          <a:p>
            <a:r>
              <a:rPr lang="en-US"/>
              <a:t>Presentation title</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60" spc="-98" baseline="0">
                <a:gradFill>
                  <a:gsLst>
                    <a:gs pos="5833">
                      <a:srgbClr val="FFFFFF"/>
                    </a:gs>
                    <a:gs pos="18000">
                      <a:srgbClr val="FFFFFF"/>
                    </a:gs>
                  </a:gsLst>
                  <a:lin ang="5400000" scaled="0"/>
                </a:gradFill>
              </a:defRPr>
            </a:lvl1pPr>
          </a:lstStyle>
          <a:p>
            <a:r>
              <a:rPr lang="en-US"/>
              <a:t>Demo title</a:t>
            </a:r>
            <a:endParaRPr lang="en-US"/>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60" spc="-98" baseline="0">
                <a:gradFill>
                  <a:gsLst>
                    <a:gs pos="5833">
                      <a:srgbClr val="FFFFFF"/>
                    </a:gs>
                    <a:gs pos="18000">
                      <a:srgbClr val="FFFFFF"/>
                    </a:gs>
                  </a:gsLst>
                  <a:lin ang="5400000" scaled="0"/>
                </a:gradFill>
              </a:defRPr>
            </a:lvl1pPr>
          </a:lstStyle>
          <a:p>
            <a:r>
              <a:rPr lang="en-US"/>
              <a:t>Video title</a:t>
            </a:r>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itle 5"/>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itle 5"/>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
        <p:nvSpPr>
          <p:cNvPr id="5" name="Text Placeholder 4"/>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anose="05000000000000000000" pitchFamily="2" charset="2"/>
              <a:buNone/>
              <a:defRPr sz="3530">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anose="05000000000000000000" pitchFamily="2" charset="2"/>
              <a:buNone/>
              <a:defRPr sz="3530">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anose="05000000000000000000" pitchFamily="2" charset="2"/>
              <a:buNone/>
              <a:defRPr sz="3530"/>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anose="05000000000000000000" pitchFamily="2" charset="2"/>
              <a:buNone/>
              <a:defRPr sz="3530"/>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940" indent="-281940">
              <a:spcBef>
                <a:spcPts val="1200"/>
              </a:spcBef>
              <a:buClr>
                <a:schemeClr val="tx1"/>
              </a:buClr>
              <a:buFont typeface="Arial" panose="020B0604020202020204" pitchFamily="34" charset="0"/>
              <a:buChar char="•"/>
              <a:defRPr sz="3530"/>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940" indent="-281940">
              <a:spcBef>
                <a:spcPts val="1200"/>
              </a:spcBef>
              <a:buClr>
                <a:schemeClr val="tx1"/>
              </a:buClr>
              <a:buFont typeface="Arial" panose="020B0604020202020204" pitchFamily="34" charset="0"/>
              <a:buChar char="•"/>
              <a:defRPr sz="3530"/>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940" indent="-281940">
              <a:spcBef>
                <a:spcPts val="1200"/>
              </a:spcBef>
              <a:buClr>
                <a:schemeClr val="tx2"/>
              </a:buClr>
              <a:buFont typeface="Arial" panose="020B0604020202020204" pitchFamily="34" charset="0"/>
              <a:buChar char="•"/>
              <a:defRPr sz="3530">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940" indent="-281940">
              <a:spcBef>
                <a:spcPts val="1200"/>
              </a:spcBef>
              <a:buClr>
                <a:schemeClr val="tx2"/>
              </a:buClr>
              <a:buFont typeface="Arial" panose="020B0604020202020204" pitchFamily="34" charset="0"/>
              <a:buChar char="•"/>
              <a:defRPr sz="3530">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4400" fontAlgn="base">
              <a:spcBef>
                <a:spcPct val="0"/>
              </a:spcBef>
              <a:spcAft>
                <a:spcPct val="0"/>
              </a:spcAft>
            </a:pPr>
            <a:endParaRPr lang="en-US" sz="176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1pPr>
            <a:lvl2pPr marL="339725"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2pPr>
            <a:lvl3pPr marL="573405"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3pPr>
            <a:lvl4pPr marL="798830"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4pPr>
            <a:lvl5pPr marL="1030605"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6965"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838201" y="6356352"/>
            <a:ext cx="2743200" cy="365125"/>
          </a:xfrm>
          <a:prstGeom prst="rect">
            <a:avLst/>
          </a:prstGeom>
        </p:spPr>
        <p:txBody>
          <a:bodyPr/>
          <a:lstStyle/>
          <a:p>
            <a:fld id="{487978AE-FBE2-4B92-A01C-109B613B4086}" type="datetimeFigureOut">
              <a:rPr lang="en-US" smtClean="0"/>
            </a:fld>
            <a:endParaRPr lang="en-US"/>
          </a:p>
        </p:txBody>
      </p:sp>
      <p:sp>
        <p:nvSpPr>
          <p:cNvPr id="5" name="Footer Placeholder 4"/>
          <p:cNvSpPr>
            <a:spLocks noGrp="1"/>
          </p:cNvSpPr>
          <p:nvPr>
            <p:ph type="ftr" sz="quarter" idx="11"/>
          </p:nvPr>
        </p:nvSpPr>
        <p:spPr>
          <a:xfrm>
            <a:off x="4038600" y="6356352"/>
            <a:ext cx="4114801"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1" y="6356352"/>
            <a:ext cx="2743200" cy="365125"/>
          </a:xfrm>
          <a:prstGeom prst="rect">
            <a:avLst/>
          </a:prstGeom>
        </p:spPr>
        <p:txBody>
          <a:bodyPr/>
          <a:lstStyle/>
          <a:p>
            <a:fld id="{2AF33140-B3CB-49F0-B9A1-7DB2270F3358}" type="slidenum">
              <a:rPr lang="en-US" smtClean="0"/>
            </a:fld>
            <a:endParaRPr lang="en-US"/>
          </a:p>
        </p:txBody>
      </p:sp>
    </p:spTree>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Interior4">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solidFill>
                <a:prstClr val="white"/>
              </a:solidFill>
            </a:endParaRPr>
          </a:p>
        </p:txBody>
      </p:sp>
      <p:sp>
        <p:nvSpPr>
          <p:cNvPr id="18" name="Content Placeholder 2"/>
          <p:cNvSpPr>
            <a:spLocks noGrp="1"/>
          </p:cNvSpPr>
          <p:nvPr>
            <p:ph idx="1" hasCustomPrompt="1"/>
          </p:nvPr>
        </p:nvSpPr>
        <p:spPr>
          <a:xfrm>
            <a:off x="0" y="1237240"/>
            <a:ext cx="12192000" cy="2441438"/>
          </a:xfrm>
          <a:prstGeom prst="rect">
            <a:avLst/>
          </a:prstGeom>
        </p:spPr>
        <p:txBody>
          <a:bodyPr lIns="182880" tIns="182880" rIns="182880" bIns="182880"/>
          <a:lstStyle>
            <a:lvl1pPr marL="0" indent="0">
              <a:spcBef>
                <a:spcPts val="1335"/>
              </a:spcBef>
              <a:buFont typeface="Arial" panose="020B0604020202020204"/>
              <a:buNone/>
              <a:defRPr sz="3200" baseline="0">
                <a:solidFill>
                  <a:schemeClr val="tx1"/>
                </a:solidFill>
                <a:latin typeface="Segoe UI Light" panose="020B0502040204020203"/>
                <a:cs typeface="Segoe UI Light" panose="020B0502040204020203"/>
              </a:defRPr>
            </a:lvl1pPr>
            <a:lvl2pPr marL="883920" indent="-457200">
              <a:spcBef>
                <a:spcPts val="1335"/>
              </a:spcBef>
              <a:buFont typeface="Arial" panose="020B0604020202020204" pitchFamily="34" charset="0"/>
              <a:buChar char="•"/>
              <a:defRPr sz="3200">
                <a:solidFill>
                  <a:schemeClr val="bg2"/>
                </a:solidFill>
                <a:latin typeface="Segoe UI Light" panose="020B0502040204020203"/>
                <a:cs typeface="Segoe UI Light" panose="020B0502040204020203"/>
              </a:defRPr>
            </a:lvl2pPr>
            <a:lvl3pPr marL="1219200">
              <a:spcBef>
                <a:spcPts val="1335"/>
              </a:spcBef>
              <a:buFont typeface="Arial" panose="020B0604020202020204"/>
              <a:buChar char="•"/>
              <a:defRPr sz="2930">
                <a:solidFill>
                  <a:schemeClr val="bg2"/>
                </a:solidFill>
                <a:latin typeface="Segoe UI Light" panose="020B0502040204020203"/>
                <a:cs typeface="Segoe UI Light" panose="020B0502040204020203"/>
              </a:defRPr>
            </a:lvl3pPr>
            <a:lvl4pPr marL="1706245">
              <a:spcBef>
                <a:spcPts val="1335"/>
              </a:spcBef>
              <a:buFont typeface="Arial" panose="020B0604020202020204"/>
              <a:buChar char="•"/>
              <a:defRPr sz="2665" baseline="0">
                <a:solidFill>
                  <a:schemeClr val="bg2"/>
                </a:solidFill>
                <a:latin typeface="Segoe UI Light" panose="020B0502040204020203"/>
                <a:cs typeface="Segoe UI Light" panose="020B0502040204020203"/>
              </a:defRPr>
            </a:lvl4pPr>
            <a:lvl5pPr marL="1950085" indent="243840">
              <a:spcBef>
                <a:spcPts val="1335"/>
              </a:spcBef>
              <a:buFont typeface="Arial" panose="020B0604020202020204"/>
              <a:buChar char="•"/>
              <a:tabLst>
                <a:tab pos="2134870" algn="l"/>
              </a:tabLst>
              <a:defRPr sz="2400" baseline="0">
                <a:solidFill>
                  <a:schemeClr val="bg2"/>
                </a:solidFill>
                <a:latin typeface="Segoe UI Light" panose="020B0502040204020203"/>
                <a:cs typeface="Segoe UI Light" panose="020B0502040204020203"/>
              </a:defRPr>
            </a:lvl5pPr>
          </a:lstStyle>
          <a:p>
            <a:pPr lvl="1"/>
            <a:r>
              <a:rPr lang="en-US"/>
              <a:t>Bullet first level</a:t>
            </a:r>
            <a:endParaRPr lang="en-US"/>
          </a:p>
          <a:p>
            <a:pPr lvl="2"/>
            <a:r>
              <a:rPr lang="en-US"/>
              <a:t>Bullet second level</a:t>
            </a:r>
            <a:endParaRPr lang="en-US"/>
          </a:p>
          <a:p>
            <a:pPr lvl="3"/>
            <a:r>
              <a:rPr lang="en-US"/>
              <a:t>Bullet third level</a:t>
            </a:r>
            <a:endParaRPr lang="en-US"/>
          </a:p>
          <a:p>
            <a:pPr lvl="4"/>
            <a:r>
              <a:rPr lang="en-US"/>
              <a:t>Bullet fourth level</a:t>
            </a:r>
            <a:endParaRPr lang="en-US"/>
          </a:p>
        </p:txBody>
      </p:sp>
      <p:sp>
        <p:nvSpPr>
          <p:cNvPr id="9"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4000">
                <a:solidFill>
                  <a:srgbClr val="FFFFFF"/>
                </a:solidFill>
                <a:latin typeface="Segoe UI Light" panose="020B0502040204020203"/>
                <a:cs typeface="Segoe UI Light" panose="020B0502040204020203"/>
              </a:defRPr>
            </a:lvl1pPr>
          </a:lstStyle>
          <a:p>
            <a:r>
              <a:rPr lang="en-US"/>
              <a:t>Click to edit Master title style</a:t>
            </a:r>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4826" y="6292837"/>
            <a:ext cx="1362608" cy="501227"/>
          </a:xfrm>
          <a:prstGeom prst="rect">
            <a:avLst/>
          </a:prstGeom>
        </p:spPr>
      </p:pic>
    </p:spTree>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showMasterSp="0">
  <p:cSld name="Title Slide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551" y="3248178"/>
            <a:ext cx="7155138" cy="669927"/>
          </a:xfrm>
          <a:noFill/>
        </p:spPr>
        <p:txBody>
          <a:bodyPr lIns="182880" tIns="146304" rIns="182880" bIns="146304">
            <a:noAutofit/>
          </a:bodyPr>
          <a:lstStyle>
            <a:lvl1pPr marL="0" indent="0">
              <a:spcBef>
                <a:spcPts val="0"/>
              </a:spcBef>
              <a:buNone/>
              <a:defRPr sz="2745" b="1" i="1" spc="0" baseline="0">
                <a:solidFill>
                  <a:schemeClr val="tx1"/>
                </a:solidFill>
                <a:latin typeface="+mj-lt"/>
              </a:defRPr>
            </a:lvl1pPr>
          </a:lstStyle>
          <a:p>
            <a:pPr lvl="0"/>
            <a:r>
              <a:rPr lang="en-US"/>
              <a:t>Project Phase</a:t>
            </a:r>
            <a:endParaRPr lang="en-US"/>
          </a:p>
        </p:txBody>
      </p:sp>
      <p:sp>
        <p:nvSpPr>
          <p:cNvPr id="9" name="Title 1"/>
          <p:cNvSpPr>
            <a:spLocks noGrp="1"/>
          </p:cNvSpPr>
          <p:nvPr>
            <p:ph type="title" hasCustomPrompt="1"/>
          </p:nvPr>
        </p:nvSpPr>
        <p:spPr>
          <a:xfrm>
            <a:off x="269304" y="2329780"/>
            <a:ext cx="7171336" cy="1104475"/>
          </a:xfrm>
          <a:noFill/>
        </p:spPr>
        <p:txBody>
          <a:bodyPr lIns="146304" tIns="146304" rIns="45720" bIns="146304" anchor="t" anchorCtr="0">
            <a:noAutofit/>
          </a:bodyPr>
          <a:lstStyle>
            <a:lvl1pPr>
              <a:defRPr sz="5880" spc="-98" baseline="0">
                <a:solidFill>
                  <a:schemeClr val="accent1"/>
                </a:solidFill>
              </a:defRPr>
            </a:lvl1pPr>
          </a:lstStyle>
          <a:p>
            <a:r>
              <a:rPr lang="en-US"/>
              <a:t>Presentation title</a:t>
            </a:r>
            <a:endParaRPr lang="en-US"/>
          </a:p>
        </p:txBody>
      </p:sp>
      <p:sp>
        <p:nvSpPr>
          <p:cNvPr id="7" name="Text Placeholder 4"/>
          <p:cNvSpPr>
            <a:spLocks noGrp="1"/>
          </p:cNvSpPr>
          <p:nvPr>
            <p:ph type="body" sz="quarter" idx="13" hasCustomPrompt="1"/>
          </p:nvPr>
        </p:nvSpPr>
        <p:spPr>
          <a:xfrm>
            <a:off x="269551" y="4501540"/>
            <a:ext cx="7155138" cy="669927"/>
          </a:xfrm>
          <a:noFill/>
        </p:spPr>
        <p:txBody>
          <a:bodyPr lIns="182880" tIns="146304" rIns="182880" bIns="146304">
            <a:noAutofit/>
          </a:bodyPr>
          <a:lstStyle>
            <a:lvl1pPr marL="0" indent="0">
              <a:spcBef>
                <a:spcPts val="0"/>
              </a:spcBef>
              <a:buNone/>
              <a:defRPr sz="2745" spc="0" baseline="0">
                <a:solidFill>
                  <a:schemeClr val="bg1">
                    <a:lumMod val="50000"/>
                  </a:schemeClr>
                </a:solidFill>
                <a:latin typeface="+mn-lt"/>
              </a:defRPr>
            </a:lvl1pPr>
          </a:lstStyle>
          <a:p>
            <a:pPr lvl="0"/>
            <a:r>
              <a:rPr lang="en-US"/>
              <a:t>Date </a:t>
            </a:r>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244486" y="6040834"/>
            <a:ext cx="1613565" cy="3467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showMasterSp="0">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40" bIns="91440" anchor="ctr" anchorCtr="0"/>
          <a:lstStyle>
            <a:lvl1pPr>
              <a:defRPr sz="588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5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latin typeface="Segoe UI Light" panose="020B0502040204020203" pitchFamily="34" charset="0"/>
                <a:cs typeface="Segoe UI Light" panose="020B0502040204020203" pitchFamily="34" charset="0"/>
              </a:defRPr>
            </a:lvl1pPr>
          </a:lstStyle>
          <a:p>
            <a:r>
              <a:rPr lang="en-US"/>
              <a:t>Click to edit Master title style</a:t>
            </a:r>
            <a:endParaRPr lang="en-US"/>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0">
                <a:solidFill>
                  <a:srgbClr val="505050"/>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1930"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en-US"/>
              <a:t>Edit Master text styles</a:t>
            </a:r>
            <a:endParaRPr lang="en-US"/>
          </a:p>
        </p:txBody>
      </p:sp>
    </p:spTree>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sz="1960"/>
            </a:lvl3pPr>
            <a:lvl4pPr marL="448310"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solidFill>
                  <a:schemeClr val="accent1"/>
                </a:solidFill>
              </a:defRPr>
            </a:lvl1pPr>
            <a:lvl2pPr marL="0" indent="0">
              <a:buFontTx/>
              <a:buNone/>
              <a:defRPr sz="1960"/>
            </a:lvl2pPr>
            <a:lvl3pPr marL="224155" indent="0">
              <a:buNone/>
              <a:defRPr sz="1960"/>
            </a:lvl3pPr>
            <a:lvl4pPr marL="448310"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a:p>
        </p:txBody>
      </p:sp>
      <p:sp>
        <p:nvSpPr>
          <p:cNvPr id="7" name="Content Placeholder 6"/>
          <p:cNvSpPr>
            <a:spLocks noGrp="1"/>
          </p:cNvSpPr>
          <p:nvPr>
            <p:ph sz="quarter" idx="10"/>
          </p:nvPr>
        </p:nvSpPr>
        <p:spPr>
          <a:xfrm>
            <a:off x="269241" y="1102759"/>
            <a:ext cx="11653523" cy="1747530"/>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02759"/>
            <a:ext cx="11653523" cy="2196879"/>
          </a:xfrm>
        </p:spPr>
        <p:txBody>
          <a:bodyPr>
            <a:spAutoFit/>
          </a:bodyPr>
          <a:lstStyle>
            <a:lvl1pPr marL="335915" indent="-335915">
              <a:buClr>
                <a:schemeClr val="accent1"/>
              </a:buClr>
              <a:defRPr lang="en-US" sz="3135" kern="1200" spc="0" baseline="0" dirty="0" smtClean="0">
                <a:solidFill>
                  <a:schemeClr val="accent1"/>
                </a:solidFill>
                <a:latin typeface="+mj-lt"/>
                <a:ea typeface="+mn-ea"/>
                <a:cs typeface="+mn-cs"/>
              </a:defRPr>
            </a:lvl1pPr>
          </a:lstStyle>
          <a:p>
            <a:pPr marL="281940" marR="0" lvl="0"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Edit Master text styles</a:t>
            </a:r>
            <a:endParaRPr lang="en-US"/>
          </a:p>
          <a:p>
            <a:pPr marL="281940" marR="0" lvl="1"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Second level</a:t>
            </a:r>
            <a:endParaRPr lang="en-US"/>
          </a:p>
          <a:p>
            <a:pPr marL="281940" marR="0" lvl="2"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Third level</a:t>
            </a:r>
            <a:endParaRPr lang="en-US"/>
          </a:p>
          <a:p>
            <a:pPr marL="281940" marR="0" lvl="3"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Fourth level</a:t>
            </a:r>
            <a:endParaRPr lang="en-US"/>
          </a:p>
          <a:p>
            <a:pPr marL="281940" marR="0" lvl="4"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Fifth level</a:t>
            </a:r>
            <a:endParaRPr lang="en-US"/>
          </a:p>
        </p:txBody>
      </p:sp>
      <p:sp>
        <p:nvSpPr>
          <p:cNvPr id="6" name="Title 5"/>
          <p:cNvSpPr>
            <a:spLocks noGrp="1"/>
          </p:cNvSpPr>
          <p:nvPr>
            <p:ph type="title"/>
          </p:nvPr>
        </p:nvSpPr>
        <p:spPr/>
        <p:txBody>
          <a:bodyPr/>
          <a:lstStyle/>
          <a:p>
            <a:r>
              <a:rPr lang="en-US"/>
              <a:t>Click to edit Master title style</a:t>
            </a:r>
            <a:endParaRPr lang="en-US"/>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3" y="1102759"/>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solidFill>
                  <a:schemeClr val="accent1"/>
                </a:solidFill>
              </a:defRPr>
            </a:lvl1pPr>
            <a:lvl2pPr marL="0" indent="0">
              <a:buNone/>
              <a:defRPr sz="1960"/>
            </a:lvl2pPr>
            <a:lvl3pPr marL="227330" indent="0">
              <a:buNone/>
              <a:defRPr sz="1960"/>
            </a:lvl3pPr>
            <a:lvl4pPr marL="451485"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solidFill>
                  <a:schemeClr val="accent1"/>
                </a:solidFill>
              </a:defRPr>
            </a:lvl1pPr>
            <a:lvl2pPr marL="0" indent="0">
              <a:buNone/>
              <a:defRPr sz="1960"/>
            </a:lvl2pPr>
            <a:lvl3pPr marL="227330" indent="0">
              <a:buNone/>
              <a:defRPr sz="1960"/>
            </a:lvl3pPr>
            <a:lvl4pPr marL="451485"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3" y="1102759"/>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sz="1765"/>
            </a:lvl4pPr>
            <a:lvl5pPr marL="672465" indent="0">
              <a:buNone/>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3" y="1102759"/>
            <a:ext cx="5378548" cy="1822685"/>
          </a:xfrm>
        </p:spPr>
        <p:txBody>
          <a:bodyPr wrap="square">
            <a:spAutoFit/>
          </a:bodyPr>
          <a:lstStyle>
            <a:lvl1pPr marL="281940" indent="-281940">
              <a:spcBef>
                <a:spcPts val="1200"/>
              </a:spcBef>
              <a:buClr>
                <a:schemeClr val="tx1"/>
              </a:buClr>
              <a:buFont typeface="Arial" panose="020B0604020202020204" pitchFamily="34" charset="0"/>
              <a:buChar char="•"/>
              <a:defRPr sz="2745"/>
            </a:lvl1pPr>
            <a:lvl2pPr marL="520700" indent="-228600">
              <a:defRPr sz="1960"/>
            </a:lvl2pPr>
            <a:lvl3pPr marL="685800" indent="-165100">
              <a:defRPr sz="1960"/>
            </a:lvl3pPr>
            <a:lvl4pPr marL="863600" indent="-177800">
              <a:defRPr sz="1765"/>
            </a:lvl4pPr>
            <a:lvl5pPr marL="1028700" indent="-165100">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6" y="1102759"/>
            <a:ext cx="5378548" cy="1822685"/>
          </a:xfrm>
        </p:spPr>
        <p:txBody>
          <a:bodyPr wrap="square">
            <a:spAutoFit/>
          </a:bodyPr>
          <a:lstStyle>
            <a:lvl1pPr marL="281940" indent="-281940">
              <a:spcBef>
                <a:spcPts val="1200"/>
              </a:spcBef>
              <a:buClr>
                <a:schemeClr val="tx1"/>
              </a:buClr>
              <a:buFont typeface="Arial" panose="020B0604020202020204" pitchFamily="34" charset="0"/>
              <a:buChar char="•"/>
              <a:defRPr sz="2745"/>
            </a:lvl1pPr>
            <a:lvl2pPr marL="520700" indent="-228600">
              <a:defRPr sz="1960"/>
            </a:lvl2pPr>
            <a:lvl3pPr marL="685800" indent="-165100">
              <a:defRPr sz="1960"/>
            </a:lvl3pPr>
            <a:lvl4pPr marL="863600" indent="-177800">
              <a:defRPr sz="1765"/>
            </a:lvl4pPr>
            <a:lvl5pPr marL="1028700" indent="-165100">
              <a:defRPr sz="1765"/>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3" y="1102759"/>
            <a:ext cx="5378548" cy="2196879"/>
          </a:xfrm>
        </p:spPr>
        <p:txBody>
          <a:bodyPr wrap="square">
            <a:spAutoFit/>
          </a:bodyPr>
          <a:lstStyle>
            <a:lvl1pPr marL="281940" indent="-281940">
              <a:spcBef>
                <a:spcPts val="1200"/>
              </a:spcBef>
              <a:buClr>
                <a:schemeClr val="accent1"/>
              </a:buClr>
              <a:buFont typeface="Arial" panose="020B0604020202020204" pitchFamily="34" charset="0"/>
              <a:buChar char="•"/>
              <a:defRPr lang="en-US" sz="2745" kern="1200" spc="0" baseline="0" dirty="0" smtClean="0">
                <a:solidFill>
                  <a:schemeClr val="accent1"/>
                </a:solidFill>
                <a:latin typeface="+mj-lt"/>
                <a:ea typeface="+mn-ea"/>
                <a:cs typeface="+mn-cs"/>
              </a:defRPr>
            </a:lvl1pPr>
            <a:lvl2pPr marL="520700" indent="-228600">
              <a:defRPr sz="1960"/>
            </a:lvl2pPr>
            <a:lvl3pPr marL="685800" indent="-165100">
              <a:defRPr sz="1960"/>
            </a:lvl3pPr>
            <a:lvl4pPr marL="863600" indent="-177800">
              <a:defRPr sz="1765"/>
            </a:lvl4pPr>
            <a:lvl5pPr marL="1028700" indent="-165100">
              <a:defRPr sz="1765"/>
            </a:lvl5pPr>
          </a:lstStyle>
          <a:p>
            <a:pPr marL="281940" marR="0" lvl="0"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Edit Master text styles</a:t>
            </a:r>
            <a:endParaRPr lang="en-US"/>
          </a:p>
          <a:p>
            <a:pPr marL="281940" marR="0" lvl="1"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Second level</a:t>
            </a:r>
            <a:endParaRPr lang="en-US"/>
          </a:p>
          <a:p>
            <a:pPr marL="281940" marR="0" lvl="2"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Third level</a:t>
            </a:r>
            <a:endParaRPr lang="en-US"/>
          </a:p>
          <a:p>
            <a:pPr marL="281940" marR="0" lvl="3"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Fourth level</a:t>
            </a:r>
            <a:endParaRPr lang="en-US"/>
          </a:p>
          <a:p>
            <a:pPr marL="281940" marR="0" lvl="4"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Fifth level</a:t>
            </a:r>
            <a:endParaRPr lang="en-US"/>
          </a:p>
        </p:txBody>
      </p:sp>
      <p:sp>
        <p:nvSpPr>
          <p:cNvPr id="5" name="Text Placeholder 3"/>
          <p:cNvSpPr>
            <a:spLocks noGrp="1"/>
          </p:cNvSpPr>
          <p:nvPr>
            <p:ph type="body" sz="quarter" idx="11"/>
          </p:nvPr>
        </p:nvSpPr>
        <p:spPr>
          <a:xfrm>
            <a:off x="6544216" y="1102759"/>
            <a:ext cx="5378548" cy="2196879"/>
          </a:xfrm>
        </p:spPr>
        <p:txBody>
          <a:bodyPr wrap="square">
            <a:spAutoFit/>
          </a:bodyPr>
          <a:lstStyle>
            <a:lvl1pPr marL="281940" indent="-281940">
              <a:spcBef>
                <a:spcPts val="1200"/>
              </a:spcBef>
              <a:buClr>
                <a:schemeClr val="accent1"/>
              </a:buClr>
              <a:buFont typeface="Arial" panose="020B0604020202020204" pitchFamily="34" charset="0"/>
              <a:buChar char="•"/>
              <a:defRPr lang="en-US" sz="2745" kern="1200" spc="0" baseline="0" dirty="0" smtClean="0">
                <a:solidFill>
                  <a:schemeClr val="accent1"/>
                </a:solidFill>
                <a:latin typeface="+mj-lt"/>
                <a:ea typeface="+mn-ea"/>
                <a:cs typeface="+mn-cs"/>
              </a:defRPr>
            </a:lvl1pPr>
            <a:lvl2pPr marL="520700" indent="-228600">
              <a:defRPr sz="1960"/>
            </a:lvl2pPr>
            <a:lvl3pPr marL="685800" indent="-165100">
              <a:defRPr sz="1960"/>
            </a:lvl3pPr>
            <a:lvl4pPr marL="863600" indent="-177800">
              <a:defRPr sz="1765"/>
            </a:lvl4pPr>
            <a:lvl5pPr marL="1028700" indent="-165100">
              <a:defRPr sz="1765"/>
            </a:lvl5pPr>
          </a:lstStyle>
          <a:p>
            <a:pPr marL="281940" marR="0" lvl="0"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Edit Master text styles</a:t>
            </a:r>
            <a:endParaRPr lang="en-US"/>
          </a:p>
          <a:p>
            <a:pPr marL="281940" marR="0" lvl="1"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Second level</a:t>
            </a:r>
            <a:endParaRPr lang="en-US"/>
          </a:p>
          <a:p>
            <a:pPr marL="281940" marR="0" lvl="2"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Third level</a:t>
            </a:r>
            <a:endParaRPr lang="en-US"/>
          </a:p>
          <a:p>
            <a:pPr marL="281940" marR="0" lvl="3"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Fourth level</a:t>
            </a:r>
            <a:endParaRPr lang="en-US"/>
          </a:p>
          <a:p>
            <a:pPr marL="281940" marR="0" lvl="4" indent="-281940" algn="l" defTabSz="914400" rtl="0" eaLnBrk="1" fontAlgn="auto" latinLnBrk="0" hangingPunct="1">
              <a:lnSpc>
                <a:spcPct val="90000"/>
              </a:lnSpc>
              <a:spcBef>
                <a:spcPts val="1200"/>
              </a:spcBef>
              <a:spcAft>
                <a:spcPts val="0"/>
              </a:spcAft>
              <a:buClr>
                <a:schemeClr val="bg2"/>
              </a:buClr>
              <a:buSzPct val="90000"/>
              <a:buFont typeface="Arial" panose="020B0604020202020204" pitchFamily="34" charset="0"/>
              <a:buChar char="•"/>
            </a:pPr>
            <a:r>
              <a:rPr lang="en-US"/>
              <a:t>Fifth level</a:t>
            </a:r>
            <a:endParaRPr lang="en-US"/>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6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8775" y="1709740"/>
            <a:ext cx="10878675" cy="2852737"/>
          </a:xfrm>
        </p:spPr>
        <p:txBody>
          <a:bodyPr lIns="0" rIns="0" anchor="b"/>
          <a:lstStyle>
            <a:lvl1pPr>
              <a:defRPr sz="2940">
                <a:solidFill>
                  <a:srgbClr val="505050"/>
                </a:solidFill>
                <a:latin typeface="Segoe UI Light" panose="020B0502040204020203" pitchFamily="34" charset="0"/>
                <a:cs typeface="Segoe UI Light" panose="020B0502040204020203" pitchFamily="34" charset="0"/>
              </a:defRPr>
            </a:lvl1pPr>
          </a:lstStyle>
          <a:p>
            <a:r>
              <a:rPr lang="en-US"/>
              <a:t>Click to edit Master title style</a:t>
            </a:r>
            <a:endParaRPr lang="en-US"/>
          </a:p>
        </p:txBody>
      </p:sp>
      <p:sp>
        <p:nvSpPr>
          <p:cNvPr id="3"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0">
                <a:solidFill>
                  <a:srgbClr val="505050"/>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1930"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en-US"/>
              <a:t>Edit Master text styles</a:t>
            </a:r>
            <a:endParaRPr lang="en-US"/>
          </a:p>
        </p:txBody>
      </p:sp>
      <p:sp>
        <p:nvSpPr>
          <p:cNvPr id="5" name="Freeform 18"/>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 name="MSIPCM66cb4a4ebf806c7fb0d52733" descr="{&quot;HashCode&quot;:-1634785317,&quot;Placement&quot;:&quot;Footer&quot;,&quot;Top&quot;:519.343,&quot;Left&quot;:0.0,&quot;SlideWidth&quot;:960,&quot;SlideHeight&quot;:540}"/>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endPar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endParaRPr>
          </a:p>
        </p:txBody>
      </p:sp>
    </p:spTree>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showMasterSp="0">
  <p:cSld name="Blank Accent Color 1">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3" name="Rectangle 2"/>
          <p:cNvSpPr/>
          <p:nvPr/>
        </p:nvSpPr>
        <p:spPr bwMode="hidden">
          <a:xfrm>
            <a:off x="1" y="1189176"/>
            <a:ext cx="12192000" cy="53083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4400" fontAlgn="base">
              <a:spcBef>
                <a:spcPct val="0"/>
              </a:spcBef>
              <a:spcAft>
                <a:spcPct val="0"/>
              </a:spcAft>
            </a:pPr>
            <a:endParaRPr lang="en-US" sz="176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39" y="1102760"/>
            <a:ext cx="11653522" cy="176112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4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8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60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fld>
            <a:endParaRPr lang="en-US"/>
          </a:p>
        </p:txBody>
      </p:sp>
    </p:spTree>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8F8F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100000">
                      <a:schemeClr val="tx2"/>
                    </a:gs>
                    <a:gs pos="0">
                      <a:schemeClr val="tx2"/>
                    </a:gs>
                  </a:gsLst>
                  <a:lin ang="5400000" scaled="0"/>
                </a:gradFill>
              </a:defRPr>
            </a:lvl1pPr>
          </a:lstStyle>
          <a:p>
            <a:r>
              <a:rPr lang="en-US"/>
              <a:t>Presentation title</a:t>
            </a:r>
            <a:endParaRPr lang="en-US"/>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5"/>
            </a:lvl1pPr>
          </a:lstStyle>
          <a:p>
            <a:r>
              <a:rPr lang="en-US"/>
              <a:t>Click to edit Master title style</a:t>
            </a:r>
            <a:endParaRPr lang="en-US"/>
          </a:p>
        </p:txBody>
      </p:sp>
    </p:spTree>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60" spc="-98" baseline="0">
                <a:gradFill>
                  <a:gsLst>
                    <a:gs pos="0">
                      <a:schemeClr val="tx1"/>
                    </a:gs>
                    <a:gs pos="100000">
                      <a:schemeClr val="tx1"/>
                    </a:gs>
                  </a:gsLst>
                  <a:lin ang="5400000" scaled="0"/>
                </a:gradFill>
              </a:defRPr>
            </a:lvl1pPr>
          </a:lstStyle>
          <a:p>
            <a:r>
              <a:rPr lang="en-US"/>
              <a:t>Demo title</a:t>
            </a:r>
            <a:endParaRPr lang="en-US"/>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8F8F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a:gradFill>
                  <a:gsLst>
                    <a:gs pos="0">
                      <a:schemeClr val="tx1"/>
                    </a:gs>
                    <a:gs pos="100000">
                      <a:schemeClr val="tx1"/>
                    </a:gs>
                  </a:gsLst>
                  <a:lin ang="5400000" scaled="0"/>
                </a:gradFill>
                <a:cs typeface="Segoe UI" panose="020B0502040204020203" pitchFamily="34" charset="0"/>
              </a:rPr>
              <a:t>© Microsoft Corporation. All rights reserved. </a:t>
            </a:r>
            <a:endParaRPr lang="en-US" sz="685">
              <a:gradFill>
                <a:gsLst>
                  <a:gs pos="0">
                    <a:schemeClr val="tx1"/>
                  </a:gs>
                  <a:gs pos="100000">
                    <a:schemeClr val="tx1"/>
                  </a:gs>
                </a:gsLst>
                <a:lin ang="5400000" scaled="0"/>
              </a:gradFill>
              <a:cs typeface="Segoe UI" panose="020B0502040204020203" pitchFamily="34" charset="0"/>
            </a:endParaRPr>
          </a:p>
        </p:txBody>
      </p:sp>
    </p:spTree>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Use this Layout for Speaker Notes slides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fld>
            <a:endParaRPr lang="en-US"/>
          </a:p>
        </p:txBody>
      </p:sp>
    </p:spTree>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Text Placeholder 9"/>
          <p:cNvSpPr>
            <a:spLocks noGrp="1"/>
          </p:cNvSpPr>
          <p:nvPr>
            <p:ph type="body" sz="quarter" idx="11" hasCustomPrompt="1"/>
          </p:nvPr>
        </p:nvSpPr>
        <p:spPr>
          <a:xfrm>
            <a:off x="415636" y="2642435"/>
            <a:ext cx="11185237" cy="2028248"/>
          </a:xfrm>
          <a:prstGeom prst="rect">
            <a:avLst/>
          </a:prstGeom>
        </p:spPr>
        <p:txBody>
          <a:bodyPr wrap="square">
            <a:spAutoFit/>
          </a:bodyPr>
          <a:lstStyle>
            <a:lvl1pPr marL="0" indent="0">
              <a:buFont typeface="Arial" panose="020B0604020202020204" pitchFamily="34" charset="0"/>
              <a:buNone/>
              <a:defRPr sz="1600">
                <a:solidFill>
                  <a:schemeClr val="tx1"/>
                </a:solidFill>
                <a:latin typeface="+mn-lt"/>
                <a:cs typeface="Segoe UI Semibold" panose="020B0702040204020203" pitchFamily="34" charset="0"/>
              </a:defRPr>
            </a:lvl1pPr>
            <a:lvl2pPr marL="457200" indent="0">
              <a:buNone/>
              <a:defRPr/>
            </a:lvl2pPr>
          </a:lstStyle>
          <a:p>
            <a:pPr lvl="0"/>
            <a:r>
              <a:rPr lang="en-US"/>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a:t>
            </a:r>
            <a:r>
              <a:rPr lang="en-US" err="1"/>
              <a:t>est</a:t>
            </a:r>
            <a:r>
              <a:rPr lang="en-US"/>
              <a:t> </a:t>
            </a:r>
            <a:r>
              <a:rPr lang="en-US" err="1"/>
              <a:t>laborum</a:t>
            </a:r>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endParaRPr lang="en-US"/>
          </a:p>
          <a:p>
            <a:pPr lvl="0"/>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endParaRPr lang="en-US"/>
          </a:p>
          <a:p>
            <a:pPr lvl="0"/>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a:t>
            </a:r>
            <a:endParaRPr lang="en-US"/>
          </a:p>
        </p:txBody>
      </p:sp>
      <p:sp>
        <p:nvSpPr>
          <p:cNvPr id="5" name="Rectangle 4"/>
          <p:cNvSpPr/>
          <p:nvPr userDrawn="1"/>
        </p:nvSpPr>
        <p:spPr>
          <a:xfrm>
            <a:off x="0" y="0"/>
            <a:ext cx="12192000" cy="136700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p:nvPr>
        </p:nvSpPr>
        <p:spPr>
          <a:xfrm>
            <a:off x="415636" y="412607"/>
            <a:ext cx="11185237" cy="535531"/>
          </a:xfrm>
          <a:prstGeom prst="rect">
            <a:avLst/>
          </a:prstGeom>
        </p:spPr>
        <p:txBody>
          <a:bodyPr wrap="square">
            <a:spAutoFit/>
          </a:bodyPr>
          <a:lstStyle>
            <a:lvl1pPr marL="0" indent="0">
              <a:buNone/>
              <a:defRPr sz="3200">
                <a:solidFill>
                  <a:schemeClr val="bg1"/>
                </a:solidFill>
                <a:latin typeface="Segoe UI" panose="020B0502040204020203" pitchFamily="34" charset="0"/>
                <a:cs typeface="Segoe UI" panose="020B0502040204020203" pitchFamily="34" charset="0"/>
              </a:defRPr>
            </a:lvl1pPr>
            <a:lvl2pPr marL="457200" indent="0">
              <a:buNone/>
              <a:defRPr/>
            </a:lvl2pPr>
          </a:lstStyle>
          <a:p>
            <a:pPr lvl="0"/>
            <a:r>
              <a:rPr lang="en-US"/>
              <a:t>Edit Master text styles</a:t>
            </a:r>
            <a:endParaRPr lang="en-US"/>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5" y="1709740"/>
            <a:ext cx="10878675" cy="2852737"/>
          </a:xfrm>
        </p:spPr>
        <p:txBody>
          <a:bodyPr lIns="0" rIns="0" anchor="b"/>
          <a:lstStyle>
            <a:lvl1pPr>
              <a:defRPr sz="294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endParaRPr lang="en-US"/>
          </a:p>
        </p:txBody>
      </p:sp>
      <p:sp>
        <p:nvSpPr>
          <p:cNvPr id="12" name="Text Placeholder 2"/>
          <p:cNvSpPr>
            <a:spLocks noGrp="1"/>
          </p:cNvSpPr>
          <p:nvPr>
            <p:ph type="body" idx="1"/>
          </p:nvPr>
        </p:nvSpPr>
        <p:spPr>
          <a:xfrm>
            <a:off x="468775" y="4589464"/>
            <a:ext cx="10878675" cy="833276"/>
          </a:xfrm>
          <a:prstGeom prst="rect">
            <a:avLst/>
          </a:prstGeom>
        </p:spPr>
        <p:txBody>
          <a:bodyPr lIns="0" rIns="0">
            <a:normAutofit/>
          </a:bodyPr>
          <a:lstStyle>
            <a:lvl1pPr marL="0" indent="0">
              <a:buNone/>
              <a:defRPr sz="1370">
                <a:solidFill>
                  <a:schemeClr val="tx1"/>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3765" indent="0">
              <a:buNone/>
              <a:defRPr sz="18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1930"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en-US"/>
              <a:t>Edit Master text styles</a:t>
            </a:r>
            <a:endParaRPr lang="en-US"/>
          </a:p>
        </p:txBody>
      </p:sp>
      <p:sp>
        <p:nvSpPr>
          <p:cNvPr id="6" name="Freeform 15"/>
          <p:cNvSpPr>
            <a:spLocks noChangeAspect="1" noEditPoints="1"/>
          </p:cNvSpPr>
          <p:nvPr userDrawn="1"/>
        </p:nvSpPr>
        <p:spPr bwMode="black">
          <a:xfrm>
            <a:off x="498247" y="6073351"/>
            <a:ext cx="1393651"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5" name="MSIPCM66cb4a4ebf806c7fb0d52733" descr="{&quot;HashCode&quot;:-1634785317,&quot;Placement&quot;:&quot;Footer&quot;,&quot;Top&quot;:519.343,&quot;Left&quot;:0.0,&quot;SlideWidth&quot;:960,&quot;SlideHeight&quot;:540}"/>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rPr>
              <a:t>Microsoft confidential – NDA only</a:t>
            </a:r>
            <a:endPar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Calibri" panose="020F0502020204030204" pitchFamily="34" charset="0"/>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136700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5635" y="412607"/>
            <a:ext cx="11185237" cy="535531"/>
          </a:xfrm>
          <a:prstGeom prst="rect">
            <a:avLst/>
          </a:prstGeom>
        </p:spPr>
        <p:txBody>
          <a:bodyPr/>
          <a:lstStyle>
            <a:lvl1pPr>
              <a:defRPr sz="3200">
                <a:solidFill>
                  <a:schemeClr val="bg1"/>
                </a:solidFill>
                <a:latin typeface="+mn-lt"/>
              </a:defRPr>
            </a:lvl1pPr>
          </a:lstStyle>
          <a:p>
            <a:r>
              <a:rPr lang="en-US"/>
              <a:t>Click to edit Master title style</a:t>
            </a:r>
            <a:endParaRPr lang="en-US"/>
          </a:p>
        </p:txBody>
      </p:sp>
      <p:sp>
        <p:nvSpPr>
          <p:cNvPr id="6" name="Content Placeholder 5"/>
          <p:cNvSpPr>
            <a:spLocks noGrp="1"/>
          </p:cNvSpPr>
          <p:nvPr>
            <p:ph sz="quarter" idx="10"/>
          </p:nvPr>
        </p:nvSpPr>
        <p:spPr>
          <a:xfrm>
            <a:off x="415925" y="1887538"/>
            <a:ext cx="11185525" cy="4505325"/>
          </a:xfrm>
          <a:prstGeom prst="rect">
            <a:avLst/>
          </a:prstGeo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endParaRPr lang="en-US"/>
          </a:p>
        </p:txBody>
      </p:sp>
      <p:pic>
        <p:nvPicPr>
          <p:cNvPr id="12" name="Picture 11" descr="2 people lookng at a computer" title="Microsoft brand photo"/>
          <p:cNvPicPr>
            <a:picLocks noChangeAspect="1"/>
          </p:cNvPicPr>
          <p:nvPr userDrawn="1"/>
        </p:nvPicPr>
        <p:blipFill rotWithShape="1">
          <a:blip r:embed="rId3" cstate="screen"/>
          <a:srcRect l="6549" r="15720" b="22269"/>
          <a:stretch>
            <a:fillRect/>
          </a:stretch>
        </p:blipFill>
        <p:spPr>
          <a:xfrm>
            <a:off x="5334000" y="0"/>
            <a:ext cx="6858000" cy="685800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endParaRPr lang="en-US"/>
          </a:p>
        </p:txBody>
      </p:sp>
      <p:pic>
        <p:nvPicPr>
          <p:cNvPr id="12" name="Picture 11" descr="2 people lookng at a computer" title="Microsoft brand photo"/>
          <p:cNvPicPr>
            <a:picLocks noChangeAspect="1"/>
          </p:cNvPicPr>
          <p:nvPr userDrawn="1"/>
        </p:nvPicPr>
        <p:blipFill rotWithShape="1">
          <a:blip r:embed="rId3" cstate="screen"/>
          <a:srcRect l="6549" r="15720" b="22269"/>
          <a:stretch>
            <a:fillRect/>
          </a:stretch>
        </p:blipFill>
        <p:spPr>
          <a:xfrm>
            <a:off x="5334000" y="0"/>
            <a:ext cx="685800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ext Placeholder 3"/>
          <p:cNvSpPr>
            <a:spLocks noGrp="1"/>
          </p:cNvSpPr>
          <p:nvPr>
            <p:ph type="body" sz="quarter" idx="12"/>
          </p:nvPr>
        </p:nvSpPr>
        <p:spPr>
          <a:xfrm>
            <a:off x="6397171"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ext Placeholder 3"/>
          <p:cNvSpPr>
            <a:spLocks noGrp="1"/>
          </p:cNvSpPr>
          <p:nvPr>
            <p:ph type="body" sz="quarter" idx="11"/>
          </p:nvPr>
        </p:nvSpPr>
        <p:spPr>
          <a:xfrm>
            <a:off x="6389914"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7" name="Title 1"/>
          <p:cNvSpPr>
            <a:spLocks noGrp="1"/>
          </p:cNvSpPr>
          <p:nvPr>
            <p:ph type="title"/>
          </p:nvPr>
        </p:nvSpPr>
        <p:spPr>
          <a:xfrm>
            <a:off x="468776" y="2304477"/>
            <a:ext cx="6789812" cy="2016501"/>
          </a:xfrm>
        </p:spPr>
        <p:txBody>
          <a:bodyPr lIns="0" rIns="0" anchor="ctr" anchorCtr="0"/>
          <a:lstStyle>
            <a:lvl1pPr>
              <a:defRPr sz="36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endParaRPr lang="en-US"/>
          </a:p>
        </p:txBody>
      </p:sp>
      <p:grpSp>
        <p:nvGrpSpPr>
          <p:cNvPr id="21" name="Group 20"/>
          <p:cNvGrpSpPr>
            <a:grpSpLocks noChangeAspect="1"/>
          </p:cNvGrpSpPr>
          <p:nvPr userDrawn="1"/>
        </p:nvGrpSpPr>
        <p:grpSpPr bwMode="black">
          <a:xfrm>
            <a:off x="510989" y="468701"/>
            <a:ext cx="1448130" cy="310896"/>
            <a:chOff x="457200" y="1643393"/>
            <a:chExt cx="4492753" cy="964540"/>
          </a:xfrm>
        </p:grpSpPr>
        <p:pic>
          <p:nvPicPr>
            <p:cNvPr id="22" name="Picture 21"/>
            <p:cNvPicPr>
              <a:picLocks noChangeAspect="1"/>
            </p:cNvPicPr>
            <p:nvPr/>
          </p:nvPicPr>
          <p:blipFill>
            <a:blip r:embed="rId2"/>
            <a:stretch>
              <a:fillRect/>
            </a:stretch>
          </p:blipFill>
          <p:spPr bwMode="black">
            <a:xfrm>
              <a:off x="457200" y="1643393"/>
              <a:ext cx="964540" cy="964540"/>
            </a:xfrm>
            <a:prstGeom prst="rect">
              <a:avLst/>
            </a:prstGeom>
          </p:spPr>
        </p:pic>
        <p:sp>
          <p:nvSpPr>
            <p:cNvPr id="2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gr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a:p>
        </p:txBody>
      </p:sp>
    </p:spTree>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endParaRPr lang="en-US"/>
          </a:p>
        </p:txBody>
      </p:sp>
      <p:sp>
        <p:nvSpPr>
          <p:cNvPr id="4" name="Text Placeholder 3"/>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2305" indent="0">
              <a:buNone/>
              <a:defRPr/>
            </a:lvl4pPr>
            <a:lvl5pPr marL="855980" indent="0">
              <a:buNone/>
              <a:defRPr/>
            </a:lvl5pPr>
          </a:lstStyle>
          <a:p>
            <a:pPr lvl="0"/>
            <a:r>
              <a:rPr lang="en-US"/>
              <a:t>Edit Master text styles</a:t>
            </a:r>
            <a:endParaRPr lang="en-US"/>
          </a:p>
        </p:txBody>
      </p:sp>
      <p:sp>
        <p:nvSpPr>
          <p:cNvPr id="5"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endParaRPr lang="en-US"/>
          </a:p>
        </p:txBody>
      </p:sp>
    </p:spTree>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endParaRPr lang="en-US"/>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endParaRPr lang="en-US"/>
          </a:p>
        </p:txBody>
      </p:sp>
    </p:spTree>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endParaRPr lang="en-US"/>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endParaRPr lang="en-US"/>
          </a:p>
        </p:txBody>
      </p:sp>
    </p:spTree>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Demo title</a:t>
            </a:r>
            <a:endParaRPr lang="en-US"/>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Demo title</a:t>
            </a:r>
            <a:endParaRPr lang="en-US"/>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Video</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Video</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anose="020B0502040204020203" pitchFamily="34" charset="0"/>
              </a:defRPr>
            </a:lvl1pPr>
          </a:lstStyle>
          <a:p>
            <a:r>
              <a:rPr lang="en-US"/>
              <a:t>Title Text Style</a:t>
            </a:r>
            <a:endParaRPr lang="en-US"/>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endParaRPr lang="en-US"/>
          </a:p>
          <a:p>
            <a:pPr lvl="1"/>
            <a:r>
              <a:rPr lang="en-US"/>
              <a:t>Paragraph title text style</a:t>
            </a:r>
            <a:endParaRPr lang="en-US"/>
          </a:p>
          <a:p>
            <a:pPr lvl="2"/>
            <a:r>
              <a:rPr lang="en-US"/>
              <a:t>Body text style</a:t>
            </a:r>
            <a:endParaRPr lang="en-US"/>
          </a:p>
        </p:txBody>
      </p:sp>
    </p:spTree>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Section title</a:t>
            </a: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a:t>Software code slide</a:t>
            </a:r>
            <a:endParaRPr lang="en-US"/>
          </a:p>
        </p:txBody>
      </p:sp>
      <p:sp>
        <p:nvSpPr>
          <p:cNvPr id="5" name="Text Placeholder 4"/>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spAutoFit/>
          </a:bodyPr>
          <a:lstStyle/>
          <a:p>
            <a:pPr defTabSz="932180" eaLnBrk="0" hangingPunct="0"/>
            <a:r>
              <a:rPr lang="en-US" sz="700">
                <a:gradFill>
                  <a:gsLst>
                    <a:gs pos="0">
                      <a:schemeClr val="tx1"/>
                    </a:gs>
                    <a:gs pos="100000">
                      <a:schemeClr val="tx1"/>
                    </a:gs>
                  </a:gsLst>
                  <a:lin ang="5400000" scaled="0"/>
                </a:gradFill>
                <a:cs typeface="Segoe UI" panose="020B0502040204020203" pitchFamily="34" charset="0"/>
              </a:rPr>
              <a:t>© Copyright Microsoft Corporation. All rights reserved. </a:t>
            </a:r>
            <a:endParaRPr lang="en-US" sz="700">
              <a:gradFill>
                <a:gsLst>
                  <a:gs pos="0">
                    <a:schemeClr val="tx1"/>
                  </a:gs>
                  <a:gs pos="100000">
                    <a:schemeClr val="tx1"/>
                  </a:gs>
                </a:gsLst>
                <a:lin ang="5400000" scaled="0"/>
              </a:gradFill>
              <a:cs typeface="Segoe UI" panose="020B0502040204020203" pitchFamily="34" charset="0"/>
            </a:endParaRPr>
          </a:p>
        </p:txBody>
      </p:sp>
      <p:pic>
        <p:nvPicPr>
          <p:cNvPr id="5" name="MS logo white - EMF" descr="Microsoft logo white text version"/>
          <p:cNvPicPr>
            <a:picLocks noChangeAspect="1"/>
          </p:cNvPicPr>
          <p:nvPr userDrawn="1"/>
        </p:nvPicPr>
        <p:blipFill>
          <a:blip r:embed="rId2"/>
          <a:stretch>
            <a:fillRect/>
          </a:stretch>
        </p:blipFill>
        <p:spPr bwMode="black">
          <a:xfrm>
            <a:off x="584200" y="585788"/>
            <a:ext cx="1366245" cy="29260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
        <p:nvSpPr>
          <p:cNvPr id="5" name="Text Placeholder 4"/>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66" t="9079" r="25426" b="28375"/>
          <a:stretch>
            <a:fillRect/>
          </a:stretch>
        </p:blipFill>
        <p:spPr>
          <a:xfrm>
            <a:off x="1730" y="0"/>
            <a:ext cx="12190271" cy="6858000"/>
          </a:xfrm>
          <a:prstGeom prst="rect">
            <a:avLst/>
          </a:prstGeom>
        </p:spPr>
      </p:pic>
      <p:sp>
        <p:nvSpPr>
          <p:cNvPr id="4" name="Rectangle 3"/>
          <p:cNvSpPr/>
          <p:nvPr userDrawn="1"/>
        </p:nvSpPr>
        <p:spPr bwMode="auto">
          <a:xfrm>
            <a:off x="269302" y="2077813"/>
            <a:ext cx="6274974" cy="3586208"/>
          </a:xfrm>
          <a:prstGeom prst="rect">
            <a:avLst/>
          </a:prstGeom>
          <a:solidFill>
            <a:schemeClr val="accent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lvl="0" algn="ctr" defTabSz="914400" fontAlgn="base">
              <a:lnSpc>
                <a:spcPct val="90000"/>
              </a:lnSpc>
              <a:spcBef>
                <a:spcPct val="0"/>
              </a:spcBef>
              <a:spcAft>
                <a:spcPct val="0"/>
              </a:spcAft>
            </a:pPr>
            <a:endParaRPr lang="en-US" sz="2355"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Title 1"/>
          <p:cNvSpPr>
            <a:spLocks noGrp="1"/>
          </p:cNvSpPr>
          <p:nvPr>
            <p:ph type="title" hasCustomPrompt="1"/>
          </p:nvPr>
        </p:nvSpPr>
        <p:spPr bwMode="auto">
          <a:xfrm>
            <a:off x="269302" y="2077813"/>
            <a:ext cx="6274911" cy="908710"/>
          </a:xfrm>
          <a:noFill/>
        </p:spPr>
        <p:txBody>
          <a:bodyPr lIns="146304" tIns="91440" rIns="146304" bIns="91440" anchor="t" anchorCtr="0"/>
          <a:lstStyle>
            <a:lvl1pPr>
              <a:defRPr sz="4705" spc="-98" baseline="0">
                <a:gradFill>
                  <a:gsLst>
                    <a:gs pos="2548">
                      <a:srgbClr val="FFFFFF"/>
                    </a:gs>
                    <a:gs pos="18471">
                      <a:srgbClr val="FFFFFF"/>
                    </a:gs>
                  </a:gsLst>
                  <a:lin ang="5400000" scaled="0"/>
                </a:gradFill>
              </a:defRPr>
            </a:lvl1pPr>
          </a:lstStyle>
          <a:p>
            <a:r>
              <a:rPr lang="en-US"/>
              <a:t>Presentation title</a:t>
            </a:r>
            <a:endParaRPr lang="en-US"/>
          </a:p>
        </p:txBody>
      </p:sp>
      <p:sp>
        <p:nvSpPr>
          <p:cNvPr id="3" name="Text Placeholder 2"/>
          <p:cNvSpPr>
            <a:spLocks noGrp="1"/>
          </p:cNvSpPr>
          <p:nvPr>
            <p:ph type="body" sz="quarter" idx="14" hasCustomPrompt="1"/>
          </p:nvPr>
        </p:nvSpPr>
        <p:spPr bwMode="auto">
          <a:xfrm>
            <a:off x="267683" y="3877276"/>
            <a:ext cx="6276530" cy="704360"/>
          </a:xfrm>
        </p:spPr>
        <p:txBody>
          <a:bodyPr wrap="square" lIns="164592" tIns="109728" rIns="164592" bIns="109728">
            <a:spAutoFit/>
          </a:bodyPr>
          <a:lstStyle>
            <a:lvl1pPr marL="0" indent="0">
              <a:spcBef>
                <a:spcPts val="0"/>
              </a:spcBef>
              <a:buNone/>
              <a:defRPr sz="3135">
                <a:gradFill>
                  <a:gsLst>
                    <a:gs pos="2548">
                      <a:srgbClr val="FFFFFF"/>
                    </a:gs>
                    <a:gs pos="18471">
                      <a:srgbClr val="FFFFFF"/>
                    </a:gs>
                  </a:gsLst>
                  <a:lin ang="5400000" scaled="0"/>
                </a:gradFill>
                <a:latin typeface="+mn-lt"/>
              </a:defRPr>
            </a:lvl1pPr>
          </a:lstStyle>
          <a:p>
            <a:pPr lvl="0"/>
            <a:r>
              <a:rPr lang="en-US"/>
              <a:t>Speaker name</a:t>
            </a:r>
            <a:endParaRPr lang="en-US"/>
          </a:p>
        </p:txBody>
      </p:sp>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18658" t="10587" r="31347" b="14446"/>
          <a:stretch>
            <a:fillRect/>
          </a:stretch>
        </p:blipFill>
        <p:spPr>
          <a:xfrm>
            <a:off x="5330178" y="0"/>
            <a:ext cx="6861821" cy="6858973"/>
          </a:xfrm>
          <a:prstGeom prst="rect">
            <a:avLst/>
          </a:prstGeom>
        </p:spPr>
      </p:pic>
      <p:sp>
        <p:nvSpPr>
          <p:cNvPr id="9" name="Title 1"/>
          <p:cNvSpPr>
            <a:spLocks noGrp="1"/>
          </p:cNvSpPr>
          <p:nvPr>
            <p:ph type="title" hasCustomPrompt="1"/>
          </p:nvPr>
        </p:nvSpPr>
        <p:spPr bwMode="auto">
          <a:xfrm>
            <a:off x="269302" y="2077815"/>
            <a:ext cx="4840694" cy="908710"/>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endParaRPr lang="en-US"/>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Pct val="90000"/>
              <a:buFont typeface="Arial" panose="020B0604020202020204" pitchFamily="34" charset="0"/>
              <a:buNone/>
            </a:pPr>
            <a:r>
              <a:rPr lang="en-US"/>
              <a:t>Speaker name</a:t>
            </a:r>
            <a:endParaRPr lang="en-US"/>
          </a:p>
        </p:txBody>
      </p:sp>
      <p:pic>
        <p:nvPicPr>
          <p:cNvPr id="12" name="Picture 11"/>
          <p:cNvPicPr>
            <a:picLocks noChangeAspect="1"/>
          </p:cNvPicPr>
          <p:nvPr userDrawn="1"/>
        </p:nvPicPr>
        <p:blipFill>
          <a:blip r:embed="rId3"/>
          <a:stretch>
            <a:fillRect/>
          </a:stretch>
        </p:blipFill>
        <p:spPr bwMode="black">
          <a:xfrm>
            <a:off x="448212" y="470067"/>
            <a:ext cx="1454257" cy="304828"/>
          </a:xfrm>
          <a:prstGeom prst="rect">
            <a:avLst/>
          </a:prstGeom>
        </p:spPr>
      </p:pic>
      <p:pic>
        <p:nvPicPr>
          <p:cNvPr id="6" name="Picture 5"/>
          <p:cNvPicPr>
            <a:picLocks noChangeAspect="1"/>
          </p:cNvPicPr>
          <p:nvPr userDrawn="1"/>
        </p:nvPicPr>
        <p:blipFill rotWithShape="1">
          <a:blip r:embed="rId4"/>
          <a:srcRect l="16547" t="11289" r="31617" b="10934"/>
          <a:stretch>
            <a:fillRect/>
          </a:stretch>
        </p:blipFill>
        <p:spPr>
          <a:xfrm>
            <a:off x="5333417" y="0"/>
            <a:ext cx="6856853" cy="685800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5" spc="-98" baseline="0">
                <a:gradFill>
                  <a:gsLst>
                    <a:gs pos="62564">
                      <a:schemeClr val="tx1"/>
                    </a:gs>
                    <a:gs pos="55000">
                      <a:schemeClr val="tx1"/>
                    </a:gs>
                  </a:gsLst>
                  <a:lin ang="5400000" scaled="0"/>
                </a:gradFill>
              </a:defRPr>
            </a:lvl1pPr>
          </a:lstStyle>
          <a:p>
            <a:r>
              <a:rPr lang="en-US"/>
              <a:t>Event name</a:t>
            </a:r>
            <a:endParaRPr lang="en-US"/>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Date</a:t>
            </a:r>
            <a:endParaRPr lang="en-US"/>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endParaRPr lang="en-US"/>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12453" r="17933" b="18286"/>
          <a:stretch>
            <a:fillRect/>
          </a:stretch>
        </p:blipFill>
        <p:spPr>
          <a:xfrm>
            <a:off x="-1" y="0"/>
            <a:ext cx="12190271" cy="6858000"/>
          </a:xfrm>
          <a:prstGeom prst="rect">
            <a:avLst/>
          </a:prstGeom>
        </p:spPr>
      </p:pic>
      <p:sp>
        <p:nvSpPr>
          <p:cNvPr id="4" name="Rectangle 3"/>
          <p:cNvSpPr/>
          <p:nvPr userDrawn="1"/>
        </p:nvSpPr>
        <p:spPr bwMode="auto">
          <a:xfrm>
            <a:off x="269302" y="2077813"/>
            <a:ext cx="6274974" cy="3586208"/>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6369">
                      <a:srgbClr val="FFFFFF"/>
                    </a:gs>
                    <a:gs pos="18471">
                      <a:srgbClr val="FFFFFF"/>
                    </a:gs>
                  </a:gsLst>
                  <a:lin ang="5400000" scaled="0"/>
                </a:gradFill>
              </a:defRPr>
            </a:lvl1pPr>
          </a:lstStyle>
          <a:p>
            <a:r>
              <a:rPr lang="en-US"/>
              <a:t>Presentation title</a:t>
            </a:r>
            <a:endParaRPr lang="en-US"/>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5">
                <a:gradFill>
                  <a:gsLst>
                    <a:gs pos="6369">
                      <a:srgbClr val="FFFFFF"/>
                    </a:gs>
                    <a:gs pos="18471">
                      <a:srgbClr val="FFFFFF"/>
                    </a:gs>
                  </a:gsLst>
                  <a:lin ang="5400000" scaled="0"/>
                </a:gradFill>
                <a:latin typeface="+mn-lt"/>
              </a:defRPr>
            </a:lvl1pPr>
          </a:lstStyle>
          <a:p>
            <a:pPr lvl="0"/>
            <a:r>
              <a:rPr lang="en-US"/>
              <a:t>Speaker name</a:t>
            </a:r>
            <a:endParaRPr lang="en-US"/>
          </a:p>
        </p:txBody>
      </p:sp>
      <p:pic>
        <p:nvPicPr>
          <p:cNvPr id="11" name="Picture 10"/>
          <p:cNvPicPr>
            <a:picLocks noChangeAspect="1"/>
          </p:cNvPicPr>
          <p:nvPr userDrawn="1"/>
        </p:nvPicPr>
        <p:blipFill>
          <a:blip r:embed="rId3"/>
          <a:stretch>
            <a:fillRect/>
          </a:stretch>
        </p:blipFill>
        <p:spPr bwMode="black">
          <a:xfrm>
            <a:off x="448212" y="470067"/>
            <a:ext cx="1454257" cy="3048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bg>
      <p:bgPr>
        <a:solidFill>
          <a:schemeClr val="bg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1857256" y="0"/>
            <a:ext cx="3347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anose="020B0502040204020203" pitchFamily="34" charset="0"/>
              </a:defRPr>
            </a:lvl1pPr>
          </a:lstStyle>
          <a:p>
            <a:r>
              <a:rPr lang="en-US"/>
              <a:t>Title Text Style</a:t>
            </a:r>
            <a:endParaRPr lang="en-US"/>
          </a:p>
        </p:txBody>
      </p:sp>
      <p:sp>
        <p:nvSpPr>
          <p:cNvPr id="5" name="Freeform 18"/>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 name="MSIPCM66cb4a4ebf806c7fb0d52733" descr="{&quot;HashCode&quot;:-1634785317,&quot;Placement&quot;:&quot;Footer&quot;,&quot;Top&quot;:519.343,&quot;Left&quot;:0.0,&quot;SlideWidth&quot;:960,&quot;SlideHeight&quot;:540}"/>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endPar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endParaRPr>
          </a:p>
        </p:txBody>
      </p:sp>
    </p:spTree>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62564">
                      <a:schemeClr val="tx1"/>
                    </a:gs>
                    <a:gs pos="55000">
                      <a:schemeClr val="tx1"/>
                    </a:gs>
                  </a:gsLst>
                  <a:lin ang="5400000" scaled="0"/>
                </a:gradFill>
              </a:defRPr>
            </a:lvl1pPr>
          </a:lstStyle>
          <a:p>
            <a:r>
              <a:rPr lang="en-US"/>
              <a:t>Presentation title</a:t>
            </a:r>
            <a:endParaRPr lang="en-US"/>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Speaker name</a:t>
            </a:r>
            <a:endParaRPr lang="en-US"/>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35908" t="12453" r="17933" b="18286"/>
          <a:stretch>
            <a:fillRect/>
          </a:stretch>
        </p:blipFill>
        <p:spPr>
          <a:xfrm>
            <a:off x="5333728" y="0"/>
            <a:ext cx="6856542"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endParaRPr lang="en-US"/>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Pct val="90000"/>
              <a:buFont typeface="Arial" panose="020B0604020202020204" pitchFamily="34" charset="0"/>
              <a:buNone/>
            </a:pPr>
            <a:r>
              <a:rPr lang="en-US"/>
              <a:t>Speaker name</a:t>
            </a:r>
            <a:endParaRPr lang="en-US"/>
          </a:p>
        </p:txBody>
      </p:sp>
      <p:pic>
        <p:nvPicPr>
          <p:cNvPr id="12" name="Picture 11"/>
          <p:cNvPicPr>
            <a:picLocks noChangeAspect="1"/>
          </p:cNvPicPr>
          <p:nvPr userDrawn="1"/>
        </p:nvPicPr>
        <p:blipFill>
          <a:blip r:embed="rId3"/>
          <a:stretch>
            <a:fillRect/>
          </a:stretch>
        </p:blipFill>
        <p:spPr bwMode="black">
          <a:xfrm>
            <a:off x="448212" y="470067"/>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55" indent="0">
              <a:buNone/>
              <a:defRPr/>
            </a:lvl2pPr>
            <a:lvl3pPr marL="448310" indent="0">
              <a:buNone/>
              <a:defRPr/>
            </a:lvl3pPr>
            <a:lvl4pPr marL="672465" indent="0">
              <a:buNone/>
              <a:defRPr/>
            </a:lvl4pPr>
            <a:lvl5pPr marL="89662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825" indent="0">
              <a:buFont typeface="Wingdings" panose="05000000000000000000" pitchFamily="2" charset="2"/>
              <a:buNone/>
              <a:defRPr sz="2355" b="0"/>
            </a:lvl2pPr>
            <a:lvl3pPr marL="441960" indent="0">
              <a:buFont typeface="Wingdings" panose="05000000000000000000" pitchFamily="2" charset="2"/>
              <a:buNone/>
              <a:defRPr sz="2155" b="0"/>
            </a:lvl3pPr>
            <a:lvl4pPr marL="639445" indent="0">
              <a:buFont typeface="Wingdings" panose="05000000000000000000" pitchFamily="2" charset="2"/>
              <a:buNone/>
              <a:defRPr sz="2155" b="0"/>
            </a:lvl4pPr>
            <a:lvl5pPr marL="837565" indent="0">
              <a:buFont typeface="Wingdings" panose="05000000000000000000" pitchFamily="2" charset="2"/>
              <a:buNone/>
              <a:defRPr sz="2155"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825" indent="0">
              <a:buFont typeface="Arial" panose="020B0604020202020204" pitchFamily="34" charset="0"/>
              <a:buNone/>
              <a:defRPr lang="en-US" sz="2355" b="0" kern="1200" spc="0" baseline="0" dirty="0">
                <a:gradFill>
                  <a:gsLst>
                    <a:gs pos="1250">
                      <a:schemeClr val="tx1"/>
                    </a:gs>
                    <a:gs pos="100000">
                      <a:schemeClr val="tx1"/>
                    </a:gs>
                  </a:gsLst>
                  <a:lin ang="5400000" scaled="0"/>
                </a:gradFill>
                <a:latin typeface="+mn-lt"/>
                <a:ea typeface="+mn-ea"/>
                <a:cs typeface="+mn-cs"/>
              </a:defRPr>
            </a:lvl2pPr>
            <a:lvl3pPr marL="441960"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3pPr>
            <a:lvl4pPr marL="63944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756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4190" marR="0" lvl="0" indent="-504190" algn="l" defTabSz="914400" rtl="0" eaLnBrk="1" fontAlgn="auto" latinLnBrk="0" hangingPunct="1">
              <a:lnSpc>
                <a:spcPct val="90000"/>
              </a:lnSpc>
              <a:spcBef>
                <a:spcPts val="1200"/>
              </a:spcBef>
              <a:spcAft>
                <a:spcPts val="0"/>
              </a:spcAft>
              <a:buClr>
                <a:schemeClr val="tx1"/>
              </a:buClr>
              <a:buSzPct val="90000"/>
            </a:pPr>
            <a:r>
              <a:rPr lang="en-US"/>
              <a:t>Edit Master text styles</a:t>
            </a:r>
            <a:endParaRPr lang="en-US"/>
          </a:p>
          <a:p>
            <a:pPr marL="504190" marR="0" lvl="1" indent="-504190" algn="l" defTabSz="914400" rtl="0" eaLnBrk="1" fontAlgn="auto" latinLnBrk="0" hangingPunct="1">
              <a:lnSpc>
                <a:spcPct val="90000"/>
              </a:lnSpc>
              <a:spcBef>
                <a:spcPts val="1200"/>
              </a:spcBef>
              <a:spcAft>
                <a:spcPts val="0"/>
              </a:spcAft>
              <a:buClr>
                <a:schemeClr val="tx1"/>
              </a:buClr>
              <a:buSzPct val="90000"/>
            </a:pPr>
            <a:r>
              <a:rPr lang="en-US"/>
              <a:t>Second level</a:t>
            </a:r>
            <a:endParaRPr lang="en-US"/>
          </a:p>
          <a:p>
            <a:pPr marL="504190" marR="0" lvl="2" indent="-504190" algn="l" defTabSz="914400" rtl="0" eaLnBrk="1" fontAlgn="auto" latinLnBrk="0" hangingPunct="1">
              <a:lnSpc>
                <a:spcPct val="90000"/>
              </a:lnSpc>
              <a:spcBef>
                <a:spcPts val="1200"/>
              </a:spcBef>
              <a:spcAft>
                <a:spcPts val="0"/>
              </a:spcAft>
              <a:buClr>
                <a:schemeClr val="tx1"/>
              </a:buClr>
              <a:buSzPct val="90000"/>
            </a:pPr>
            <a:r>
              <a:rPr lang="en-US"/>
              <a:t>Third level</a:t>
            </a:r>
            <a:endParaRPr lang="en-US"/>
          </a:p>
          <a:p>
            <a:pPr marL="504190" marR="0" lvl="3" indent="-504190" algn="l" defTabSz="914400" rtl="0" eaLnBrk="1" fontAlgn="auto" latinLnBrk="0" hangingPunct="1">
              <a:lnSpc>
                <a:spcPct val="90000"/>
              </a:lnSpc>
              <a:spcBef>
                <a:spcPts val="1200"/>
              </a:spcBef>
              <a:spcAft>
                <a:spcPts val="0"/>
              </a:spcAft>
              <a:buClr>
                <a:schemeClr val="tx1"/>
              </a:buClr>
              <a:buSzPct val="90000"/>
            </a:pPr>
            <a:r>
              <a:rPr lang="en-US"/>
              <a:t>Fourth level</a:t>
            </a:r>
            <a:endParaRPr lang="en-US"/>
          </a:p>
          <a:p>
            <a:pPr marL="504190" marR="0" lvl="4" indent="-504190" algn="l" defTabSz="914400" rtl="0" eaLnBrk="1" fontAlgn="auto" latinLnBrk="0" hangingPunct="1">
              <a:lnSpc>
                <a:spcPct val="90000"/>
              </a:lnSpc>
              <a:spcBef>
                <a:spcPts val="1200"/>
              </a:spcBef>
              <a:spcAft>
                <a:spcPts val="0"/>
              </a:spcAft>
              <a:buClr>
                <a:schemeClr val="tx1"/>
              </a:buClr>
              <a:buSzPct val="90000"/>
            </a:pPr>
            <a:r>
              <a:rPr lang="en-US"/>
              <a:t>Fifth level</a:t>
            </a:r>
            <a:endParaRPr lang="en-US"/>
          </a:p>
        </p:txBody>
      </p:sp>
    </p:spTree>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330" indent="-227330">
              <a:spcBef>
                <a:spcPts val="1200"/>
              </a:spcBef>
              <a:buClr>
                <a:schemeClr val="tx1"/>
              </a:buClr>
              <a:buFont typeface="Wingdings" panose="05000000000000000000" pitchFamily="2" charset="2"/>
              <a:buChar char=""/>
              <a:defRPr sz="2940" b="0">
                <a:latin typeface="+mn-lt"/>
              </a:defRPr>
            </a:lvl1pPr>
            <a:lvl2pPr marL="418465" indent="-168275">
              <a:buFont typeface="Wingdings" panose="05000000000000000000" pitchFamily="2" charset="2"/>
              <a:buChar char=""/>
              <a:defRPr sz="2355" b="0"/>
            </a:lvl2pPr>
            <a:lvl3pPr marL="627380" indent="-185420">
              <a:buFont typeface="Wingdings" panose="05000000000000000000" pitchFamily="2" charset="2"/>
              <a:buChar char=""/>
              <a:defRPr sz="2155" b="0"/>
            </a:lvl3pPr>
            <a:lvl4pPr marL="812165" indent="-172720">
              <a:buFont typeface="Wingdings" panose="05000000000000000000" pitchFamily="2" charset="2"/>
              <a:buChar char=""/>
              <a:defRPr sz="2155" b="0"/>
            </a:lvl4pPr>
            <a:lvl5pPr marL="1003935" indent="-166370">
              <a:buFont typeface="Wingdings" panose="05000000000000000000" pitchFamily="2" charset="2"/>
              <a:buChar char=""/>
              <a:defRPr sz="2155"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940" indent="-281940">
              <a:spcBef>
                <a:spcPts val="1200"/>
              </a:spcBef>
              <a:buClr>
                <a:schemeClr val="tx1"/>
              </a:buClr>
              <a:buFont typeface="Arial" panose="020B0604020202020204"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740" indent="-335915">
              <a:defRPr lang="en-US" sz="2355" b="0" kern="1200" spc="0" baseline="0" dirty="0">
                <a:gradFill>
                  <a:gsLst>
                    <a:gs pos="1250">
                      <a:schemeClr val="tx1"/>
                    </a:gs>
                    <a:gs pos="100000">
                      <a:schemeClr val="tx1"/>
                    </a:gs>
                  </a:gsLst>
                  <a:lin ang="5400000" scaled="0"/>
                </a:gradFill>
                <a:latin typeface="+mn-lt"/>
                <a:ea typeface="+mn-ea"/>
                <a:cs typeface="+mn-cs"/>
              </a:defRPr>
            </a:lvl2pPr>
            <a:lvl3pPr marL="777875" indent="-335915">
              <a:defRPr lang="en-US" sz="2155" b="0" kern="1200" spc="0" baseline="0" dirty="0">
                <a:gradFill>
                  <a:gsLst>
                    <a:gs pos="1250">
                      <a:schemeClr val="tx1"/>
                    </a:gs>
                    <a:gs pos="100000">
                      <a:schemeClr val="tx1"/>
                    </a:gs>
                  </a:gsLst>
                  <a:lin ang="5400000" scaled="0"/>
                </a:gradFill>
                <a:latin typeface="+mn-lt"/>
                <a:ea typeface="+mn-ea"/>
                <a:cs typeface="+mn-cs"/>
              </a:defRPr>
            </a:lvl3pPr>
            <a:lvl4pPr marL="975995" indent="-335915">
              <a:defRPr lang="en-US" sz="2155" b="0" kern="1200" spc="0" baseline="0" dirty="0">
                <a:gradFill>
                  <a:gsLst>
                    <a:gs pos="1250">
                      <a:schemeClr val="tx1"/>
                    </a:gs>
                    <a:gs pos="100000">
                      <a:schemeClr val="tx1"/>
                    </a:gs>
                  </a:gsLst>
                  <a:lin ang="5400000" scaled="0"/>
                </a:gradFill>
                <a:latin typeface="+mn-lt"/>
                <a:ea typeface="+mn-ea"/>
                <a:cs typeface="+mn-cs"/>
              </a:defRPr>
            </a:lvl4pPr>
            <a:lvl5pPr marL="1173480" indent="-335915">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7330" marR="0" lvl="0"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Edit Master text styles</a:t>
            </a:r>
            <a:endParaRPr lang="en-US"/>
          </a:p>
          <a:p>
            <a:pPr marL="227330" marR="0" lvl="1"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Second level</a:t>
            </a:r>
            <a:endParaRPr lang="en-US"/>
          </a:p>
          <a:p>
            <a:pPr marL="227330" marR="0" lvl="2"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Third level</a:t>
            </a:r>
            <a:endParaRPr lang="en-US"/>
          </a:p>
          <a:p>
            <a:pPr marL="227330" marR="0" lvl="3"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Fourth level</a:t>
            </a:r>
            <a:endParaRPr lang="en-US"/>
          </a:p>
          <a:p>
            <a:pPr marL="227330" marR="0" lvl="4"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Fifth level</a:t>
            </a:r>
            <a:endParaRPr lang="en-US"/>
          </a:p>
        </p:txBody>
      </p:sp>
    </p:spTree>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60" spc="-98" baseline="0">
                <a:gradFill>
                  <a:gsLst>
                    <a:gs pos="0">
                      <a:schemeClr val="tx1"/>
                    </a:gs>
                    <a:gs pos="100000">
                      <a:schemeClr val="tx1"/>
                    </a:gs>
                  </a:gsLst>
                  <a:lin ang="5400000" scaled="0"/>
                </a:gradFill>
              </a:defRPr>
            </a:lvl1pPr>
          </a:lstStyle>
          <a:p>
            <a:r>
              <a:rPr lang="en-US"/>
              <a:t>Demo title</a:t>
            </a:r>
            <a:endParaRPr lang="en-US"/>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anose="020B0502040204020203" pitchFamily="34" charset="0"/>
              </a:defRPr>
            </a:lvl1pPr>
          </a:lstStyle>
          <a:p>
            <a:r>
              <a:rPr lang="en-US"/>
              <a:t>Video title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6" name="MS logo white - EMF"/>
          <p:cNvPicPr>
            <a:picLocks noChangeAspect="1"/>
          </p:cNvPicPr>
          <p:nvPr userDrawn="1"/>
        </p:nvPicPr>
        <p:blipFill>
          <a:blip r:embed="rId2"/>
          <a:stretch>
            <a:fillRect/>
          </a:stretch>
        </p:blipFill>
        <p:spPr bwMode="black">
          <a:xfrm>
            <a:off x="584200" y="585788"/>
            <a:ext cx="1366245" cy="29260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Rectangle 1"/>
          <p:cNvSpPr/>
          <p:nvPr userDrawn="1"/>
        </p:nvSpPr>
        <p:spPr bwMode="auto">
          <a:xfrm>
            <a:off x="11857256" y="0"/>
            <a:ext cx="33474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anose="020B0502040204020203" pitchFamily="34" charset="0"/>
              </a:defRPr>
            </a:lvl1pPr>
          </a:lstStyle>
          <a:p>
            <a:r>
              <a:rPr lang="en-US"/>
              <a:t>Title Text Style</a:t>
            </a:r>
            <a:endParaRPr lang="en-US"/>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endParaRPr lang="en-US"/>
          </a:p>
          <a:p>
            <a:pPr lvl="1"/>
            <a:r>
              <a:rPr lang="en-US"/>
              <a:t>Paragraph title text style</a:t>
            </a:r>
            <a:endParaRPr lang="en-US"/>
          </a:p>
          <a:p>
            <a:pPr lvl="2"/>
            <a:r>
              <a:rPr lang="en-US"/>
              <a:t>Body text style</a:t>
            </a:r>
            <a:endParaRPr lang="en-US"/>
          </a:p>
        </p:txBody>
      </p:sp>
      <p:sp>
        <p:nvSpPr>
          <p:cNvPr id="5" name="Freeform 18"/>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 name="MSIPCM66cb4a4ebf806c7fb0d52733" descr="{&quot;HashCode&quot;:-1634785317,&quot;Placement&quot;:&quot;Footer&quot;,&quot;Top&quot;:519.343,&quot;Left&quot;:0.0,&quot;SlideWidth&quot;:960,&quot;SlideHeight&quot;:540}"/>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endPar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endParaRPr>
          </a:p>
        </p:txBody>
      </p:sp>
    </p:spTree>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endParaRPr lang="en-US"/>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a:p>
        </p:txBody>
      </p:sp>
    </p:spTree>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4400" fontAlgn="base">
              <a:spcBef>
                <a:spcPct val="0"/>
              </a:spcBef>
              <a:spcAft>
                <a:spcPct val="0"/>
              </a:spcAft>
            </a:pPr>
            <a:endParaRPr lang="en-US" sz="176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4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83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6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spAutoFit/>
          </a:bodyPr>
          <a:lstStyle/>
          <a:p>
            <a:pPr defTabSz="913765" eaLnBrk="0" hangingPunct="0"/>
            <a:r>
              <a:rPr lang="en-US" sz="685">
                <a:gradFill>
                  <a:gsLst>
                    <a:gs pos="0">
                      <a:schemeClr val="tx1"/>
                    </a:gs>
                    <a:gs pos="100000">
                      <a:schemeClr val="tx1"/>
                    </a:gs>
                  </a:gsLst>
                  <a:lin ang="5400000" scaled="0"/>
                </a:gradFill>
                <a:cs typeface="Segoe UI" panose="020B0502040204020203" pitchFamily="34" charset="0"/>
              </a:rPr>
              <a:t>© Copyright Microsoft Corporation. All rights reserved. </a:t>
            </a:r>
            <a:endParaRPr lang="en-US" sz="685">
              <a:gradFill>
                <a:gsLst>
                  <a:gs pos="0">
                    <a:schemeClr val="tx1"/>
                  </a:gs>
                  <a:gs pos="100000">
                    <a:schemeClr val="tx1"/>
                  </a:gs>
                </a:gsLst>
                <a:lin ang="5400000" scaled="0"/>
              </a:gradFill>
              <a:cs typeface="Segoe UI" panose="020B0502040204020203" pitchFamily="34" charset="0"/>
            </a:endParaRP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Use this Layout for Speaker Notes slides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5" spc="-98" baseline="0">
                <a:gradFill>
                  <a:gsLst>
                    <a:gs pos="62564">
                      <a:schemeClr val="tx1"/>
                    </a:gs>
                    <a:gs pos="55000">
                      <a:schemeClr val="tx1"/>
                    </a:gs>
                  </a:gsLst>
                  <a:lin ang="5400000" scaled="0"/>
                </a:gradFill>
              </a:defRPr>
            </a:lvl1pPr>
          </a:lstStyle>
          <a:p>
            <a:r>
              <a:rPr lang="en-US"/>
              <a:t>Event name</a:t>
            </a:r>
            <a:endParaRPr lang="en-US"/>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Date</a:t>
            </a:r>
            <a:endParaRPr lang="en-US"/>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endParaRPr lang="en-US"/>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srcRect t="949" b="14657"/>
          <a:stretch>
            <a:fillRect/>
          </a:stretch>
        </p:blipFill>
        <p:spPr>
          <a:xfrm>
            <a:off x="0" y="0"/>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a:t>Presentation title</a:t>
            </a:r>
            <a:endParaRPr lang="en-US"/>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5">
                <a:gradFill>
                  <a:gsLst>
                    <a:gs pos="18471">
                      <a:srgbClr val="353535"/>
                    </a:gs>
                    <a:gs pos="46000">
                      <a:srgbClr val="353535"/>
                    </a:gs>
                  </a:gsLst>
                  <a:lin ang="5400000" scaled="0"/>
                </a:gradFill>
                <a:latin typeface="+mn-lt"/>
              </a:defRPr>
            </a:lvl1pPr>
          </a:lstStyle>
          <a:p>
            <a:pPr lvl="0"/>
            <a:r>
              <a:rPr lang="en-US"/>
              <a:t>Speaker name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62564">
                      <a:schemeClr val="tx1"/>
                    </a:gs>
                    <a:gs pos="55000">
                      <a:schemeClr val="tx1"/>
                    </a:gs>
                  </a:gsLst>
                  <a:lin ang="5400000" scaled="0"/>
                </a:gradFill>
              </a:defRPr>
            </a:lvl1pPr>
          </a:lstStyle>
          <a:p>
            <a:r>
              <a:rPr lang="en-US"/>
              <a:t>Presentation title</a:t>
            </a:r>
            <a:endParaRPr lang="en-US"/>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Speaker name</a:t>
            </a:r>
            <a:endParaRPr lang="en-US"/>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anose="020B0502040204020203" pitchFamily="34" charset="0"/>
              </a:defRPr>
            </a:lvl1pPr>
          </a:lstStyle>
          <a:p>
            <a:r>
              <a:rPr lang="en-US"/>
              <a:t>Title Text Style</a:t>
            </a:r>
            <a:endParaRPr lang="en-US"/>
          </a:p>
        </p:txBody>
      </p:sp>
      <p:sp>
        <p:nvSpPr>
          <p:cNvPr id="4" name="Freeform 18"/>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 name="MSIPCM66cb4a4ebf806c7fb0d52733" descr="{&quot;HashCode&quot;:-1634785317,&quot;Placement&quot;:&quot;Footer&quot;,&quot;Top&quot;:519.343,&quot;Left&quot;:0.0,&quot;SlideWidth&quot;:960,&quot;SlideHeight&quot;:540}"/>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endPar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endParaRPr>
          </a:p>
        </p:txBody>
      </p:sp>
    </p:spTree>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endParaRPr lang="en-US"/>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00" rtl="0" eaLnBrk="1" fontAlgn="auto" latinLnBrk="0" hangingPunct="1">
              <a:lnSpc>
                <a:spcPct val="90000"/>
              </a:lnSpc>
              <a:spcBef>
                <a:spcPts val="0"/>
              </a:spcBef>
              <a:spcAft>
                <a:spcPts val="0"/>
              </a:spcAft>
              <a:buClrTx/>
              <a:buSzPct val="90000"/>
              <a:buFont typeface="Arial" panose="020B0604020202020204" pitchFamily="34" charset="0"/>
              <a:buNone/>
            </a:pPr>
            <a:r>
              <a:rPr lang="en-US"/>
              <a:t>Speaker name</a:t>
            </a:r>
            <a:endParaRPr lang="en-US"/>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8" name="Picture 7"/>
          <p:cNvPicPr>
            <a:picLocks noChangeAspect="1"/>
          </p:cNvPicPr>
          <p:nvPr userDrawn="1"/>
        </p:nvPicPr>
        <p:blipFill rotWithShape="1">
          <a:blip r:embed="rId3"/>
          <a:srcRect l="35520" t="1088" r="1" b="2202"/>
          <a:stretch>
            <a:fillRect/>
          </a:stretch>
        </p:blipFill>
        <p:spPr>
          <a:xfrm>
            <a:off x="5331798" y="0"/>
            <a:ext cx="6860202" cy="6858973"/>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55" indent="0">
              <a:buNone/>
              <a:defRPr/>
            </a:lvl2pPr>
            <a:lvl3pPr marL="448310" indent="0">
              <a:buNone/>
              <a:defRPr/>
            </a:lvl3pPr>
            <a:lvl4pPr marL="672465" indent="0">
              <a:buNone/>
              <a:defRPr/>
            </a:lvl4pPr>
            <a:lvl5pPr marL="89662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825" indent="0">
              <a:buFont typeface="Wingdings" panose="05000000000000000000" pitchFamily="2" charset="2"/>
              <a:buNone/>
              <a:defRPr sz="2355" b="0"/>
            </a:lvl2pPr>
            <a:lvl3pPr marL="441960" indent="0">
              <a:buFont typeface="Wingdings" panose="05000000000000000000" pitchFamily="2" charset="2"/>
              <a:buNone/>
              <a:defRPr sz="2155" b="0"/>
            </a:lvl3pPr>
            <a:lvl4pPr marL="639445" indent="0">
              <a:buFont typeface="Wingdings" panose="05000000000000000000" pitchFamily="2" charset="2"/>
              <a:buNone/>
              <a:defRPr sz="2155" b="0"/>
            </a:lvl4pPr>
            <a:lvl5pPr marL="837565" indent="0">
              <a:buFont typeface="Wingdings" panose="05000000000000000000" pitchFamily="2" charset="2"/>
              <a:buNone/>
              <a:defRPr sz="2155"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825" indent="0">
              <a:buFont typeface="Arial" panose="020B0604020202020204" pitchFamily="34" charset="0"/>
              <a:buNone/>
              <a:defRPr lang="en-US" sz="2355" b="0" kern="1200" spc="0" baseline="0" dirty="0">
                <a:gradFill>
                  <a:gsLst>
                    <a:gs pos="1250">
                      <a:schemeClr val="tx1"/>
                    </a:gs>
                    <a:gs pos="100000">
                      <a:schemeClr val="tx1"/>
                    </a:gs>
                  </a:gsLst>
                  <a:lin ang="5400000" scaled="0"/>
                </a:gradFill>
                <a:latin typeface="+mn-lt"/>
                <a:ea typeface="+mn-ea"/>
                <a:cs typeface="+mn-cs"/>
              </a:defRPr>
            </a:lvl2pPr>
            <a:lvl3pPr marL="441960"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3pPr>
            <a:lvl4pPr marL="63944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756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4190" marR="0" lvl="0" indent="-504190" algn="l" defTabSz="914400" rtl="0" eaLnBrk="1" fontAlgn="auto" latinLnBrk="0" hangingPunct="1">
              <a:lnSpc>
                <a:spcPct val="90000"/>
              </a:lnSpc>
              <a:spcBef>
                <a:spcPts val="1200"/>
              </a:spcBef>
              <a:spcAft>
                <a:spcPts val="0"/>
              </a:spcAft>
              <a:buClr>
                <a:schemeClr val="tx1"/>
              </a:buClr>
              <a:buSzPct val="90000"/>
            </a:pPr>
            <a:r>
              <a:rPr lang="en-US"/>
              <a:t>Edit Master text styles</a:t>
            </a:r>
            <a:endParaRPr lang="en-US"/>
          </a:p>
          <a:p>
            <a:pPr marL="504190" marR="0" lvl="1" indent="-504190" algn="l" defTabSz="914400" rtl="0" eaLnBrk="1" fontAlgn="auto" latinLnBrk="0" hangingPunct="1">
              <a:lnSpc>
                <a:spcPct val="90000"/>
              </a:lnSpc>
              <a:spcBef>
                <a:spcPts val="1200"/>
              </a:spcBef>
              <a:spcAft>
                <a:spcPts val="0"/>
              </a:spcAft>
              <a:buClr>
                <a:schemeClr val="tx1"/>
              </a:buClr>
              <a:buSzPct val="90000"/>
            </a:pPr>
            <a:r>
              <a:rPr lang="en-US"/>
              <a:t>Second level</a:t>
            </a:r>
            <a:endParaRPr lang="en-US"/>
          </a:p>
          <a:p>
            <a:pPr marL="504190" marR="0" lvl="2" indent="-504190" algn="l" defTabSz="914400" rtl="0" eaLnBrk="1" fontAlgn="auto" latinLnBrk="0" hangingPunct="1">
              <a:lnSpc>
                <a:spcPct val="90000"/>
              </a:lnSpc>
              <a:spcBef>
                <a:spcPts val="1200"/>
              </a:spcBef>
              <a:spcAft>
                <a:spcPts val="0"/>
              </a:spcAft>
              <a:buClr>
                <a:schemeClr val="tx1"/>
              </a:buClr>
              <a:buSzPct val="90000"/>
            </a:pPr>
            <a:r>
              <a:rPr lang="en-US"/>
              <a:t>Third level</a:t>
            </a:r>
            <a:endParaRPr lang="en-US"/>
          </a:p>
          <a:p>
            <a:pPr marL="504190" marR="0" lvl="3" indent="-504190" algn="l" defTabSz="914400" rtl="0" eaLnBrk="1" fontAlgn="auto" latinLnBrk="0" hangingPunct="1">
              <a:lnSpc>
                <a:spcPct val="90000"/>
              </a:lnSpc>
              <a:spcBef>
                <a:spcPts val="1200"/>
              </a:spcBef>
              <a:spcAft>
                <a:spcPts val="0"/>
              </a:spcAft>
              <a:buClr>
                <a:schemeClr val="tx1"/>
              </a:buClr>
              <a:buSzPct val="90000"/>
            </a:pPr>
            <a:r>
              <a:rPr lang="en-US"/>
              <a:t>Fourth level</a:t>
            </a:r>
            <a:endParaRPr lang="en-US"/>
          </a:p>
          <a:p>
            <a:pPr marL="504190" marR="0" lvl="4" indent="-504190" algn="l" defTabSz="914400" rtl="0" eaLnBrk="1" fontAlgn="auto" latinLnBrk="0" hangingPunct="1">
              <a:lnSpc>
                <a:spcPct val="90000"/>
              </a:lnSpc>
              <a:spcBef>
                <a:spcPts val="1200"/>
              </a:spcBef>
              <a:spcAft>
                <a:spcPts val="0"/>
              </a:spcAft>
              <a:buClr>
                <a:schemeClr val="tx1"/>
              </a:buClr>
              <a:buSzPct val="90000"/>
            </a:pPr>
            <a:r>
              <a:rPr lang="en-US"/>
              <a:t>Fifth level</a:t>
            </a:r>
            <a:endParaRPr lang="en-US"/>
          </a:p>
        </p:txBody>
      </p:sp>
    </p:spTree>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330" indent="-227330">
              <a:spcBef>
                <a:spcPts val="1200"/>
              </a:spcBef>
              <a:buClr>
                <a:schemeClr val="tx1"/>
              </a:buClr>
              <a:buFont typeface="Wingdings" panose="05000000000000000000" pitchFamily="2" charset="2"/>
              <a:buChar char=""/>
              <a:defRPr sz="2940" b="0">
                <a:latin typeface="+mn-lt"/>
              </a:defRPr>
            </a:lvl1pPr>
            <a:lvl2pPr marL="418465" indent="-168275">
              <a:buFont typeface="Wingdings" panose="05000000000000000000" pitchFamily="2" charset="2"/>
              <a:buChar char=""/>
              <a:defRPr sz="2355" b="0"/>
            </a:lvl2pPr>
            <a:lvl3pPr marL="627380" indent="-185420">
              <a:buFont typeface="Wingdings" panose="05000000000000000000" pitchFamily="2" charset="2"/>
              <a:buChar char=""/>
              <a:defRPr sz="2155" b="0"/>
            </a:lvl3pPr>
            <a:lvl4pPr marL="812165" indent="-172720">
              <a:buFont typeface="Wingdings" panose="05000000000000000000" pitchFamily="2" charset="2"/>
              <a:buChar char=""/>
              <a:defRPr sz="2155" b="0"/>
            </a:lvl4pPr>
            <a:lvl5pPr marL="1003935" indent="-166370">
              <a:buFont typeface="Wingdings" panose="05000000000000000000" pitchFamily="2" charset="2"/>
              <a:buChar char=""/>
              <a:defRPr sz="2155"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940" indent="-281940">
              <a:spcBef>
                <a:spcPts val="1200"/>
              </a:spcBef>
              <a:buClr>
                <a:schemeClr val="tx1"/>
              </a:buClr>
              <a:buFont typeface="Arial" panose="020B0604020202020204"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740" indent="-335915">
              <a:defRPr lang="en-US" sz="2355" b="0" kern="1200" spc="0" baseline="0" dirty="0">
                <a:gradFill>
                  <a:gsLst>
                    <a:gs pos="1250">
                      <a:schemeClr val="tx1"/>
                    </a:gs>
                    <a:gs pos="100000">
                      <a:schemeClr val="tx1"/>
                    </a:gs>
                  </a:gsLst>
                  <a:lin ang="5400000" scaled="0"/>
                </a:gradFill>
                <a:latin typeface="+mn-lt"/>
                <a:ea typeface="+mn-ea"/>
                <a:cs typeface="+mn-cs"/>
              </a:defRPr>
            </a:lvl2pPr>
            <a:lvl3pPr marL="777875" indent="-335915">
              <a:defRPr lang="en-US" sz="2155" b="0" kern="1200" spc="0" baseline="0" dirty="0">
                <a:gradFill>
                  <a:gsLst>
                    <a:gs pos="1250">
                      <a:schemeClr val="tx1"/>
                    </a:gs>
                    <a:gs pos="100000">
                      <a:schemeClr val="tx1"/>
                    </a:gs>
                  </a:gsLst>
                  <a:lin ang="5400000" scaled="0"/>
                </a:gradFill>
                <a:latin typeface="+mn-lt"/>
                <a:ea typeface="+mn-ea"/>
                <a:cs typeface="+mn-cs"/>
              </a:defRPr>
            </a:lvl3pPr>
            <a:lvl4pPr marL="975995" indent="-335915">
              <a:defRPr lang="en-US" sz="2155" b="0" kern="1200" spc="0" baseline="0" dirty="0">
                <a:gradFill>
                  <a:gsLst>
                    <a:gs pos="1250">
                      <a:schemeClr val="tx1"/>
                    </a:gs>
                    <a:gs pos="100000">
                      <a:schemeClr val="tx1"/>
                    </a:gs>
                  </a:gsLst>
                  <a:lin ang="5400000" scaled="0"/>
                </a:gradFill>
                <a:latin typeface="+mn-lt"/>
                <a:ea typeface="+mn-ea"/>
                <a:cs typeface="+mn-cs"/>
              </a:defRPr>
            </a:lvl4pPr>
            <a:lvl5pPr marL="1173480" indent="-335915">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7330" marR="0" lvl="0"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Edit Master text styles</a:t>
            </a:r>
            <a:endParaRPr lang="en-US"/>
          </a:p>
          <a:p>
            <a:pPr marL="227330" marR="0" lvl="1"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Second level</a:t>
            </a:r>
            <a:endParaRPr lang="en-US"/>
          </a:p>
          <a:p>
            <a:pPr marL="227330" marR="0" lvl="2"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Third level</a:t>
            </a:r>
            <a:endParaRPr lang="en-US"/>
          </a:p>
          <a:p>
            <a:pPr marL="227330" marR="0" lvl="3"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Fourth level</a:t>
            </a:r>
            <a:endParaRPr lang="en-US"/>
          </a:p>
          <a:p>
            <a:pPr marL="227330" marR="0" lvl="4"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Fifth level</a:t>
            </a:r>
            <a:endParaRPr lang="en-US"/>
          </a:p>
        </p:txBody>
      </p:sp>
    </p:spTree>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60" spc="-98" baseline="0">
                <a:gradFill>
                  <a:gsLst>
                    <a:gs pos="0">
                      <a:schemeClr val="tx1"/>
                    </a:gs>
                    <a:gs pos="100000">
                      <a:schemeClr val="tx1"/>
                    </a:gs>
                  </a:gsLst>
                  <a:lin ang="5400000" scaled="0"/>
                </a:gradFill>
              </a:defRPr>
            </a:lvl1pPr>
          </a:lstStyle>
          <a:p>
            <a:r>
              <a:rPr lang="en-US"/>
              <a:t>Demo title</a:t>
            </a:r>
            <a:endParaRPr lang="en-US"/>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anose="020B0502040204020203" pitchFamily="34" charset="0"/>
              </a:defRPr>
            </a:lvl1pPr>
          </a:lstStyle>
          <a:p>
            <a:r>
              <a:rPr lang="en-US"/>
              <a:t>Video title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anose="020B0502040204020203" pitchFamily="34" charset="0"/>
              </a:defRPr>
            </a:lvl1pPr>
          </a:lstStyle>
          <a:p>
            <a:r>
              <a:rPr lang="en-US"/>
              <a:t>Title Text Style</a:t>
            </a:r>
            <a:endParaRPr lang="en-US"/>
          </a:p>
        </p:txBody>
      </p:sp>
      <p:sp>
        <p:nvSpPr>
          <p:cNvPr id="4" name="Freeform 18"/>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 name="MSIPCM66cb4a4ebf806c7fb0d52733" descr="{&quot;HashCode&quot;:-1634785317,&quot;Placement&quot;:&quot;Footer&quot;,&quot;Top&quot;:519.343,&quot;Left&quot;:0.0,&quot;SlideWidth&quot;:960,&quot;SlideHeight&quot;:540}"/>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endPar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endParaRPr>
          </a:p>
        </p:txBody>
      </p:sp>
    </p:spTree>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endParaRPr lang="en-US"/>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a:p>
        </p:txBody>
      </p:sp>
    </p:spTree>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4400" fontAlgn="base">
              <a:spcBef>
                <a:spcPct val="0"/>
              </a:spcBef>
              <a:spcAft>
                <a:spcPct val="0"/>
              </a:spcAft>
            </a:pPr>
            <a:endParaRPr lang="en-US" sz="173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4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83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6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spAutoFit/>
          </a:bodyPr>
          <a:lstStyle/>
          <a:p>
            <a:pPr defTabSz="913765" eaLnBrk="0" hangingPunct="0"/>
            <a:r>
              <a:rPr lang="en-US" sz="685">
                <a:gradFill>
                  <a:gsLst>
                    <a:gs pos="0">
                      <a:schemeClr val="tx1"/>
                    </a:gs>
                    <a:gs pos="100000">
                      <a:schemeClr val="tx1"/>
                    </a:gs>
                  </a:gsLst>
                  <a:lin ang="5400000" scaled="0"/>
                </a:gradFill>
                <a:cs typeface="Segoe UI" panose="020B0502040204020203" pitchFamily="34" charset="0"/>
              </a:rPr>
              <a:t>© Copyright Microsoft Corporation. All rights reserved. </a:t>
            </a:r>
            <a:endParaRPr lang="en-US" sz="685">
              <a:gradFill>
                <a:gsLst>
                  <a:gs pos="0">
                    <a:schemeClr val="tx1"/>
                  </a:gs>
                  <a:gs pos="100000">
                    <a:schemeClr val="tx1"/>
                  </a:gs>
                </a:gsLst>
                <a:lin ang="5400000" scaled="0"/>
              </a:gradFill>
              <a:cs typeface="Segoe UI" panose="020B0502040204020203" pitchFamily="34" charset="0"/>
            </a:endParaRP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Use this Layout for Speaker Notes slides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1586" y="5018104"/>
            <a:ext cx="5508616" cy="1907678"/>
          </a:xfrm>
          <a:prstGeom prst="rect">
            <a:avLst/>
          </a:prstGeom>
        </p:spPr>
      </p:pic>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a:t>Click to edit title style</a:t>
            </a:r>
            <a:endParaRPr lang="en-US"/>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a:t>Speaker Title</a:t>
            </a:r>
            <a:endParaRPr lang="en-US"/>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6072" y="6110549"/>
            <a:ext cx="2084922" cy="722026"/>
          </a:xfrm>
          <a:prstGeom prst="rect">
            <a:avLst/>
          </a:prstGeom>
        </p:spPr>
      </p:pic>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a:t>Click to edit title style</a:t>
            </a:r>
            <a:endParaRPr lang="en-US"/>
          </a:p>
        </p:txBody>
      </p:sp>
    </p:spTree>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0000"/>
              </a:lnSpc>
              <a:spcBef>
                <a:spcPts val="0"/>
              </a:spcBef>
              <a:spcAft>
                <a:spcPts val="0"/>
              </a:spcAft>
              <a:buClrTx/>
              <a:buSzPct val="90000"/>
              <a:buFont typeface="Arial" panose="020B0604020202020204" pitchFamily="34" charset="0"/>
              <a:buNone/>
            </a:pPr>
            <a:r>
              <a:rPr lang="en-US"/>
              <a:t>Click to edit Master subtitle style</a:t>
            </a:r>
            <a:endParaRPr lang="en-US"/>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anose="020B0604020202020204" pitchFamily="34" charset="0"/>
              <a:buNone/>
              <a:defRPr lang="en-US" sz="9600" b="0" kern="1200" cap="none" spc="-400" baseline="0" dirty="0" smtClean="0">
                <a:ln w="3175">
                  <a:noFill/>
                </a:ln>
                <a:solidFill>
                  <a:schemeClr val="tx1"/>
                </a:solidFill>
                <a:effectLst/>
                <a:latin typeface="+mj-lt"/>
                <a:ea typeface="+mn-ea"/>
                <a:cs typeface="Arial" panose="020B0604020202020204" pitchFamily="34" charset="0"/>
              </a:defRPr>
            </a:lvl1pPr>
          </a:lstStyle>
          <a:p>
            <a:pPr lvl="0"/>
            <a:r>
              <a:rPr lang="en-US"/>
              <a:t>click to…</a:t>
            </a:r>
            <a:endParaRPr lang="en-US"/>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Click to edit Master text styles</a:t>
            </a:r>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4055" indent="0">
              <a:buNone/>
              <a:defRPr sz="2000">
                <a:solidFill>
                  <a:schemeClr val="accent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anose="020B0502040204020203" pitchFamily="34" charset="0"/>
              </a:defRPr>
            </a:lvl1pPr>
          </a:lstStyle>
          <a:p>
            <a:r>
              <a:rPr lang="en-US"/>
              <a:t>Title Text Style</a:t>
            </a:r>
            <a:endParaRPr lang="en-US"/>
          </a:p>
        </p:txBody>
      </p:sp>
      <p:sp>
        <p:nvSpPr>
          <p:cNvPr id="4" name="Content Placeholder 3"/>
          <p:cNvSpPr>
            <a:spLocks noGrp="1"/>
          </p:cNvSpPr>
          <p:nvPr>
            <p:ph sz="quarter" idx="10" hasCustomPrompt="1"/>
          </p:nvPr>
        </p:nvSpPr>
        <p:spPr>
          <a:xfrm>
            <a:off x="337063" y="1189178"/>
            <a:ext cx="5734721" cy="851323"/>
          </a:xfrm>
        </p:spPr>
        <p:txBody>
          <a:bodyPr/>
          <a:lstStyle>
            <a:lvl1pPr>
              <a:defRPr/>
            </a:lvl1pPr>
            <a:lvl2pPr>
              <a:defRPr/>
            </a:lvl2pPr>
            <a:lvl3pPr>
              <a:defRPr/>
            </a:lvl3pPr>
            <a:lvl4pPr>
              <a:defRPr sz="980" b="0"/>
            </a:lvl4pPr>
            <a:lvl5pPr>
              <a:defRPr sz="980" b="0"/>
            </a:lvl5pPr>
          </a:lstStyle>
          <a:p>
            <a:pPr lvl="0"/>
            <a:r>
              <a:rPr lang="en-US"/>
              <a:t>Subheading text style</a:t>
            </a:r>
            <a:endParaRPr lang="en-US"/>
          </a:p>
          <a:p>
            <a:pPr lvl="1"/>
            <a:r>
              <a:rPr lang="en-US"/>
              <a:t>Paragraph title text style</a:t>
            </a:r>
            <a:endParaRPr lang="en-US"/>
          </a:p>
          <a:p>
            <a:pPr lvl="2"/>
            <a:r>
              <a:rPr lang="en-US"/>
              <a:t>Body text style</a:t>
            </a:r>
            <a:endParaRPr lang="en-US"/>
          </a:p>
        </p:txBody>
      </p:sp>
      <p:sp>
        <p:nvSpPr>
          <p:cNvPr id="5" name="Content Placeholder 3"/>
          <p:cNvSpPr>
            <a:spLocks noGrp="1"/>
          </p:cNvSpPr>
          <p:nvPr>
            <p:ph sz="quarter" idx="11" hasCustomPrompt="1"/>
          </p:nvPr>
        </p:nvSpPr>
        <p:spPr>
          <a:xfrm>
            <a:off x="337063" y="1189178"/>
            <a:ext cx="5711884" cy="851323"/>
          </a:xfrm>
        </p:spPr>
        <p:txBody>
          <a:bodyPr/>
          <a:lstStyle>
            <a:lvl1pPr>
              <a:defRPr/>
            </a:lvl1pPr>
            <a:lvl2pPr>
              <a:defRPr/>
            </a:lvl2pPr>
            <a:lvl3pPr>
              <a:defRPr/>
            </a:lvl3pPr>
            <a:lvl4pPr>
              <a:defRPr sz="980" b="0"/>
            </a:lvl4pPr>
            <a:lvl5pPr>
              <a:defRPr sz="980" b="0"/>
            </a:lvl5pPr>
          </a:lstStyle>
          <a:p>
            <a:pPr lvl="0"/>
            <a:r>
              <a:rPr lang="en-US"/>
              <a:t>Subheading text style</a:t>
            </a:r>
            <a:endParaRPr lang="en-US"/>
          </a:p>
          <a:p>
            <a:pPr lvl="1"/>
            <a:r>
              <a:rPr lang="en-US"/>
              <a:t>Paragraph title text style</a:t>
            </a:r>
            <a:endParaRPr lang="en-US"/>
          </a:p>
          <a:p>
            <a:pPr lvl="2"/>
            <a:r>
              <a:rPr lang="en-US"/>
              <a:t>Body text style</a:t>
            </a:r>
            <a:endParaRPr lang="en-US"/>
          </a:p>
        </p:txBody>
      </p:sp>
      <p:sp>
        <p:nvSpPr>
          <p:cNvPr id="6" name="Freeform 18"/>
          <p:cNvSpPr>
            <a:spLocks noChangeAspect="1" noEditPoints="1"/>
          </p:cNvSpPr>
          <p:nvPr userDrawn="1"/>
        </p:nvSpPr>
        <p:spPr bwMode="black">
          <a:xfrm>
            <a:off x="498248" y="6073351"/>
            <a:ext cx="1393650" cy="310896"/>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78D7"/>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 name="MSIPCM66cb4a4ebf806c7fb0d52733" descr="{&quot;HashCode&quot;:-1634785317,&quot;Placement&quot;:&quot;Footer&quot;,&quot;Top&quot;:519.343,&quot;Left&quot;:0.0,&quot;SlideWidth&quot;:960,&quot;SlideHeight&quot;:540}"/>
          <p:cNvSpPr txBox="1"/>
          <p:nvPr userDrawn="1"/>
        </p:nvSpPr>
        <p:spPr>
          <a:xfrm>
            <a:off x="9763281" y="6191091"/>
            <a:ext cx="2123853" cy="153888"/>
          </a:xfrm>
          <a:prstGeom prst="rect">
            <a:avLst/>
          </a:prstGeom>
          <a:noFill/>
        </p:spPr>
        <p:txBody>
          <a:bodyPr vert="horz"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rPr>
              <a:t>Microsoft confidential – NDA only</a:t>
            </a:r>
            <a:endParaRPr kumimoji="0" lang="en-US" sz="1000" b="0" i="0" u="none" strike="noStrike" kern="1200" cap="none" spc="0" normalizeH="0" baseline="0" noProof="0">
              <a:ln>
                <a:noFill/>
              </a:ln>
              <a:gradFill>
                <a:gsLst>
                  <a:gs pos="2917">
                    <a:srgbClr val="505050"/>
                  </a:gs>
                  <a:gs pos="100000">
                    <a:srgbClr val="505050"/>
                  </a:gs>
                </a:gsLst>
                <a:lin ang="5400000" scaled="0"/>
              </a:gradFill>
              <a:effectLst/>
              <a:uLnTx/>
              <a:uFillTx/>
              <a:latin typeface="Calibri" panose="020F0502020204030204" pitchFamily="34" charset="0"/>
              <a:ea typeface="+mn-ea"/>
              <a:cs typeface="+mn-cs"/>
            </a:endParaRPr>
          </a:p>
        </p:txBody>
      </p:sp>
    </p:spTree>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solidFill>
                <a:latin typeface="+mj-lt"/>
              </a:defRPr>
            </a:lvl1pPr>
            <a:lvl2pPr marL="0" indent="0">
              <a:buNone/>
              <a:defRPr sz="2000">
                <a:solidFill>
                  <a:schemeClr val="accent1"/>
                </a:solidFill>
              </a:defRPr>
            </a:lvl2pPr>
            <a:lvl3pPr marL="231775" indent="0">
              <a:buNone/>
              <a:defRPr sz="2000">
                <a:solidFill>
                  <a:schemeClr val="accent1"/>
                </a:solidFill>
              </a:defRPr>
            </a:lvl3pPr>
            <a:lvl4pPr marL="457200" indent="0">
              <a:buNone/>
              <a:defRPr sz="2000">
                <a:solidFill>
                  <a:schemeClr val="accent1"/>
                </a:solidFill>
              </a:defRPr>
            </a:lvl4pPr>
            <a:lvl5pPr marL="694055" indent="0">
              <a:buNone/>
              <a:defRPr sz="2000">
                <a:solidFill>
                  <a:schemeClr val="accent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solidFill>
              </a:defRPr>
            </a:lvl1pPr>
          </a:lstStyle>
          <a:p>
            <a:r>
              <a:rPr lang="en-US"/>
              <a:t>Click to edit Master title style</a:t>
            </a:r>
            <a:endParaRPr lang="en-US"/>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480" indent="-284480">
              <a:buFont typeface="Wingdings" panose="05000000000000000000" pitchFamily="2" charset="2"/>
              <a:buChar char=""/>
              <a:defRPr sz="4000">
                <a:solidFill>
                  <a:schemeClr val="tx1"/>
                </a:solidFill>
              </a:defRPr>
            </a:lvl1pPr>
            <a:lvl2pPr marL="517525" indent="-233680">
              <a:buFont typeface="Wingdings" panose="05000000000000000000" pitchFamily="2" charset="2"/>
              <a:buChar char=""/>
              <a:defRPr>
                <a:solidFill>
                  <a:schemeClr val="accent1"/>
                </a:solidFill>
                <a:latin typeface="+mn-lt"/>
              </a:defRPr>
            </a:lvl2pPr>
            <a:lvl3pPr marL="741680" indent="-224155">
              <a:buFont typeface="Wingdings" panose="05000000000000000000" pitchFamily="2" charset="2"/>
              <a:buChar char=""/>
              <a:defRPr>
                <a:solidFill>
                  <a:schemeClr val="accent1"/>
                </a:solidFill>
                <a:latin typeface="+mn-lt"/>
              </a:defRPr>
            </a:lvl3pPr>
            <a:lvl4pPr marL="914400" indent="-173355">
              <a:buFont typeface="Wingdings" panose="05000000000000000000" pitchFamily="2" charset="2"/>
              <a:buChar char=""/>
              <a:defRPr>
                <a:solidFill>
                  <a:schemeClr val="accent1"/>
                </a:solidFill>
                <a:latin typeface="+mn-lt"/>
              </a:defRPr>
            </a:lvl4pPr>
            <a:lvl5pPr marL="1087755" indent="-173355">
              <a:buFont typeface="Wingdings" panose="05000000000000000000" pitchFamily="2" charset="2"/>
              <a:buChar char=""/>
              <a:defRPr>
                <a:solidFill>
                  <a:schemeClr val="accent1"/>
                </a:solidFill>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680" indent="0">
              <a:buNone/>
              <a:defRPr sz="2000">
                <a:solidFill>
                  <a:schemeClr val="accent1"/>
                </a:solidFill>
              </a:defRPr>
            </a:lvl3pPr>
            <a:lvl4pPr marL="457200" indent="0">
              <a:buNone/>
              <a:defRPr sz="2000">
                <a:solidFill>
                  <a:schemeClr val="accent1"/>
                </a:solidFill>
              </a:defRPr>
            </a:lvl4pPr>
            <a:lvl5pPr marL="694055" indent="0">
              <a:buNone/>
              <a:defRPr sz="2000">
                <a:solidFill>
                  <a:schemeClr val="accent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smtClean="0">
                <a:solidFill>
                  <a:schemeClr val="accent1"/>
                </a:solidFill>
                <a:latin typeface="+mn-lt"/>
                <a:ea typeface="+mn-ea"/>
                <a:cs typeface="+mn-cs"/>
              </a:defRPr>
            </a:lvl2pPr>
            <a:lvl3pPr marL="233680"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smtClean="0">
                <a:solidFill>
                  <a:schemeClr val="accent1"/>
                </a:solidFill>
                <a:latin typeface="+mn-lt"/>
                <a:ea typeface="+mn-ea"/>
                <a:cs typeface="+mn-cs"/>
              </a:defRPr>
            </a:lvl3pPr>
            <a:lvl4pPr marL="460375"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smtClean="0">
                <a:solidFill>
                  <a:schemeClr val="accent1"/>
                </a:solidFill>
                <a:latin typeface="+mn-lt"/>
                <a:ea typeface="+mn-ea"/>
                <a:cs typeface="+mn-cs"/>
              </a:defRPr>
            </a:lvl4pPr>
            <a:lvl5pPr marL="687705"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a:solidFill>
                  <a:schemeClr val="accent1"/>
                </a:solidFill>
                <a:latin typeface="+mn-lt"/>
                <a:ea typeface="+mn-ea"/>
                <a:cs typeface="+mn-cs"/>
              </a:defRPr>
            </a:lvl5pPr>
          </a:lstStyle>
          <a:p>
            <a:pPr marL="0" marR="0" lvl="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Click to edit Master text styles</a:t>
            </a:r>
            <a:endParaRPr lang="en-US"/>
          </a:p>
          <a:p>
            <a:pPr marL="0" marR="0" lvl="1"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Second level</a:t>
            </a:r>
            <a:endParaRPr lang="en-US"/>
          </a:p>
          <a:p>
            <a:pPr marL="0" marR="0" lvl="2"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Third level</a:t>
            </a:r>
            <a:endParaRPr lang="en-US"/>
          </a:p>
          <a:p>
            <a:pPr marL="0" marR="0" lvl="3"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Fourth level</a:t>
            </a:r>
            <a:endParaRPr lang="en-US"/>
          </a:p>
          <a:p>
            <a:pPr marL="0" marR="0" lvl="4"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Fifth level</a:t>
            </a:r>
            <a:endParaRPr lang="en-US"/>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solidFill>
                <a:latin typeface="+mj-lt"/>
              </a:defRPr>
            </a:lvl1pPr>
            <a:lvl2pPr marL="0" indent="0">
              <a:buNone/>
              <a:defRPr sz="2000">
                <a:solidFill>
                  <a:schemeClr val="accent1"/>
                </a:solidFill>
              </a:defRPr>
            </a:lvl2pPr>
            <a:lvl3pPr marL="233680" indent="0">
              <a:buNone/>
              <a:defRPr sz="2000">
                <a:solidFill>
                  <a:schemeClr val="accent1"/>
                </a:solidFill>
              </a:defRPr>
            </a:lvl3pPr>
            <a:lvl4pPr marL="457200" indent="0">
              <a:buNone/>
              <a:defRPr sz="2000">
                <a:solidFill>
                  <a:schemeClr val="accent1"/>
                </a:solidFill>
              </a:defRPr>
            </a:lvl4pPr>
            <a:lvl5pPr marL="694055" indent="0">
              <a:buNone/>
              <a:defRPr sz="2000">
                <a:solidFill>
                  <a:schemeClr val="accent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solidFill>
                <a:latin typeface="+mj-lt"/>
                <a:ea typeface="+mn-ea"/>
                <a:cs typeface="+mn-cs"/>
              </a:defRPr>
            </a:lvl1pPr>
            <a:lvl2pPr marL="3175"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smtClean="0">
                <a:solidFill>
                  <a:schemeClr val="accent1"/>
                </a:solidFill>
                <a:latin typeface="+mn-lt"/>
                <a:ea typeface="+mn-ea"/>
                <a:cs typeface="+mn-cs"/>
              </a:defRPr>
            </a:lvl2pPr>
            <a:lvl3pPr marL="233680"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smtClean="0">
                <a:solidFill>
                  <a:schemeClr val="accent1"/>
                </a:solidFill>
                <a:latin typeface="+mn-lt"/>
                <a:ea typeface="+mn-ea"/>
                <a:cs typeface="+mn-cs"/>
              </a:defRPr>
            </a:lvl3pPr>
            <a:lvl4pPr marL="460375"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smtClean="0">
                <a:solidFill>
                  <a:schemeClr val="accent1"/>
                </a:solidFill>
                <a:latin typeface="+mn-lt"/>
                <a:ea typeface="+mn-ea"/>
                <a:cs typeface="+mn-cs"/>
              </a:defRPr>
            </a:lvl4pPr>
            <a:lvl5pPr marL="687705"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70" baseline="0" dirty="0">
                <a:solidFill>
                  <a:schemeClr val="accent1"/>
                </a:solidFill>
                <a:latin typeface="+mn-lt"/>
                <a:ea typeface="+mn-ea"/>
                <a:cs typeface="+mn-cs"/>
              </a:defRPr>
            </a:lvl5pPr>
          </a:lstStyle>
          <a:p>
            <a:pPr marL="0" marR="0" lvl="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Click to edit Master text styles</a:t>
            </a:r>
            <a:endParaRPr lang="en-US"/>
          </a:p>
          <a:p>
            <a:pPr marL="0" marR="0" lvl="1"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Second level</a:t>
            </a:r>
            <a:endParaRPr lang="en-US"/>
          </a:p>
          <a:p>
            <a:pPr marL="0" marR="0" lvl="2"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Third level</a:t>
            </a:r>
            <a:endParaRPr lang="en-US"/>
          </a:p>
          <a:p>
            <a:pPr marL="0" marR="0" lvl="3"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Fourth level</a:t>
            </a:r>
            <a:endParaRPr lang="en-US"/>
          </a:p>
          <a:p>
            <a:pPr marL="0" marR="0" lvl="4"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pPr>
            <a:r>
              <a:rPr lang="en-US"/>
              <a:t>Fifth level</a:t>
            </a:r>
            <a:endParaRPr lang="en-US"/>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bg2"/>
              </a:buClr>
              <a:buSzPct val="100000"/>
              <a:buFont typeface="Wingdings" panose="05000000000000000000"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defRPr sz="200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ext Placeholder 6"/>
          <p:cNvSpPr>
            <a:spLocks noGrp="1"/>
          </p:cNvSpPr>
          <p:nvPr>
            <p:ph type="body" sz="quarter" idx="11"/>
          </p:nvPr>
        </p:nvSpPr>
        <p:spPr>
          <a:xfrm>
            <a:off x="6279563" y="1447801"/>
            <a:ext cx="5396365" cy="2720745"/>
          </a:xfrm>
        </p:spPr>
        <p:txBody>
          <a:bodyPr>
            <a:spAutoFit/>
          </a:bodyPr>
          <a:lstStyle>
            <a:lvl1pPr marL="339725" indent="-339725">
              <a:spcBef>
                <a:spcPts val="1200"/>
              </a:spcBef>
              <a:buClr>
                <a:schemeClr val="bg2"/>
              </a:buClr>
              <a:buFont typeface="Arial" panose="020B0604020202020204"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400" rtl="0" eaLnBrk="1" fontAlgn="auto" latinLnBrk="0" hangingPunct="1">
              <a:lnSpc>
                <a:spcPct val="90000"/>
              </a:lnSpc>
              <a:spcBef>
                <a:spcPts val="1200"/>
              </a:spcBef>
              <a:spcAft>
                <a:spcPts val="0"/>
              </a:spcAft>
              <a:buClr>
                <a:schemeClr val="bg2"/>
              </a:buClr>
              <a:buSzPct val="100000"/>
              <a:buFont typeface="Wingdings" panose="05000000000000000000" pitchFamily="2" charset="2"/>
              <a:buChar char=""/>
            </a:pPr>
            <a:r>
              <a:rPr lang="en-US"/>
              <a:t>Click to edit Master text styles</a:t>
            </a:r>
            <a:endParaRPr lang="en-US"/>
          </a:p>
          <a:p>
            <a:pPr marL="292100" marR="0" lvl="1" indent="-292100" algn="l" defTabSz="914400" rtl="0" eaLnBrk="1" fontAlgn="auto" latinLnBrk="0" hangingPunct="1">
              <a:lnSpc>
                <a:spcPct val="90000"/>
              </a:lnSpc>
              <a:spcBef>
                <a:spcPts val="1200"/>
              </a:spcBef>
              <a:spcAft>
                <a:spcPts val="0"/>
              </a:spcAft>
              <a:buClr>
                <a:schemeClr val="bg2"/>
              </a:buClr>
              <a:buSzPct val="100000"/>
              <a:buFont typeface="Wingdings" panose="05000000000000000000" pitchFamily="2" charset="2"/>
              <a:buChar char=""/>
            </a:pPr>
            <a:r>
              <a:rPr lang="en-US"/>
              <a:t>Second level</a:t>
            </a:r>
            <a:endParaRPr lang="en-US"/>
          </a:p>
          <a:p>
            <a:pPr marL="292100" marR="0" lvl="2" indent="-292100" algn="l" defTabSz="914400" rtl="0" eaLnBrk="1" fontAlgn="auto" latinLnBrk="0" hangingPunct="1">
              <a:lnSpc>
                <a:spcPct val="90000"/>
              </a:lnSpc>
              <a:spcBef>
                <a:spcPts val="1200"/>
              </a:spcBef>
              <a:spcAft>
                <a:spcPts val="0"/>
              </a:spcAft>
              <a:buClr>
                <a:schemeClr val="bg2"/>
              </a:buClr>
              <a:buSzPct val="100000"/>
              <a:buFont typeface="Wingdings" panose="05000000000000000000" pitchFamily="2" charset="2"/>
              <a:buChar char=""/>
            </a:pPr>
            <a:r>
              <a:rPr lang="en-US"/>
              <a:t>Third level</a:t>
            </a:r>
            <a:endParaRPr lang="en-US"/>
          </a:p>
          <a:p>
            <a:pPr marL="292100" marR="0" lvl="3" indent="-292100" algn="l" defTabSz="914400" rtl="0" eaLnBrk="1" fontAlgn="auto" latinLnBrk="0" hangingPunct="1">
              <a:lnSpc>
                <a:spcPct val="90000"/>
              </a:lnSpc>
              <a:spcBef>
                <a:spcPts val="1200"/>
              </a:spcBef>
              <a:spcAft>
                <a:spcPts val="0"/>
              </a:spcAft>
              <a:buClr>
                <a:schemeClr val="bg2"/>
              </a:buClr>
              <a:buSzPct val="100000"/>
              <a:buFont typeface="Wingdings" panose="05000000000000000000" pitchFamily="2" charset="2"/>
              <a:buChar char=""/>
            </a:pPr>
            <a:r>
              <a:rPr lang="en-US"/>
              <a:t>Fourth level</a:t>
            </a:r>
            <a:endParaRPr lang="en-US"/>
          </a:p>
          <a:p>
            <a:pPr marL="292100" marR="0" lvl="4" indent="-292100" algn="l" defTabSz="914400" rtl="0" eaLnBrk="1" fontAlgn="auto" latinLnBrk="0" hangingPunct="1">
              <a:lnSpc>
                <a:spcPct val="90000"/>
              </a:lnSpc>
              <a:spcBef>
                <a:spcPts val="1200"/>
              </a:spcBef>
              <a:spcAft>
                <a:spcPts val="0"/>
              </a:spcAft>
              <a:buClr>
                <a:schemeClr val="bg2"/>
              </a:buClr>
              <a:buSzPct val="100000"/>
              <a:buFont typeface="Wingdings" panose="05000000000000000000" pitchFamily="2" charset="2"/>
              <a:buChar char=""/>
            </a:pPr>
            <a:r>
              <a:rPr lang="en-US"/>
              <a:t>Fifth level</a:t>
            </a:r>
            <a:endParaRPr lang="en-US"/>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6" y="1447801"/>
            <a:ext cx="2438399"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3509659" y="1671272"/>
            <a:ext cx="8166271"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anose="020B0502040204020203" pitchFamily="34" charset="0"/>
              </a:defRPr>
            </a:lvl1pPr>
            <a:lvl2pPr marL="914400" indent="-381000">
              <a:defRPr lang="en-US" sz="2100" kern="1200" dirty="0" smtClean="0">
                <a:solidFill>
                  <a:schemeClr val="bg2">
                    <a:lumMod val="50000"/>
                  </a:schemeClr>
                </a:solidFill>
                <a:latin typeface="+mn-lt"/>
                <a:ea typeface="+mn-ea"/>
                <a:cs typeface="Arial" panose="020B0604020202020204" pitchFamily="34" charset="0"/>
              </a:defRPr>
            </a:lvl2pPr>
            <a:lvl3pPr marL="914400" indent="-228600">
              <a:defRPr lang="en-US" sz="1900" kern="1200" dirty="0" smtClean="0">
                <a:solidFill>
                  <a:schemeClr val="bg2">
                    <a:lumMod val="50000"/>
                  </a:schemeClr>
                </a:solidFill>
                <a:latin typeface="+mn-lt"/>
                <a:ea typeface="+mn-ea"/>
                <a:cs typeface="Arial" panose="020B0604020202020204" pitchFamily="34" charset="0"/>
              </a:defRPr>
            </a:lvl3pPr>
            <a:lvl4pPr marL="1219200" indent="-228600">
              <a:defRPr lang="en-US" sz="1600" kern="1200" dirty="0" smtClean="0">
                <a:solidFill>
                  <a:schemeClr val="bg2">
                    <a:lumMod val="50000"/>
                  </a:schemeClr>
                </a:solidFill>
                <a:latin typeface="+mn-lt"/>
                <a:ea typeface="+mn-ea"/>
                <a:cs typeface="Arial" panose="020B0604020202020204" pitchFamily="34" charset="0"/>
              </a:defRPr>
            </a:lvl4pPr>
            <a:lvl5pPr marL="1447800" indent="-228600">
              <a:defRPr lang="en-US" sz="1600" kern="1200" dirty="0">
                <a:solidFill>
                  <a:schemeClr val="bg2">
                    <a:lumMod val="50000"/>
                  </a:schemeClr>
                </a:solidFill>
                <a:latin typeface="+mn-lt"/>
                <a:ea typeface="+mn-ea"/>
                <a:cs typeface="Arial" panose="020B0604020202020204" pitchFamily="34" charset="0"/>
              </a:defRPr>
            </a:lvl5pPr>
            <a:lvl6pPr>
              <a:defRPr sz="2100"/>
            </a:lvl6pPr>
            <a:lvl7pPr>
              <a:defRPr sz="2100"/>
            </a:lvl7pPr>
            <a:lvl8pPr>
              <a:defRPr sz="2100"/>
            </a:lvl8pPr>
            <a:lvl9pPr>
              <a:defRPr sz="2100"/>
            </a:lvl9pPr>
          </a:lstStyle>
          <a:p>
            <a:pPr lvl="0"/>
            <a:r>
              <a:rPr lang="en-US"/>
              <a:t>Click to edit Master text styles</a:t>
            </a:r>
            <a:endParaRPr lang="en-US"/>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anose="020B0502040204020203" pitchFamily="34" charset="0"/>
              </a:defRPr>
            </a:lvl1pPr>
            <a:lvl2pPr marL="914400" indent="-381000">
              <a:defRPr lang="en-US" sz="2100" kern="1200" dirty="0" smtClean="0">
                <a:solidFill>
                  <a:schemeClr val="bg2">
                    <a:lumMod val="50000"/>
                  </a:schemeClr>
                </a:solidFill>
                <a:latin typeface="+mn-lt"/>
                <a:ea typeface="+mn-ea"/>
                <a:cs typeface="Arial" panose="020B0604020202020204" pitchFamily="34" charset="0"/>
              </a:defRPr>
            </a:lvl2pPr>
            <a:lvl3pPr marL="914400" indent="-228600">
              <a:defRPr lang="en-US" sz="1900" kern="1200" dirty="0" smtClean="0">
                <a:solidFill>
                  <a:schemeClr val="bg2">
                    <a:lumMod val="50000"/>
                  </a:schemeClr>
                </a:solidFill>
                <a:latin typeface="+mn-lt"/>
                <a:ea typeface="+mn-ea"/>
                <a:cs typeface="Arial" panose="020B0604020202020204" pitchFamily="34" charset="0"/>
              </a:defRPr>
            </a:lvl3pPr>
            <a:lvl4pPr marL="1219200" indent="-228600">
              <a:defRPr lang="en-US" sz="1600" kern="1200" dirty="0" smtClean="0">
                <a:solidFill>
                  <a:schemeClr val="bg2">
                    <a:lumMod val="50000"/>
                  </a:schemeClr>
                </a:solidFill>
                <a:latin typeface="+mn-lt"/>
                <a:ea typeface="+mn-ea"/>
                <a:cs typeface="Arial" panose="020B0604020202020204" pitchFamily="34" charset="0"/>
              </a:defRPr>
            </a:lvl4pPr>
            <a:lvl5pPr marL="1447800" indent="-228600">
              <a:defRPr lang="en-US" sz="1600" kern="1200" dirty="0">
                <a:solidFill>
                  <a:schemeClr val="bg2">
                    <a:lumMod val="50000"/>
                  </a:schemeClr>
                </a:solidFill>
                <a:latin typeface="+mn-lt"/>
                <a:ea typeface="+mn-ea"/>
                <a:cs typeface="Arial" panose="020B0604020202020204" pitchFamily="34" charset="0"/>
              </a:defRPr>
            </a:lvl5pPr>
            <a:lvl6pPr>
              <a:defRPr sz="2100"/>
            </a:lvl6pPr>
            <a:lvl7pPr>
              <a:defRPr sz="2100"/>
            </a:lvl7pPr>
            <a:lvl8pPr>
              <a:defRPr sz="2100"/>
            </a:lvl8pPr>
            <a:lvl9pPr>
              <a:defRPr sz="2100"/>
            </a:lvl9pPr>
          </a:lstStyle>
          <a:p>
            <a:pPr lvl="0"/>
            <a:r>
              <a:rPr lang="en-US"/>
              <a:t>Click to edit Master text styles</a:t>
            </a:r>
            <a:endParaRPr lang="en-US"/>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anose="020B0604020202020204" pitchFamily="34" charset="0"/>
              <a:buNone/>
              <a:defRPr lang="en-US" sz="2000" kern="1200" spc="0" dirty="0" smtClean="0">
                <a:gradFill>
                  <a:gsLst>
                    <a:gs pos="100000">
                      <a:schemeClr val="bg2"/>
                    </a:gs>
                    <a:gs pos="0">
                      <a:schemeClr val="bg2"/>
                    </a:gs>
                  </a:gsLst>
                  <a:lin ang="5400000" scaled="0"/>
                </a:gradFill>
                <a:latin typeface="+mn-lt"/>
                <a:ea typeface="+mn-ea"/>
                <a:cs typeface="Segoe UI" panose="020B0502040204020203" pitchFamily="34" charset="0"/>
              </a:defRPr>
            </a:lvl1pPr>
            <a:lvl2pPr marL="914400" indent="-381000">
              <a:defRPr lang="en-US" sz="2100" kern="1200" dirty="0" smtClean="0">
                <a:solidFill>
                  <a:schemeClr val="bg2">
                    <a:lumMod val="50000"/>
                  </a:schemeClr>
                </a:solidFill>
                <a:latin typeface="+mn-lt"/>
                <a:ea typeface="+mn-ea"/>
                <a:cs typeface="Arial" panose="020B0604020202020204" pitchFamily="34" charset="0"/>
              </a:defRPr>
            </a:lvl2pPr>
            <a:lvl3pPr marL="914400" indent="-228600">
              <a:defRPr lang="en-US" sz="1900" kern="1200" dirty="0" smtClean="0">
                <a:solidFill>
                  <a:schemeClr val="bg2">
                    <a:lumMod val="50000"/>
                  </a:schemeClr>
                </a:solidFill>
                <a:latin typeface="+mn-lt"/>
                <a:ea typeface="+mn-ea"/>
                <a:cs typeface="Arial" panose="020B0604020202020204" pitchFamily="34" charset="0"/>
              </a:defRPr>
            </a:lvl3pPr>
            <a:lvl4pPr marL="1219200" indent="-228600">
              <a:defRPr lang="en-US" sz="1600" kern="1200" dirty="0" smtClean="0">
                <a:solidFill>
                  <a:schemeClr val="bg2">
                    <a:lumMod val="50000"/>
                  </a:schemeClr>
                </a:solidFill>
                <a:latin typeface="+mn-lt"/>
                <a:ea typeface="+mn-ea"/>
                <a:cs typeface="Arial" panose="020B0604020202020204" pitchFamily="34" charset="0"/>
              </a:defRPr>
            </a:lvl4pPr>
            <a:lvl5pPr marL="1447800" indent="-228600">
              <a:defRPr lang="en-US" sz="1600" kern="1200" dirty="0">
                <a:solidFill>
                  <a:schemeClr val="bg2">
                    <a:lumMod val="50000"/>
                  </a:schemeClr>
                </a:solidFill>
                <a:latin typeface="+mn-lt"/>
                <a:ea typeface="+mn-ea"/>
                <a:cs typeface="Arial" panose="020B0604020202020204" pitchFamily="34" charset="0"/>
              </a:defRPr>
            </a:lvl5pPr>
            <a:lvl6pPr>
              <a:defRPr sz="2100"/>
            </a:lvl6pPr>
            <a:lvl7pPr>
              <a:defRPr sz="2100"/>
            </a:lvl7pPr>
            <a:lvl8pPr>
              <a:defRPr sz="2100"/>
            </a:lvl8pPr>
            <a:lvl9pPr>
              <a:defRPr sz="2100"/>
            </a:lvl9pPr>
          </a:lstStyle>
          <a:p>
            <a:pPr lvl="0"/>
            <a:r>
              <a:rPr lang="en-US"/>
              <a:t>Click to edit Master text styles</a:t>
            </a:r>
            <a:endParaRPr lang="en-US"/>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solidFill>
                  <a:schemeClr val="tx1"/>
                </a:solidFill>
                <a:latin typeface="+mj-lt"/>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anose="020B0604020202020204" pitchFamily="34" charset="0"/>
              <a:buNone/>
              <a:defRPr lang="en-US" sz="2000" kern="1200" spc="0" dirty="0" smtClean="0">
                <a:gradFill>
                  <a:gsLst>
                    <a:gs pos="100000">
                      <a:schemeClr val="bg2"/>
                    </a:gs>
                    <a:gs pos="0">
                      <a:schemeClr val="bg2"/>
                    </a:gs>
                  </a:gsLst>
                  <a:lin ang="5400000" scaled="0"/>
                </a:gradFill>
                <a:latin typeface="+mn-lt"/>
                <a:ea typeface="+mn-ea"/>
                <a:cs typeface="Segoe UI" panose="020B0502040204020203" pitchFamily="34" charset="0"/>
              </a:defRPr>
            </a:lvl1pPr>
            <a:lvl2pPr marL="914400" indent="-381000">
              <a:defRPr lang="en-US" sz="2100" kern="1200" dirty="0" smtClean="0">
                <a:solidFill>
                  <a:schemeClr val="bg2">
                    <a:lumMod val="50000"/>
                  </a:schemeClr>
                </a:solidFill>
                <a:latin typeface="+mn-lt"/>
                <a:ea typeface="+mn-ea"/>
                <a:cs typeface="Arial" panose="020B0604020202020204" pitchFamily="34" charset="0"/>
              </a:defRPr>
            </a:lvl2pPr>
            <a:lvl3pPr marL="914400" indent="-228600">
              <a:defRPr lang="en-US" sz="1900" kern="1200" dirty="0" smtClean="0">
                <a:solidFill>
                  <a:schemeClr val="bg2">
                    <a:lumMod val="50000"/>
                  </a:schemeClr>
                </a:solidFill>
                <a:latin typeface="+mn-lt"/>
                <a:ea typeface="+mn-ea"/>
                <a:cs typeface="Arial" panose="020B0604020202020204" pitchFamily="34" charset="0"/>
              </a:defRPr>
            </a:lvl3pPr>
            <a:lvl4pPr marL="1219200" indent="-228600">
              <a:defRPr lang="en-US" sz="1600" kern="1200" dirty="0" smtClean="0">
                <a:solidFill>
                  <a:schemeClr val="bg2">
                    <a:lumMod val="50000"/>
                  </a:schemeClr>
                </a:solidFill>
                <a:latin typeface="+mn-lt"/>
                <a:ea typeface="+mn-ea"/>
                <a:cs typeface="Arial" panose="020B0604020202020204" pitchFamily="34" charset="0"/>
              </a:defRPr>
            </a:lvl4pPr>
            <a:lvl5pPr marL="1447800" indent="-228600">
              <a:defRPr lang="en-US" sz="1600" kern="1200" dirty="0">
                <a:solidFill>
                  <a:schemeClr val="bg2">
                    <a:lumMod val="50000"/>
                  </a:schemeClr>
                </a:solidFill>
                <a:latin typeface="+mn-lt"/>
                <a:ea typeface="+mn-ea"/>
                <a:cs typeface="Arial" panose="020B0604020202020204" pitchFamily="34" charset="0"/>
              </a:defRPr>
            </a:lvl5pPr>
            <a:lvl6pPr>
              <a:defRPr sz="2100"/>
            </a:lvl6pPr>
            <a:lvl7pPr>
              <a:defRPr sz="2100"/>
            </a:lvl7pPr>
            <a:lvl8pPr>
              <a:defRPr sz="2100"/>
            </a:lvl8pPr>
            <a:lvl9pPr>
              <a:defRPr sz="2100"/>
            </a:lvl9pPr>
          </a:lstStyle>
          <a:p>
            <a:pPr lvl="0"/>
            <a:r>
              <a:rPr lang="en-US"/>
              <a:t>Click to edit Master text styles</a:t>
            </a:r>
            <a:endParaRPr lang="en-US"/>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anose="020B0502040204020203" pitchFamily="34" charset="0"/>
              </a:defRPr>
            </a:lvl1pPr>
            <a:lvl2pPr marL="914400" indent="-381000">
              <a:defRPr lang="en-US" sz="2100" kern="1200" dirty="0" smtClean="0">
                <a:solidFill>
                  <a:schemeClr val="bg2">
                    <a:lumMod val="50000"/>
                  </a:schemeClr>
                </a:solidFill>
                <a:latin typeface="+mn-lt"/>
                <a:ea typeface="+mn-ea"/>
                <a:cs typeface="Arial" panose="020B0604020202020204" pitchFamily="34" charset="0"/>
              </a:defRPr>
            </a:lvl2pPr>
            <a:lvl3pPr marL="914400" indent="-228600">
              <a:defRPr lang="en-US" sz="1900" kern="1200" dirty="0" smtClean="0">
                <a:solidFill>
                  <a:schemeClr val="bg2">
                    <a:lumMod val="50000"/>
                  </a:schemeClr>
                </a:solidFill>
                <a:latin typeface="+mn-lt"/>
                <a:ea typeface="+mn-ea"/>
                <a:cs typeface="Arial" panose="020B0604020202020204" pitchFamily="34" charset="0"/>
              </a:defRPr>
            </a:lvl3pPr>
            <a:lvl4pPr marL="1219200" indent="-228600">
              <a:defRPr lang="en-US" sz="1600" kern="1200" dirty="0" smtClean="0">
                <a:solidFill>
                  <a:schemeClr val="bg2">
                    <a:lumMod val="50000"/>
                  </a:schemeClr>
                </a:solidFill>
                <a:latin typeface="+mn-lt"/>
                <a:ea typeface="+mn-ea"/>
                <a:cs typeface="Arial" panose="020B0604020202020204" pitchFamily="34" charset="0"/>
              </a:defRPr>
            </a:lvl4pPr>
            <a:lvl5pPr marL="1447800" indent="-228600">
              <a:defRPr lang="en-US" sz="1600" kern="1200" dirty="0">
                <a:solidFill>
                  <a:schemeClr val="bg2">
                    <a:lumMod val="50000"/>
                  </a:schemeClr>
                </a:solidFill>
                <a:latin typeface="+mn-lt"/>
                <a:ea typeface="+mn-ea"/>
                <a:cs typeface="Arial" panose="020B0604020202020204" pitchFamily="34" charset="0"/>
              </a:defRPr>
            </a:lvl5pPr>
            <a:lvl6pPr>
              <a:defRPr sz="2100"/>
            </a:lvl6pPr>
            <a:lvl7pPr>
              <a:defRPr sz="2100"/>
            </a:lvl7pPr>
            <a:lvl8pPr>
              <a:defRPr sz="2100"/>
            </a:lvl8pPr>
            <a:lvl9pPr>
              <a:defRPr sz="2100"/>
            </a:lvl9pPr>
          </a:lstStyle>
          <a:p>
            <a:pPr lvl="0"/>
            <a:r>
              <a:rPr lang="en-US"/>
              <a:t>Click to edit Master text styles</a:t>
            </a:r>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Rectangle 1"/>
          <p:cNvSpPr/>
          <p:nvPr userDrawn="1"/>
        </p:nvSpPr>
        <p:spPr bwMode="auto">
          <a:xfrm>
            <a:off x="6096485" y="0"/>
            <a:ext cx="6095515"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 name="Title 2"/>
          <p:cNvSpPr>
            <a:spLocks noGrp="1"/>
          </p:cNvSpPr>
          <p:nvPr>
            <p:ph type="title" hasCustomPrompt="1"/>
          </p:nvPr>
        </p:nvSpPr>
        <p:spPr>
          <a:xfrm>
            <a:off x="269240" y="289513"/>
            <a:ext cx="5369422" cy="899665"/>
          </a:xfrm>
        </p:spPr>
        <p:txBody>
          <a:bodyPr/>
          <a:lstStyle/>
          <a:p>
            <a:r>
              <a:rPr lang="en-US"/>
              <a:t>Title Text Style</a:t>
            </a:r>
            <a:endParaRPr lang="en-US"/>
          </a:p>
        </p:txBody>
      </p:sp>
      <p:sp>
        <p:nvSpPr>
          <p:cNvPr id="11" name="Content Placeholder 10"/>
          <p:cNvSpPr>
            <a:spLocks noGrp="1"/>
          </p:cNvSpPr>
          <p:nvPr>
            <p:ph sz="quarter" idx="10" hasCustomPrompt="1"/>
          </p:nvPr>
        </p:nvSpPr>
        <p:spPr>
          <a:xfrm>
            <a:off x="269241" y="1189178"/>
            <a:ext cx="5369211" cy="851323"/>
          </a:xfrm>
        </p:spPr>
        <p:txBody>
          <a:bodyPr/>
          <a:lstStyle>
            <a:lvl1pPr>
              <a:defRPr/>
            </a:lvl1pPr>
            <a:lvl2pPr>
              <a:defRPr/>
            </a:lvl2pPr>
            <a:lvl3pPr>
              <a:defRPr/>
            </a:lvl3pPr>
          </a:lstStyle>
          <a:p>
            <a:pPr lvl="0"/>
            <a:r>
              <a:rPr lang="en-US"/>
              <a:t>Subheading text style</a:t>
            </a:r>
            <a:endParaRPr lang="en-US"/>
          </a:p>
          <a:p>
            <a:pPr lvl="1"/>
            <a:r>
              <a:rPr lang="en-US"/>
              <a:t>Paragraph title text style</a:t>
            </a:r>
            <a:endParaRPr lang="en-US"/>
          </a:p>
          <a:p>
            <a:pPr lvl="2"/>
            <a:r>
              <a:rPr lang="en-US"/>
              <a:t>Body text style</a:t>
            </a:r>
            <a:endParaRPr lang="en-US"/>
          </a:p>
        </p:txBody>
      </p:sp>
    </p:spTree>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4400" fontAlgn="base">
              <a:spcBef>
                <a:spcPct val="0"/>
              </a:spcBef>
              <a:spcAft>
                <a:spcPct val="0"/>
              </a:spcAft>
            </a:pPr>
            <a:endParaRPr lang="en-US" sz="220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anose="020B0604020202020204" pitchFamily="34" charset="0"/>
              <a:buNone/>
              <a:defRPr lang="en-US" sz="2000" kern="1200" spc="0" dirty="0" smtClean="0">
                <a:gradFill>
                  <a:gsLst>
                    <a:gs pos="100000">
                      <a:schemeClr val="bg1"/>
                    </a:gs>
                    <a:gs pos="0">
                      <a:schemeClr val="bg1"/>
                    </a:gs>
                  </a:gsLst>
                  <a:lin ang="5400000" scaled="0"/>
                </a:gradFill>
                <a:latin typeface="+mn-lt"/>
                <a:ea typeface="+mn-ea"/>
                <a:cs typeface="Segoe UI" panose="020B0502040204020203" pitchFamily="34" charset="0"/>
              </a:defRPr>
            </a:lvl1pPr>
            <a:lvl2pPr marL="914400" indent="-381000">
              <a:defRPr lang="en-US" sz="2100" kern="1200" dirty="0" smtClean="0">
                <a:solidFill>
                  <a:schemeClr val="bg2">
                    <a:lumMod val="50000"/>
                  </a:schemeClr>
                </a:solidFill>
                <a:latin typeface="+mn-lt"/>
                <a:ea typeface="+mn-ea"/>
                <a:cs typeface="Arial" panose="020B0604020202020204" pitchFamily="34" charset="0"/>
              </a:defRPr>
            </a:lvl2pPr>
            <a:lvl3pPr marL="914400" indent="-228600">
              <a:defRPr lang="en-US" sz="1900" kern="1200" dirty="0" smtClean="0">
                <a:solidFill>
                  <a:schemeClr val="bg2">
                    <a:lumMod val="50000"/>
                  </a:schemeClr>
                </a:solidFill>
                <a:latin typeface="+mn-lt"/>
                <a:ea typeface="+mn-ea"/>
                <a:cs typeface="Arial" panose="020B0604020202020204" pitchFamily="34" charset="0"/>
              </a:defRPr>
            </a:lvl3pPr>
            <a:lvl4pPr marL="1219200" indent="-228600">
              <a:defRPr lang="en-US" sz="1600" kern="1200" dirty="0" smtClean="0">
                <a:solidFill>
                  <a:schemeClr val="bg2">
                    <a:lumMod val="50000"/>
                  </a:schemeClr>
                </a:solidFill>
                <a:latin typeface="+mn-lt"/>
                <a:ea typeface="+mn-ea"/>
                <a:cs typeface="Arial" panose="020B0604020202020204" pitchFamily="34" charset="0"/>
              </a:defRPr>
            </a:lvl4pPr>
            <a:lvl5pPr marL="1447800" indent="-228600">
              <a:defRPr lang="en-US" sz="1600" kern="1200" dirty="0">
                <a:solidFill>
                  <a:schemeClr val="bg2">
                    <a:lumMod val="50000"/>
                  </a:schemeClr>
                </a:solidFill>
                <a:latin typeface="+mn-lt"/>
                <a:ea typeface="+mn-ea"/>
                <a:cs typeface="Arial" panose="020B0604020202020204" pitchFamily="34" charset="0"/>
              </a:defRPr>
            </a:lvl5pPr>
            <a:lvl6pPr>
              <a:defRPr sz="2100"/>
            </a:lvl6pPr>
            <a:lvl7pPr>
              <a:defRPr sz="2100"/>
            </a:lvl7pPr>
            <a:lvl8pPr>
              <a:defRPr sz="2100"/>
            </a:lvl8pPr>
            <a:lvl9pPr>
              <a:defRPr sz="2100"/>
            </a:lvl9pPr>
          </a:lstStyle>
          <a:p>
            <a:pPr lvl="0"/>
            <a:r>
              <a:rPr lang="en-US"/>
              <a:t>Click to edit Master text styles</a:t>
            </a:r>
            <a:endParaRPr lang="en-US"/>
          </a:p>
        </p:txBody>
      </p:sp>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a:t>Click to insert photo.</a:t>
            </a:r>
            <a:endParaRPr lang="en-US"/>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4400" fontAlgn="base">
              <a:spcBef>
                <a:spcPct val="0"/>
              </a:spcBef>
              <a:spcAft>
                <a:spcPct val="0"/>
              </a:spcAft>
            </a:pPr>
            <a:endParaRPr lang="en-US" sz="220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 name="Text Placeholder 2"/>
          <p:cNvSpPr>
            <a:spLocks noGrp="1"/>
          </p:cNvSpPr>
          <p:nvPr>
            <p:ph type="body" idx="1" hasCustomPrompt="1"/>
          </p:nvPr>
        </p:nvSpPr>
        <p:spPr>
          <a:xfrm>
            <a:off x="6489278" y="1447801"/>
            <a:ext cx="5165380"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9" name="Content Placeholder 5"/>
          <p:cNvSpPr>
            <a:spLocks noGrp="1"/>
          </p:cNvSpPr>
          <p:nvPr>
            <p:ph sz="quarter" idx="13"/>
          </p:nvPr>
        </p:nvSpPr>
        <p:spPr>
          <a:xfrm>
            <a:off x="6489805" y="2734985"/>
            <a:ext cx="5175488" cy="609398"/>
          </a:xfrm>
          <a:prstGeom prst="rect">
            <a:avLst/>
          </a:prstGeom>
        </p:spPr>
        <p:txBody>
          <a:bodyPr>
            <a:noAutofit/>
          </a:bodyPr>
          <a:lstStyle>
            <a:lvl1pPr marL="0" indent="0">
              <a:spcBef>
                <a:spcPts val="1200"/>
              </a:spcBef>
              <a:buFont typeface="Arial" panose="020B0604020202020204" pitchFamily="34" charset="0"/>
              <a:buNone/>
              <a:defRPr lang="en-US" sz="2000" kern="1200" spc="0" dirty="0" smtClean="0">
                <a:gradFill>
                  <a:gsLst>
                    <a:gs pos="100000">
                      <a:schemeClr val="bg1"/>
                    </a:gs>
                    <a:gs pos="0">
                      <a:schemeClr val="bg1"/>
                    </a:gs>
                  </a:gsLst>
                  <a:lin ang="5400000" scaled="0"/>
                </a:gradFill>
                <a:latin typeface="+mn-lt"/>
                <a:ea typeface="+mn-ea"/>
                <a:cs typeface="Segoe UI" panose="020B0502040204020203" pitchFamily="34" charset="0"/>
              </a:defRPr>
            </a:lvl1pPr>
            <a:lvl2pPr marL="914400" indent="-381000">
              <a:defRPr lang="en-US" sz="2100" kern="1200" dirty="0" smtClean="0">
                <a:solidFill>
                  <a:schemeClr val="bg2">
                    <a:lumMod val="50000"/>
                  </a:schemeClr>
                </a:solidFill>
                <a:latin typeface="+mn-lt"/>
                <a:ea typeface="+mn-ea"/>
                <a:cs typeface="Arial" panose="020B0604020202020204" pitchFamily="34" charset="0"/>
              </a:defRPr>
            </a:lvl2pPr>
            <a:lvl3pPr marL="914400" indent="-228600">
              <a:defRPr lang="en-US" sz="1900" kern="1200" dirty="0" smtClean="0">
                <a:solidFill>
                  <a:schemeClr val="bg2">
                    <a:lumMod val="50000"/>
                  </a:schemeClr>
                </a:solidFill>
                <a:latin typeface="+mn-lt"/>
                <a:ea typeface="+mn-ea"/>
                <a:cs typeface="Arial" panose="020B0604020202020204" pitchFamily="34" charset="0"/>
              </a:defRPr>
            </a:lvl3pPr>
            <a:lvl4pPr marL="1219200" indent="-228600">
              <a:defRPr lang="en-US" sz="1600" kern="1200" dirty="0" smtClean="0">
                <a:solidFill>
                  <a:schemeClr val="bg2">
                    <a:lumMod val="50000"/>
                  </a:schemeClr>
                </a:solidFill>
                <a:latin typeface="+mn-lt"/>
                <a:ea typeface="+mn-ea"/>
                <a:cs typeface="Arial" panose="020B0604020202020204" pitchFamily="34" charset="0"/>
              </a:defRPr>
            </a:lvl4pPr>
            <a:lvl5pPr marL="1447800" indent="-228600">
              <a:defRPr lang="en-US" sz="1600" kern="1200" dirty="0">
                <a:solidFill>
                  <a:schemeClr val="bg2">
                    <a:lumMod val="50000"/>
                  </a:schemeClr>
                </a:solidFill>
                <a:latin typeface="+mn-lt"/>
                <a:ea typeface="+mn-ea"/>
                <a:cs typeface="Arial" panose="020B0604020202020204" pitchFamily="34" charset="0"/>
              </a:defRPr>
            </a:lvl5pPr>
            <a:lvl6pPr>
              <a:defRPr sz="2100"/>
            </a:lvl6pPr>
            <a:lvl7pPr>
              <a:defRPr sz="2100"/>
            </a:lvl7pPr>
            <a:lvl8pPr>
              <a:defRPr sz="2100"/>
            </a:lvl8pPr>
            <a:lvl9pPr>
              <a:defRPr sz="2100"/>
            </a:lvl9pPr>
          </a:lstStyle>
          <a:p>
            <a:pPr lvl="0"/>
            <a:r>
              <a:rPr lang="en-US"/>
              <a:t>Click to edit Master text styles</a:t>
            </a:r>
            <a:endParaRPr lang="en-US"/>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a:t>Click to insert photo.</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6072" y="6110549"/>
            <a:ext cx="2084922" cy="722026"/>
          </a:xfrm>
          <a:prstGeom prst="rect">
            <a:avLst/>
          </a:prstGeom>
        </p:spPr>
      </p:pic>
    </p:spTree>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tx2"/>
                    </a:gs>
                    <a:gs pos="0">
                      <a:schemeClr val="tx2"/>
                    </a:gs>
                  </a:gsLst>
                  <a:lin ang="5400000" scaled="0"/>
                </a:gradFill>
                <a:latin typeface="+mj-lt"/>
              </a:defRPr>
            </a:lvl1pPr>
            <a:lvl2pPr>
              <a:defRPr sz="6400">
                <a:solidFill>
                  <a:schemeClr val="tx2"/>
                </a:solidFill>
                <a:latin typeface="+mn-lt"/>
              </a:defRPr>
            </a:lvl2pPr>
          </a:lstStyle>
          <a:p>
            <a:pPr lvl="0"/>
            <a:r>
              <a:rPr lang="en-US"/>
              <a:t>“Click to edit Master text styles”</a:t>
            </a:r>
            <a:endParaRPr lang="en-US"/>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2"/>
                    </a:gs>
                    <a:gs pos="0">
                      <a:schemeClr val="bg2"/>
                    </a:gs>
                  </a:gsLst>
                  <a:lin ang="5400000" scaled="0"/>
                </a:gradFill>
                <a:latin typeface="+mj-lt"/>
              </a:defRPr>
            </a:lvl1pPr>
            <a:lvl2pPr>
              <a:defRPr sz="6400">
                <a:solidFill>
                  <a:schemeClr val="tx2"/>
                </a:solidFill>
                <a:latin typeface="+mn-lt"/>
              </a:defRPr>
            </a:lvl2pPr>
          </a:lstStyle>
          <a:p>
            <a:pPr lvl="0"/>
            <a:r>
              <a:rPr lang="en-US"/>
              <a:t>Click to edit Master text styles</a:t>
            </a:r>
            <a:endParaRPr lang="en-US"/>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4400" fontAlgn="base">
              <a:spcBef>
                <a:spcPct val="0"/>
              </a:spcBef>
              <a:spcAft>
                <a:spcPct val="0"/>
              </a:spcAft>
            </a:pPr>
            <a:endParaRPr lang="en-US" sz="220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endParaRPr lang="en-US"/>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fld>
            <a:endParaRPr lang="en-US"/>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90828" y="6100346"/>
            <a:ext cx="2165147" cy="749808"/>
          </a:xfrm>
          <a:prstGeom prst="rect">
            <a:avLst/>
          </a:prstGeom>
        </p:spPr>
      </p:pic>
    </p:spTree>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endParaRPr lang="en-US"/>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noAutofit/>
          </a:bodyPr>
          <a:lstStyle/>
          <a:p>
            <a:pPr algn="ctr" defTabSz="914400" fontAlgn="base">
              <a:spcBef>
                <a:spcPct val="0"/>
              </a:spcBef>
              <a:spcAft>
                <a:spcPct val="0"/>
              </a:spcAft>
            </a:pPr>
            <a:endParaRPr lang="en-US" sz="18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5" indent="0">
              <a:lnSpc>
                <a:spcPct val="95000"/>
              </a:lnSpc>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405" indent="0">
              <a:lnSpc>
                <a:spcPct val="95000"/>
              </a:lnSpc>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830" indent="0">
              <a:lnSpc>
                <a:spcPct val="95000"/>
              </a:lnSpc>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605" indent="0">
              <a:lnSpc>
                <a:spcPct val="95000"/>
              </a:lnSpc>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628650" indent="-28575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914400" indent="-28575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143000" indent="-22860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371600" indent="-228600">
              <a:buClr>
                <a:srgbClr val="FFFFFF"/>
              </a:buClr>
              <a:buSzPct val="90000"/>
              <a:buFont typeface="Arial" panose="020B0604020202020204" pitchFamily="34" charset="0"/>
              <a:buChar char="•"/>
              <a:defRPr>
                <a:gradFill>
                  <a:gsLst>
                    <a:gs pos="0">
                      <a:srgbClr val="FFFFFF"/>
                    </a:gs>
                    <a:gs pos="86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Use this Layout for Speaker Notes slides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anose="020B0604020202020204" pitchFamily="34" charset="0"/>
              <a:buNone/>
              <a:defRPr sz="3600"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Tree>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Rectangle 4"/>
          <p:cNvSpPr/>
          <p:nvPr userDrawn="1"/>
        </p:nvSpPr>
        <p:spPr bwMode="auto">
          <a:xfrm>
            <a:off x="3635500" y="0"/>
            <a:ext cx="8556499"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 name="Title 1"/>
          <p:cNvSpPr>
            <a:spLocks noGrp="1"/>
          </p:cNvSpPr>
          <p:nvPr>
            <p:ph type="title" hasCustomPrompt="1"/>
          </p:nvPr>
        </p:nvSpPr>
        <p:spPr>
          <a:xfrm>
            <a:off x="269241" y="289513"/>
            <a:ext cx="3080221" cy="899665"/>
          </a:xfrm>
        </p:spPr>
        <p:txBody>
          <a:bodyPr/>
          <a:lstStyle>
            <a:lvl1pPr>
              <a:defRPr baseline="0"/>
            </a:lvl1pPr>
          </a:lstStyle>
          <a:p>
            <a:r>
              <a:rPr lang="en-US"/>
              <a:t>Title Text Style</a:t>
            </a:r>
            <a:endParaRPr lang="en-US"/>
          </a:p>
        </p:txBody>
      </p:sp>
      <p:sp>
        <p:nvSpPr>
          <p:cNvPr id="4" name="Content Placeholder 3"/>
          <p:cNvSpPr>
            <a:spLocks noGrp="1"/>
          </p:cNvSpPr>
          <p:nvPr>
            <p:ph sz="quarter" idx="10" hasCustomPrompt="1"/>
          </p:nvPr>
        </p:nvSpPr>
        <p:spPr>
          <a:xfrm>
            <a:off x="269239" y="1189178"/>
            <a:ext cx="3080222" cy="851323"/>
          </a:xfrm>
        </p:spPr>
        <p:txBody>
          <a:bodyPr/>
          <a:lstStyle>
            <a:lvl1pPr>
              <a:defRPr/>
            </a:lvl1pPr>
            <a:lvl2pPr>
              <a:defRPr/>
            </a:lvl2pPr>
            <a:lvl3pPr>
              <a:defRPr/>
            </a:lvl3pPr>
          </a:lstStyle>
          <a:p>
            <a:pPr lvl="0"/>
            <a:r>
              <a:rPr lang="en-US"/>
              <a:t>Subheading text style</a:t>
            </a:r>
            <a:endParaRPr lang="en-US"/>
          </a:p>
          <a:p>
            <a:pPr lvl="1"/>
            <a:r>
              <a:rPr lang="en-US"/>
              <a:t>Paragraph title text style</a:t>
            </a:r>
            <a:endParaRPr lang="en-US"/>
          </a:p>
          <a:p>
            <a:pPr lvl="2"/>
            <a:r>
              <a:rPr lang="en-US"/>
              <a:t>Body text style</a:t>
            </a:r>
            <a:endParaRPr lang="en-US"/>
          </a:p>
        </p:txBody>
      </p:sp>
    </p:spTree>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gradFill>
                  <a:gsLst>
                    <a:gs pos="2920">
                      <a:schemeClr val="tx2"/>
                    </a:gs>
                    <a:gs pos="39000">
                      <a:schemeClr val="tx2"/>
                    </a:gs>
                  </a:gsLst>
                  <a:lin ang="5400000" scaled="0"/>
                </a:gradFill>
              </a:defRPr>
            </a:lvl1pPr>
            <a:lvl2pPr marL="27940" indent="0">
              <a:buNone/>
              <a:defRPr sz="1960"/>
            </a:lvl2pPr>
            <a:lvl3pPr marL="219075" indent="0">
              <a:buNone/>
              <a:defRPr sz="1960"/>
            </a:lvl3pPr>
            <a:lvl4pPr marL="466725" indent="0">
              <a:buNone/>
              <a:defRPr sz="1765"/>
            </a:lvl4pPr>
            <a:lvl5pPr marL="725170" indent="0">
              <a:buNone/>
              <a:defRPr sz="1765"/>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7940" indent="0">
              <a:buNone/>
              <a:defRPr sz="1960"/>
            </a:lvl2pPr>
            <a:lvl3pPr marL="219075" indent="0">
              <a:buNone/>
              <a:defRPr sz="1960"/>
            </a:lvl3pPr>
            <a:lvl4pPr marL="466725" indent="0">
              <a:buNone/>
              <a:defRPr sz="1765"/>
            </a:lvl4pPr>
            <a:lvl5pPr marL="725170" indent="0">
              <a:buNone/>
              <a:defRPr sz="1765"/>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90"/>
                </a:spcAft>
              </a:pPr>
              <a:r>
                <a:rPr lang="en-US" sz="2355">
                  <a:gradFill>
                    <a:gsLst>
                      <a:gs pos="2917">
                        <a:schemeClr val="tx1"/>
                      </a:gs>
                      <a:gs pos="30000">
                        <a:schemeClr val="tx1"/>
                      </a:gs>
                    </a:gsLst>
                    <a:lin ang="5400000" scaled="0"/>
                  </a:gradFill>
                </a:rPr>
                <a:t>Las Vegas, Nevada	July 17–21, 2017</a:t>
              </a:r>
              <a:endParaRPr lang="en-US" sz="2355">
                <a:gradFill>
                  <a:gsLst>
                    <a:gs pos="2917">
                      <a:schemeClr val="tx1"/>
                    </a:gs>
                    <a:gs pos="30000">
                      <a:schemeClr val="tx1"/>
                    </a:gs>
                  </a:gsLst>
                  <a:lin ang="5400000" scaled="0"/>
                </a:gradFill>
              </a:endParaRPr>
            </a:p>
          </p:txBody>
        </p:sp>
        <p:cxnSp>
          <p:nvCxnSpPr>
            <p:cNvPr id="10" name="Straight Connector 9"/>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90"/>
              </a:spcAft>
            </a:pPr>
            <a:r>
              <a:rPr lang="en-US" sz="5295">
                <a:gradFill>
                  <a:gsLst>
                    <a:gs pos="2917">
                      <a:schemeClr val="tx1"/>
                    </a:gs>
                    <a:gs pos="30000">
                      <a:schemeClr val="tx1"/>
                    </a:gs>
                  </a:gsLst>
                  <a:lin ang="5400000" scaled="0"/>
                </a:gradFill>
                <a:latin typeface="+mj-lt"/>
              </a:rPr>
              <a:t>Microsoft Ready to</a:t>
            </a:r>
            <a:endParaRPr lang="en-US" sz="5295">
              <a:gradFill>
                <a:gsLst>
                  <a:gs pos="2917">
                    <a:schemeClr val="tx1"/>
                  </a:gs>
                  <a:gs pos="30000">
                    <a:schemeClr val="tx1"/>
                  </a:gs>
                </a:gsLst>
                <a:lin ang="5400000" scaled="0"/>
              </a:gradFill>
              <a:latin typeface="+mj-lt"/>
            </a:endParaRPr>
          </a:p>
        </p:txBody>
      </p:sp>
      <p:sp>
        <p:nvSpPr>
          <p:cNvPr id="5" name="Text Placeholder 4"/>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5"/>
            </a:lvl1pPr>
          </a:lstStyle>
          <a:p>
            <a:pPr lvl="0"/>
            <a:r>
              <a:rPr lang="en-US"/>
              <a:t>&lt;theme word here&gt;</a:t>
            </a:r>
            <a:endParaRPr lang="en-US"/>
          </a:p>
        </p:txBody>
      </p:sp>
      <p:sp>
        <p:nvSpPr>
          <p:cNvPr id="11" name="TextBox 10"/>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90"/>
              </a:spcAft>
            </a:pPr>
            <a:r>
              <a:rPr lang="en-US" sz="5295">
                <a:gradFill>
                  <a:gsLst>
                    <a:gs pos="2917">
                      <a:schemeClr val="tx1"/>
                    </a:gs>
                    <a:gs pos="30000">
                      <a:schemeClr val="tx1"/>
                    </a:gs>
                  </a:gsLst>
                  <a:lin ang="5400000" scaled="0"/>
                </a:gradFill>
                <a:latin typeface="+mj-lt"/>
              </a:rPr>
              <a:t>to</a:t>
            </a:r>
            <a:endParaRPr lang="en-US" sz="5295">
              <a:gradFill>
                <a:gsLst>
                  <a:gs pos="2917">
                    <a:schemeClr val="tx1"/>
                  </a:gs>
                  <a:gs pos="30000">
                    <a:schemeClr val="tx1"/>
                  </a:gs>
                </a:gsLst>
                <a:lin ang="5400000" scaled="0"/>
              </a:gradFill>
              <a:latin typeface="+mj-lt"/>
            </a:endParaRPr>
          </a:p>
        </p:txBody>
      </p:sp>
      <p:sp>
        <p:nvSpPr>
          <p:cNvPr id="13" name="Text Placeholder 4"/>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5"/>
            </a:lvl1pPr>
          </a:lstStyle>
          <a:p>
            <a:pPr lvl="0"/>
            <a:r>
              <a:rPr lang="en-US"/>
              <a:t>&lt;theme word here&gt;</a:t>
            </a:r>
            <a:endParaRPr lang="en-US"/>
          </a:p>
        </p:txBody>
      </p:sp>
      <p:sp>
        <p:nvSpPr>
          <p:cNvPr id="14" name="TextBox 13"/>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90"/>
              </a:spcAft>
            </a:pPr>
            <a:r>
              <a:rPr lang="en-US" sz="5295">
                <a:gradFill>
                  <a:gsLst>
                    <a:gs pos="2917">
                      <a:schemeClr val="tx1"/>
                    </a:gs>
                    <a:gs pos="30000">
                      <a:schemeClr val="tx1"/>
                    </a:gs>
                  </a:gsLst>
                  <a:lin ang="5400000" scaled="0"/>
                </a:gradFill>
                <a:latin typeface="+mj-lt"/>
              </a:rPr>
              <a:t>to</a:t>
            </a:r>
            <a:endParaRPr lang="en-US" sz="5295">
              <a:gradFill>
                <a:gsLst>
                  <a:gs pos="2917">
                    <a:schemeClr val="tx1"/>
                  </a:gs>
                  <a:gs pos="30000">
                    <a:schemeClr val="tx1"/>
                  </a:gs>
                </a:gsLst>
                <a:lin ang="5400000" scaled="0"/>
              </a:gradFill>
              <a:latin typeface="+mj-lt"/>
            </a:endParaRPr>
          </a:p>
        </p:txBody>
      </p:sp>
      <p:sp>
        <p:nvSpPr>
          <p:cNvPr id="15" name="Text Placeholder 4"/>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5"/>
            </a:lvl1pPr>
          </a:lstStyle>
          <a:p>
            <a:pPr lvl="0"/>
            <a:r>
              <a:rPr lang="en-US"/>
              <a:t>&lt;theme word here&gt;</a:t>
            </a:r>
            <a:endParaRPr lang="en-US"/>
          </a:p>
        </p:txBody>
      </p:sp>
      <p:sp>
        <p:nvSpPr>
          <p:cNvPr id="16" name="TextBox 15"/>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90"/>
              </a:spcAft>
            </a:pPr>
            <a:r>
              <a:rPr lang="en-US" sz="5295">
                <a:gradFill>
                  <a:gsLst>
                    <a:gs pos="2917">
                      <a:schemeClr val="tx1"/>
                    </a:gs>
                    <a:gs pos="30000">
                      <a:schemeClr val="tx1"/>
                    </a:gs>
                  </a:gsLst>
                  <a:lin ang="5400000" scaled="0"/>
                </a:gradFill>
                <a:latin typeface="+mj-lt"/>
              </a:rPr>
              <a:t>to keep transforming</a:t>
            </a:r>
            <a:endParaRPr lang="en-US" sz="5295">
              <a:gradFill>
                <a:gsLst>
                  <a:gs pos="2917">
                    <a:schemeClr val="tx1"/>
                  </a:gs>
                  <a:gs pos="30000">
                    <a:schemeClr val="tx1"/>
                  </a:gs>
                </a:gsLst>
                <a:lin ang="5400000" scaled="0"/>
              </a:gradFill>
              <a:latin typeface="+mj-lt"/>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90"/>
                </a:spcAft>
              </a:pPr>
              <a:r>
                <a:rPr lang="en-US" sz="2355">
                  <a:gradFill>
                    <a:gsLst>
                      <a:gs pos="2917">
                        <a:schemeClr val="tx1"/>
                      </a:gs>
                      <a:gs pos="30000">
                        <a:schemeClr val="tx1"/>
                      </a:gs>
                    </a:gsLst>
                    <a:lin ang="5400000" scaled="0"/>
                  </a:gradFill>
                </a:rPr>
                <a:t>Las Vegas, Nevada	July 17–21, 2017</a:t>
              </a:r>
              <a:endParaRPr lang="en-US" sz="2355">
                <a:gradFill>
                  <a:gsLst>
                    <a:gs pos="2917">
                      <a:schemeClr val="tx1"/>
                    </a:gs>
                    <a:gs pos="30000">
                      <a:schemeClr val="tx1"/>
                    </a:gs>
                  </a:gsLst>
                  <a:lin ang="5400000" scaled="0"/>
                </a:gradFill>
              </a:endParaRPr>
            </a:p>
          </p:txBody>
        </p:sp>
        <p:cxnSp>
          <p:nvCxnSpPr>
            <p:cNvPr id="10" name="Straight Connector 9"/>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90"/>
              </a:spcAft>
            </a:pPr>
            <a:r>
              <a:rPr lang="en-US" sz="5295">
                <a:gradFill>
                  <a:gsLst>
                    <a:gs pos="2917">
                      <a:schemeClr val="tx1"/>
                    </a:gs>
                    <a:gs pos="30000">
                      <a:schemeClr val="tx1"/>
                    </a:gs>
                  </a:gsLst>
                  <a:lin ang="5400000" scaled="0"/>
                </a:gradFill>
                <a:latin typeface="+mj-lt"/>
              </a:rPr>
              <a:t>Microsoft Ready to believe</a:t>
            </a:r>
            <a:endParaRPr lang="en-US" sz="5295">
              <a:gradFill>
                <a:gsLst>
                  <a:gs pos="2917">
                    <a:schemeClr val="tx1"/>
                  </a:gs>
                  <a:gs pos="30000">
                    <a:schemeClr val="tx1"/>
                  </a:gs>
                </a:gsLst>
                <a:lin ang="5400000" scaled="0"/>
              </a:gradFill>
              <a:latin typeface="+mj-lt"/>
            </a:endParaRPr>
          </a:p>
        </p:txBody>
      </p:sp>
      <p:sp>
        <p:nvSpPr>
          <p:cNvPr id="11" name="TextBox 10"/>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90"/>
              </a:spcAft>
            </a:pPr>
            <a:r>
              <a:rPr lang="en-US" sz="5295">
                <a:gradFill>
                  <a:gsLst>
                    <a:gs pos="2917">
                      <a:schemeClr val="tx1"/>
                    </a:gs>
                    <a:gs pos="30000">
                      <a:schemeClr val="tx1"/>
                    </a:gs>
                  </a:gsLst>
                  <a:lin ang="5400000" scaled="0"/>
                </a:gradFill>
                <a:latin typeface="+mj-lt"/>
              </a:rPr>
              <a:t>to explore </a:t>
            </a:r>
            <a:endParaRPr lang="en-US" sz="5295">
              <a:gradFill>
                <a:gsLst>
                  <a:gs pos="2917">
                    <a:schemeClr val="tx1"/>
                  </a:gs>
                  <a:gs pos="30000">
                    <a:schemeClr val="tx1"/>
                  </a:gs>
                </a:gsLst>
                <a:lin ang="5400000" scaled="0"/>
              </a:gradFill>
              <a:latin typeface="+mj-lt"/>
            </a:endParaRPr>
          </a:p>
        </p:txBody>
      </p:sp>
      <p:sp>
        <p:nvSpPr>
          <p:cNvPr id="14" name="TextBox 13"/>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90"/>
              </a:spcAft>
            </a:pPr>
            <a:r>
              <a:rPr lang="en-US" sz="5295">
                <a:gradFill>
                  <a:gsLst>
                    <a:gs pos="2917">
                      <a:schemeClr val="tx1"/>
                    </a:gs>
                    <a:gs pos="30000">
                      <a:schemeClr val="tx1"/>
                    </a:gs>
                  </a:gsLst>
                  <a:lin ang="5400000" scaled="0"/>
                </a:gradFill>
                <a:latin typeface="+mj-lt"/>
              </a:rPr>
              <a:t>to win</a:t>
            </a:r>
            <a:endParaRPr lang="en-US" sz="5295">
              <a:gradFill>
                <a:gsLst>
                  <a:gs pos="2917">
                    <a:schemeClr val="tx1"/>
                  </a:gs>
                  <a:gs pos="30000">
                    <a:schemeClr val="tx1"/>
                  </a:gs>
                </a:gsLst>
                <a:lin ang="5400000" scaled="0"/>
              </a:gradFill>
              <a:latin typeface="+mj-lt"/>
            </a:endParaRPr>
          </a:p>
        </p:txBody>
      </p:sp>
      <p:sp>
        <p:nvSpPr>
          <p:cNvPr id="16" name="TextBox 15"/>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90"/>
              </a:spcAft>
            </a:pPr>
            <a:r>
              <a:rPr lang="en-US" sz="5295">
                <a:gradFill>
                  <a:gsLst>
                    <a:gs pos="2917">
                      <a:schemeClr val="tx1"/>
                    </a:gs>
                    <a:gs pos="30000">
                      <a:schemeClr val="tx1"/>
                    </a:gs>
                  </a:gsLst>
                  <a:lin ang="5400000" scaled="0"/>
                </a:gradFill>
                <a:latin typeface="+mj-lt"/>
              </a:rPr>
              <a:t>to keep transforming</a:t>
            </a:r>
            <a:endParaRPr lang="en-US" sz="5295">
              <a:gradFill>
                <a:gsLst>
                  <a:gs pos="2917">
                    <a:schemeClr val="tx1"/>
                  </a:gs>
                  <a:gs pos="30000">
                    <a:schemeClr val="tx1"/>
                  </a:gs>
                </a:gsLst>
                <a:lin ang="5400000" scaled="0"/>
              </a:gradFill>
              <a:latin typeface="+mj-lt"/>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62564">
                      <a:schemeClr val="tx1"/>
                    </a:gs>
                    <a:gs pos="55000">
                      <a:schemeClr val="tx1"/>
                    </a:gs>
                  </a:gsLst>
                  <a:lin ang="5400000" scaled="0"/>
                </a:gradFill>
              </a:defRPr>
            </a:lvl1pPr>
          </a:lstStyle>
          <a:p>
            <a:r>
              <a:rPr lang="en-US"/>
              <a:t>Presentation title</a:t>
            </a:r>
            <a:endParaRPr lang="en-US"/>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Speaker name</a:t>
            </a:r>
            <a:endParaRPr lang="en-US"/>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a:t>Session Code</a:t>
            </a:r>
            <a:endParaRPr lang="en-US"/>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0">
                <a:latin typeface="+mn-lt"/>
              </a:defRPr>
            </a:lvl1pPr>
            <a:lvl2pPr marL="335915" indent="0">
              <a:buNone/>
              <a:defRPr sz="1960"/>
            </a:lvl2pPr>
            <a:lvl3pPr marL="560070" indent="0">
              <a:buNone/>
              <a:defRPr sz="1960"/>
            </a:lvl3pPr>
            <a:lvl4pPr marL="784225" indent="0">
              <a:buNone/>
              <a:defRPr sz="1960"/>
            </a:lvl4pPr>
            <a:lvl5pPr marL="1008380" indent="0">
              <a:buNone/>
              <a:defRPr sz="1960"/>
            </a:lvl5pPr>
          </a:lstStyle>
          <a:p>
            <a:pPr lvl="0"/>
            <a:r>
              <a:rPr lang="en-US"/>
              <a:t>Yammer hashtag</a:t>
            </a:r>
            <a:endParaRPr lang="en-US"/>
          </a:p>
        </p:txBody>
      </p:sp>
      <p:sp>
        <p:nvSpPr>
          <p:cNvPr id="10" name="TextBox 7"/>
          <p:cNvSpPr txBox="1"/>
          <p:nvPr userDrawn="1"/>
        </p:nvSpPr>
        <p:spPr bwMode="white">
          <a:xfrm>
            <a:off x="9777478" y="6174968"/>
            <a:ext cx="1960719" cy="211239"/>
          </a:xfrm>
          <a:prstGeom prst="rect">
            <a:avLst/>
          </a:prstGeom>
          <a:noFill/>
        </p:spPr>
        <p:txBody>
          <a:bodyPr wrap="non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370"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DIGITAL READY TALK</a:t>
            </a:r>
            <a:endParaRPr lang="en-US" sz="1370" b="0" spc="147" baseline="0">
              <a:gradFill>
                <a:gsLst>
                  <a:gs pos="0">
                    <a:schemeClr val="tx1">
                      <a:alpha val="50000"/>
                    </a:schemeClr>
                  </a:gs>
                  <a:gs pos="86000">
                    <a:schemeClr val="tx1">
                      <a:alpha val="50000"/>
                    </a:schemeClr>
                  </a:gs>
                </a:gsLst>
                <a:lin ang="5400000" scaled="0"/>
              </a:gradFill>
              <a:latin typeface="Segoe UI" panose="020B0502040204020203" pitchFamily="34" charset="0"/>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55" indent="0">
              <a:buNone/>
              <a:defRPr/>
            </a:lvl2pPr>
            <a:lvl3pPr marL="448310" indent="0">
              <a:buNone/>
              <a:defRPr/>
            </a:lvl3pPr>
            <a:lvl4pPr marL="672465" indent="0">
              <a:buNone/>
              <a:defRPr/>
            </a:lvl4pPr>
            <a:lvl5pPr marL="89662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825" indent="0">
              <a:buFont typeface="Wingdings" panose="05000000000000000000" pitchFamily="2" charset="2"/>
              <a:buNone/>
              <a:defRPr sz="2355" b="0"/>
            </a:lvl2pPr>
            <a:lvl3pPr marL="441960" indent="0">
              <a:buFont typeface="Wingdings" panose="05000000000000000000" pitchFamily="2" charset="2"/>
              <a:buNone/>
              <a:defRPr sz="2155" b="0"/>
            </a:lvl3pPr>
            <a:lvl4pPr marL="639445" indent="0">
              <a:buFont typeface="Wingdings" panose="05000000000000000000" pitchFamily="2" charset="2"/>
              <a:buNone/>
              <a:defRPr sz="2155" b="0"/>
            </a:lvl4pPr>
            <a:lvl5pPr marL="837565" indent="0">
              <a:buFont typeface="Wingdings" panose="05000000000000000000" pitchFamily="2" charset="2"/>
              <a:buNone/>
              <a:defRPr sz="2155"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825" indent="0">
              <a:buFont typeface="Arial" panose="020B0604020202020204" pitchFamily="34" charset="0"/>
              <a:buNone/>
              <a:defRPr lang="en-US" sz="2355" b="0" kern="1200" spc="0" baseline="0" dirty="0">
                <a:gradFill>
                  <a:gsLst>
                    <a:gs pos="1250">
                      <a:schemeClr val="tx1"/>
                    </a:gs>
                    <a:gs pos="100000">
                      <a:schemeClr val="tx1"/>
                    </a:gs>
                  </a:gsLst>
                  <a:lin ang="5400000" scaled="0"/>
                </a:gradFill>
                <a:latin typeface="+mn-lt"/>
                <a:ea typeface="+mn-ea"/>
                <a:cs typeface="+mn-cs"/>
              </a:defRPr>
            </a:lvl2pPr>
            <a:lvl3pPr marL="441960"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3pPr>
            <a:lvl4pPr marL="63944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7565"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4190" marR="0" lvl="0" indent="-504190" algn="l" defTabSz="914400" rtl="0" eaLnBrk="1" fontAlgn="auto" latinLnBrk="0" hangingPunct="1">
              <a:lnSpc>
                <a:spcPct val="90000"/>
              </a:lnSpc>
              <a:spcBef>
                <a:spcPts val="1200"/>
              </a:spcBef>
              <a:spcAft>
                <a:spcPts val="0"/>
              </a:spcAft>
              <a:buClr>
                <a:schemeClr val="tx1"/>
              </a:buClr>
              <a:buSzPct val="90000"/>
            </a:pPr>
            <a:r>
              <a:rPr lang="en-US"/>
              <a:t>Edit Master text styles</a:t>
            </a:r>
            <a:endParaRPr lang="en-US"/>
          </a:p>
          <a:p>
            <a:pPr marL="504190" marR="0" lvl="1" indent="-504190" algn="l" defTabSz="914400" rtl="0" eaLnBrk="1" fontAlgn="auto" latinLnBrk="0" hangingPunct="1">
              <a:lnSpc>
                <a:spcPct val="90000"/>
              </a:lnSpc>
              <a:spcBef>
                <a:spcPts val="1200"/>
              </a:spcBef>
              <a:spcAft>
                <a:spcPts val="0"/>
              </a:spcAft>
              <a:buClr>
                <a:schemeClr val="tx1"/>
              </a:buClr>
              <a:buSzPct val="90000"/>
            </a:pPr>
            <a:r>
              <a:rPr lang="en-US"/>
              <a:t>Second level</a:t>
            </a:r>
            <a:endParaRPr lang="en-US"/>
          </a:p>
          <a:p>
            <a:pPr marL="504190" marR="0" lvl="2" indent="-504190" algn="l" defTabSz="914400" rtl="0" eaLnBrk="1" fontAlgn="auto" latinLnBrk="0" hangingPunct="1">
              <a:lnSpc>
                <a:spcPct val="90000"/>
              </a:lnSpc>
              <a:spcBef>
                <a:spcPts val="1200"/>
              </a:spcBef>
              <a:spcAft>
                <a:spcPts val="0"/>
              </a:spcAft>
              <a:buClr>
                <a:schemeClr val="tx1"/>
              </a:buClr>
              <a:buSzPct val="90000"/>
            </a:pPr>
            <a:r>
              <a:rPr lang="en-US"/>
              <a:t>Third level</a:t>
            </a:r>
            <a:endParaRPr lang="en-US"/>
          </a:p>
          <a:p>
            <a:pPr marL="504190" marR="0" lvl="3" indent="-504190" algn="l" defTabSz="914400" rtl="0" eaLnBrk="1" fontAlgn="auto" latinLnBrk="0" hangingPunct="1">
              <a:lnSpc>
                <a:spcPct val="90000"/>
              </a:lnSpc>
              <a:spcBef>
                <a:spcPts val="1200"/>
              </a:spcBef>
              <a:spcAft>
                <a:spcPts val="0"/>
              </a:spcAft>
              <a:buClr>
                <a:schemeClr val="tx1"/>
              </a:buClr>
              <a:buSzPct val="90000"/>
            </a:pPr>
            <a:r>
              <a:rPr lang="en-US"/>
              <a:t>Fourth level</a:t>
            </a:r>
            <a:endParaRPr lang="en-US"/>
          </a:p>
          <a:p>
            <a:pPr marL="504190" marR="0" lvl="4" indent="-504190" algn="l" defTabSz="914400" rtl="0" eaLnBrk="1" fontAlgn="auto" latinLnBrk="0" hangingPunct="1">
              <a:lnSpc>
                <a:spcPct val="90000"/>
              </a:lnSpc>
              <a:spcBef>
                <a:spcPts val="1200"/>
              </a:spcBef>
              <a:spcAft>
                <a:spcPts val="0"/>
              </a:spcAft>
              <a:buClr>
                <a:schemeClr val="tx1"/>
              </a:buClr>
              <a:buSzPct val="90000"/>
            </a:pPr>
            <a:r>
              <a:rPr lang="en-US"/>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330" indent="-227330">
              <a:spcBef>
                <a:spcPts val="1200"/>
              </a:spcBef>
              <a:buClr>
                <a:schemeClr val="tx1"/>
              </a:buClr>
              <a:buFont typeface="Wingdings" panose="05000000000000000000" pitchFamily="2" charset="2"/>
              <a:buChar char=""/>
              <a:defRPr sz="2940" b="0">
                <a:latin typeface="+mn-lt"/>
              </a:defRPr>
            </a:lvl1pPr>
            <a:lvl2pPr marL="418465" indent="-168275">
              <a:buFont typeface="Wingdings" panose="05000000000000000000" pitchFamily="2" charset="2"/>
              <a:buChar char=""/>
              <a:defRPr sz="2355" b="0"/>
            </a:lvl2pPr>
            <a:lvl3pPr marL="627380" indent="-185420">
              <a:buFont typeface="Wingdings" panose="05000000000000000000" pitchFamily="2" charset="2"/>
              <a:buChar char=""/>
              <a:defRPr sz="2155" b="0"/>
            </a:lvl3pPr>
            <a:lvl4pPr marL="812165" indent="-172720">
              <a:buFont typeface="Wingdings" panose="05000000000000000000" pitchFamily="2" charset="2"/>
              <a:buChar char=""/>
              <a:defRPr sz="2155" b="0"/>
            </a:lvl4pPr>
            <a:lvl5pPr marL="1003935" indent="-166370">
              <a:buFont typeface="Wingdings" panose="05000000000000000000" pitchFamily="2" charset="2"/>
              <a:buChar char=""/>
              <a:defRPr sz="2155"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940" indent="-281940">
              <a:spcBef>
                <a:spcPts val="1200"/>
              </a:spcBef>
              <a:buClr>
                <a:schemeClr val="tx1"/>
              </a:buClr>
              <a:buFont typeface="Arial" panose="020B0604020202020204"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740" indent="-335915">
              <a:defRPr lang="en-US" sz="2355" b="0" kern="1200" spc="0" baseline="0" dirty="0">
                <a:gradFill>
                  <a:gsLst>
                    <a:gs pos="1250">
                      <a:schemeClr val="tx1"/>
                    </a:gs>
                    <a:gs pos="100000">
                      <a:schemeClr val="tx1"/>
                    </a:gs>
                  </a:gsLst>
                  <a:lin ang="5400000" scaled="0"/>
                </a:gradFill>
                <a:latin typeface="+mn-lt"/>
                <a:ea typeface="+mn-ea"/>
                <a:cs typeface="+mn-cs"/>
              </a:defRPr>
            </a:lvl2pPr>
            <a:lvl3pPr marL="777875" indent="-335915">
              <a:defRPr lang="en-US" sz="2155" b="0" kern="1200" spc="0" baseline="0" dirty="0">
                <a:gradFill>
                  <a:gsLst>
                    <a:gs pos="1250">
                      <a:schemeClr val="tx1"/>
                    </a:gs>
                    <a:gs pos="100000">
                      <a:schemeClr val="tx1"/>
                    </a:gs>
                  </a:gsLst>
                  <a:lin ang="5400000" scaled="0"/>
                </a:gradFill>
                <a:latin typeface="+mn-lt"/>
                <a:ea typeface="+mn-ea"/>
                <a:cs typeface="+mn-cs"/>
              </a:defRPr>
            </a:lvl3pPr>
            <a:lvl4pPr marL="975995" indent="-335915">
              <a:defRPr lang="en-US" sz="2155" b="0" kern="1200" spc="0" baseline="0" dirty="0">
                <a:gradFill>
                  <a:gsLst>
                    <a:gs pos="1250">
                      <a:schemeClr val="tx1"/>
                    </a:gs>
                    <a:gs pos="100000">
                      <a:schemeClr val="tx1"/>
                    </a:gs>
                  </a:gsLst>
                  <a:lin ang="5400000" scaled="0"/>
                </a:gradFill>
                <a:latin typeface="+mn-lt"/>
                <a:ea typeface="+mn-ea"/>
                <a:cs typeface="+mn-cs"/>
              </a:defRPr>
            </a:lvl4pPr>
            <a:lvl5pPr marL="1173480" indent="-335915">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7330" marR="0" lvl="0"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Edit Master text styles</a:t>
            </a:r>
            <a:endParaRPr lang="en-US"/>
          </a:p>
          <a:p>
            <a:pPr marL="227330" marR="0" lvl="1"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Second level</a:t>
            </a:r>
            <a:endParaRPr lang="en-US"/>
          </a:p>
          <a:p>
            <a:pPr marL="227330" marR="0" lvl="2"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Third level</a:t>
            </a:r>
            <a:endParaRPr lang="en-US"/>
          </a:p>
          <a:p>
            <a:pPr marL="227330" marR="0" lvl="3"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Fourth level</a:t>
            </a:r>
            <a:endParaRPr lang="en-US"/>
          </a:p>
          <a:p>
            <a:pPr marL="227330" marR="0" lvl="4" indent="-227330" algn="l" defTabSz="914400"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pPr>
            <a:r>
              <a:rPr lang="en-US"/>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solidFill>
                  <a:srgbClr val="FFFFFF"/>
                </a:solidFill>
              </a:ln>
              <a:solidFill>
                <a:srgbClr val="FFFFFF"/>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2" name="Title 1"/>
          <p:cNvSpPr>
            <a:spLocks noGrp="1"/>
          </p:cNvSpPr>
          <p:nvPr>
            <p:ph type="title" hasCustomPrompt="1"/>
          </p:nvPr>
        </p:nvSpPr>
        <p:spPr/>
        <p:txBody>
          <a:bodyPr/>
          <a:lstStyle>
            <a:lvl1pPr>
              <a:defRPr/>
            </a:lvl1pPr>
          </a:lstStyle>
          <a:p>
            <a:r>
              <a:rPr lang="en-US"/>
              <a:t>Title Text Style</a:t>
            </a:r>
            <a:endParaRPr lang="en-US"/>
          </a:p>
        </p:txBody>
      </p:sp>
      <p:sp>
        <p:nvSpPr>
          <p:cNvPr id="3" name="Text Placeholder 3"/>
          <p:cNvSpPr>
            <a:spLocks noGrp="1"/>
          </p:cNvSpPr>
          <p:nvPr>
            <p:ph idx="1" hasCustomPrompt="1"/>
          </p:nvPr>
        </p:nvSpPr>
        <p:spPr>
          <a:xfrm>
            <a:off x="269243" y="1795188"/>
            <a:ext cx="3586252" cy="623569"/>
          </a:xfrm>
          <a:prstGeom prst="rect">
            <a:avLst/>
          </a:prstGeom>
        </p:spPr>
        <p:txBody>
          <a:bodyPr vert="horz" wrap="square" lIns="146304" tIns="91440" rIns="146304" bIns="91440" rtlCol="0">
            <a:spAutoFit/>
          </a:bodyPr>
          <a:lstStyle>
            <a:lvl1pPr>
              <a:buFontTx/>
              <a:buNone/>
              <a:defRPr sz="1370"/>
            </a:lvl1pPr>
            <a:lvl2pPr marL="504190" indent="-168275">
              <a:buFont typeface="Arial" panose="020B0604020202020204"/>
              <a:buChar char="•"/>
              <a:defRPr>
                <a:latin typeface="Segoe UI" panose="020B0502040204020203"/>
                <a:cs typeface="Segoe UI" panose="020B0502040204020203"/>
              </a:defRPr>
            </a:lvl2pPr>
            <a:lvl3pPr marL="728345" indent="-168275">
              <a:buFont typeface="Arial" panose="020B0604020202020204"/>
              <a:buChar char="•"/>
              <a:defRPr>
                <a:latin typeface="Segoe UI" panose="020B0502040204020203"/>
                <a:cs typeface="Segoe UI" panose="020B0502040204020203"/>
              </a:defRPr>
            </a:lvl3pPr>
          </a:lstStyle>
          <a:p>
            <a:pPr lvl="0"/>
            <a:r>
              <a:rPr lang="en-US"/>
              <a:t>Subheading text style</a:t>
            </a:r>
            <a:endParaRPr lang="en-US"/>
          </a:p>
          <a:p>
            <a:pPr lvl="1"/>
            <a:r>
              <a:rPr lang="en-US"/>
              <a:t>Statement</a:t>
            </a:r>
            <a:endParaRPr lang="en-US"/>
          </a:p>
        </p:txBody>
      </p:sp>
      <p:sp>
        <p:nvSpPr>
          <p:cNvPr id="5" name="Rectangle 4"/>
          <p:cNvSpPr/>
          <p:nvPr userDrawn="1"/>
        </p:nvSpPr>
        <p:spPr bwMode="auto">
          <a:xfrm>
            <a:off x="1" y="2771721"/>
            <a:ext cx="12191999" cy="40862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 name="Text Placeholder 3"/>
          <p:cNvSpPr>
            <a:spLocks noGrp="1"/>
          </p:cNvSpPr>
          <p:nvPr>
            <p:ph idx="10" hasCustomPrompt="1"/>
          </p:nvPr>
        </p:nvSpPr>
        <p:spPr>
          <a:xfrm>
            <a:off x="4309483" y="1795188"/>
            <a:ext cx="3578219" cy="623569"/>
          </a:xfrm>
          <a:prstGeom prst="rect">
            <a:avLst/>
          </a:prstGeom>
        </p:spPr>
        <p:txBody>
          <a:bodyPr vert="horz" wrap="square" lIns="146304" tIns="91440" rIns="146304" bIns="91440" rtlCol="0">
            <a:spAutoFit/>
          </a:bodyPr>
          <a:lstStyle>
            <a:lvl2pPr>
              <a:defRPr sz="980" b="0">
                <a:latin typeface="Segoe UI" panose="020B0502040204020203"/>
                <a:cs typeface="Segoe UI" panose="020B0502040204020203"/>
              </a:defRPr>
            </a:lvl2pPr>
            <a:lvl3pPr marL="728345" indent="-168275">
              <a:buFont typeface="Arial" panose="020B0604020202020204"/>
              <a:buChar char="•"/>
              <a:defRPr/>
            </a:lvl3pPr>
          </a:lstStyle>
          <a:p>
            <a:pPr lvl="0"/>
            <a:r>
              <a:rPr lang="en-US"/>
              <a:t>Subheading text style</a:t>
            </a:r>
            <a:endParaRPr lang="en-US"/>
          </a:p>
          <a:p>
            <a:pPr lvl="1"/>
            <a:r>
              <a:rPr lang="en-US"/>
              <a:t>Statement</a:t>
            </a:r>
            <a:endParaRPr lang="en-US"/>
          </a:p>
        </p:txBody>
      </p:sp>
      <p:sp>
        <p:nvSpPr>
          <p:cNvPr id="7" name="Text Placeholder 3"/>
          <p:cNvSpPr>
            <a:spLocks noGrp="1"/>
          </p:cNvSpPr>
          <p:nvPr>
            <p:ph idx="11" hasCustomPrompt="1"/>
          </p:nvPr>
        </p:nvSpPr>
        <p:spPr>
          <a:xfrm>
            <a:off x="8353573" y="1795188"/>
            <a:ext cx="3582399" cy="623569"/>
          </a:xfrm>
          <a:prstGeom prst="rect">
            <a:avLst/>
          </a:prstGeom>
        </p:spPr>
        <p:txBody>
          <a:bodyPr vert="horz" wrap="square" lIns="146304" tIns="91440" rIns="146304" bIns="91440" rtlCol="0">
            <a:spAutoFit/>
          </a:bodyPr>
          <a:lstStyle>
            <a:lvl2pPr>
              <a:defRPr>
                <a:latin typeface="Segoe UI" panose="020B0502040204020203"/>
                <a:cs typeface="Segoe UI" panose="020B0502040204020203"/>
              </a:defRPr>
            </a:lvl2pPr>
            <a:lvl3pPr marL="560070" indent="0">
              <a:buNone/>
              <a:defRPr/>
            </a:lvl3pPr>
          </a:lstStyle>
          <a:p>
            <a:pPr lvl="0"/>
            <a:r>
              <a:rPr lang="en-US"/>
              <a:t>Subheading text style</a:t>
            </a:r>
            <a:endParaRPr lang="en-US"/>
          </a:p>
          <a:p>
            <a:pPr lvl="1"/>
            <a:r>
              <a:rPr lang="en-US"/>
              <a:t>Statement</a:t>
            </a:r>
            <a:endParaRPr lang="en-US"/>
          </a:p>
        </p:txBody>
      </p:sp>
    </p:spTree>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60" spc="-98" baseline="0">
                <a:gradFill>
                  <a:gsLst>
                    <a:gs pos="0">
                      <a:schemeClr val="tx1"/>
                    </a:gs>
                    <a:gs pos="100000">
                      <a:schemeClr val="tx1"/>
                    </a:gs>
                  </a:gsLst>
                  <a:lin ang="5400000" scaled="0"/>
                </a:gradFill>
              </a:defRPr>
            </a:lvl1pPr>
          </a:lstStyle>
          <a:p>
            <a:r>
              <a:rPr lang="en-US"/>
              <a:t>Demo title</a:t>
            </a:r>
            <a:endParaRPr lang="en-US"/>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anose="020B0502040204020203" pitchFamily="34" charset="0"/>
              </a:defRPr>
            </a:lvl1pPr>
          </a:lstStyle>
          <a:p>
            <a:r>
              <a:rPr lang="en-US"/>
              <a:t>Video title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endParaRPr lang="en-US"/>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70" b="1" cap="none" baseline="0">
                <a:gradFill>
                  <a:gsLst>
                    <a:gs pos="0">
                      <a:srgbClr val="FFFFFF"/>
                    </a:gs>
                    <a:gs pos="27000">
                      <a:srgbClr val="FFFFFF"/>
                    </a:gs>
                  </a:gsLst>
                  <a:lin ang="5400000" scaled="0"/>
                </a:gradFill>
                <a:latin typeface="+mn-lt"/>
              </a:defRPr>
            </a:lvl1pPr>
          </a:lstStyle>
          <a:p>
            <a:r>
              <a:rPr lang="en-US"/>
              <a:t>Click icon to add picture</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endParaRPr lang="en-US"/>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88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14400" fontAlgn="base">
                <a:lnSpc>
                  <a:spcPct val="90000"/>
                </a:lnSpc>
                <a:spcBef>
                  <a:spcPct val="0"/>
                </a:spcBef>
                <a:spcAft>
                  <a:spcPct val="0"/>
                </a:spcAft>
              </a:pPr>
              <a:endParaRPr lang="en-US" sz="235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14400" fontAlgn="base">
                <a:lnSpc>
                  <a:spcPct val="90000"/>
                </a:lnSpc>
                <a:spcBef>
                  <a:spcPct val="0"/>
                </a:spcBef>
                <a:spcAft>
                  <a:spcPct val="0"/>
                </a:spcAft>
              </a:pPr>
              <a:endParaRPr lang="en-US" sz="235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14400" fontAlgn="base">
                <a:lnSpc>
                  <a:spcPct val="90000"/>
                </a:lnSpc>
                <a:spcBef>
                  <a:spcPct val="0"/>
                </a:spcBef>
                <a:spcAft>
                  <a:spcPct val="0"/>
                </a:spcAft>
              </a:pPr>
              <a:endParaRPr lang="en-US" sz="235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14400" fontAlgn="base">
                <a:lnSpc>
                  <a:spcPct val="90000"/>
                </a:lnSpc>
                <a:spcBef>
                  <a:spcPct val="0"/>
                </a:spcBef>
                <a:spcAft>
                  <a:spcPct val="0"/>
                </a:spcAft>
              </a:pPr>
              <a:endParaRPr lang="en-US" sz="235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5"/>
              </a:spcBef>
              <a:spcAft>
                <a:spcPts val="590"/>
              </a:spcAft>
            </a:pPr>
            <a:r>
              <a:rPr lang="en-US" sz="2155">
                <a:gradFill>
                  <a:gsLst>
                    <a:gs pos="2917">
                      <a:schemeClr val="tx1"/>
                    </a:gs>
                    <a:gs pos="30000">
                      <a:schemeClr val="tx1"/>
                    </a:gs>
                  </a:gsLst>
                  <a:lin ang="5400000" scaled="0"/>
                </a:gradFill>
              </a:rPr>
              <a:t>Microsoft Ready content is </a:t>
            </a:r>
            <a:endParaRPr lang="en-US" sz="2155"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90000"/>
              </a:lnSpc>
              <a:spcBef>
                <a:spcPts val="1175"/>
              </a:spcBef>
              <a:spcAft>
                <a:spcPts val="590"/>
              </a:spcAft>
              <a:buClrTx/>
              <a:buSzTx/>
              <a:buFontTx/>
              <a:buNone/>
              <a:defRPr/>
            </a:pPr>
            <a:r>
              <a:rPr lang="en-US" sz="2155"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a:gradFill>
                  <a:gsLst>
                    <a:gs pos="2917">
                      <a:schemeClr val="tx1"/>
                    </a:gs>
                    <a:gs pos="30000">
                      <a:schemeClr val="tx1"/>
                    </a:gs>
                  </a:gsLst>
                  <a:lin ang="5400000" scaled="0"/>
                </a:gradFill>
              </a:rPr>
              <a:t>share this video with non-FTE personnel</a:t>
            </a:r>
            <a:endParaRPr lang="en-US" sz="2155"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5"/>
              </a:spcBef>
              <a:spcAft>
                <a:spcPts val="590"/>
              </a:spcAft>
            </a:pPr>
            <a:r>
              <a:rPr lang="en-US" sz="2155"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5">
                <a:gradFill>
                  <a:gsLst>
                    <a:gs pos="2917">
                      <a:schemeClr val="tx1"/>
                    </a:gs>
                    <a:gs pos="30000">
                      <a:schemeClr val="tx1"/>
                    </a:gs>
                  </a:gsLst>
                  <a:lin ang="5400000" scaled="0"/>
                </a:gradFill>
              </a:rPr>
              <a:t>post Microsoft Ready content to any blogs or external websites</a:t>
            </a:r>
            <a:endParaRPr lang="en-US" sz="2155">
              <a:gradFill>
                <a:gsLst>
                  <a:gs pos="2917">
                    <a:schemeClr val="tx1"/>
                  </a:gs>
                  <a:gs pos="30000">
                    <a:schemeClr val="tx1"/>
                  </a:gs>
                </a:gsLst>
                <a:lin ang="5400000" scaled="0"/>
              </a:gradFill>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noAutofit/>
          </a:bodyPr>
          <a:lstStyle/>
          <a:p>
            <a:pPr algn="ctr" defTabSz="914400" fontAlgn="base">
              <a:spcBef>
                <a:spcPct val="0"/>
              </a:spcBef>
              <a:spcAft>
                <a:spcPct val="0"/>
              </a:spcAft>
            </a:pPr>
            <a:endParaRPr lang="en-US" sz="1765">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4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83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60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spAutoFit/>
          </a:bodyPr>
          <a:lstStyle/>
          <a:p>
            <a:pPr defTabSz="913765" eaLnBrk="0" hangingPunct="0"/>
            <a:r>
              <a:rPr lang="en-US" sz="685">
                <a:gradFill>
                  <a:gsLst>
                    <a:gs pos="0">
                      <a:schemeClr val="tx1"/>
                    </a:gs>
                    <a:gs pos="100000">
                      <a:schemeClr val="tx1"/>
                    </a:gs>
                  </a:gsLst>
                  <a:lin ang="5400000" scaled="0"/>
                </a:gradFill>
                <a:cs typeface="Segoe UI" panose="020B0502040204020203" pitchFamily="34" charset="0"/>
              </a:rPr>
              <a:t>© Copyright Microsoft Corporation. All rights reserved. </a:t>
            </a:r>
            <a:endParaRPr lang="en-US" sz="685">
              <a:gradFill>
                <a:gsLst>
                  <a:gs pos="0">
                    <a:schemeClr val="tx1"/>
                  </a:gs>
                  <a:gs pos="100000">
                    <a:schemeClr val="tx1"/>
                  </a:gs>
                </a:gsLst>
                <a:lin ang="5400000" scaled="0"/>
              </a:gradFill>
              <a:cs typeface="Segoe UI" panose="020B0502040204020203" pitchFamily="34" charset="0"/>
            </a:endParaRP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Rectangle 15"/>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solidFill>
                  <a:srgbClr val="FFFFFF"/>
                </a:solidFill>
              </a:ln>
              <a:solidFill>
                <a:srgbClr val="FFFFFF"/>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4" name="Rectangle 3"/>
          <p:cNvSpPr/>
          <p:nvPr userDrawn="1"/>
        </p:nvSpPr>
        <p:spPr bwMode="auto">
          <a:xfrm>
            <a:off x="0"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 name="Rectangle 4"/>
          <p:cNvSpPr/>
          <p:nvPr userDrawn="1"/>
        </p:nvSpPr>
        <p:spPr bwMode="auto">
          <a:xfrm>
            <a:off x="8097094" y="2171452"/>
            <a:ext cx="4094906"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 name="Rectangle 5"/>
          <p:cNvSpPr/>
          <p:nvPr userDrawn="1"/>
        </p:nvSpPr>
        <p:spPr bwMode="auto">
          <a:xfrm>
            <a:off x="4208299" y="2171452"/>
            <a:ext cx="3783775" cy="240054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 name="Title 6"/>
          <p:cNvSpPr>
            <a:spLocks noGrp="1"/>
          </p:cNvSpPr>
          <p:nvPr>
            <p:ph type="title" hasCustomPrompt="1"/>
          </p:nvPr>
        </p:nvSpPr>
        <p:spPr/>
        <p:txBody>
          <a:bodyPr/>
          <a:lstStyle/>
          <a:p>
            <a:r>
              <a:rPr lang="en-US"/>
              <a:t>Title Text Style</a:t>
            </a:r>
            <a:endParaRPr lang="en-US"/>
          </a:p>
        </p:txBody>
      </p:sp>
      <p:sp>
        <p:nvSpPr>
          <p:cNvPr id="9" name="Content Placeholder 8"/>
          <p:cNvSpPr>
            <a:spLocks noGrp="1"/>
          </p:cNvSpPr>
          <p:nvPr>
            <p:ph sz="quarter" idx="10" hasCustomPrompt="1"/>
          </p:nvPr>
        </p:nvSpPr>
        <p:spPr>
          <a:xfrm>
            <a:off x="269239" y="4565248"/>
            <a:ext cx="3573249" cy="563231"/>
          </a:xfrm>
        </p:spPr>
        <p:txBody>
          <a:bodyPr/>
          <a:lstStyle>
            <a:lvl2pPr>
              <a:defRPr/>
            </a:lvl2pPr>
            <a:lvl3pPr>
              <a:defRPr/>
            </a:lvl3pPr>
          </a:lstStyle>
          <a:p>
            <a:pPr lvl="1"/>
            <a:r>
              <a:rPr lang="en-US"/>
              <a:t>Paragraph title text style</a:t>
            </a:r>
            <a:endParaRPr lang="en-US"/>
          </a:p>
          <a:p>
            <a:pPr lvl="2"/>
            <a:r>
              <a:rPr lang="en-US"/>
              <a:t>Body copy text style</a:t>
            </a:r>
            <a:endParaRPr lang="en-US"/>
          </a:p>
        </p:txBody>
      </p:sp>
      <p:sp>
        <p:nvSpPr>
          <p:cNvPr id="15" name="Content Placeholder 8"/>
          <p:cNvSpPr>
            <a:spLocks noGrp="1"/>
          </p:cNvSpPr>
          <p:nvPr>
            <p:ph sz="quarter" idx="11" hasCustomPrompt="1"/>
          </p:nvPr>
        </p:nvSpPr>
        <p:spPr>
          <a:xfrm>
            <a:off x="4210560" y="4565248"/>
            <a:ext cx="3573249" cy="563231"/>
          </a:xfrm>
        </p:spPr>
        <p:txBody>
          <a:bodyPr/>
          <a:lstStyle>
            <a:lvl2pPr>
              <a:defRPr/>
            </a:lvl2pPr>
            <a:lvl3pPr>
              <a:defRPr/>
            </a:lvl3pPr>
          </a:lstStyle>
          <a:p>
            <a:pPr lvl="1"/>
            <a:r>
              <a:rPr lang="en-US"/>
              <a:t>Paragraph title text style</a:t>
            </a:r>
            <a:endParaRPr lang="en-US"/>
          </a:p>
          <a:p>
            <a:pPr lvl="2"/>
            <a:r>
              <a:rPr lang="en-US"/>
              <a:t>Body copy text style</a:t>
            </a:r>
            <a:endParaRPr lang="en-US"/>
          </a:p>
        </p:txBody>
      </p:sp>
      <p:sp>
        <p:nvSpPr>
          <p:cNvPr id="17" name="Content Placeholder 8"/>
          <p:cNvSpPr>
            <a:spLocks noGrp="1"/>
          </p:cNvSpPr>
          <p:nvPr>
            <p:ph sz="quarter" idx="12" hasCustomPrompt="1"/>
          </p:nvPr>
        </p:nvSpPr>
        <p:spPr>
          <a:xfrm>
            <a:off x="8105467" y="4565248"/>
            <a:ext cx="3573249" cy="563231"/>
          </a:xfrm>
        </p:spPr>
        <p:txBody>
          <a:bodyPr/>
          <a:lstStyle>
            <a:lvl2pPr>
              <a:defRPr lang="en-US" dirty="0" smtClean="0"/>
            </a:lvl2pPr>
            <a:lvl3pPr>
              <a:defRPr lang="en-US" dirty="0" smtClean="0"/>
            </a:lvl3pPr>
          </a:lstStyle>
          <a:p>
            <a:pPr lvl="1"/>
            <a:r>
              <a:rPr lang="en-US"/>
              <a:t>Paragraph title text style</a:t>
            </a:r>
            <a:endParaRPr lang="en-US"/>
          </a:p>
          <a:p>
            <a:pPr lvl="2"/>
            <a:r>
              <a:rPr lang="en-US"/>
              <a:t>Body copy text style</a:t>
            </a:r>
            <a:endParaRPr lang="en-US"/>
          </a:p>
        </p:txBody>
      </p:sp>
      <p:sp>
        <p:nvSpPr>
          <p:cNvPr id="18" name="Content Placeholder 17"/>
          <p:cNvSpPr>
            <a:spLocks noGrp="1"/>
          </p:cNvSpPr>
          <p:nvPr>
            <p:ph sz="quarter" idx="13" hasCustomPrompt="1"/>
          </p:nvPr>
        </p:nvSpPr>
        <p:spPr>
          <a:xfrm>
            <a:off x="269240" y="1681035"/>
            <a:ext cx="4885203" cy="392300"/>
          </a:xfrm>
        </p:spPr>
        <p:txBody>
          <a:bodyPr/>
          <a:lstStyle>
            <a:lvl1pPr>
              <a:defRPr/>
            </a:lvl1pPr>
          </a:lstStyle>
          <a:p>
            <a:pPr lvl="0"/>
            <a:r>
              <a:rPr lang="en-US"/>
              <a:t>Subheading text style</a:t>
            </a:r>
            <a:endParaRPr lang="en-US"/>
          </a:p>
        </p:txBody>
      </p:sp>
    </p:spTree>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3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5185"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9340" indent="-224155">
              <a:buClr>
                <a:schemeClr val="tx1"/>
              </a:buClr>
              <a:buSzPct val="90000"/>
              <a:buFont typeface="Arial" panose="020B0604020202020204" pitchFamily="34" charset="0"/>
              <a:buChar char="•"/>
              <a:defRPr sz="235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3495"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Use this Layout for Speaker Notes slides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4" y="1189176"/>
            <a:ext cx="5378548" cy="2079095"/>
          </a:xfrm>
        </p:spPr>
        <p:txBody>
          <a:bodyPr wrap="square">
            <a:spAutoFit/>
          </a:bodyPr>
          <a:lstStyle>
            <a:lvl1pPr marL="281305" indent="-281305">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165" indent="-165100">
              <a:defRPr sz="1960"/>
            </a:lvl3pPr>
            <a:lvl4pPr marL="862965" indent="-177800">
              <a:defRPr/>
            </a:lvl4pPr>
            <a:lvl5pPr marL="1028065" indent="-16510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6"/>
            <a:ext cx="5378548" cy="2079095"/>
          </a:xfrm>
        </p:spPr>
        <p:txBody>
          <a:bodyPr wrap="square">
            <a:spAutoFit/>
          </a:bodyPr>
          <a:lstStyle>
            <a:lvl1pPr marL="281305" indent="-281305">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165" indent="-165100">
              <a:defRPr sz="1960"/>
            </a:lvl3pPr>
            <a:lvl4pPr marL="862965" indent="-177800">
              <a:defRPr/>
            </a:lvl4pPr>
            <a:lvl5pPr marL="1028065" indent="-16510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24700" r="57347" b="7496"/>
          <a:stretch>
            <a:fillRect/>
          </a:stretch>
        </p:blipFill>
        <p:spPr>
          <a:xfrm>
            <a:off x="7010400" y="0"/>
            <a:ext cx="5181600" cy="6858000"/>
          </a:xfrm>
          <a:prstGeom prst="rect">
            <a:avLst/>
          </a:prstGeom>
        </p:spPr>
      </p:pic>
      <p:sp>
        <p:nvSpPr>
          <p:cNvPr id="2" name="Title 1"/>
          <p:cNvSpPr>
            <a:spLocks noGrp="1"/>
          </p:cNvSpPr>
          <p:nvPr>
            <p:ph type="ctrTitle"/>
          </p:nvPr>
        </p:nvSpPr>
        <p:spPr>
          <a:xfrm>
            <a:off x="596922" y="2558936"/>
            <a:ext cx="10778931" cy="1470026"/>
          </a:xfrm>
        </p:spPr>
        <p:txBody>
          <a:bodyPr>
            <a:noAutofit/>
          </a:bodyPr>
          <a:lstStyle>
            <a:lvl1pPr>
              <a:lnSpc>
                <a:spcPct val="80000"/>
              </a:lnSpc>
              <a:defRPr sz="8665">
                <a:solidFill>
                  <a:schemeClr val="bg1"/>
                </a:solidFill>
              </a:defRPr>
            </a:lvl1pPr>
          </a:lstStyle>
          <a:p>
            <a:r>
              <a:rPr lang="en-US"/>
              <a:t>Click to edit Master title style</a:t>
            </a:r>
            <a:endParaRPr lang="en-AU"/>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3_Title &amp; 2-color Non-bulleted tex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64518" y="3153792"/>
            <a:ext cx="8227483" cy="550415"/>
          </a:xfrm>
          <a:prstGeom prst="rect">
            <a:avLst/>
          </a:prstGeom>
        </p:spPr>
        <p:txBody>
          <a:bodyPr anchor="ctr"/>
          <a:lstStyle>
            <a:lvl1pPr marL="0" indent="0" algn="ctr">
              <a:buNone/>
              <a:defRPr sz="2665"/>
            </a:lvl1pPr>
          </a:lstStyle>
          <a:p>
            <a:endParaRPr lang="en-US"/>
          </a:p>
        </p:txBody>
      </p:sp>
      <p:sp>
        <p:nvSpPr>
          <p:cNvPr id="3" name="Rectangle 2"/>
          <p:cNvSpPr/>
          <p:nvPr userDrawn="1"/>
        </p:nvSpPr>
        <p:spPr bwMode="auto">
          <a:xfrm>
            <a:off x="0" y="0"/>
            <a:ext cx="75184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noAutofit/>
          </a:bodyPr>
          <a:lstStyle/>
          <a:p>
            <a:pPr algn="ctr" defTabSz="1243330"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 name="Title 1"/>
          <p:cNvSpPr>
            <a:spLocks noGrp="1"/>
          </p:cNvSpPr>
          <p:nvPr>
            <p:ph type="title" hasCustomPrompt="1"/>
          </p:nvPr>
        </p:nvSpPr>
        <p:spPr>
          <a:xfrm>
            <a:off x="406400" y="289530"/>
            <a:ext cx="3149600" cy="2021870"/>
          </a:xfrm>
          <a:prstGeom prst="rect">
            <a:avLst/>
          </a:prstGeom>
        </p:spPr>
        <p:txBody>
          <a:bodyPr/>
          <a:lstStyle>
            <a:lvl1pPr>
              <a:lnSpc>
                <a:spcPct val="80000"/>
              </a:lnSpc>
              <a:defRPr sz="4800">
                <a:solidFill>
                  <a:schemeClr val="bg1"/>
                </a:solidFill>
              </a:defRPr>
            </a:lvl1pPr>
          </a:lstStyle>
          <a:p>
            <a:r>
              <a:rPr lang="en-US"/>
              <a:t>Picture and text</a:t>
            </a:r>
            <a:endParaRPr lang="en-US"/>
          </a:p>
        </p:txBody>
      </p:sp>
      <p:sp>
        <p:nvSpPr>
          <p:cNvPr id="8" name="Text Placeholder 7"/>
          <p:cNvSpPr>
            <a:spLocks noGrp="1"/>
          </p:cNvSpPr>
          <p:nvPr>
            <p:ph type="body" sz="quarter" idx="11"/>
          </p:nvPr>
        </p:nvSpPr>
        <p:spPr>
          <a:xfrm>
            <a:off x="405996" y="2616200"/>
            <a:ext cx="3149981" cy="476543"/>
          </a:xfrm>
          <a:prstGeom prst="rect">
            <a:avLst/>
          </a:prstGeom>
        </p:spPr>
        <p:txBody>
          <a:bodyPr/>
          <a:lstStyle>
            <a:lvl1pPr marL="0" indent="0">
              <a:buNone/>
              <a:defRPr sz="2135">
                <a:solidFill>
                  <a:schemeClr val="bg1"/>
                </a:solidFill>
              </a:defRPr>
            </a:lvl1pPr>
            <a:lvl2pPr marL="335280" indent="0">
              <a:buNone/>
              <a:defRPr>
                <a:solidFill>
                  <a:schemeClr val="bg1"/>
                </a:solidFill>
              </a:defRPr>
            </a:lvl2pPr>
            <a:lvl3pPr marL="558800" indent="0">
              <a:buNone/>
              <a:defRPr>
                <a:solidFill>
                  <a:schemeClr val="bg1"/>
                </a:solidFill>
              </a:defRPr>
            </a:lvl3pPr>
            <a:lvl4pPr marL="782955" indent="0">
              <a:buNone/>
              <a:defRPr>
                <a:solidFill>
                  <a:schemeClr val="bg1"/>
                </a:solidFill>
              </a:defRPr>
            </a:lvl4pPr>
            <a:lvl5pPr marL="1006475" indent="0">
              <a:buNone/>
              <a:defRPr>
                <a:solidFill>
                  <a:schemeClr val="bg1"/>
                </a:solidFill>
              </a:defRPr>
            </a:lvl5pPr>
          </a:lstStyle>
          <a:p>
            <a:pPr lvl="0"/>
            <a:r>
              <a:rPr lang="en-US"/>
              <a:t>Edit Master text styles</a:t>
            </a:r>
            <a:endParaRPr lang="en-US"/>
          </a:p>
        </p:txBody>
      </p:sp>
      <p:sp>
        <p:nvSpPr>
          <p:cNvPr id="7" name="TextBox 34"/>
          <p:cNvSpPr txBox="1">
            <a:spLocks noChangeArrowheads="1"/>
          </p:cNvSpPr>
          <p:nvPr userDrawn="1"/>
        </p:nvSpPr>
        <p:spPr bwMode="auto">
          <a:xfrm>
            <a:off x="609600" y="6313261"/>
            <a:ext cx="2540000" cy="161134"/>
          </a:xfrm>
          <a:prstGeom prst="rect">
            <a:avLst/>
          </a:prstGeom>
          <a:noFill/>
          <a:ln>
            <a:noFill/>
          </a:ln>
        </p:spPr>
        <p:txBody>
          <a:bodyPr wrap="square" lIns="0" tIns="0" rIns="0" bIns="0" anchor="ctr">
            <a:spAutoFit/>
          </a:bodyPr>
          <a:lstStyle>
            <a:defPPr>
              <a:defRPr lang="en-US"/>
            </a:defPPr>
            <a:lvl1pPr>
              <a:lnSpc>
                <a:spcPct val="80000"/>
              </a:lnSpc>
              <a:spcAft>
                <a:spcPts val="440"/>
              </a:spcAft>
              <a:defRPr sz="4400">
                <a:solidFill>
                  <a:schemeClr val="bg1"/>
                </a:solidFill>
                <a:latin typeface="Segoe UI Light" panose="020B0502040204020203" pitchFamily="34" charset="0"/>
                <a:ea typeface="MS PGothic" panose="020B0600070205080204" charset="-128"/>
                <a:cs typeface="Segoe UI Light" panose="020B0502040204020203" pitchFamily="34" charset="0"/>
              </a:defRPr>
            </a:lvl1pPr>
            <a:lvl2pPr marL="742950" indent="-285750">
              <a:defRPr>
                <a:latin typeface="Segoe UI" panose="020B0502040204020203" pitchFamily="34" charset="0"/>
                <a:ea typeface="MS PGothic" panose="020B0600070205080204" charset="-128"/>
              </a:defRPr>
            </a:lvl2pPr>
            <a:lvl3pPr marL="1143000" indent="-228600">
              <a:defRPr>
                <a:latin typeface="Segoe UI" panose="020B0502040204020203" pitchFamily="34" charset="0"/>
                <a:ea typeface="MS PGothic" panose="020B0600070205080204" charset="-128"/>
              </a:defRPr>
            </a:lvl3pPr>
            <a:lvl4pPr marL="1600200" indent="-228600">
              <a:defRPr>
                <a:latin typeface="Segoe UI" panose="020B0502040204020203" pitchFamily="34" charset="0"/>
                <a:ea typeface="MS PGothic" panose="020B0600070205080204" charset="-128"/>
              </a:defRPr>
            </a:lvl4pPr>
            <a:lvl5pPr marL="2057400" indent="-228600">
              <a:defRPr>
                <a:latin typeface="Segoe UI" panose="020B0502040204020203" pitchFamily="34" charset="0"/>
                <a:ea typeface="MS PGothic" panose="020B0600070205080204" charset="-128"/>
              </a:defRPr>
            </a:lvl5pPr>
            <a:lvl6pPr marL="2514600" indent="-228600" defTabSz="684530" fontAlgn="base">
              <a:spcBef>
                <a:spcPct val="0"/>
              </a:spcBef>
              <a:spcAft>
                <a:spcPct val="0"/>
              </a:spcAft>
              <a:defRPr>
                <a:latin typeface="Segoe UI" panose="020B0502040204020203" pitchFamily="34" charset="0"/>
                <a:ea typeface="MS PGothic" panose="020B0600070205080204" charset="-128"/>
              </a:defRPr>
            </a:lvl6pPr>
            <a:lvl7pPr marL="2971800" indent="-228600" defTabSz="684530" fontAlgn="base">
              <a:spcBef>
                <a:spcPct val="0"/>
              </a:spcBef>
              <a:spcAft>
                <a:spcPct val="0"/>
              </a:spcAft>
              <a:defRPr>
                <a:latin typeface="Segoe UI" panose="020B0502040204020203" pitchFamily="34" charset="0"/>
                <a:ea typeface="MS PGothic" panose="020B0600070205080204" charset="-128"/>
              </a:defRPr>
            </a:lvl7pPr>
            <a:lvl8pPr marL="3429000" indent="-228600" defTabSz="684530" fontAlgn="base">
              <a:spcBef>
                <a:spcPct val="0"/>
              </a:spcBef>
              <a:spcAft>
                <a:spcPct val="0"/>
              </a:spcAft>
              <a:defRPr>
                <a:latin typeface="Segoe UI" panose="020B0502040204020203" pitchFamily="34" charset="0"/>
                <a:ea typeface="MS PGothic" panose="020B0600070205080204" charset="-128"/>
              </a:defRPr>
            </a:lvl8pPr>
            <a:lvl9pPr marL="3886200" indent="-228600" defTabSz="684530" fontAlgn="base">
              <a:spcBef>
                <a:spcPct val="0"/>
              </a:spcBef>
              <a:spcAft>
                <a:spcPct val="0"/>
              </a:spcAft>
              <a:defRPr>
                <a:latin typeface="Segoe UI" panose="020B0502040204020203" pitchFamily="34" charset="0"/>
                <a:ea typeface="MS PGothic" panose="020B0600070205080204" charset="-128"/>
              </a:defRPr>
            </a:lvl9pPr>
          </a:lstStyle>
          <a:p>
            <a:pPr>
              <a:lnSpc>
                <a:spcPct val="70000"/>
              </a:lnSpc>
              <a:spcAft>
                <a:spcPts val="0"/>
              </a:spcAft>
            </a:pPr>
            <a:r>
              <a:rPr lang="en-US" sz="1465">
                <a:solidFill>
                  <a:schemeClr val="bg1"/>
                </a:solidFill>
                <a:latin typeface="Segoe UI" panose="020B0502040204020203" pitchFamily="34" charset="0"/>
                <a:ea typeface="Segoe UI" panose="020B0502040204020203" pitchFamily="34" charset="0"/>
                <a:cs typeface="Segoe UI" panose="020B0502040204020203" pitchFamily="34" charset="0"/>
              </a:rPr>
              <a:t>Microsoft Summit 2017</a:t>
            </a:r>
            <a:endParaRPr lang="en-US" sz="1465">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Rectangle 9"/>
          <p:cNvSpPr/>
          <p:nvPr userDrawn="1"/>
        </p:nvSpPr>
        <p:spPr bwMode="auto">
          <a:xfrm>
            <a:off x="2258031" y="3194085"/>
            <a:ext cx="2296691" cy="14616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noAutofit/>
          </a:bodyPr>
          <a:lstStyle/>
          <a:p>
            <a:pPr marL="0" marR="0" lvl="0" indent="0" algn="l" defTabSz="913765" rtl="0" eaLnBrk="1" fontAlgn="base" latinLnBrk="0" hangingPunct="1">
              <a:lnSpc>
                <a:spcPct val="110000"/>
              </a:lnSpc>
              <a:spcBef>
                <a:spcPct val="0"/>
              </a:spcBef>
              <a:spcAft>
                <a:spcPct val="0"/>
              </a:spcAft>
              <a:buClrTx/>
              <a:buSzTx/>
              <a:buFontTx/>
              <a:buNone/>
              <a:defRPr/>
            </a:pPr>
            <a:endParaRPr kumimoji="0" lang="en-US" sz="137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a:endParaRPr>
          </a:p>
        </p:txBody>
      </p:sp>
      <p:sp>
        <p:nvSpPr>
          <p:cNvPr id="11" name="Rectangle 10"/>
          <p:cNvSpPr/>
          <p:nvPr userDrawn="1"/>
        </p:nvSpPr>
        <p:spPr bwMode="auto">
          <a:xfrm>
            <a:off x="7185660" y="1871593"/>
            <a:ext cx="2861199" cy="20030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noAutofit/>
          </a:bodyPr>
          <a:lstStyle/>
          <a:p>
            <a:pPr marL="0" marR="0" lvl="0" indent="0" algn="l" defTabSz="913765" rtl="0" eaLnBrk="1" fontAlgn="base" latinLnBrk="0" hangingPunct="1">
              <a:lnSpc>
                <a:spcPct val="110000"/>
              </a:lnSpc>
              <a:spcBef>
                <a:spcPct val="0"/>
              </a:spcBef>
              <a:spcAft>
                <a:spcPct val="0"/>
              </a:spcAft>
              <a:buClrTx/>
              <a:buSzTx/>
              <a:buFontTx/>
              <a:buNone/>
              <a:defRPr/>
            </a:pPr>
            <a:endParaRPr kumimoji="0" lang="en-US" sz="137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 name="Text Placeholder 12"/>
          <p:cNvSpPr>
            <a:spLocks noGrp="1"/>
          </p:cNvSpPr>
          <p:nvPr>
            <p:ph type="body" sz="quarter" idx="10" hasCustomPrompt="1"/>
          </p:nvPr>
        </p:nvSpPr>
        <p:spPr>
          <a:xfrm>
            <a:off x="2265963" y="3509581"/>
            <a:ext cx="2281526" cy="814777"/>
          </a:xfrm>
        </p:spPr>
        <p:txBody>
          <a:bodyPr anchor="ctr"/>
          <a:lstStyle>
            <a:lvl1pPr>
              <a:lnSpc>
                <a:spcPct val="100000"/>
              </a:lnSpc>
              <a:defRPr spc="0">
                <a:solidFill>
                  <a:schemeClr val="bg1"/>
                </a:solidFill>
                <a:latin typeface="Segoe UI" panose="020B0502040204020203"/>
                <a:cs typeface="Segoe UI" panose="020B0502040204020203"/>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This layout should tell the story of one person of action.</a:t>
            </a:r>
            <a:endParaRPr lang="en-US"/>
          </a:p>
        </p:txBody>
      </p:sp>
      <p:sp>
        <p:nvSpPr>
          <p:cNvPr id="12" name="Rectangle 11"/>
          <p:cNvSpPr/>
          <p:nvPr userDrawn="1"/>
        </p:nvSpPr>
        <p:spPr bwMode="auto">
          <a:xfrm>
            <a:off x="11725132" y="0"/>
            <a:ext cx="46686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solidFill>
                  <a:srgbClr val="FFFFFF"/>
                </a:solidFill>
              </a:ln>
              <a:solidFill>
                <a:srgbClr val="FFFFFF"/>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2" name="Title 1"/>
          <p:cNvSpPr>
            <a:spLocks noGrp="1"/>
          </p:cNvSpPr>
          <p:nvPr>
            <p:ph type="title" hasCustomPrompt="1"/>
          </p:nvPr>
        </p:nvSpPr>
        <p:spPr/>
        <p:txBody>
          <a:bodyPr/>
          <a:lstStyle/>
          <a:p>
            <a:r>
              <a:rPr lang="en-US"/>
              <a:t>Title Text Style</a:t>
            </a:r>
            <a:endParaRPr lang="en-US"/>
          </a:p>
        </p:txBody>
      </p:sp>
      <p:sp>
        <p:nvSpPr>
          <p:cNvPr id="4" name="Rectangle 3"/>
          <p:cNvSpPr/>
          <p:nvPr userDrawn="1"/>
        </p:nvSpPr>
        <p:spPr bwMode="auto">
          <a:xfrm>
            <a:off x="1" y="1869831"/>
            <a:ext cx="2172966" cy="278595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 name="Rectangle 4"/>
          <p:cNvSpPr/>
          <p:nvPr userDrawn="1"/>
        </p:nvSpPr>
        <p:spPr bwMode="auto">
          <a:xfrm>
            <a:off x="2258031" y="1869831"/>
            <a:ext cx="2296691" cy="12469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 name="Rectangle 5"/>
          <p:cNvSpPr/>
          <p:nvPr userDrawn="1"/>
        </p:nvSpPr>
        <p:spPr bwMode="auto">
          <a:xfrm>
            <a:off x="4639786" y="1869831"/>
            <a:ext cx="2458471"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 name="Rectangle 6"/>
          <p:cNvSpPr/>
          <p:nvPr userDrawn="1"/>
        </p:nvSpPr>
        <p:spPr bwMode="auto">
          <a:xfrm>
            <a:off x="10135030" y="1869831"/>
            <a:ext cx="2056970" cy="49881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 name="Rectangle 7"/>
          <p:cNvSpPr/>
          <p:nvPr userDrawn="1"/>
        </p:nvSpPr>
        <p:spPr bwMode="auto">
          <a:xfrm>
            <a:off x="2" y="4729976"/>
            <a:ext cx="4562453" cy="21280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 name="Rectangle 8"/>
          <p:cNvSpPr/>
          <p:nvPr userDrawn="1"/>
        </p:nvSpPr>
        <p:spPr bwMode="auto">
          <a:xfrm>
            <a:off x="7185662" y="3952004"/>
            <a:ext cx="2861198" cy="290599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 name="Text Placeholder 12"/>
          <p:cNvSpPr>
            <a:spLocks noGrp="1"/>
          </p:cNvSpPr>
          <p:nvPr>
            <p:ph type="body" sz="quarter" idx="11" hasCustomPrompt="1"/>
          </p:nvPr>
        </p:nvSpPr>
        <p:spPr>
          <a:xfrm>
            <a:off x="7191867" y="2536125"/>
            <a:ext cx="2853266" cy="874627"/>
          </a:xfrm>
        </p:spPr>
        <p:txBody>
          <a:bodyPr anchor="ctr"/>
          <a:lstStyle>
            <a:lvl1pPr algn="l" defTabSz="932180" fontAlgn="base">
              <a:lnSpc>
                <a:spcPct val="110000"/>
              </a:lnSpc>
              <a:spcBef>
                <a:spcPct val="0"/>
              </a:spcBef>
              <a:spcAft>
                <a:spcPct val="0"/>
              </a:spcAft>
              <a:defRPr spc="0">
                <a:solidFill>
                  <a:schemeClr val="bg1"/>
                </a:solidFill>
                <a:latin typeface="Segoe UI" panose="020B0502040204020203"/>
                <a:cs typeface="Segoe UI" panose="020B0502040204020203"/>
              </a:defRPr>
            </a:lvl1pPr>
            <a:lvl2pPr>
              <a:lnSpc>
                <a:spcPct val="100000"/>
              </a:lnSpc>
              <a:defRPr/>
            </a:lvl2pPr>
            <a:lvl3pPr>
              <a:lnSpc>
                <a:spcPct val="100000"/>
              </a:lnSpc>
              <a:defRPr/>
            </a:lvl3pPr>
            <a:lvl4pPr>
              <a:lnSpc>
                <a:spcPct val="100000"/>
              </a:lnSpc>
              <a:defRPr/>
            </a:lvl4pPr>
            <a:lvl5pPr>
              <a:lnSpc>
                <a:spcPct val="100000"/>
              </a:lnSpc>
              <a:defRPr/>
            </a:lvl5pPr>
          </a:lstStyle>
          <a:p>
            <a:pPr algn="l" defTabSz="932180" fontAlgn="base">
              <a:lnSpc>
                <a:spcPct val="110000"/>
              </a:lnSpc>
              <a:spcBef>
                <a:spcPct val="0"/>
              </a:spcBef>
              <a:spcAft>
                <a:spcPct val="0"/>
              </a:spcAft>
            </a:pPr>
            <a:r>
              <a:rPr lang="en-US" sz="1370">
                <a:gradFill>
                  <a:gsLst>
                    <a:gs pos="0">
                      <a:srgbClr val="FFFFFF"/>
                    </a:gs>
                    <a:gs pos="100000">
                      <a:srgbClr val="FFFFFF"/>
                    </a:gs>
                  </a:gsLst>
                  <a:lin ang="5400000" scaled="0"/>
                </a:gradFill>
                <a:ea typeface="Segoe UI" panose="020B0502040204020203" pitchFamily="34" charset="0"/>
                <a:cs typeface="Segoe UI" panose="020B0502040204020203" pitchFamily="34" charset="0"/>
              </a:rPr>
              <a:t>Only use images of similar appearance</a:t>
            </a:r>
            <a:r>
              <a:rPr lang="en-US" sz="1370" baseline="0">
                <a:gradFill>
                  <a:gsLst>
                    <a:gs pos="0">
                      <a:srgbClr val="FFFFFF"/>
                    </a:gs>
                    <a:gs pos="100000">
                      <a:srgbClr val="FFFFFF"/>
                    </a:gs>
                  </a:gsLst>
                  <a:lin ang="5400000" scaled="0"/>
                </a:gradFill>
                <a:ea typeface="Segoe UI" panose="020B0502040204020203" pitchFamily="34" charset="0"/>
                <a:cs typeface="Segoe UI" panose="020B0502040204020203" pitchFamily="34" charset="0"/>
              </a:rPr>
              <a:t> and style to tell their story in a consistent way.</a:t>
            </a:r>
            <a:endParaRPr lang="en-US" sz="137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 name="Title 4"/>
          <p:cNvSpPr>
            <a:spLocks noGrp="1"/>
          </p:cNvSpPr>
          <p:nvPr>
            <p:ph type="title" hasCustomPrompt="1"/>
          </p:nvPr>
        </p:nvSpPr>
        <p:spPr>
          <a:xfrm>
            <a:off x="269241" y="2426550"/>
            <a:ext cx="11655840" cy="899665"/>
          </a:xfrm>
        </p:spPr>
        <p:txBody>
          <a:bodyPr/>
          <a:lstStyle>
            <a:lvl1pPr>
              <a:defRPr>
                <a:solidFill>
                  <a:schemeClr val="bg1"/>
                </a:solidFill>
              </a:defRPr>
            </a:lvl1pPr>
          </a:lstStyle>
          <a:p>
            <a:r>
              <a:rPr lang="en-US"/>
              <a:t>Title Text Style</a:t>
            </a:r>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7" name="MS logo gray - EMF"/>
          <p:cNvPicPr>
            <a:picLocks noChangeAspect="1"/>
          </p:cNvPicPr>
          <p:nvPr userDrawn="1"/>
        </p:nvPicPr>
        <p:blipFill>
          <a:blip r:embed="rId2"/>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gradFill>
                  <a:gsLst>
                    <a:gs pos="0">
                      <a:schemeClr val="accent1"/>
                    </a:gs>
                    <a:gs pos="100000">
                      <a:schemeClr val="accent1"/>
                    </a:gs>
                  </a:gsLst>
                  <a:lin ang="10800000" scaled="0"/>
                </a:gradFill>
              </a:defRPr>
            </a:lvl1pPr>
          </a:lstStyle>
          <a:p>
            <a:r>
              <a:rPr lang="en-US"/>
              <a:t>Title Text Style</a:t>
            </a:r>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1553348"/>
            <a:ext cx="11655840" cy="899665"/>
          </a:xfrm>
        </p:spPr>
        <p:txBody>
          <a:bodyPr/>
          <a:lstStyle>
            <a:lvl1pPr>
              <a:defRPr sz="3200">
                <a:gradFill>
                  <a:gsLst>
                    <a:gs pos="0">
                      <a:schemeClr val="accent1"/>
                    </a:gs>
                    <a:gs pos="100000">
                      <a:schemeClr val="accent1"/>
                    </a:gs>
                  </a:gsLst>
                  <a:lin ang="10800000" scaled="0"/>
                </a:gradFill>
              </a:defRPr>
            </a:lvl1pPr>
          </a:lstStyle>
          <a:p>
            <a:r>
              <a:rPr lang="en-US"/>
              <a:t>Title Text Style</a:t>
            </a:r>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1" y="2426550"/>
            <a:ext cx="11655840" cy="899665"/>
          </a:xfrm>
        </p:spPr>
        <p:txBody>
          <a:bodyPr/>
          <a:lstStyle>
            <a:lvl1pPr>
              <a:defRPr>
                <a:solidFill>
                  <a:srgbClr val="505050"/>
                </a:solidFill>
              </a:defRPr>
            </a:lvl1pPr>
          </a:lstStyle>
          <a:p>
            <a:r>
              <a:rPr lang="en-US"/>
              <a:t>Title Text Style</a:t>
            </a:r>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stretch>
            <a:fillRect/>
          </a:stretch>
        </p:blipFill>
        <p:spPr bwMode="black">
          <a:xfrm>
            <a:off x="4445085" y="3133461"/>
            <a:ext cx="3227129" cy="692057"/>
          </a:xfrm>
          <a:prstGeom prst="rect">
            <a:avLst/>
          </a:prstGeom>
        </p:spPr>
      </p:pic>
      <p:sp>
        <p:nvSpPr>
          <p:cNvPr id="5" name="Rectangle 4"/>
          <p:cNvSpPr/>
          <p:nvPr userDrawn="1"/>
        </p:nvSpPr>
        <p:spPr>
          <a:xfrm>
            <a:off x="11933968" y="-1"/>
            <a:ext cx="26923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35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4" y="2057403"/>
            <a:ext cx="11890296" cy="1822988"/>
          </a:xfrm>
          <a:noFill/>
        </p:spPr>
        <p:txBody>
          <a:bodyPr lIns="137133" tIns="137133" rIns="137133" bIns="137133" anchor="t" anchorCtr="0"/>
          <a:lstStyle>
            <a:lvl1pPr>
              <a:defRPr sz="8700" spc="-99" baseline="0">
                <a:gradFill>
                  <a:gsLst>
                    <a:gs pos="100000">
                      <a:schemeClr val="tx1"/>
                    </a:gs>
                    <a:gs pos="0">
                      <a:schemeClr val="tx1"/>
                    </a:gs>
                  </a:gsLst>
                  <a:lin ang="5400000" scaled="0"/>
                </a:gradFill>
              </a:defRPr>
            </a:lvl1pPr>
          </a:lstStyle>
          <a:p>
            <a:r>
              <a:rPr lang="en-US"/>
              <a:t>Section title</a:t>
            </a:r>
            <a:endParaRPr lang="en-US"/>
          </a:p>
        </p:txBody>
      </p:sp>
      <p:sp>
        <p:nvSpPr>
          <p:cNvPr id="3" name="Text Placeholder 10"/>
          <p:cNvSpPr>
            <a:spLocks noGrp="1"/>
          </p:cNvSpPr>
          <p:nvPr>
            <p:ph type="body" sz="quarter" idx="14"/>
          </p:nvPr>
        </p:nvSpPr>
        <p:spPr>
          <a:xfrm>
            <a:off x="150853" y="3886200"/>
            <a:ext cx="6402466" cy="2590800"/>
          </a:xfrm>
          <a:prstGeom prst="rect">
            <a:avLst/>
          </a:prstGeom>
        </p:spPr>
        <p:txBody>
          <a:bodyPr lIns="137133" tIns="137133" rIns="137133" bIns="137133">
            <a:noAutofit/>
          </a:bodyPr>
          <a:lstStyle>
            <a:lvl1pPr marL="190500" indent="-190500">
              <a:lnSpc>
                <a:spcPct val="80000"/>
              </a:lnSpc>
              <a:buNone/>
              <a:defRPr lang="en-US" sz="2000" kern="1200" dirty="0">
                <a:solidFill>
                  <a:srgbClr val="FFFFFF"/>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087755" rtl="0" eaLnBrk="1" latinLnBrk="0" hangingPunct="1">
              <a:spcBef>
                <a:spcPct val="20000"/>
              </a:spcBef>
              <a:buClr>
                <a:srgbClr val="0072C6"/>
              </a:buClr>
              <a:buSzPct val="100000"/>
            </a:pPr>
            <a:r>
              <a:rPr lang="en-US"/>
              <a:t>Click to edit Master text styles</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a:p>
        </p:txBody>
      </p:sp>
      <p:sp>
        <p:nvSpPr>
          <p:cNvPr id="4" name="Footer Placeholder 3"/>
          <p:cNvSpPr>
            <a:spLocks noGrp="1"/>
          </p:cNvSpPr>
          <p:nvPr>
            <p:ph type="ftr" sz="quarter" idx="11"/>
          </p:nvPr>
        </p:nvSpPr>
        <p:spPr>
          <a:xfrm>
            <a:off x="3048000" y="6477884"/>
            <a:ext cx="8382000" cy="380127"/>
          </a:xfrm>
          <a:prstGeom prst="rect">
            <a:avLst/>
          </a:prstGeom>
        </p:spPr>
        <p:txBody>
          <a:bodyPr lIns="91423" tIns="45711" rIns="91423" bIns="4571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GB"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 name="Slide Number Placeholder 4"/>
          <p:cNvSpPr>
            <a:spLocks noGrp="1"/>
          </p:cNvSpPr>
          <p:nvPr>
            <p:ph type="sldNum" sz="quarter" idx="12"/>
          </p:nvPr>
        </p:nvSpPr>
        <p:spPr>
          <a:xfrm>
            <a:off x="11430004" y="6478595"/>
            <a:ext cx="761998" cy="379413"/>
          </a:xfrm>
          <a:prstGeom prst="rect">
            <a:avLst/>
          </a:prstGeom>
        </p:spPr>
        <p:txBody>
          <a:bodyPr lIns="91423" tIns="45711" rIns="91423" bIns="45711"/>
          <a:lstStyle/>
          <a:p>
            <a:pPr marL="0" marR="0" lvl="0" indent="0" algn="l" defTabSz="914400" rtl="0" eaLnBrk="1" fontAlgn="auto" latinLnBrk="0" hangingPunct="1">
              <a:lnSpc>
                <a:spcPct val="100000"/>
              </a:lnSpc>
              <a:spcBef>
                <a:spcPts val="0"/>
              </a:spcBef>
              <a:spcAft>
                <a:spcPts val="0"/>
              </a:spcAft>
              <a:buClrTx/>
              <a:buSzTx/>
              <a:buFontTx/>
              <a:buNone/>
              <a:defRPr/>
            </a:pPr>
            <a:fld id="{A7EA32FF-578F-4992-881C-80928BA10845}" type="slidenum">
              <a:rPr kumimoji="0" lang="en-GB" sz="1800" b="0" i="0" u="none" strike="noStrike" kern="1200" cap="none" spc="0" normalizeH="0" baseline="0" noProof="0" smtClean="0">
                <a:ln>
                  <a:noFill/>
                </a:ln>
                <a:solidFill>
                  <a:srgbClr val="505050"/>
                </a:solidFill>
                <a:effectLst/>
                <a:uLnTx/>
                <a:uFillTx/>
                <a:latin typeface="Segoe UI" panose="020B0502040204020203"/>
                <a:ea typeface="+mn-ea"/>
                <a:cs typeface="+mn-cs"/>
              </a:rPr>
            </a:fld>
            <a:endParaRPr kumimoji="0" lang="en-GB"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 name="Text Placeholder 5"/>
          <p:cNvSpPr>
            <a:spLocks noGrp="1"/>
          </p:cNvSpPr>
          <p:nvPr>
            <p:ph type="body" sz="quarter" idx="13" hasCustomPrompt="1"/>
          </p:nvPr>
        </p:nvSpPr>
        <p:spPr>
          <a:xfrm>
            <a:off x="230921" y="753203"/>
            <a:ext cx="12192000" cy="373063"/>
          </a:xfrm>
          <a:prstGeom prst="rect">
            <a:avLst/>
          </a:prstGeom>
        </p:spPr>
        <p:txBody>
          <a:bodyPr lIns="319976" tIns="53315" rIns="53315" bIns="53315">
            <a:noAutofit/>
          </a:bodyPr>
          <a:lstStyle>
            <a:lvl1pPr marL="0" indent="0">
              <a:buNone/>
              <a:defRPr sz="2800">
                <a:solidFill>
                  <a:schemeClr val="tx1"/>
                </a:solidFill>
                <a:latin typeface="Segoe UI Light" panose="020B0502040204020203" pitchFamily="34" charset="0"/>
              </a:defRPr>
            </a:lvl1pPr>
            <a:lvl2pPr marL="281305" indent="0">
              <a:buNone/>
              <a:defRPr/>
            </a:lvl2pPr>
            <a:lvl3pPr marL="588010" indent="0">
              <a:buNone/>
              <a:defRPr/>
            </a:lvl3pPr>
            <a:lvl4pPr marL="869950" indent="0">
              <a:buNone/>
              <a:defRPr/>
            </a:lvl4pPr>
            <a:lvl5pPr marL="1104900" indent="0">
              <a:buNone/>
              <a:defRPr/>
            </a:lvl5pPr>
          </a:lstStyle>
          <a:p>
            <a:pPr lvl="0"/>
            <a:r>
              <a:rPr lang="en-US"/>
              <a:t>Click to add subtitle</a:t>
            </a:r>
            <a:endParaRPr lang="en-US"/>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3" imgW="8890" imgH="8890" progId="TCLayout.ActiveDocument.1">
                  <p:embed/>
                </p:oleObj>
              </mc:Choice>
              <mc:Fallback>
                <p:oleObj name="think-cell Slide" r:id="rId3" imgW="8890" imgH="8890" progId="TCLayout.ActiveDocument.1">
                  <p:embed/>
                  <p:pic>
                    <p:nvPicPr>
                      <p:cNvPr id="0" name="Object 3" hidden="1"/>
                      <p:cNvPicPr/>
                      <p:nvPr/>
                    </p:nvPicPr>
                    <p:blipFill>
                      <a:blip r:embed="rId4"/>
                      <a:stretch>
                        <a:fillRect/>
                      </a:stretch>
                    </p:blipFill>
                    <p:spPr>
                      <a:xfrm>
                        <a:off x="1558"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5">
            <a:extLst>
              <a:ext uri="{28A0092B-C50C-407E-A947-70E740481C1C}">
                <a14:useLocalDpi xmlns:a14="http://schemas.microsoft.com/office/drawing/2010/main" val="0"/>
              </a:ext>
            </a:extLst>
          </a:blip>
          <a:srcRect t="15694"/>
          <a:stretch>
            <a:fillRect/>
          </a:stretch>
        </p:blipFill>
        <p:spPr>
          <a:xfrm>
            <a:off x="16839" y="0"/>
            <a:ext cx="12191377" cy="6858000"/>
          </a:xfrm>
          <a:prstGeom prst="rect">
            <a:avLst/>
          </a:prstGeom>
        </p:spPr>
      </p:pic>
      <p:sp>
        <p:nvSpPr>
          <p:cNvPr id="10" name="Rectangle 9"/>
          <p:cNvSpPr/>
          <p:nvPr userDrawn="1"/>
        </p:nvSpPr>
        <p:spPr>
          <a:xfrm rot="16200000">
            <a:off x="612539" y="-612227"/>
            <a:ext cx="6858000" cy="808245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28678" tIns="215056" rIns="0" bIns="0">
            <a:noAutofit/>
          </a:bodyPr>
          <a:lstStyle/>
          <a:p>
            <a:pPr marL="0" marR="0" lvl="0" indent="0" defTabSz="671830" eaLnBrk="1" fontAlgn="auto" latinLnBrk="0" hangingPunct="1">
              <a:lnSpc>
                <a:spcPct val="100000"/>
              </a:lnSpc>
              <a:spcBef>
                <a:spcPts val="0"/>
              </a:spcBef>
              <a:spcAft>
                <a:spcPts val="0"/>
              </a:spcAft>
              <a:buClrTx/>
              <a:buSzTx/>
              <a:buFontTx/>
              <a:buNone/>
              <a:defRPr/>
            </a:pPr>
            <a:endParaRPr kumimoji="0" lang="en-IN" sz="1320" b="0" i="0" u="none" strike="noStrike" kern="0" cap="none" spc="0" normalizeH="0" baseline="0" noProof="0">
              <a:ln>
                <a:noFill/>
              </a:ln>
              <a:solidFill>
                <a:prstClr val="black"/>
              </a:solidFill>
              <a:effectLst/>
              <a:uLnTx/>
              <a:uFillTx/>
              <a:latin typeface="TitilliumText25L" panose="02000000000000000000" pitchFamily="50"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0" spc="-98" baseline="0">
                <a:solidFill>
                  <a:schemeClr val="tx1"/>
                </a:solidFill>
              </a:defRPr>
            </a:lvl1pPr>
          </a:lstStyle>
          <a:p>
            <a:r>
              <a:rPr lang="en-US"/>
              <a:t>Presentation title</a:t>
            </a:r>
            <a:endParaRPr lang="en-US"/>
          </a:p>
        </p:txBody>
      </p:sp>
      <p:sp>
        <p:nvSpPr>
          <p:cNvPr id="3" name="Text Placeholder 2"/>
          <p:cNvSpPr>
            <a:spLocks noGrp="1"/>
          </p:cNvSpPr>
          <p:nvPr>
            <p:ph type="body" sz="quarter" idx="14" hasCustomPrompt="1"/>
          </p:nvPr>
        </p:nvSpPr>
        <p:spPr bwMode="auto">
          <a:xfrm>
            <a:off x="267683" y="3877272"/>
            <a:ext cx="6276530" cy="1789991"/>
          </a:xfrm>
        </p:spPr>
        <p:txBody>
          <a:bodyPr tIns="109728" bIns="109728">
            <a:noAutofit/>
          </a:bodyPr>
          <a:lstStyle>
            <a:lvl1pPr marL="0" indent="0">
              <a:spcBef>
                <a:spcPts val="0"/>
              </a:spcBef>
              <a:buNone/>
              <a:defRPr sz="3135">
                <a:solidFill>
                  <a:schemeClr val="tx1"/>
                </a:solidFill>
              </a:defRPr>
            </a:lvl1pPr>
          </a:lstStyle>
          <a:p>
            <a:pPr lvl="0"/>
            <a:r>
              <a:rPr lang="en-US"/>
              <a:t>Speaker Name</a:t>
            </a:r>
            <a:endParaRPr lang="en-US"/>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p:nvPr userDrawn="1"/>
        </p:nvSpPr>
        <p:spPr bwMode="auto">
          <a:xfrm>
            <a:off x="358945" y="201450"/>
            <a:ext cx="2958170" cy="537925"/>
          </a:xfrm>
          <a:prstGeom prst="rect">
            <a:avLst/>
          </a:prstGeom>
        </p:spPr>
        <p:txBody>
          <a:bodyPr vert="horz" wrap="square" lIns="143371" tIns="107528" rIns="143371" bIns="107528" rtlCol="0">
            <a:noAutofit/>
          </a:bodyPr>
          <a:lstStyle>
            <a:lvl1pPr marL="0" marR="0" indent="0" algn="l" defTabSz="932815" rtl="0" eaLnBrk="1" fontAlgn="auto" latinLnBrk="0" hangingPunct="1">
              <a:lnSpc>
                <a:spcPct val="90000"/>
              </a:lnSpc>
              <a:spcBef>
                <a:spcPts val="0"/>
              </a:spcBef>
              <a:spcAft>
                <a:spcPts val="0"/>
              </a:spcAft>
              <a:buClrTx/>
              <a:buSzPct val="90000"/>
              <a:buFont typeface="Arial" panose="020B0604020202020204" pitchFamily="34" charset="0"/>
              <a:buNone/>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65" b="0">
                <a:solidFill>
                  <a:schemeClr val="tx1">
                    <a:lumMod val="75000"/>
                  </a:schemeClr>
                </a:solidFill>
                <a:latin typeface="+mn-lt"/>
              </a:rPr>
              <a:t>Microsoft Services</a:t>
            </a:r>
            <a:endParaRPr lang="en-US" sz="1765" b="0">
              <a:solidFill>
                <a:schemeClr val="tx1">
                  <a:lumMod val="75000"/>
                </a:schemeClr>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3" imgW="8890" imgH="8890" progId="TCLayout.ActiveDocument.1">
                  <p:embed/>
                </p:oleObj>
              </mc:Choice>
              <mc:Fallback>
                <p:oleObj name="think-cell Slide" r:id="rId3" imgW="8890" imgH="8890" progId="TCLayout.ActiveDocument.1">
                  <p:embed/>
                  <p:pic>
                    <p:nvPicPr>
                      <p:cNvPr id="0"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endParaRPr lang="en-US"/>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0" spc="-98" baseline="0">
                <a:solidFill>
                  <a:schemeClr val="accent2"/>
                </a:solidFill>
              </a:defRPr>
            </a:lvl1pPr>
          </a:lstStyle>
          <a:p>
            <a:r>
              <a:rPr lang="en-US"/>
              <a:t>Presentation title</a:t>
            </a:r>
            <a:endParaRPr lang="en-US"/>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448524" y="6041179"/>
            <a:ext cx="1613565" cy="346755"/>
          </a:xfrm>
          <a:prstGeom prst="rect">
            <a:avLst/>
          </a:prstGeom>
        </p:spPr>
      </p:pic>
      <p:sp>
        <p:nvSpPr>
          <p:cNvPr id="8" name="Text Placeholder 2"/>
          <p:cNvSpPr txBox="1"/>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815" rtl="0" eaLnBrk="1" fontAlgn="auto" latinLnBrk="0" hangingPunct="1">
              <a:lnSpc>
                <a:spcPct val="90000"/>
              </a:lnSpc>
              <a:spcBef>
                <a:spcPts val="0"/>
              </a:spcBef>
              <a:spcAft>
                <a:spcPts val="0"/>
              </a:spcAft>
              <a:buClrTx/>
              <a:buSzPct val="90000"/>
              <a:buFont typeface="Arial" panose="020B0604020202020204" pitchFamily="34" charset="0"/>
              <a:buNone/>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65" b="0">
                <a:solidFill>
                  <a:schemeClr val="tx1">
                    <a:lumMod val="75000"/>
                  </a:schemeClr>
                </a:solidFill>
                <a:latin typeface="+mn-lt"/>
              </a:rPr>
              <a:t>Microsoft Services</a:t>
            </a:r>
            <a:endParaRPr lang="en-US" sz="1765" b="0">
              <a:solidFill>
                <a:schemeClr val="tx1">
                  <a:lumMod val="75000"/>
                </a:schemeClr>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3" imgW="8890" imgH="8890" progId="TCLayout.ActiveDocument.1">
                  <p:embed/>
                </p:oleObj>
              </mc:Choice>
              <mc:Fallback>
                <p:oleObj name="think-cell Slide" r:id="rId3" imgW="8890" imgH="8890" progId="TCLayout.ActiveDocument.1">
                  <p:embed/>
                  <p:pic>
                    <p:nvPicPr>
                      <p:cNvPr id="0"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5" y="3877272"/>
            <a:ext cx="6273418" cy="1794661"/>
          </a:xfrm>
          <a:noFill/>
        </p:spPr>
        <p:txBody>
          <a:bodyPr lIns="146304" tIns="109728" rIns="146304" bIns="109728">
            <a:noAutofit/>
          </a:bodyPr>
          <a:lstStyle>
            <a:lvl1pPr marL="0" indent="0">
              <a:spcBef>
                <a:spcPts val="0"/>
              </a:spcBef>
              <a:buNone/>
              <a:defRPr sz="3135" spc="0" baseline="0">
                <a:solidFill>
                  <a:schemeClr val="bg1"/>
                </a:solidFill>
                <a:latin typeface="+mj-lt"/>
              </a:defRPr>
            </a:lvl1pPr>
          </a:lstStyle>
          <a:p>
            <a:pPr lvl="0"/>
            <a:r>
              <a:rPr lang="en-US"/>
              <a:t>Speaker Name</a:t>
            </a:r>
            <a:endParaRPr lang="en-US"/>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290" spc="-98" baseline="0">
                <a:solidFill>
                  <a:schemeClr val="bg1"/>
                </a:solidFill>
              </a:defRPr>
            </a:lvl1pPr>
          </a:lstStyle>
          <a:p>
            <a:r>
              <a:rPr lang="en-US"/>
              <a:t>Presentation title</a:t>
            </a:r>
            <a:endParaRPr lang="en-US"/>
          </a:p>
        </p:txBody>
      </p:sp>
      <p:sp>
        <p:nvSpPr>
          <p:cNvPr id="8" name="Text Placeholder 2"/>
          <p:cNvSpPr txBox="1"/>
          <p:nvPr userDrawn="1"/>
        </p:nvSpPr>
        <p:spPr bwMode="auto">
          <a:xfrm>
            <a:off x="269303" y="141642"/>
            <a:ext cx="2958170" cy="537925"/>
          </a:xfrm>
          <a:prstGeom prst="rect">
            <a:avLst/>
          </a:prstGeom>
        </p:spPr>
        <p:txBody>
          <a:bodyPr vert="horz" wrap="square" lIns="179212" tIns="143371" rIns="179212" bIns="143371" rtlCol="0">
            <a:noAutofit/>
          </a:bodyPr>
          <a:lstStyle>
            <a:lvl1pPr marL="0" marR="0" indent="0" algn="l" defTabSz="932815" rtl="0" eaLnBrk="1" fontAlgn="auto" latinLnBrk="0" hangingPunct="1">
              <a:lnSpc>
                <a:spcPct val="90000"/>
              </a:lnSpc>
              <a:spcBef>
                <a:spcPts val="0"/>
              </a:spcBef>
              <a:spcAft>
                <a:spcPts val="0"/>
              </a:spcAft>
              <a:buClrTx/>
              <a:buSzPct val="90000"/>
              <a:buFont typeface="Arial" panose="020B0604020202020204" pitchFamily="34" charset="0"/>
              <a:buNone/>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765" b="0">
                <a:solidFill>
                  <a:schemeClr val="bg1"/>
                </a:solidFill>
                <a:latin typeface="+mn-lt"/>
              </a:rPr>
              <a:t>Microsoft Services</a:t>
            </a:r>
            <a:endParaRPr lang="en-US" sz="1765" b="0">
              <a:solidFill>
                <a:schemeClr val="bg1"/>
              </a:solidFill>
              <a:latin typeface="+mn-lt"/>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6554" y="5745094"/>
            <a:ext cx="2176057" cy="8005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p:cNvPicPr>
            <a:picLocks noChangeAspect="1"/>
          </p:cNvPicPr>
          <p:nvPr userDrawn="1"/>
        </p:nvPicPr>
        <p:blipFill rotWithShape="1">
          <a:blip r:embed="rId2"/>
          <a:srcRect b="573"/>
          <a:stretch>
            <a:fillRect/>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7" name="MS logo gray - EMF"/>
          <p:cNvPicPr>
            <a:picLocks noChangeAspect="1"/>
          </p:cNvPicPr>
          <p:nvPr userDrawn="1"/>
        </p:nvPicPr>
        <p:blipFill>
          <a:blip r:embed="rId3"/>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3" imgW="8890" imgH="8890" progId="TCLayout.ActiveDocument.1">
                  <p:embed/>
                </p:oleObj>
              </mc:Choice>
              <mc:Fallback>
                <p:oleObj name="think-cell Slide" r:id="rId3" imgW="8890" imgH="8890" progId="TCLayout.ActiveDocument.1">
                  <p:embed/>
                  <p:pic>
                    <p:nvPicPr>
                      <p:cNvPr id="0" name="Object 2"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accent2"/>
                </a:solidFill>
              </a:defRPr>
            </a:lvl1pPr>
            <a:lvl2pPr marL="0" indent="0">
              <a:buFontTx/>
              <a:buNone/>
              <a:defRPr sz="1960"/>
            </a:lvl2pPr>
            <a:lvl3pPr marL="224155" indent="0">
              <a:buNone/>
              <a:defRPr/>
            </a:lvl3pPr>
            <a:lvl4pPr marL="448310" indent="0">
              <a:buNone/>
              <a:defRPr/>
            </a:lvl4pPr>
            <a:lvl5pPr marL="67183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3" imgW="8890" imgH="8890" progId="TCLayout.ActiveDocument.1">
                  <p:embed/>
                </p:oleObj>
              </mc:Choice>
              <mc:Fallback>
                <p:oleObj name="think-cell Slide" r:id="rId3" imgW="8890" imgH="8890" progId="TCLayout.ActiveDocument.1">
                  <p:embed/>
                  <p:pic>
                    <p:nvPicPr>
                      <p:cNvPr id="0" name="Object 2"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500"/>
            <a:ext cx="11653523" cy="1689907"/>
          </a:xfrm>
        </p:spPr>
        <p:txBody>
          <a:bodyPr/>
          <a:lstStyle>
            <a:lvl1pPr marL="0" indent="0">
              <a:buNone/>
              <a:defRPr>
                <a:solidFill>
                  <a:schemeClr val="tx1"/>
                </a:solidFill>
              </a:defRPr>
            </a:lvl1pPr>
            <a:lvl2pPr marL="0" indent="0">
              <a:buFontTx/>
              <a:buNone/>
              <a:defRPr sz="1960"/>
            </a:lvl2pPr>
            <a:lvl3pPr marL="224155" indent="0">
              <a:buNone/>
              <a:defRPr/>
            </a:lvl3pPr>
            <a:lvl4pPr marL="448310" indent="0">
              <a:buNone/>
              <a:defRPr/>
            </a:lvl4pPr>
            <a:lvl5pPr marL="67183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
        <p:nvSpPr>
          <p:cNvPr id="4" name="Title 3"/>
          <p:cNvSpPr>
            <a:spLocks noGrp="1"/>
          </p:cNvSpPr>
          <p:nvPr>
            <p:ph type="title"/>
          </p:nvPr>
        </p:nvSpPr>
        <p:spPr/>
        <p:txBody>
          <a:bodyPr/>
          <a:lstStyle/>
          <a:p>
            <a:r>
              <a:rPr lang="en-US"/>
              <a:t>Click to edit Master title style</a:t>
            </a:r>
            <a:endParaRPr lang="en-IN"/>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3" imgW="8890" imgH="8890" progId="TCLayout.ActiveDocument.1">
                  <p:embed/>
                </p:oleObj>
              </mc:Choice>
              <mc:Fallback>
                <p:oleObj name="think-cell Slide" r:id="rId3" imgW="8890" imgH="8890" progId="TCLayout.ActiveDocument.1">
                  <p:embed/>
                  <p:pic>
                    <p:nvPicPr>
                      <p:cNvPr id="0"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5"/>
            </a:lvl1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itle 5"/>
          <p:cNvSpPr>
            <a:spLocks noGrp="1"/>
          </p:cNvSpPr>
          <p:nvPr>
            <p:ph type="title"/>
          </p:nvPr>
        </p:nvSpPr>
        <p:spPr/>
        <p:txBody>
          <a:bodyPr/>
          <a:lstStyle/>
          <a:p>
            <a:r>
              <a:rPr lang="en-US"/>
              <a:t>Click to edit Master title style</a:t>
            </a:r>
            <a:endParaRPr lang="en-US"/>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3" imgW="8890" imgH="8890" progId="TCLayout.ActiveDocument.1">
                  <p:embed/>
                </p:oleObj>
              </mc:Choice>
              <mc:Fallback>
                <p:oleObj name="think-cell Slide" r:id="rId3" imgW="8890" imgH="8890" progId="TCLayout.ActiveDocument.1">
                  <p:embed/>
                  <p:pic>
                    <p:nvPicPr>
                      <p:cNvPr id="0"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6"/>
            <a:ext cx="11653523" cy="1689907"/>
          </a:xfrm>
        </p:spPr>
        <p:txBody>
          <a:bodyPr>
            <a:spAutoFit/>
          </a:bodyPr>
          <a:lstStyle>
            <a:lvl1pPr>
              <a:defRPr sz="2745">
                <a:solidFill>
                  <a:schemeClr val="tx1"/>
                </a:solidFill>
              </a:defRPr>
            </a:lvl1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itle 5"/>
          <p:cNvSpPr>
            <a:spLocks noGrp="1"/>
          </p:cNvSpPr>
          <p:nvPr>
            <p:ph type="title"/>
          </p:nvPr>
        </p:nvSpPr>
        <p:spPr/>
        <p:txBody>
          <a:bodyPr/>
          <a:lstStyle/>
          <a:p>
            <a:r>
              <a:rPr lang="en-US"/>
              <a:t>Click to edit Master title style</a:t>
            </a:r>
            <a:endParaRPr lang="en-US"/>
          </a:p>
        </p:txBody>
      </p:sp>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3" imgW="8890" imgH="8890" progId="TCLayout.ActiveDocument.1">
                  <p:embed/>
                </p:oleObj>
              </mc:Choice>
              <mc:Fallback>
                <p:oleObj name="think-cell Slide" r:id="rId3" imgW="8890" imgH="8890" progId="TCLayout.ActiveDocument.1">
                  <p:embed/>
                  <p:pic>
                    <p:nvPicPr>
                      <p:cNvPr id="0" name="Object 2"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a:p>
        </p:txBody>
      </p:sp>
      <p:sp>
        <p:nvSpPr>
          <p:cNvPr id="4"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3" imgW="8890" imgH="8890" progId="TCLayout.ActiveDocument.1">
                  <p:embed/>
                </p:oleObj>
              </mc:Choice>
              <mc:Fallback>
                <p:oleObj name="think-cell Slide" r:id="rId3" imgW="8890" imgH="8890" progId="TCLayout.ActiveDocument.1">
                  <p:embed/>
                  <p:pic>
                    <p:nvPicPr>
                      <p:cNvPr id="0" name="Object 2"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3" imgW="8890" imgH="8890" progId="TCLayout.ActiveDocument.1">
                  <p:embed/>
                </p:oleObj>
              </mc:Choice>
              <mc:Fallback>
                <p:oleObj name="think-cell Slide" r:id="rId3" imgW="8890" imgH="8890" progId="TCLayout.ActiveDocument.1">
                  <p:embed/>
                  <p:pic>
                    <p:nvPicPr>
                      <p:cNvPr id="0" name="Object 2"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3" imgW="8890" imgH="8890" progId="TCLayout.ActiveDocument.1">
                  <p:embed/>
                </p:oleObj>
              </mc:Choice>
              <mc:Fallback>
                <p:oleObj name="think-cell Slide" r:id="rId3" imgW="8890" imgH="8890" progId="TCLayout.ActiveDocument.1">
                  <p:embed/>
                  <p:pic>
                    <p:nvPicPr>
                      <p:cNvPr id="0" name="Object 2"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3" imgW="8890" imgH="8890" progId="TCLayout.ActiveDocument.1">
                  <p:embed/>
                </p:oleObj>
              </mc:Choice>
              <mc:Fallback>
                <p:oleObj name="think-cell Slide" r:id="rId3" imgW="8890" imgH="8890" progId="TCLayout.ActiveDocument.1">
                  <p:embed/>
                  <p:pic>
                    <p:nvPicPr>
                      <p:cNvPr id="0" name="Object 2"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3" imgW="8890" imgH="8890" progId="TCLayout.ActiveDocument.1">
                  <p:embed/>
                </p:oleObj>
              </mc:Choice>
              <mc:Fallback>
                <p:oleObj name="think-cell Slide" r:id="rId3" imgW="8890" imgH="8890" progId="TCLayout.ActiveDocument.1">
                  <p:embed/>
                  <p:pic>
                    <p:nvPicPr>
                      <p:cNvPr id="0"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p:cNvPicPr>
            <a:picLocks noChangeAspect="1"/>
          </p:cNvPicPr>
          <p:nvPr userDrawn="1"/>
        </p:nvPicPr>
        <p:blipFill rotWithShape="1">
          <a:blip r:embed="rId2"/>
          <a:srcRect t="3580" b="12046"/>
          <a:stretch>
            <a:fillRect/>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endParaRPr lang="en-US"/>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6" name="MS logo white - EMF"/>
          <p:cNvPicPr>
            <a:picLocks noChangeAspect="1"/>
          </p:cNvPicPr>
          <p:nvPr userDrawn="1"/>
        </p:nvPicPr>
        <p:blipFill>
          <a:blip r:embed="rId3"/>
          <a:stretch>
            <a:fillRect/>
          </a:stretch>
        </p:blipFill>
        <p:spPr bwMode="black">
          <a:xfrm>
            <a:off x="584200" y="585788"/>
            <a:ext cx="1366245" cy="29260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3" imgW="8890" imgH="8890" progId="TCLayout.ActiveDocument.1">
                  <p:embed/>
                </p:oleObj>
              </mc:Choice>
              <mc:Fallback>
                <p:oleObj name="think-cell Slide" r:id="rId3" imgW="8890" imgH="8890" progId="TCLayout.ActiveDocument.1">
                  <p:embed/>
                  <p:pic>
                    <p:nvPicPr>
                      <p:cNvPr id="0"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3" imgW="8890" imgH="8890" progId="TCLayout.ActiveDocument.1">
                  <p:embed/>
                </p:oleObj>
              </mc:Choice>
              <mc:Fallback>
                <p:oleObj name="think-cell Slide" r:id="rId3" imgW="8890" imgH="8890" progId="TCLayout.ActiveDocument.1">
                  <p:embed/>
                  <p:pic>
                    <p:nvPicPr>
                      <p:cNvPr id="0"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3" imgW="8890" imgH="8890" progId="TCLayout.ActiveDocument.1">
                  <p:embed/>
                </p:oleObj>
              </mc:Choice>
              <mc:Fallback>
                <p:oleObj name="think-cell Slide" r:id="rId3" imgW="8890" imgH="8890" progId="TCLayout.ActiveDocument.1">
                  <p:embed/>
                  <p:pic>
                    <p:nvPicPr>
                      <p:cNvPr id="0"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3" imgW="8890" imgH="8890" progId="TCLayout.ActiveDocument.1">
                  <p:embed/>
                </p:oleObj>
              </mc:Choice>
              <mc:Fallback>
                <p:oleObj name="think-cell Slide" r:id="rId3" imgW="8890" imgH="8890" progId="TCLayout.ActiveDocument.1">
                  <p:embed/>
                  <p:pic>
                    <p:nvPicPr>
                      <p:cNvPr id="0" name="Object 3"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a:t>Slide for developer code</a:t>
            </a:r>
            <a:endParaRPr lang="en-US"/>
          </a:p>
        </p:txBody>
      </p:sp>
      <p:sp>
        <p:nvSpPr>
          <p:cNvPr id="5" name="Text Placeholder 4"/>
          <p:cNvSpPr>
            <a:spLocks noGrp="1"/>
          </p:cNvSpPr>
          <p:nvPr>
            <p:ph type="body" sz="quarter" idx="10"/>
          </p:nvPr>
        </p:nvSpPr>
        <p:spPr>
          <a:xfrm>
            <a:off x="269240" y="1309508"/>
            <a:ext cx="11653522" cy="176080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3" imgW="8890" imgH="8890" progId="TCLayout.ActiveDocument.1">
                  <p:embed/>
                </p:oleObj>
              </mc:Choice>
              <mc:Fallback>
                <p:oleObj name="think-cell Slide" r:id="rId3" imgW="8890" imgH="8890" progId="TCLayout.ActiveDocument.1">
                  <p:embed/>
                  <p:pic>
                    <p:nvPicPr>
                      <p:cNvPr id="0" name="Object 3"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spAutoFit/>
          </a:bodyPr>
          <a:lstStyle/>
          <a:p>
            <a:pPr defTabSz="913765" eaLnBrk="0" hangingPunct="0"/>
            <a:r>
              <a:rPr lang="en-US" sz="685">
                <a:gradFill>
                  <a:gsLst>
                    <a:gs pos="0">
                      <a:schemeClr val="tx1"/>
                    </a:gs>
                    <a:gs pos="100000">
                      <a:schemeClr val="tx1"/>
                    </a:gs>
                  </a:gsLst>
                  <a:lin ang="5400000" scaled="0"/>
                </a:gradFill>
                <a:cs typeface="Segoe UI" panose="020B0502040204020203" pitchFamily="34" charset="0"/>
              </a:rPr>
              <a:t>© 2014 Microsoft Corporation. All rights reserved. </a:t>
            </a:r>
            <a:endParaRPr lang="en-US" sz="685">
              <a:gradFill>
                <a:gsLst>
                  <a:gs pos="0">
                    <a:schemeClr val="tx1"/>
                  </a:gs>
                  <a:gs pos="100000">
                    <a:schemeClr val="tx1"/>
                  </a:gs>
                </a:gsLst>
                <a:lin ang="5400000" scaled="0"/>
              </a:gradFill>
              <a:cs typeface="Segoe UI" panose="020B0502040204020203" pitchFamily="34" charset="0"/>
            </a:endParaRP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20482" name="think-cell Slide" r:id="rId3" imgW="8890" imgH="8890" progId="TCLayout.ActiveDocument.1">
                  <p:embed/>
                </p:oleObj>
              </mc:Choice>
              <mc:Fallback>
                <p:oleObj name="think-cell Slide" r:id="rId3" imgW="8890" imgH="8890" progId="TCLayout.ActiveDocument.1">
                  <p:embed/>
                  <p:pic>
                    <p:nvPicPr>
                      <p:cNvPr id="0"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480" indent="-284480">
              <a:buClr>
                <a:schemeClr val="tx1"/>
              </a:buClr>
              <a:buSzPct val="90000"/>
              <a:buFont typeface="Arial" panose="020B0604020202020204" pitchFamily="34" charset="0"/>
              <a:buChar char="•"/>
              <a:defRPr sz="352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vl2pPr marL="560070" indent="-275590">
              <a:buClr>
                <a:schemeClr val="tx1"/>
              </a:buClr>
              <a:buSzPct val="90000"/>
              <a:buFont typeface="Arial" panose="020B0604020202020204" pitchFamily="34" charset="0"/>
              <a:buChar char="•"/>
              <a:defRPr sz="313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2pPr>
            <a:lvl3pPr marL="844550" indent="-284480">
              <a:buClr>
                <a:schemeClr val="tx1"/>
              </a:buClr>
              <a:buSzPct val="90000"/>
              <a:buFont typeface="Arial" panose="020B0604020202020204" pitchFamily="34" charset="0"/>
              <a:buChar char="•"/>
              <a:defRPr sz="2745">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3pPr>
            <a:lvl4pPr marL="1068705" indent="-224155">
              <a:buClr>
                <a:schemeClr val="tx1"/>
              </a:buClr>
              <a:buSzPct val="90000"/>
              <a:buFont typeface="Arial" panose="020B0604020202020204" pitchFamily="34" charset="0"/>
              <a:buChar char="•"/>
              <a:defRPr sz="235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4pPr>
            <a:lvl5pPr marL="1292860" indent="-224155">
              <a:buClr>
                <a:schemeClr val="tx1"/>
              </a:buClr>
              <a:buSzPct val="90000"/>
              <a:buFont typeface="Arial" panose="020B0604020202020204" pitchFamily="34" charset="0"/>
              <a:buChar char="•"/>
              <a:defRPr sz="196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Use this Layout for Speaker Notes slides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anose="020B0604020202020204"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a:t>Next:</a:t>
            </a:r>
            <a:endParaRPr lang="en-US"/>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losing slide_dark backgroun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spAutoFit/>
          </a:bodyPr>
          <a:lstStyle/>
          <a:p>
            <a:pPr defTabSz="913765" eaLnBrk="0" hangingPunct="0"/>
            <a:r>
              <a:rPr lang="en-US" sz="685">
                <a:gradFill>
                  <a:gsLst>
                    <a:gs pos="0">
                      <a:schemeClr val="tx1"/>
                    </a:gs>
                    <a:gs pos="100000">
                      <a:schemeClr val="tx1"/>
                    </a:gs>
                  </a:gsLst>
                  <a:lin ang="5400000" scaled="0"/>
                </a:gradFill>
                <a:cs typeface="Segoe UI" panose="020B0502040204020203" pitchFamily="34" charset="0"/>
              </a:rPr>
              <a:t>© 2014 Microsoft Corporation. All rights reserved. </a:t>
            </a:r>
            <a:endParaRPr lang="en-US" sz="685">
              <a:gradFill>
                <a:gsLst>
                  <a:gs pos="0">
                    <a:schemeClr val="tx1"/>
                  </a:gs>
                  <a:gs pos="100000">
                    <a:schemeClr val="tx1"/>
                  </a:gs>
                </a:gsLst>
                <a:lin ang="5400000" scaled="0"/>
              </a:gradFill>
              <a:cs typeface="Segoe UI" panose="020B0502040204020203"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39" y="1189177"/>
            <a:ext cx="11653523" cy="169289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183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Slide Number Placeholder 3"/>
          <p:cNvSpPr>
            <a:spLocks noGrp="1"/>
          </p:cNvSpPr>
          <p:nvPr>
            <p:ph type="sldNum" sz="quarter" idx="4"/>
          </p:nvPr>
        </p:nvSpPr>
        <p:spPr>
          <a:xfrm>
            <a:off x="9270152" y="6417507"/>
            <a:ext cx="2742188" cy="301013"/>
          </a:xfrm>
          <a:prstGeom prst="rect">
            <a:avLst/>
          </a:prstGeom>
        </p:spPr>
        <p:txBody>
          <a:bodyPr/>
          <a:lstStyle>
            <a:lvl1pPr algn="r">
              <a:defRPr sz="1175"/>
            </a:lvl1pPr>
          </a:lstStyle>
          <a:p>
            <a:fld id="{028F1B25-87A0-481C-BD5E-5E094F80F3D5}" type="slidenum">
              <a:rPr lang="en-US" smtClean="0"/>
            </a:fld>
            <a:endParaRPr lang="en-US"/>
          </a:p>
        </p:txBody>
      </p:sp>
    </p:spTree>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560799" y="2111605"/>
            <a:ext cx="11079822" cy="169289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5"/>
          <p:cNvSpPr>
            <a:spLocks noGrp="1"/>
          </p:cNvSpPr>
          <p:nvPr>
            <p:ph type="sldNum" sz="quarter" idx="12"/>
          </p:nvPr>
        </p:nvSpPr>
        <p:spPr>
          <a:xfrm>
            <a:off x="8897422" y="6256216"/>
            <a:ext cx="2743200" cy="365125"/>
          </a:xfrm>
          <a:prstGeom prst="rect">
            <a:avLst/>
          </a:prstGeom>
        </p:spPr>
        <p:txBody>
          <a:bodyPr/>
          <a:lstStyle/>
          <a:p>
            <a:pPr defTabSz="913765"/>
            <a:fld id="{0A164282-434E-41D4-9582-783D542A7B68}" type="slidenum">
              <a:rPr lang="en-US" smtClean="0"/>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a:t>Secondary refining headline</a:t>
            </a:r>
            <a:endParaRPr lang="en-US"/>
          </a:p>
        </p:txBody>
      </p:sp>
    </p:spTree>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Five-tiles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219200"/>
            <a:ext cx="2438400" cy="2438400"/>
          </a:xfrm>
          <a:solidFill>
            <a:schemeClr val="accent1"/>
          </a:solidFill>
        </p:spPr>
        <p:txBody>
          <a:bodyPr/>
          <a:lstStyle>
            <a:lvl1pPr>
              <a:defRPr>
                <a:latin typeface="+mn-lt"/>
              </a:defRPr>
            </a:lvl1pPr>
          </a:lstStyle>
          <a:p>
            <a:pPr lvl="0"/>
            <a:r>
              <a:rPr lang="en-US"/>
              <a:t>Click to edit slide content</a:t>
            </a:r>
            <a:endParaRPr lang="en-US"/>
          </a:p>
        </p:txBody>
      </p:sp>
      <p:sp>
        <p:nvSpPr>
          <p:cNvPr id="4" name="Slide Number Placeholder 3"/>
          <p:cNvSpPr>
            <a:spLocks noGrp="1"/>
          </p:cNvSpPr>
          <p:nvPr>
            <p:ph type="sldNum" sz="quarter" idx="11"/>
          </p:nvPr>
        </p:nvSpPr>
        <p:spPr>
          <a:xfrm>
            <a:off x="9042400" y="6356353"/>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fld>
            <a:endParaRPr lang="en-US"/>
          </a:p>
        </p:txBody>
      </p:sp>
      <p:sp>
        <p:nvSpPr>
          <p:cNvPr id="10" name="Text Placeholder 14"/>
          <p:cNvSpPr>
            <a:spLocks noGrp="1"/>
          </p:cNvSpPr>
          <p:nvPr>
            <p:ph type="body" sz="quarter" idx="12" hasCustomPrompt="1"/>
          </p:nvPr>
        </p:nvSpPr>
        <p:spPr>
          <a:xfrm>
            <a:off x="1" y="3657600"/>
            <a:ext cx="2438400" cy="2800418"/>
          </a:xfrm>
          <a:solidFill>
            <a:schemeClr val="bg2"/>
          </a:solidFill>
        </p:spPr>
        <p:txBody>
          <a:bodyPr/>
          <a:lstStyle>
            <a:lvl1pPr marL="0" indent="0">
              <a:buNone/>
              <a:defRPr>
                <a:solidFill>
                  <a:schemeClr val="tx1"/>
                </a:solidFill>
                <a:latin typeface="+mn-lt"/>
              </a:defRPr>
            </a:lvl1pPr>
            <a:lvl2pPr marL="378460" indent="0">
              <a:buNone/>
              <a:defRPr>
                <a:solidFill>
                  <a:schemeClr val="tx1"/>
                </a:solidFill>
                <a:latin typeface="+mn-lt"/>
              </a:defRPr>
            </a:lvl2pPr>
            <a:lvl3pPr marL="763905" indent="0">
              <a:buNone/>
              <a:defRPr>
                <a:solidFill>
                  <a:schemeClr val="tx1"/>
                </a:solidFill>
                <a:latin typeface="+mn-lt"/>
              </a:defRPr>
            </a:lvl3pPr>
            <a:lvl4pPr marL="1140460" indent="0">
              <a:buNone/>
              <a:defRPr>
                <a:solidFill>
                  <a:schemeClr val="tx1"/>
                </a:solidFill>
                <a:latin typeface="+mn-lt"/>
              </a:defRPr>
            </a:lvl4pPr>
            <a:lvl5pPr marL="1525270" indent="0">
              <a:buNone/>
              <a:defRPr>
                <a:solidFill>
                  <a:schemeClr val="tx1"/>
                </a:solidFill>
                <a:latin typeface="+mn-lt"/>
              </a:defRPr>
            </a:lvl5pPr>
          </a:lstStyle>
          <a:p>
            <a:pPr lvl="0"/>
            <a:r>
              <a:rPr lang="en-US"/>
              <a:t>Click to edit slide content</a:t>
            </a:r>
            <a:endParaRPr lang="en-US"/>
          </a:p>
          <a:p>
            <a:pPr lvl="0"/>
            <a:r>
              <a:rPr lang="en-US"/>
              <a:t>Second level</a:t>
            </a:r>
            <a:endParaRPr lang="en-US"/>
          </a:p>
          <a:p>
            <a:pPr lvl="0"/>
            <a:r>
              <a:rPr lang="en-US"/>
              <a:t>Third level</a:t>
            </a:r>
            <a:endParaRPr lang="en-US"/>
          </a:p>
          <a:p>
            <a:pPr lvl="0"/>
            <a:r>
              <a:rPr lang="en-US"/>
              <a:t>Fourth level</a:t>
            </a:r>
            <a:endParaRPr lang="en-US"/>
          </a:p>
          <a:p>
            <a:pPr lvl="0"/>
            <a:r>
              <a:rPr lang="en-US"/>
              <a:t>Fifth level</a:t>
            </a:r>
            <a:endParaRPr lang="en-US"/>
          </a:p>
        </p:txBody>
      </p:sp>
      <p:sp>
        <p:nvSpPr>
          <p:cNvPr id="11" name="Text Placeholder 14"/>
          <p:cNvSpPr>
            <a:spLocks noGrp="1"/>
          </p:cNvSpPr>
          <p:nvPr>
            <p:ph type="body" sz="quarter" idx="13" hasCustomPrompt="1"/>
          </p:nvPr>
        </p:nvSpPr>
        <p:spPr>
          <a:xfrm>
            <a:off x="2438401" y="3657600"/>
            <a:ext cx="2438400" cy="2800418"/>
          </a:xfrm>
          <a:solidFill>
            <a:schemeClr val="accent3"/>
          </a:solidFill>
        </p:spPr>
        <p:txBody>
          <a:bodyPr/>
          <a:lstStyle>
            <a:lvl1pPr marL="0" indent="0">
              <a:buNone/>
              <a:defRPr>
                <a:solidFill>
                  <a:schemeClr val="tx1"/>
                </a:solidFill>
                <a:latin typeface="+mn-lt"/>
              </a:defRPr>
            </a:lvl1pPr>
            <a:lvl2pPr marL="378460" indent="0">
              <a:buNone/>
              <a:defRPr>
                <a:solidFill>
                  <a:schemeClr val="tx1"/>
                </a:solidFill>
                <a:latin typeface="+mn-lt"/>
              </a:defRPr>
            </a:lvl2pPr>
            <a:lvl3pPr marL="763905" indent="0">
              <a:buNone/>
              <a:defRPr>
                <a:solidFill>
                  <a:schemeClr val="tx1"/>
                </a:solidFill>
                <a:latin typeface="+mn-lt"/>
              </a:defRPr>
            </a:lvl3pPr>
            <a:lvl4pPr marL="1140460" indent="0">
              <a:buNone/>
              <a:defRPr>
                <a:solidFill>
                  <a:schemeClr val="tx1"/>
                </a:solidFill>
                <a:latin typeface="+mn-lt"/>
              </a:defRPr>
            </a:lvl4pPr>
            <a:lvl5pPr marL="1525270" indent="0">
              <a:buNone/>
              <a:defRPr>
                <a:solidFill>
                  <a:schemeClr val="tx1"/>
                </a:solidFill>
                <a:latin typeface="+mn-lt"/>
              </a:defRPr>
            </a:lvl5pPr>
          </a:lstStyle>
          <a:p>
            <a:pPr lvl="0"/>
            <a:r>
              <a:rPr lang="en-US"/>
              <a:t>Click to edit slide content</a:t>
            </a:r>
            <a:endParaRPr lang="en-US"/>
          </a:p>
          <a:p>
            <a:pPr lvl="0"/>
            <a:r>
              <a:rPr lang="en-US"/>
              <a:t>Second level</a:t>
            </a:r>
            <a:endParaRPr lang="en-US"/>
          </a:p>
          <a:p>
            <a:pPr lvl="0"/>
            <a:r>
              <a:rPr lang="en-US"/>
              <a:t>Third level</a:t>
            </a:r>
            <a:endParaRPr lang="en-US"/>
          </a:p>
          <a:p>
            <a:pPr lvl="0"/>
            <a:r>
              <a:rPr lang="en-US"/>
              <a:t>Fourth level</a:t>
            </a:r>
            <a:endParaRPr lang="en-US"/>
          </a:p>
          <a:p>
            <a:pPr lvl="0"/>
            <a:r>
              <a:rPr lang="en-US"/>
              <a:t>Fifth level</a:t>
            </a:r>
            <a:endParaRPr lang="en-US"/>
          </a:p>
        </p:txBody>
      </p:sp>
      <p:sp>
        <p:nvSpPr>
          <p:cNvPr id="12" name="Text Placeholder 14"/>
          <p:cNvSpPr>
            <a:spLocks noGrp="1"/>
          </p:cNvSpPr>
          <p:nvPr>
            <p:ph type="body" sz="quarter" idx="14" hasCustomPrompt="1"/>
          </p:nvPr>
        </p:nvSpPr>
        <p:spPr>
          <a:xfrm>
            <a:off x="4876801" y="3657600"/>
            <a:ext cx="2438400" cy="2800418"/>
          </a:xfrm>
          <a:solidFill>
            <a:schemeClr val="accent4"/>
          </a:solidFill>
        </p:spPr>
        <p:txBody>
          <a:bodyPr/>
          <a:lstStyle>
            <a:lvl1pPr marL="0" indent="0">
              <a:buNone/>
              <a:defRPr>
                <a:solidFill>
                  <a:schemeClr val="bg1"/>
                </a:solidFill>
                <a:latin typeface="+mn-lt"/>
              </a:defRPr>
            </a:lvl1pPr>
            <a:lvl2pPr marL="378460" indent="0">
              <a:buNone/>
              <a:defRPr>
                <a:solidFill>
                  <a:schemeClr val="bg1"/>
                </a:solidFill>
                <a:latin typeface="+mn-lt"/>
              </a:defRPr>
            </a:lvl2pPr>
            <a:lvl3pPr marL="763905" indent="0">
              <a:buNone/>
              <a:defRPr>
                <a:solidFill>
                  <a:schemeClr val="bg1"/>
                </a:solidFill>
                <a:latin typeface="+mn-lt"/>
              </a:defRPr>
            </a:lvl3pPr>
            <a:lvl4pPr marL="1140460" indent="0">
              <a:buNone/>
              <a:defRPr>
                <a:solidFill>
                  <a:schemeClr val="bg1"/>
                </a:solidFill>
                <a:latin typeface="+mn-lt"/>
              </a:defRPr>
            </a:lvl4pPr>
            <a:lvl5pPr marL="1525270" indent="0">
              <a:buNone/>
              <a:defRPr>
                <a:solidFill>
                  <a:schemeClr val="bg1"/>
                </a:solidFill>
                <a:latin typeface="+mn-lt"/>
              </a:defRPr>
            </a:lvl5pPr>
          </a:lstStyle>
          <a:p>
            <a:pPr lvl="0"/>
            <a:r>
              <a:rPr lang="en-US"/>
              <a:t>Click to edit slide content</a:t>
            </a:r>
            <a:endParaRPr lang="en-US"/>
          </a:p>
          <a:p>
            <a:pPr lvl="0"/>
            <a:r>
              <a:rPr lang="en-US"/>
              <a:t>Second level</a:t>
            </a:r>
            <a:endParaRPr lang="en-US"/>
          </a:p>
          <a:p>
            <a:pPr lvl="0"/>
            <a:r>
              <a:rPr lang="en-US"/>
              <a:t>Third level</a:t>
            </a:r>
            <a:endParaRPr lang="en-US"/>
          </a:p>
          <a:p>
            <a:pPr lvl="0"/>
            <a:r>
              <a:rPr lang="en-US"/>
              <a:t>Fourth level</a:t>
            </a:r>
            <a:endParaRPr lang="en-US"/>
          </a:p>
          <a:p>
            <a:pPr lvl="0"/>
            <a:r>
              <a:rPr lang="en-US"/>
              <a:t>Fifth level</a:t>
            </a:r>
            <a:endParaRPr lang="en-US"/>
          </a:p>
        </p:txBody>
      </p:sp>
      <p:sp>
        <p:nvSpPr>
          <p:cNvPr id="13" name="Text Placeholder 14"/>
          <p:cNvSpPr>
            <a:spLocks noGrp="1"/>
          </p:cNvSpPr>
          <p:nvPr>
            <p:ph type="body" sz="quarter" idx="15" hasCustomPrompt="1"/>
          </p:nvPr>
        </p:nvSpPr>
        <p:spPr>
          <a:xfrm>
            <a:off x="7315201" y="3657600"/>
            <a:ext cx="2438400" cy="2800418"/>
          </a:xfrm>
          <a:solidFill>
            <a:schemeClr val="accent5"/>
          </a:solidFill>
        </p:spPr>
        <p:txBody>
          <a:bodyPr/>
          <a:lstStyle>
            <a:lvl1pPr marL="0" indent="0">
              <a:buNone/>
              <a:defRPr>
                <a:solidFill>
                  <a:schemeClr val="tx1"/>
                </a:solidFill>
                <a:latin typeface="+mn-lt"/>
              </a:defRPr>
            </a:lvl1pPr>
            <a:lvl2pPr marL="378460" indent="0">
              <a:buNone/>
              <a:defRPr>
                <a:solidFill>
                  <a:schemeClr val="tx1"/>
                </a:solidFill>
                <a:latin typeface="+mn-lt"/>
              </a:defRPr>
            </a:lvl2pPr>
            <a:lvl3pPr marL="763905" indent="0">
              <a:buNone/>
              <a:defRPr>
                <a:solidFill>
                  <a:schemeClr val="tx1"/>
                </a:solidFill>
                <a:latin typeface="+mn-lt"/>
              </a:defRPr>
            </a:lvl3pPr>
            <a:lvl4pPr marL="1140460" indent="0">
              <a:buNone/>
              <a:defRPr>
                <a:solidFill>
                  <a:schemeClr val="tx1"/>
                </a:solidFill>
                <a:latin typeface="+mn-lt"/>
              </a:defRPr>
            </a:lvl4pPr>
            <a:lvl5pPr marL="1525270" indent="0">
              <a:buNone/>
              <a:defRPr>
                <a:solidFill>
                  <a:schemeClr val="tx1"/>
                </a:solidFill>
                <a:latin typeface="+mn-lt"/>
              </a:defRPr>
            </a:lvl5pPr>
          </a:lstStyle>
          <a:p>
            <a:pPr lvl="0"/>
            <a:r>
              <a:rPr lang="en-US"/>
              <a:t>Click to edit slide content</a:t>
            </a:r>
            <a:endParaRPr lang="en-US"/>
          </a:p>
          <a:p>
            <a:pPr lvl="0"/>
            <a:r>
              <a:rPr lang="en-US"/>
              <a:t>Second level</a:t>
            </a:r>
            <a:endParaRPr lang="en-US"/>
          </a:p>
          <a:p>
            <a:pPr lvl="0"/>
            <a:r>
              <a:rPr lang="en-US"/>
              <a:t>Third level</a:t>
            </a:r>
            <a:endParaRPr lang="en-US"/>
          </a:p>
          <a:p>
            <a:pPr lvl="0"/>
            <a:r>
              <a:rPr lang="en-US"/>
              <a:t>Fourth level</a:t>
            </a:r>
            <a:endParaRPr lang="en-US"/>
          </a:p>
          <a:p>
            <a:pPr lvl="0"/>
            <a:r>
              <a:rPr lang="en-US"/>
              <a:t>Fifth level</a:t>
            </a:r>
            <a:endParaRPr lang="en-US"/>
          </a:p>
        </p:txBody>
      </p:sp>
      <p:sp>
        <p:nvSpPr>
          <p:cNvPr id="14" name="Text Placeholder 14"/>
          <p:cNvSpPr>
            <a:spLocks noGrp="1"/>
          </p:cNvSpPr>
          <p:nvPr>
            <p:ph type="body" sz="quarter" idx="16" hasCustomPrompt="1"/>
          </p:nvPr>
        </p:nvSpPr>
        <p:spPr>
          <a:xfrm>
            <a:off x="9753601" y="3657600"/>
            <a:ext cx="2438400" cy="2800418"/>
          </a:xfrm>
          <a:solidFill>
            <a:schemeClr val="accent6"/>
          </a:solidFill>
        </p:spPr>
        <p:txBody>
          <a:bodyPr/>
          <a:lstStyle>
            <a:lvl1pPr marL="0" indent="0">
              <a:buNone/>
              <a:defRPr>
                <a:solidFill>
                  <a:schemeClr val="bg1"/>
                </a:solidFill>
                <a:latin typeface="+mn-lt"/>
              </a:defRPr>
            </a:lvl1pPr>
            <a:lvl2pPr marL="378460" indent="0">
              <a:buNone/>
              <a:defRPr>
                <a:solidFill>
                  <a:schemeClr val="bg1"/>
                </a:solidFill>
                <a:latin typeface="+mn-lt"/>
              </a:defRPr>
            </a:lvl2pPr>
            <a:lvl3pPr marL="763905" indent="0">
              <a:buNone/>
              <a:defRPr>
                <a:solidFill>
                  <a:schemeClr val="bg1"/>
                </a:solidFill>
                <a:latin typeface="+mn-lt"/>
              </a:defRPr>
            </a:lvl3pPr>
            <a:lvl4pPr marL="1140460" indent="0">
              <a:buNone/>
              <a:defRPr>
                <a:solidFill>
                  <a:schemeClr val="bg1"/>
                </a:solidFill>
                <a:latin typeface="+mn-lt"/>
              </a:defRPr>
            </a:lvl4pPr>
            <a:lvl5pPr marL="1525270" indent="0">
              <a:buNone/>
              <a:defRPr>
                <a:solidFill>
                  <a:schemeClr val="bg1"/>
                </a:solidFill>
                <a:latin typeface="+mn-lt"/>
              </a:defRPr>
            </a:lvl5pPr>
          </a:lstStyle>
          <a:p>
            <a:pPr lvl="0"/>
            <a:r>
              <a:rPr lang="en-US"/>
              <a:t>Click to edit slide content</a:t>
            </a:r>
            <a:endParaRPr lang="en-US"/>
          </a:p>
          <a:p>
            <a:pPr lvl="0"/>
            <a:r>
              <a:rPr lang="en-US"/>
              <a:t>Second level</a:t>
            </a:r>
            <a:endParaRPr lang="en-US"/>
          </a:p>
          <a:p>
            <a:pPr lvl="0"/>
            <a:r>
              <a:rPr lang="en-US"/>
              <a:t>Third level</a:t>
            </a:r>
            <a:endParaRPr lang="en-US"/>
          </a:p>
          <a:p>
            <a:pPr lvl="0"/>
            <a:r>
              <a:rPr lang="en-US"/>
              <a:t>Fourth level</a:t>
            </a:r>
            <a:endParaRPr lang="en-US"/>
          </a:p>
          <a:p>
            <a:pPr lvl="0"/>
            <a:r>
              <a:rPr lang="en-US"/>
              <a:t>Fifth level</a:t>
            </a:r>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endParaRPr lang="en-US"/>
          </a:p>
        </p:txBody>
      </p:sp>
      <p:pic>
        <p:nvPicPr>
          <p:cNvPr id="14" name="Picture 13"/>
          <p:cNvPicPr>
            <a:picLocks noChangeAspect="1"/>
          </p:cNvPicPr>
          <p:nvPr userDrawn="1"/>
        </p:nvPicPr>
        <p:blipFill rotWithShape="1">
          <a:blip r:embed="rId2" cstate="screen"/>
          <a:srcRect/>
          <a:stretch>
            <a:fillRect/>
          </a:stretch>
        </p:blipFill>
        <p:spPr>
          <a:xfrm>
            <a:off x="6170702" y="387852"/>
            <a:ext cx="4407423" cy="6469664"/>
          </a:xfrm>
          <a:prstGeom prst="rect">
            <a:avLst/>
          </a:prstGeom>
        </p:spPr>
      </p:pic>
      <p:sp>
        <p:nvSpPr>
          <p:cNvPr id="3" name="Title 2"/>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endParaRPr lang="en-US"/>
          </a:p>
        </p:txBody>
      </p:sp>
      <p:pic>
        <p:nvPicPr>
          <p:cNvPr id="8" name="MS logo gray - EMF"/>
          <p:cNvPicPr>
            <a:picLocks noChangeAspect="1"/>
          </p:cNvPicPr>
          <p:nvPr userDrawn="1"/>
        </p:nvPicPr>
        <p:blipFill>
          <a:blip r:embed="rId3"/>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0850" indent="0">
              <a:buNone/>
              <a:defRPr/>
            </a:lvl4pPr>
            <a:lvl5pPr marL="67183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0850" indent="0">
              <a:buNone/>
              <a:defRPr/>
            </a:lvl4pPr>
            <a:lvl5pPr marL="67183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extBox 7"/>
          <p:cNvSpPr txBox="1"/>
          <p:nvPr userDrawn="1"/>
        </p:nvSpPr>
        <p:spPr bwMode="white">
          <a:xfrm>
            <a:off x="4366457" y="6567086"/>
            <a:ext cx="3459088" cy="158057"/>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25"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endParaRPr lang="en-US" sz="1025" b="0" spc="147" baseline="0">
              <a:gradFill>
                <a:gsLst>
                  <a:gs pos="0">
                    <a:schemeClr val="tx1">
                      <a:alpha val="50000"/>
                    </a:schemeClr>
                  </a:gs>
                  <a:gs pos="86000">
                    <a:schemeClr val="tx1">
                      <a:alpha val="50000"/>
                    </a:schemeClr>
                  </a:gs>
                </a:gsLst>
                <a:lin ang="5400000" scaled="0"/>
              </a:gradFill>
              <a:latin typeface="Segoe UI" panose="020B0502040204020203" pitchFamily="34" charset="0"/>
            </a:endParaRP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spAutoFit/>
          </a:bodyPr>
          <a:lstStyle/>
          <a:p>
            <a:pPr defTabSz="913765" eaLnBrk="0" hangingPunct="0"/>
            <a:r>
              <a:rPr lang="en-US" sz="685">
                <a:gradFill>
                  <a:gsLst>
                    <a:gs pos="0">
                      <a:srgbClr val="505050"/>
                    </a:gs>
                    <a:gs pos="100000">
                      <a:srgbClr val="505050"/>
                    </a:gs>
                  </a:gsLst>
                  <a:lin ang="5400000" scaled="0"/>
                </a:gradFill>
                <a:cs typeface="Segoe UI" panose="020B0502040204020203" pitchFamily="34" charset="0"/>
              </a:rPr>
              <a:t>© 2015 Microsoft Corporation. All rights reserved. </a:t>
            </a:r>
            <a:endParaRPr lang="en-US" sz="685">
              <a:gradFill>
                <a:gsLst>
                  <a:gs pos="0">
                    <a:srgbClr val="505050"/>
                  </a:gs>
                  <a:gs pos="100000">
                    <a:srgbClr val="505050"/>
                  </a:gs>
                </a:gsLst>
                <a:lin ang="5400000" scaled="0"/>
              </a:gradFill>
              <a:cs typeface="Segoe UI" panose="020B0502040204020203" pitchFamily="34" charset="0"/>
            </a:endParaRPr>
          </a:p>
        </p:txBody>
      </p:sp>
    </p:spTree>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334376"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3265552"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ext Placeholder 3"/>
          <p:cNvSpPr>
            <a:spLocks noGrp="1"/>
          </p:cNvSpPr>
          <p:nvPr>
            <p:ph type="body" sz="quarter" idx="12"/>
          </p:nvPr>
        </p:nvSpPr>
        <p:spPr>
          <a:xfrm>
            <a:off x="6196728"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ext Placeholder 3"/>
          <p:cNvSpPr>
            <a:spLocks noGrp="1"/>
          </p:cNvSpPr>
          <p:nvPr>
            <p:ph type="body" sz="quarter" idx="13"/>
          </p:nvPr>
        </p:nvSpPr>
        <p:spPr>
          <a:xfrm>
            <a:off x="9127905" y="4729896"/>
            <a:ext cx="2797175" cy="1375761"/>
          </a:xfrm>
        </p:spPr>
        <p:txBody>
          <a:bodyPr/>
          <a:lstStyle>
            <a:lvl1pPr marL="0" indent="0" algn="ctr">
              <a:buNone/>
              <a:defRPr sz="2000">
                <a:latin typeface="Segoe UI" panose="020B0502040204020203" pitchFamily="34" charset="0"/>
                <a:cs typeface="Segoe UI" panose="020B0502040204020203" pitchFamily="34" charset="0"/>
              </a:defRPr>
            </a:lvl1pPr>
            <a:lvl2pPr marL="0" indent="0" algn="ctr">
              <a:buNone/>
              <a:defRPr sz="1600">
                <a:latin typeface="Segoe UI" panose="020B0502040204020203" pitchFamily="34" charset="0"/>
                <a:cs typeface="Segoe UI" panose="020B0502040204020203" pitchFamily="34" charset="0"/>
              </a:defRPr>
            </a:lvl2pPr>
            <a:lvl3pPr marL="0" indent="0" algn="ctr">
              <a:buNone/>
              <a:defRPr sz="1400">
                <a:latin typeface="Segoe UI" panose="020B0502040204020203" pitchFamily="34" charset="0"/>
                <a:cs typeface="Segoe UI" panose="020B0502040204020203" pitchFamily="34" charset="0"/>
              </a:defRPr>
            </a:lvl3pPr>
            <a:lvl4pPr marL="0" indent="0" algn="ctr">
              <a:buNone/>
              <a:defRPr sz="1200">
                <a:latin typeface="Segoe UI" panose="020B0502040204020203" pitchFamily="34" charset="0"/>
                <a:cs typeface="Segoe UI" panose="020B0502040204020203" pitchFamily="34" charset="0"/>
              </a:defRPr>
            </a:lvl4pPr>
            <a:lvl5pPr marL="0" indent="0" algn="ctr">
              <a:buNone/>
              <a:defRPr sz="1200">
                <a:latin typeface="Segoe UI" panose="020B0502040204020203" pitchFamily="34" charset="0"/>
                <a:cs typeface="Segoe UI" panose="020B0502040204020203" pitchFamily="34"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05976" cy="899665"/>
          </a:xfrm>
        </p:spPr>
        <p:txBody>
          <a:bodyPr/>
          <a:lstStyle/>
          <a:p>
            <a:r>
              <a:rPr lang="en-US"/>
              <a:t>Click to edit Master title style</a:t>
            </a:r>
            <a:endParaRPr lang="en-US"/>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0015403" cy="899665"/>
          </a:xfrm>
        </p:spPr>
        <p:txBody>
          <a:bodyPr/>
          <a:lstStyle/>
          <a:p>
            <a:r>
              <a:rPr lang="en-US"/>
              <a:t>Click to edit Master title style</a:t>
            </a:r>
            <a:endParaRPr lang="en-US"/>
          </a:p>
        </p:txBody>
      </p:sp>
      <p:sp>
        <p:nvSpPr>
          <p:cNvPr id="4" name="Text Placeholder 3"/>
          <p:cNvSpPr>
            <a:spLocks noGrp="1"/>
          </p:cNvSpPr>
          <p:nvPr>
            <p:ph type="body" sz="quarter" idx="10"/>
          </p:nvPr>
        </p:nvSpPr>
        <p:spPr>
          <a:xfrm>
            <a:off x="1168923"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4967365"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ext Placeholder 3"/>
          <p:cNvSpPr>
            <a:spLocks noGrp="1"/>
          </p:cNvSpPr>
          <p:nvPr>
            <p:ph type="body" sz="quarter" idx="12"/>
          </p:nvPr>
        </p:nvSpPr>
        <p:spPr>
          <a:xfrm>
            <a:off x="8765807" y="4729896"/>
            <a:ext cx="3016577" cy="1652760"/>
          </a:xfrm>
        </p:spPr>
        <p:txBody>
          <a:bodyPr/>
          <a:lstStyle>
            <a:lvl1pPr marL="0" indent="0" algn="l">
              <a:buNone/>
              <a:defRPr sz="2000" b="1">
                <a:latin typeface="Segoe UI" panose="020B0502040204020203" pitchFamily="34" charset="0"/>
                <a:cs typeface="Segoe UI" panose="020B0502040204020203" pitchFamily="34" charset="0"/>
              </a:defRPr>
            </a:lvl1pPr>
            <a:lvl2pPr marL="0" indent="0" algn="l">
              <a:buNone/>
              <a:defRPr sz="1600">
                <a:latin typeface="Segoe UI" panose="020B0502040204020203" pitchFamily="34" charset="0"/>
                <a:cs typeface="Segoe UI" panose="020B0502040204020203" pitchFamily="34" charset="0"/>
              </a:defRPr>
            </a:lvl2pPr>
            <a:lvl3pPr marL="0" indent="0" algn="l">
              <a:buNone/>
              <a:defRPr sz="1400">
                <a:latin typeface="Segoe UI" panose="020B0502040204020203" pitchFamily="34" charset="0"/>
                <a:cs typeface="Segoe UI" panose="020B0502040204020203" pitchFamily="34" charset="0"/>
              </a:defRPr>
            </a:lvl3pPr>
            <a:lvl4pPr marL="0" indent="0" algn="l">
              <a:buNone/>
              <a:defRPr sz="1200">
                <a:latin typeface="Segoe UI" panose="020B0502040204020203" pitchFamily="34" charset="0"/>
                <a:cs typeface="Segoe UI" panose="020B0502040204020203" pitchFamily="34" charset="0"/>
              </a:defRPr>
            </a:lvl4pPr>
            <a:lvl5pPr marL="0" indent="0" algn="l">
              <a:buNone/>
              <a:defRPr sz="1200">
                <a:latin typeface="Segoe UI" panose="020B0502040204020203" pitchFamily="34" charset="0"/>
                <a:cs typeface="Segoe UI" panose="020B0502040204020203" pitchFamily="34" charset="0"/>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endParaRPr lang="en-US"/>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5" spc="-98" baseline="0">
                <a:gradFill>
                  <a:gsLst>
                    <a:gs pos="3030">
                      <a:schemeClr val="tx1"/>
                    </a:gs>
                    <a:gs pos="23000">
                      <a:schemeClr val="tx1"/>
                    </a:gs>
                  </a:gsLst>
                  <a:lin ang="5400000" scaled="0"/>
                </a:gradFill>
              </a:defRPr>
            </a:lvl1pPr>
          </a:lstStyle>
          <a:p>
            <a:r>
              <a:rPr lang="en-US"/>
              <a:t>Presentation title</a:t>
            </a: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Title 6"/>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endParaRPr lang="en-US"/>
          </a:p>
        </p:txBody>
      </p:sp>
      <p:sp>
        <p:nvSpPr>
          <p:cNvPr id="9" name="Title 1"/>
          <p:cNvSpPr>
            <a:spLocks noGrp="1"/>
          </p:cNvSpPr>
          <p:nvPr>
            <p:ph type="title" hasCustomPrompt="1"/>
          </p:nvPr>
        </p:nvSpPr>
        <p:spPr>
          <a:xfrm>
            <a:off x="269302" y="2075840"/>
            <a:ext cx="6275220" cy="1801436"/>
          </a:xfrm>
          <a:noFill/>
        </p:spPr>
        <p:txBody>
          <a:bodyPr lIns="146304" tIns="91440" rIns="146304" bIns="91440" anchor="t" anchorCtr="0"/>
          <a:lstStyle>
            <a:lvl1pPr>
              <a:defRPr sz="5295" spc="-98" baseline="0">
                <a:gradFill>
                  <a:gsLst>
                    <a:gs pos="3030">
                      <a:schemeClr val="tx1"/>
                    </a:gs>
                    <a:gs pos="23000">
                      <a:schemeClr val="tx1"/>
                    </a:gs>
                  </a:gsLst>
                  <a:lin ang="5400000" scaled="0"/>
                </a:gradFill>
              </a:defRPr>
            </a:lvl1pPr>
          </a:lstStyle>
          <a:p>
            <a:r>
              <a:rPr lang="en-US"/>
              <a:t>Presentation title</a:t>
            </a:r>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5" spc="-98" baseline="0">
                <a:gradFill>
                  <a:gsLst>
                    <a:gs pos="100000">
                      <a:schemeClr val="tx2"/>
                    </a:gs>
                    <a:gs pos="0">
                      <a:schemeClr val="tx2"/>
                    </a:gs>
                  </a:gsLst>
                  <a:lin ang="5400000" scaled="0"/>
                </a:gradFill>
              </a:defRPr>
            </a:lvl1pPr>
          </a:lstStyle>
          <a:p>
            <a:r>
              <a:rPr lang="en-US"/>
              <a:t>Presentation title</a:t>
            </a:r>
            <a:endParaRPr lang="en-US"/>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endParaRPr lang="en-US"/>
          </a:p>
        </p:txBody>
      </p:sp>
      <p:pic>
        <p:nvPicPr>
          <p:cNvPr id="7" name="Picture 6"/>
          <p:cNvPicPr>
            <a:picLocks noChangeAspect="1"/>
          </p:cNvPicPr>
          <p:nvPr userDrawn="1"/>
        </p:nvPicPr>
        <p:blipFill>
          <a:blip r:embed="rId2" cstate="screen"/>
          <a:stretch>
            <a:fillRect/>
          </a:stretch>
        </p:blipFill>
        <p:spPr>
          <a:xfrm>
            <a:off x="213213" y="5799727"/>
            <a:ext cx="2193276" cy="8068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155" indent="0">
              <a:buNone/>
              <a:defRPr/>
            </a:lvl3pPr>
            <a:lvl4pPr marL="448310"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itle 5"/>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Title 5"/>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gradFill>
                  <a:gsLst>
                    <a:gs pos="1250">
                      <a:schemeClr val="tx2"/>
                    </a:gs>
                    <a:gs pos="99000">
                      <a:schemeClr val="tx2"/>
                    </a:gs>
                  </a:gsLst>
                  <a:lin ang="5400000" scaled="0"/>
                </a:gradFill>
              </a:defRPr>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anose="05000000000000000000" pitchFamily="2" charset="2"/>
              <a:buNone/>
              <a:defRPr sz="3135"/>
            </a:lvl1pPr>
            <a:lvl2pPr marL="0" indent="0">
              <a:buNone/>
              <a:defRPr sz="1960"/>
            </a:lvl2pPr>
            <a:lvl3pPr marL="227330" indent="0">
              <a:buNone/>
              <a:defRPr sz="1960"/>
            </a:lvl3pPr>
            <a:lvl4pPr marL="451485" indent="0">
              <a:buNone/>
              <a:defRPr/>
            </a:lvl4pPr>
            <a:lvl5pPr marL="672465"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2"/>
              </a:buClr>
              <a:buFont typeface="Arial" panose="020B0604020202020204" pitchFamily="34" charset="0"/>
              <a:buChar char="•"/>
              <a:defRPr sz="3135">
                <a:gradFill>
                  <a:gsLst>
                    <a:gs pos="1250">
                      <a:schemeClr val="tx2"/>
                    </a:gs>
                    <a:gs pos="99000">
                      <a:schemeClr val="tx2"/>
                    </a:gs>
                  </a:gsLst>
                  <a:lin ang="5400000" scaled="0"/>
                </a:gradFill>
              </a:defRPr>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940" indent="-281940">
              <a:spcBef>
                <a:spcPts val="1200"/>
              </a:spcBef>
              <a:buClr>
                <a:schemeClr val="tx1"/>
              </a:buClr>
              <a:buFont typeface="Arial" panose="020B0604020202020204" pitchFamily="34" charset="0"/>
              <a:buChar char="•"/>
              <a:defRPr sz="3135"/>
            </a:lvl1pPr>
            <a:lvl2pPr marL="520700" indent="-228600">
              <a:defRPr sz="2355"/>
            </a:lvl2pPr>
            <a:lvl3pPr marL="685800" indent="-165100">
              <a:defRPr sz="1960"/>
            </a:lvl3pPr>
            <a:lvl4pPr marL="863600" indent="-177800">
              <a:defRPr/>
            </a:lvl4pPr>
            <a:lvl5pPr marL="1028700" indent="-16510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60" spc="-98" baseline="0">
                <a:gradFill>
                  <a:gsLst>
                    <a:gs pos="0">
                      <a:schemeClr val="tx1"/>
                    </a:gs>
                    <a:gs pos="100000">
                      <a:schemeClr val="tx1"/>
                    </a:gs>
                  </a:gsLst>
                  <a:lin ang="5400000" scaled="0"/>
                </a:gradFill>
              </a:defRPr>
            </a:lvl1pPr>
          </a:lstStyle>
          <a:p>
            <a:r>
              <a:rPr lang="en-US"/>
              <a:t>Demo title</a:t>
            </a:r>
            <a:endParaRPr lang="en-US"/>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endParaRPr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60" b="0" kern="1200" cap="none" spc="-98" baseline="0" dirty="0">
                <a:ln w="3175">
                  <a:noFill/>
                </a:ln>
                <a:gradFill>
                  <a:gsLst>
                    <a:gs pos="0">
                      <a:schemeClr val="tx1"/>
                    </a:gs>
                    <a:gs pos="100000">
                      <a:schemeClr val="tx1"/>
                    </a:gs>
                  </a:gsLst>
                  <a:lin ang="5400000" scaled="0"/>
                </a:gradFill>
                <a:effectLst/>
                <a:latin typeface="+mj-lt"/>
                <a:ea typeface="+mn-ea"/>
                <a:cs typeface="Segoe UI" panose="020B0502040204020203" pitchFamily="34" charset="0"/>
              </a:defRPr>
            </a:lvl1pPr>
          </a:lstStyle>
          <a:p>
            <a:r>
              <a:rPr lang="en-US"/>
              <a:t>Video title</a:t>
            </a:r>
            <a:endParaRPr lang="en-US"/>
          </a:p>
        </p:txBody>
      </p:sp>
      <p:sp>
        <p:nvSpPr>
          <p:cNvPr id="3" name="MSIPCMba9a4355955522788914cc5d" descr="{&quot;HashCode&quot;:-1634785317,&quot;Placement&quot;:&quot;Footer&quot;,&quot;Top&quot;:530.093,&quot;Left&quot;:0.0,&quot;SlideWidth&quot;:979,&quot;SlideHeight&quot;:550}"/>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endParaRPr lang="en-US" sz="980">
              <a:gradFill>
                <a:gsLst>
                  <a:gs pos="0">
                    <a:schemeClr val="tx1"/>
                  </a:gs>
                  <a:gs pos="100000">
                    <a:schemeClr val="tx1"/>
                  </a:gs>
                </a:gsLst>
                <a:lin ang="5400000" scaled="1"/>
              </a:gradFill>
              <a:latin typeface="Calibri" panose="020F0502020204030204" pitchFamily="34" charset="0"/>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60" spc="-98" baseline="0">
                <a:gradFill>
                  <a:gsLst>
                    <a:gs pos="100000">
                      <a:schemeClr val="tx1"/>
                    </a:gs>
                    <a:gs pos="0">
                      <a:schemeClr val="tx1"/>
                    </a:gs>
                  </a:gsLst>
                  <a:lin ang="5400000" scaled="0"/>
                </a:gradFill>
              </a:defRPr>
            </a:lvl1pPr>
          </a:lstStyle>
          <a:p>
            <a:r>
              <a:rPr lang="en-US"/>
              <a:t>Section title</a:t>
            </a:r>
            <a:endParaRPr lang="en-US"/>
          </a:p>
        </p:txBody>
      </p:sp>
      <p:sp>
        <p:nvSpPr>
          <p:cNvPr id="3" name="MSIPCMba9a4355955522788914cc5d" descr="{&quot;HashCode&quot;:-1634785317,&quot;Placement&quot;:&quot;Footer&quot;,&quot;Top&quot;:530.093,&quot;Left&quot;:0.0,&quot;SlideWidth&quot;:979,&quot;SlideHeight&quot;:550}"/>
          <p:cNvSpPr txBox="1"/>
          <p:nvPr userDrawn="1"/>
        </p:nvSpPr>
        <p:spPr>
          <a:xfrm>
            <a:off x="5054949" y="6640143"/>
            <a:ext cx="2082103" cy="13579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980">
                <a:gradFill>
                  <a:gsLst>
                    <a:gs pos="0">
                      <a:schemeClr val="tx1"/>
                    </a:gs>
                    <a:gs pos="100000">
                      <a:schemeClr val="tx1"/>
                    </a:gs>
                  </a:gsLst>
                  <a:lin ang="5400000" scaled="1"/>
                </a:gradFill>
                <a:latin typeface="Calibri" panose="020F0502020204030204" pitchFamily="34" charset="0"/>
              </a:rPr>
              <a:t>Classified as Microsoft Confidential</a:t>
            </a:r>
            <a:endParaRPr lang="en-US" sz="980">
              <a:gradFill>
                <a:gsLst>
                  <a:gs pos="0">
                    <a:schemeClr val="tx1"/>
                  </a:gs>
                  <a:gs pos="100000">
                    <a:schemeClr val="tx1"/>
                  </a:gs>
                </a:gsLst>
                <a:lin ang="5400000" scaled="1"/>
              </a:gradFill>
              <a:latin typeface="Calibri" panose="020F0502020204030204" pitchFamily="34" charset="0"/>
            </a:endParaRP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image" Target="../media/image7.emf"/><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67.xml"/><Relationship Id="rId8" Type="http://schemas.openxmlformats.org/officeDocument/2006/relationships/slideLayout" Target="../slideLayouts/slideLayout166.xml"/><Relationship Id="rId7" Type="http://schemas.openxmlformats.org/officeDocument/2006/relationships/slideLayout" Target="../slideLayouts/slideLayout165.xml"/><Relationship Id="rId6" Type="http://schemas.openxmlformats.org/officeDocument/2006/relationships/slideLayout" Target="../slideLayouts/slideLayout164.xml"/><Relationship Id="rId5" Type="http://schemas.openxmlformats.org/officeDocument/2006/relationships/slideLayout" Target="../slideLayouts/slideLayout163.xml"/><Relationship Id="rId4" Type="http://schemas.openxmlformats.org/officeDocument/2006/relationships/slideLayout" Target="../slideLayouts/slideLayout162.xml"/><Relationship Id="rId3" Type="http://schemas.openxmlformats.org/officeDocument/2006/relationships/slideLayout" Target="../slideLayouts/slideLayout161.xml"/><Relationship Id="rId25" Type="http://schemas.openxmlformats.org/officeDocument/2006/relationships/theme" Target="../theme/theme10.xml"/><Relationship Id="rId24" Type="http://schemas.openxmlformats.org/officeDocument/2006/relationships/image" Target="../media/image7.emf"/><Relationship Id="rId23" Type="http://schemas.openxmlformats.org/officeDocument/2006/relationships/slideLayout" Target="../slideLayouts/slideLayout181.xml"/><Relationship Id="rId22" Type="http://schemas.openxmlformats.org/officeDocument/2006/relationships/slideLayout" Target="../slideLayouts/slideLayout180.xml"/><Relationship Id="rId21" Type="http://schemas.openxmlformats.org/officeDocument/2006/relationships/slideLayout" Target="../slideLayouts/slideLayout179.xml"/><Relationship Id="rId20" Type="http://schemas.openxmlformats.org/officeDocument/2006/relationships/slideLayout" Target="../slideLayouts/slideLayout178.xml"/><Relationship Id="rId2" Type="http://schemas.openxmlformats.org/officeDocument/2006/relationships/slideLayout" Target="../slideLayouts/slideLayout160.xml"/><Relationship Id="rId19" Type="http://schemas.openxmlformats.org/officeDocument/2006/relationships/slideLayout" Target="../slideLayouts/slideLayout177.xml"/><Relationship Id="rId18" Type="http://schemas.openxmlformats.org/officeDocument/2006/relationships/slideLayout" Target="../slideLayouts/slideLayout176.xml"/><Relationship Id="rId17" Type="http://schemas.openxmlformats.org/officeDocument/2006/relationships/slideLayout" Target="../slideLayouts/slideLayout175.xml"/><Relationship Id="rId16" Type="http://schemas.openxmlformats.org/officeDocument/2006/relationships/slideLayout" Target="../slideLayouts/slideLayout174.xml"/><Relationship Id="rId15" Type="http://schemas.openxmlformats.org/officeDocument/2006/relationships/slideLayout" Target="../slideLayouts/slideLayout173.xml"/><Relationship Id="rId14" Type="http://schemas.openxmlformats.org/officeDocument/2006/relationships/slideLayout" Target="../slideLayouts/slideLayout172.xml"/><Relationship Id="rId13" Type="http://schemas.openxmlformats.org/officeDocument/2006/relationships/slideLayout" Target="../slideLayouts/slideLayout171.xml"/><Relationship Id="rId12" Type="http://schemas.openxmlformats.org/officeDocument/2006/relationships/slideLayout" Target="../slideLayouts/slideLayout170.xml"/><Relationship Id="rId11" Type="http://schemas.openxmlformats.org/officeDocument/2006/relationships/slideLayout" Target="../slideLayouts/slideLayout169.xml"/><Relationship Id="rId10" Type="http://schemas.openxmlformats.org/officeDocument/2006/relationships/slideLayout" Target="../slideLayouts/slideLayout168.xml"/><Relationship Id="rId1" Type="http://schemas.openxmlformats.org/officeDocument/2006/relationships/slideLayout" Target="../slideLayouts/slideLayout15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90.xml"/><Relationship Id="rId8" Type="http://schemas.openxmlformats.org/officeDocument/2006/relationships/slideLayout" Target="../slideLayouts/slideLayout189.xml"/><Relationship Id="rId7" Type="http://schemas.openxmlformats.org/officeDocument/2006/relationships/slideLayout" Target="../slideLayouts/slideLayout188.xml"/><Relationship Id="rId6" Type="http://schemas.openxmlformats.org/officeDocument/2006/relationships/slideLayout" Target="../slideLayouts/slideLayout187.xml"/><Relationship Id="rId5" Type="http://schemas.openxmlformats.org/officeDocument/2006/relationships/slideLayout" Target="../slideLayouts/slideLayout186.xml"/><Relationship Id="rId4" Type="http://schemas.openxmlformats.org/officeDocument/2006/relationships/slideLayout" Target="../slideLayouts/slideLayout185.xml"/><Relationship Id="rId3" Type="http://schemas.openxmlformats.org/officeDocument/2006/relationships/slideLayout" Target="../slideLayouts/slideLayout184.xml"/><Relationship Id="rId26" Type="http://schemas.openxmlformats.org/officeDocument/2006/relationships/theme" Target="../theme/theme11.xml"/><Relationship Id="rId25" Type="http://schemas.openxmlformats.org/officeDocument/2006/relationships/image" Target="../media/image16.png"/><Relationship Id="rId24" Type="http://schemas.openxmlformats.org/officeDocument/2006/relationships/slideLayout" Target="../slideLayouts/slideLayout205.xml"/><Relationship Id="rId23" Type="http://schemas.openxmlformats.org/officeDocument/2006/relationships/slideLayout" Target="../slideLayouts/slideLayout204.xml"/><Relationship Id="rId22" Type="http://schemas.openxmlformats.org/officeDocument/2006/relationships/slideLayout" Target="../slideLayouts/slideLayout203.xml"/><Relationship Id="rId21" Type="http://schemas.openxmlformats.org/officeDocument/2006/relationships/slideLayout" Target="../slideLayouts/slideLayout202.xml"/><Relationship Id="rId20" Type="http://schemas.openxmlformats.org/officeDocument/2006/relationships/slideLayout" Target="../slideLayouts/slideLayout201.xml"/><Relationship Id="rId2" Type="http://schemas.openxmlformats.org/officeDocument/2006/relationships/slideLayout" Target="../slideLayouts/slideLayout183.xml"/><Relationship Id="rId19" Type="http://schemas.openxmlformats.org/officeDocument/2006/relationships/slideLayout" Target="../slideLayouts/slideLayout200.xml"/><Relationship Id="rId18" Type="http://schemas.openxmlformats.org/officeDocument/2006/relationships/slideLayout" Target="../slideLayouts/slideLayout199.xml"/><Relationship Id="rId17" Type="http://schemas.openxmlformats.org/officeDocument/2006/relationships/slideLayout" Target="../slideLayouts/slideLayout198.xml"/><Relationship Id="rId16" Type="http://schemas.openxmlformats.org/officeDocument/2006/relationships/slideLayout" Target="../slideLayouts/slideLayout197.xml"/><Relationship Id="rId15" Type="http://schemas.openxmlformats.org/officeDocument/2006/relationships/slideLayout" Target="../slideLayouts/slideLayout196.xml"/><Relationship Id="rId14" Type="http://schemas.openxmlformats.org/officeDocument/2006/relationships/slideLayout" Target="../slideLayouts/slideLayout195.xml"/><Relationship Id="rId13" Type="http://schemas.openxmlformats.org/officeDocument/2006/relationships/slideLayout" Target="../slideLayouts/slideLayout194.xml"/><Relationship Id="rId12" Type="http://schemas.openxmlformats.org/officeDocument/2006/relationships/slideLayout" Target="../slideLayouts/slideLayout193.xml"/><Relationship Id="rId11" Type="http://schemas.openxmlformats.org/officeDocument/2006/relationships/slideLayout" Target="../slideLayouts/slideLayout192.xml"/><Relationship Id="rId10" Type="http://schemas.openxmlformats.org/officeDocument/2006/relationships/slideLayout" Target="../slideLayouts/slideLayout191.xml"/><Relationship Id="rId1" Type="http://schemas.openxmlformats.org/officeDocument/2006/relationships/slideLayout" Target="../slideLayouts/slideLayout182.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14.xml"/><Relationship Id="rId8" Type="http://schemas.openxmlformats.org/officeDocument/2006/relationships/slideLayout" Target="../slideLayouts/slideLayout213.xml"/><Relationship Id="rId7" Type="http://schemas.openxmlformats.org/officeDocument/2006/relationships/slideLayout" Target="../slideLayouts/slideLayout212.xml"/><Relationship Id="rId6" Type="http://schemas.openxmlformats.org/officeDocument/2006/relationships/slideLayout" Target="../slideLayouts/slideLayout211.xml"/><Relationship Id="rId5" Type="http://schemas.openxmlformats.org/officeDocument/2006/relationships/slideLayout" Target="../slideLayouts/slideLayout210.xml"/><Relationship Id="rId4" Type="http://schemas.openxmlformats.org/officeDocument/2006/relationships/slideLayout" Target="../slideLayouts/slideLayout209.xml"/><Relationship Id="rId3" Type="http://schemas.openxmlformats.org/officeDocument/2006/relationships/slideLayout" Target="../slideLayouts/slideLayout208.xml"/><Relationship Id="rId2" Type="http://schemas.openxmlformats.org/officeDocument/2006/relationships/slideLayout" Target="../slideLayouts/slideLayout207.xml"/><Relationship Id="rId15" Type="http://schemas.openxmlformats.org/officeDocument/2006/relationships/theme" Target="../theme/theme12.xml"/><Relationship Id="rId14" Type="http://schemas.openxmlformats.org/officeDocument/2006/relationships/slideLayout" Target="../slideLayouts/slideLayout219.xml"/><Relationship Id="rId13" Type="http://schemas.openxmlformats.org/officeDocument/2006/relationships/slideLayout" Target="../slideLayouts/slideLayout218.xml"/><Relationship Id="rId12" Type="http://schemas.openxmlformats.org/officeDocument/2006/relationships/slideLayout" Target="../slideLayouts/slideLayout217.xml"/><Relationship Id="rId11" Type="http://schemas.openxmlformats.org/officeDocument/2006/relationships/slideLayout" Target="../slideLayouts/slideLayout216.xml"/><Relationship Id="rId10" Type="http://schemas.openxmlformats.org/officeDocument/2006/relationships/slideLayout" Target="../slideLayouts/slideLayout215.xml"/><Relationship Id="rId1" Type="http://schemas.openxmlformats.org/officeDocument/2006/relationships/slideLayout" Target="../slideLayouts/slideLayout206.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28.xml"/><Relationship Id="rId8" Type="http://schemas.openxmlformats.org/officeDocument/2006/relationships/slideLayout" Target="../slideLayouts/slideLayout227.xml"/><Relationship Id="rId7" Type="http://schemas.openxmlformats.org/officeDocument/2006/relationships/slideLayout" Target="../slideLayouts/slideLayout226.xml"/><Relationship Id="rId6" Type="http://schemas.openxmlformats.org/officeDocument/2006/relationships/slideLayout" Target="../slideLayouts/slideLayout225.xml"/><Relationship Id="rId5" Type="http://schemas.openxmlformats.org/officeDocument/2006/relationships/slideLayout" Target="../slideLayouts/slideLayout224.xml"/><Relationship Id="rId4" Type="http://schemas.openxmlformats.org/officeDocument/2006/relationships/slideLayout" Target="../slideLayouts/slideLayout223.xml"/><Relationship Id="rId3" Type="http://schemas.openxmlformats.org/officeDocument/2006/relationships/slideLayout" Target="../slideLayouts/slideLayout222.xml"/><Relationship Id="rId20" Type="http://schemas.openxmlformats.org/officeDocument/2006/relationships/theme" Target="../theme/theme13.xml"/><Relationship Id="rId2" Type="http://schemas.openxmlformats.org/officeDocument/2006/relationships/slideLayout" Target="../slideLayouts/slideLayout221.xml"/><Relationship Id="rId19" Type="http://schemas.openxmlformats.org/officeDocument/2006/relationships/image" Target="../media/image27.png"/><Relationship Id="rId18" Type="http://schemas.openxmlformats.org/officeDocument/2006/relationships/slideLayout" Target="../slideLayouts/slideLayout237.xml"/><Relationship Id="rId17" Type="http://schemas.openxmlformats.org/officeDocument/2006/relationships/slideLayout" Target="../slideLayouts/slideLayout236.xml"/><Relationship Id="rId16" Type="http://schemas.openxmlformats.org/officeDocument/2006/relationships/slideLayout" Target="../slideLayouts/slideLayout235.xml"/><Relationship Id="rId15" Type="http://schemas.openxmlformats.org/officeDocument/2006/relationships/slideLayout" Target="../slideLayouts/slideLayout234.xml"/><Relationship Id="rId14" Type="http://schemas.openxmlformats.org/officeDocument/2006/relationships/slideLayout" Target="../slideLayouts/slideLayout233.xml"/><Relationship Id="rId13" Type="http://schemas.openxmlformats.org/officeDocument/2006/relationships/slideLayout" Target="../slideLayouts/slideLayout232.xml"/><Relationship Id="rId12" Type="http://schemas.openxmlformats.org/officeDocument/2006/relationships/slideLayout" Target="../slideLayouts/slideLayout231.xml"/><Relationship Id="rId11" Type="http://schemas.openxmlformats.org/officeDocument/2006/relationships/slideLayout" Target="../slideLayouts/slideLayout230.xml"/><Relationship Id="rId10" Type="http://schemas.openxmlformats.org/officeDocument/2006/relationships/slideLayout" Target="../slideLayouts/slideLayout229.xml"/><Relationship Id="rId1" Type="http://schemas.openxmlformats.org/officeDocument/2006/relationships/slideLayout" Target="../slideLayouts/slideLayout220.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46.xml"/><Relationship Id="rId8" Type="http://schemas.openxmlformats.org/officeDocument/2006/relationships/slideLayout" Target="../slideLayouts/slideLayout245.xml"/><Relationship Id="rId7" Type="http://schemas.openxmlformats.org/officeDocument/2006/relationships/slideLayout" Target="../slideLayouts/slideLayout244.xml"/><Relationship Id="rId6" Type="http://schemas.openxmlformats.org/officeDocument/2006/relationships/slideLayout" Target="../slideLayouts/slideLayout243.xml"/><Relationship Id="rId5" Type="http://schemas.openxmlformats.org/officeDocument/2006/relationships/slideLayout" Target="../slideLayouts/slideLayout242.xml"/><Relationship Id="rId4" Type="http://schemas.openxmlformats.org/officeDocument/2006/relationships/slideLayout" Target="../slideLayouts/slideLayout241.xml"/><Relationship Id="rId3" Type="http://schemas.openxmlformats.org/officeDocument/2006/relationships/slideLayout" Target="../slideLayouts/slideLayout240.xml"/><Relationship Id="rId2" Type="http://schemas.openxmlformats.org/officeDocument/2006/relationships/slideLayout" Target="../slideLayouts/slideLayout239.xml"/><Relationship Id="rId15" Type="http://schemas.openxmlformats.org/officeDocument/2006/relationships/theme" Target="../theme/theme14.xml"/><Relationship Id="rId14" Type="http://schemas.openxmlformats.org/officeDocument/2006/relationships/slideLayout" Target="../slideLayouts/slideLayout251.xml"/><Relationship Id="rId13" Type="http://schemas.openxmlformats.org/officeDocument/2006/relationships/slideLayout" Target="../slideLayouts/slideLayout250.xml"/><Relationship Id="rId12" Type="http://schemas.openxmlformats.org/officeDocument/2006/relationships/slideLayout" Target="../slideLayouts/slideLayout249.xml"/><Relationship Id="rId11" Type="http://schemas.openxmlformats.org/officeDocument/2006/relationships/slideLayout" Target="../slideLayouts/slideLayout248.xml"/><Relationship Id="rId10" Type="http://schemas.openxmlformats.org/officeDocument/2006/relationships/slideLayout" Target="../slideLayouts/slideLayout247.xml"/><Relationship Id="rId1" Type="http://schemas.openxmlformats.org/officeDocument/2006/relationships/slideLayout" Target="../slideLayouts/slideLayout238.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60.xml"/><Relationship Id="rId8" Type="http://schemas.openxmlformats.org/officeDocument/2006/relationships/slideLayout" Target="../slideLayouts/slideLayout259.xml"/><Relationship Id="rId7" Type="http://schemas.openxmlformats.org/officeDocument/2006/relationships/slideLayout" Target="../slideLayouts/slideLayout258.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4" Type="http://schemas.openxmlformats.org/officeDocument/2006/relationships/slideLayout" Target="../slideLayouts/slideLayout255.xml"/><Relationship Id="rId3" Type="http://schemas.openxmlformats.org/officeDocument/2006/relationships/slideLayout" Target="../slideLayouts/slideLayout254.xml"/><Relationship Id="rId2" Type="http://schemas.openxmlformats.org/officeDocument/2006/relationships/slideLayout" Target="../slideLayouts/slideLayout253.xml"/><Relationship Id="rId11" Type="http://schemas.openxmlformats.org/officeDocument/2006/relationships/theme" Target="../theme/theme15.xml"/><Relationship Id="rId10" Type="http://schemas.openxmlformats.org/officeDocument/2006/relationships/image" Target="../media/image16.png"/><Relationship Id="rId1" Type="http://schemas.openxmlformats.org/officeDocument/2006/relationships/slideLayout" Target="../slideLayouts/slideLayout252.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69.xml"/><Relationship Id="rId8" Type="http://schemas.openxmlformats.org/officeDocument/2006/relationships/slideLayout" Target="../slideLayouts/slideLayout268.xml"/><Relationship Id="rId7" Type="http://schemas.openxmlformats.org/officeDocument/2006/relationships/slideLayout" Target="../slideLayouts/slideLayout267.xml"/><Relationship Id="rId6" Type="http://schemas.openxmlformats.org/officeDocument/2006/relationships/slideLayout" Target="../slideLayouts/slideLayout266.xml"/><Relationship Id="rId5" Type="http://schemas.openxmlformats.org/officeDocument/2006/relationships/slideLayout" Target="../slideLayouts/slideLayout265.xml"/><Relationship Id="rId4" Type="http://schemas.openxmlformats.org/officeDocument/2006/relationships/slideLayout" Target="../slideLayouts/slideLayout264.xml"/><Relationship Id="rId3" Type="http://schemas.openxmlformats.org/officeDocument/2006/relationships/slideLayout" Target="../slideLayouts/slideLayout263.xml"/><Relationship Id="rId29" Type="http://schemas.openxmlformats.org/officeDocument/2006/relationships/theme" Target="../theme/theme16.xml"/><Relationship Id="rId28" Type="http://schemas.openxmlformats.org/officeDocument/2006/relationships/image" Target="../media/image7.emf"/><Relationship Id="rId27" Type="http://schemas.openxmlformats.org/officeDocument/2006/relationships/slideLayout" Target="../slideLayouts/slideLayout287.xml"/><Relationship Id="rId26" Type="http://schemas.openxmlformats.org/officeDocument/2006/relationships/slideLayout" Target="../slideLayouts/slideLayout286.xml"/><Relationship Id="rId25" Type="http://schemas.openxmlformats.org/officeDocument/2006/relationships/slideLayout" Target="../slideLayouts/slideLayout285.xml"/><Relationship Id="rId24" Type="http://schemas.openxmlformats.org/officeDocument/2006/relationships/slideLayout" Target="../slideLayouts/slideLayout284.xml"/><Relationship Id="rId23" Type="http://schemas.openxmlformats.org/officeDocument/2006/relationships/slideLayout" Target="../slideLayouts/slideLayout283.xml"/><Relationship Id="rId22" Type="http://schemas.openxmlformats.org/officeDocument/2006/relationships/slideLayout" Target="../slideLayouts/slideLayout282.xml"/><Relationship Id="rId21" Type="http://schemas.openxmlformats.org/officeDocument/2006/relationships/slideLayout" Target="../slideLayouts/slideLayout281.xml"/><Relationship Id="rId20" Type="http://schemas.openxmlformats.org/officeDocument/2006/relationships/slideLayout" Target="../slideLayouts/slideLayout280.xml"/><Relationship Id="rId2" Type="http://schemas.openxmlformats.org/officeDocument/2006/relationships/slideLayout" Target="../slideLayouts/slideLayout262.xml"/><Relationship Id="rId19" Type="http://schemas.openxmlformats.org/officeDocument/2006/relationships/slideLayout" Target="../slideLayouts/slideLayout279.xml"/><Relationship Id="rId18" Type="http://schemas.openxmlformats.org/officeDocument/2006/relationships/slideLayout" Target="../slideLayouts/slideLayout278.xml"/><Relationship Id="rId17" Type="http://schemas.openxmlformats.org/officeDocument/2006/relationships/slideLayout" Target="../slideLayouts/slideLayout277.xml"/><Relationship Id="rId16" Type="http://schemas.openxmlformats.org/officeDocument/2006/relationships/slideLayout" Target="../slideLayouts/slideLayout276.xml"/><Relationship Id="rId15" Type="http://schemas.openxmlformats.org/officeDocument/2006/relationships/slideLayout" Target="../slideLayouts/slideLayout275.xml"/><Relationship Id="rId14" Type="http://schemas.openxmlformats.org/officeDocument/2006/relationships/slideLayout" Target="../slideLayouts/slideLayout274.xml"/><Relationship Id="rId13" Type="http://schemas.openxmlformats.org/officeDocument/2006/relationships/slideLayout" Target="../slideLayouts/slideLayout273.xml"/><Relationship Id="rId12" Type="http://schemas.openxmlformats.org/officeDocument/2006/relationships/slideLayout" Target="../slideLayouts/slideLayout272.xml"/><Relationship Id="rId11" Type="http://schemas.openxmlformats.org/officeDocument/2006/relationships/slideLayout" Target="../slideLayouts/slideLayout271.xml"/><Relationship Id="rId10" Type="http://schemas.openxmlformats.org/officeDocument/2006/relationships/slideLayout" Target="../slideLayouts/slideLayout270.xml"/><Relationship Id="rId1" Type="http://schemas.openxmlformats.org/officeDocument/2006/relationships/slideLayout" Target="../slideLayouts/slideLayout26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96.xml"/><Relationship Id="rId8" Type="http://schemas.openxmlformats.org/officeDocument/2006/relationships/slideLayout" Target="../slideLayouts/slideLayout295.xml"/><Relationship Id="rId7" Type="http://schemas.openxmlformats.org/officeDocument/2006/relationships/slideLayout" Target="../slideLayouts/slideLayout294.xml"/><Relationship Id="rId6" Type="http://schemas.openxmlformats.org/officeDocument/2006/relationships/slideLayout" Target="../slideLayouts/slideLayout293.xml"/><Relationship Id="rId5" Type="http://schemas.openxmlformats.org/officeDocument/2006/relationships/slideLayout" Target="../slideLayouts/slideLayout292.xml"/><Relationship Id="rId4" Type="http://schemas.openxmlformats.org/officeDocument/2006/relationships/slideLayout" Target="../slideLayouts/slideLayout291.xml"/><Relationship Id="rId3" Type="http://schemas.openxmlformats.org/officeDocument/2006/relationships/slideLayout" Target="../slideLayouts/slideLayout290.xml"/><Relationship Id="rId21" Type="http://schemas.openxmlformats.org/officeDocument/2006/relationships/theme" Target="../theme/theme17.xml"/><Relationship Id="rId20" Type="http://schemas.openxmlformats.org/officeDocument/2006/relationships/image" Target="../media/image21.emf"/><Relationship Id="rId2" Type="http://schemas.openxmlformats.org/officeDocument/2006/relationships/slideLayout" Target="../slideLayouts/slideLayout289.xml"/><Relationship Id="rId19" Type="http://schemas.openxmlformats.org/officeDocument/2006/relationships/slideLayout" Target="../slideLayouts/slideLayout306.xml"/><Relationship Id="rId18" Type="http://schemas.openxmlformats.org/officeDocument/2006/relationships/slideLayout" Target="../slideLayouts/slideLayout305.xml"/><Relationship Id="rId17" Type="http://schemas.openxmlformats.org/officeDocument/2006/relationships/slideLayout" Target="../slideLayouts/slideLayout304.xml"/><Relationship Id="rId16" Type="http://schemas.openxmlformats.org/officeDocument/2006/relationships/slideLayout" Target="../slideLayouts/slideLayout303.xml"/><Relationship Id="rId15" Type="http://schemas.openxmlformats.org/officeDocument/2006/relationships/slideLayout" Target="../slideLayouts/slideLayout302.xml"/><Relationship Id="rId14" Type="http://schemas.openxmlformats.org/officeDocument/2006/relationships/slideLayout" Target="../slideLayouts/slideLayout301.xml"/><Relationship Id="rId13" Type="http://schemas.openxmlformats.org/officeDocument/2006/relationships/slideLayout" Target="../slideLayouts/slideLayout300.xml"/><Relationship Id="rId12" Type="http://schemas.openxmlformats.org/officeDocument/2006/relationships/slideLayout" Target="../slideLayouts/slideLayout299.xml"/><Relationship Id="rId11" Type="http://schemas.openxmlformats.org/officeDocument/2006/relationships/slideLayout" Target="../slideLayouts/slideLayout298.xml"/><Relationship Id="rId10" Type="http://schemas.openxmlformats.org/officeDocument/2006/relationships/slideLayout" Target="../slideLayouts/slideLayout297.xml"/><Relationship Id="rId1" Type="http://schemas.openxmlformats.org/officeDocument/2006/relationships/slideLayout" Target="../slideLayouts/slideLayout288.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15.xml"/><Relationship Id="rId8" Type="http://schemas.openxmlformats.org/officeDocument/2006/relationships/slideLayout" Target="../slideLayouts/slideLayout314.xml"/><Relationship Id="rId7" Type="http://schemas.openxmlformats.org/officeDocument/2006/relationships/slideLayout" Target="../slideLayouts/slideLayout313.xml"/><Relationship Id="rId6" Type="http://schemas.openxmlformats.org/officeDocument/2006/relationships/slideLayout" Target="../slideLayouts/slideLayout312.xml"/><Relationship Id="rId5" Type="http://schemas.openxmlformats.org/officeDocument/2006/relationships/slideLayout" Target="../slideLayouts/slideLayout311.xml"/><Relationship Id="rId4" Type="http://schemas.openxmlformats.org/officeDocument/2006/relationships/slideLayout" Target="../slideLayouts/slideLayout310.xml"/><Relationship Id="rId3" Type="http://schemas.openxmlformats.org/officeDocument/2006/relationships/slideLayout" Target="../slideLayouts/slideLayout309.xml"/><Relationship Id="rId21" Type="http://schemas.openxmlformats.org/officeDocument/2006/relationships/theme" Target="../theme/theme18.xml"/><Relationship Id="rId20" Type="http://schemas.openxmlformats.org/officeDocument/2006/relationships/image" Target="../media/image21.emf"/><Relationship Id="rId2" Type="http://schemas.openxmlformats.org/officeDocument/2006/relationships/slideLayout" Target="../slideLayouts/slideLayout308.xml"/><Relationship Id="rId19" Type="http://schemas.openxmlformats.org/officeDocument/2006/relationships/slideLayout" Target="../slideLayouts/slideLayout325.xml"/><Relationship Id="rId18" Type="http://schemas.openxmlformats.org/officeDocument/2006/relationships/slideLayout" Target="../slideLayouts/slideLayout324.xml"/><Relationship Id="rId17" Type="http://schemas.openxmlformats.org/officeDocument/2006/relationships/slideLayout" Target="../slideLayouts/slideLayout323.xml"/><Relationship Id="rId16" Type="http://schemas.openxmlformats.org/officeDocument/2006/relationships/slideLayout" Target="../slideLayouts/slideLayout322.xml"/><Relationship Id="rId15" Type="http://schemas.openxmlformats.org/officeDocument/2006/relationships/slideLayout" Target="../slideLayouts/slideLayout321.xml"/><Relationship Id="rId14" Type="http://schemas.openxmlformats.org/officeDocument/2006/relationships/slideLayout" Target="../slideLayouts/slideLayout320.xml"/><Relationship Id="rId13" Type="http://schemas.openxmlformats.org/officeDocument/2006/relationships/slideLayout" Target="../slideLayouts/slideLayout319.xml"/><Relationship Id="rId12" Type="http://schemas.openxmlformats.org/officeDocument/2006/relationships/slideLayout" Target="../slideLayouts/slideLayout318.xml"/><Relationship Id="rId11" Type="http://schemas.openxmlformats.org/officeDocument/2006/relationships/slideLayout" Target="../slideLayouts/slideLayout317.xml"/><Relationship Id="rId10" Type="http://schemas.openxmlformats.org/officeDocument/2006/relationships/slideLayout" Target="../slideLayouts/slideLayout316.xml"/><Relationship Id="rId1" Type="http://schemas.openxmlformats.org/officeDocument/2006/relationships/slideLayout" Target="../slideLayouts/slideLayout307.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34.xml"/><Relationship Id="rId8" Type="http://schemas.openxmlformats.org/officeDocument/2006/relationships/slideLayout" Target="../slideLayouts/slideLayout333.xml"/><Relationship Id="rId7" Type="http://schemas.openxmlformats.org/officeDocument/2006/relationships/slideLayout" Target="../slideLayouts/slideLayout332.xml"/><Relationship Id="rId6" Type="http://schemas.openxmlformats.org/officeDocument/2006/relationships/slideLayout" Target="../slideLayouts/slideLayout331.xml"/><Relationship Id="rId5" Type="http://schemas.openxmlformats.org/officeDocument/2006/relationships/slideLayout" Target="../slideLayouts/slideLayout330.xml"/><Relationship Id="rId4" Type="http://schemas.openxmlformats.org/officeDocument/2006/relationships/slideLayout" Target="../slideLayouts/slideLayout329.xml"/><Relationship Id="rId3" Type="http://schemas.openxmlformats.org/officeDocument/2006/relationships/slideLayout" Target="../slideLayouts/slideLayout328.xml"/><Relationship Id="rId27" Type="http://schemas.openxmlformats.org/officeDocument/2006/relationships/theme" Target="../theme/theme19.xml"/><Relationship Id="rId26" Type="http://schemas.openxmlformats.org/officeDocument/2006/relationships/slideLayout" Target="../slideLayouts/slideLayout351.xml"/><Relationship Id="rId25" Type="http://schemas.openxmlformats.org/officeDocument/2006/relationships/slideLayout" Target="../slideLayouts/slideLayout350.xml"/><Relationship Id="rId24" Type="http://schemas.openxmlformats.org/officeDocument/2006/relationships/slideLayout" Target="../slideLayouts/slideLayout349.xml"/><Relationship Id="rId23" Type="http://schemas.openxmlformats.org/officeDocument/2006/relationships/slideLayout" Target="../slideLayouts/slideLayout348.xml"/><Relationship Id="rId22" Type="http://schemas.openxmlformats.org/officeDocument/2006/relationships/slideLayout" Target="../slideLayouts/slideLayout347.xml"/><Relationship Id="rId21" Type="http://schemas.openxmlformats.org/officeDocument/2006/relationships/slideLayout" Target="../slideLayouts/slideLayout346.xml"/><Relationship Id="rId20" Type="http://schemas.openxmlformats.org/officeDocument/2006/relationships/slideLayout" Target="../slideLayouts/slideLayout345.xml"/><Relationship Id="rId2" Type="http://schemas.openxmlformats.org/officeDocument/2006/relationships/slideLayout" Target="../slideLayouts/slideLayout327.xml"/><Relationship Id="rId19" Type="http://schemas.openxmlformats.org/officeDocument/2006/relationships/slideLayout" Target="../slideLayouts/slideLayout344.xml"/><Relationship Id="rId18" Type="http://schemas.openxmlformats.org/officeDocument/2006/relationships/slideLayout" Target="../slideLayouts/slideLayout343.xml"/><Relationship Id="rId17" Type="http://schemas.openxmlformats.org/officeDocument/2006/relationships/slideLayout" Target="../slideLayouts/slideLayout342.xml"/><Relationship Id="rId16" Type="http://schemas.openxmlformats.org/officeDocument/2006/relationships/slideLayout" Target="../slideLayouts/slideLayout341.xml"/><Relationship Id="rId15" Type="http://schemas.openxmlformats.org/officeDocument/2006/relationships/slideLayout" Target="../slideLayouts/slideLayout340.xml"/><Relationship Id="rId14" Type="http://schemas.openxmlformats.org/officeDocument/2006/relationships/slideLayout" Target="../slideLayouts/slideLayout339.xml"/><Relationship Id="rId13" Type="http://schemas.openxmlformats.org/officeDocument/2006/relationships/slideLayout" Target="../slideLayouts/slideLayout338.xml"/><Relationship Id="rId12" Type="http://schemas.openxmlformats.org/officeDocument/2006/relationships/slideLayout" Target="../slideLayouts/slideLayout337.xml"/><Relationship Id="rId11" Type="http://schemas.openxmlformats.org/officeDocument/2006/relationships/slideLayout" Target="../slideLayouts/slideLayout336.xml"/><Relationship Id="rId10" Type="http://schemas.openxmlformats.org/officeDocument/2006/relationships/slideLayout" Target="../slideLayouts/slideLayout335.xml"/><Relationship Id="rId1" Type="http://schemas.openxmlformats.org/officeDocument/2006/relationships/slideLayout" Target="../slideLayouts/slideLayout326.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4" Type="http://schemas.openxmlformats.org/officeDocument/2006/relationships/theme" Target="../theme/theme2.xml"/><Relationship Id="rId23" Type="http://schemas.openxmlformats.org/officeDocument/2006/relationships/slideLayout" Target="../slideLayouts/slideLayout46.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0" Type="http://schemas.openxmlformats.org/officeDocument/2006/relationships/slideLayout" Target="../slideLayouts/slideLayout43.xml"/><Relationship Id="rId2" Type="http://schemas.openxmlformats.org/officeDocument/2006/relationships/slideLayout" Target="../slideLayouts/slideLayout25.xml"/><Relationship Id="rId19" Type="http://schemas.openxmlformats.org/officeDocument/2006/relationships/slideLayout" Target="../slideLayouts/slideLayout42.xml"/><Relationship Id="rId18" Type="http://schemas.openxmlformats.org/officeDocument/2006/relationships/slideLayout" Target="../slideLayouts/slideLayout41.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60.xml"/><Relationship Id="rId8" Type="http://schemas.openxmlformats.org/officeDocument/2006/relationships/slideLayout" Target="../slideLayouts/slideLayout359.xml"/><Relationship Id="rId7" Type="http://schemas.openxmlformats.org/officeDocument/2006/relationships/slideLayout" Target="../slideLayouts/slideLayout358.xml"/><Relationship Id="rId6" Type="http://schemas.openxmlformats.org/officeDocument/2006/relationships/slideLayout" Target="../slideLayouts/slideLayout357.xml"/><Relationship Id="rId5" Type="http://schemas.openxmlformats.org/officeDocument/2006/relationships/slideLayout" Target="../slideLayouts/slideLayout356.xml"/><Relationship Id="rId4" Type="http://schemas.openxmlformats.org/officeDocument/2006/relationships/slideLayout" Target="../slideLayouts/slideLayout355.xml"/><Relationship Id="rId3" Type="http://schemas.openxmlformats.org/officeDocument/2006/relationships/slideLayout" Target="../slideLayouts/slideLayout354.xml"/><Relationship Id="rId24" Type="http://schemas.openxmlformats.org/officeDocument/2006/relationships/theme" Target="../theme/theme20.xml"/><Relationship Id="rId23" Type="http://schemas.openxmlformats.org/officeDocument/2006/relationships/image" Target="../media/image21.emf"/><Relationship Id="rId22" Type="http://schemas.openxmlformats.org/officeDocument/2006/relationships/slideLayout" Target="../slideLayouts/slideLayout373.xml"/><Relationship Id="rId21" Type="http://schemas.openxmlformats.org/officeDocument/2006/relationships/slideLayout" Target="../slideLayouts/slideLayout372.xml"/><Relationship Id="rId20" Type="http://schemas.openxmlformats.org/officeDocument/2006/relationships/slideLayout" Target="../slideLayouts/slideLayout371.xml"/><Relationship Id="rId2" Type="http://schemas.openxmlformats.org/officeDocument/2006/relationships/slideLayout" Target="../slideLayouts/slideLayout353.xml"/><Relationship Id="rId19" Type="http://schemas.openxmlformats.org/officeDocument/2006/relationships/slideLayout" Target="../slideLayouts/slideLayout370.xml"/><Relationship Id="rId18" Type="http://schemas.openxmlformats.org/officeDocument/2006/relationships/slideLayout" Target="../slideLayouts/slideLayout369.xml"/><Relationship Id="rId17" Type="http://schemas.openxmlformats.org/officeDocument/2006/relationships/slideLayout" Target="../slideLayouts/slideLayout368.xml"/><Relationship Id="rId16" Type="http://schemas.openxmlformats.org/officeDocument/2006/relationships/slideLayout" Target="../slideLayouts/slideLayout367.xml"/><Relationship Id="rId15" Type="http://schemas.openxmlformats.org/officeDocument/2006/relationships/slideLayout" Target="../slideLayouts/slideLayout366.xml"/><Relationship Id="rId14" Type="http://schemas.openxmlformats.org/officeDocument/2006/relationships/slideLayout" Target="../slideLayouts/slideLayout365.xml"/><Relationship Id="rId13" Type="http://schemas.openxmlformats.org/officeDocument/2006/relationships/slideLayout" Target="../slideLayouts/slideLayout364.xml"/><Relationship Id="rId12" Type="http://schemas.openxmlformats.org/officeDocument/2006/relationships/slideLayout" Target="../slideLayouts/slideLayout363.xml"/><Relationship Id="rId11" Type="http://schemas.openxmlformats.org/officeDocument/2006/relationships/slideLayout" Target="../slideLayouts/slideLayout362.xml"/><Relationship Id="rId10" Type="http://schemas.openxmlformats.org/officeDocument/2006/relationships/slideLayout" Target="../slideLayouts/slideLayout361.xml"/><Relationship Id="rId1" Type="http://schemas.openxmlformats.org/officeDocument/2006/relationships/slideLayout" Target="../slideLayouts/slideLayout35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0" Type="http://schemas.openxmlformats.org/officeDocument/2006/relationships/theme" Target="../theme/theme3.xml"/><Relationship Id="rId3" Type="http://schemas.openxmlformats.org/officeDocument/2006/relationships/slideLayout" Target="../slideLayouts/slideLayout49.xml"/><Relationship Id="rId29" Type="http://schemas.openxmlformats.org/officeDocument/2006/relationships/vmlDrawing" Target="../drawings/vmlDrawing20.vml"/><Relationship Id="rId28" Type="http://schemas.openxmlformats.org/officeDocument/2006/relationships/image" Target="../media/image16.png"/><Relationship Id="rId27" Type="http://schemas.openxmlformats.org/officeDocument/2006/relationships/image" Target="../media/image10.emf"/><Relationship Id="rId26" Type="http://schemas.openxmlformats.org/officeDocument/2006/relationships/oleObject" Target="../embeddings/oleObject20.bin"/><Relationship Id="rId25" Type="http://schemas.openxmlformats.org/officeDocument/2006/relationships/tags" Target="../tags/tag20.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0" Type="http://schemas.openxmlformats.org/officeDocument/2006/relationships/slideLayout" Target="../slideLayouts/slideLayout66.xml"/><Relationship Id="rId2" Type="http://schemas.openxmlformats.org/officeDocument/2006/relationships/slideLayout" Target="../slideLayouts/slideLayout48.xml"/><Relationship Id="rId19" Type="http://schemas.openxmlformats.org/officeDocument/2006/relationships/slideLayout" Target="../slideLayouts/slideLayout65.xml"/><Relationship Id="rId18" Type="http://schemas.openxmlformats.org/officeDocument/2006/relationships/slideLayout" Target="../slideLayouts/slideLayout64.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1" Type="http://schemas.openxmlformats.org/officeDocument/2006/relationships/theme" Target="../theme/theme4.xml"/><Relationship Id="rId10" Type="http://schemas.openxmlformats.org/officeDocument/2006/relationships/image" Target="../media/image16.png"/><Relationship Id="rId1"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16.png"/><Relationship Id="rId3" Type="http://schemas.openxmlformats.org/officeDocument/2006/relationships/slideLayout" Target="../slideLayouts/slideLayout82.xml"/><Relationship Id="rId2" Type="http://schemas.openxmlformats.org/officeDocument/2006/relationships/slideLayout" Target="../slideLayouts/slideLayout81.xml"/><Relationship Id="rId1"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5" Type="http://schemas.openxmlformats.org/officeDocument/2006/relationships/theme" Target="../theme/theme6.xml"/><Relationship Id="rId24" Type="http://schemas.openxmlformats.org/officeDocument/2006/relationships/image" Target="../media/image18.png"/><Relationship Id="rId23" Type="http://schemas.openxmlformats.org/officeDocument/2006/relationships/slideLayout" Target="../slideLayouts/slideLayout105.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0" Type="http://schemas.openxmlformats.org/officeDocument/2006/relationships/slideLayout" Target="../slideLayouts/slideLayout102.xml"/><Relationship Id="rId2" Type="http://schemas.openxmlformats.org/officeDocument/2006/relationships/slideLayout" Target="../slideLayouts/slideLayout84.xml"/><Relationship Id="rId19" Type="http://schemas.openxmlformats.org/officeDocument/2006/relationships/slideLayout" Target="../slideLayouts/slideLayout101.xml"/><Relationship Id="rId18" Type="http://schemas.openxmlformats.org/officeDocument/2006/relationships/slideLayout" Target="../slideLayouts/slideLayout100.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14.xml"/><Relationship Id="rId8" Type="http://schemas.openxmlformats.org/officeDocument/2006/relationships/slideLayout" Target="../slideLayouts/slideLayout113.xml"/><Relationship Id="rId7" Type="http://schemas.openxmlformats.org/officeDocument/2006/relationships/slideLayout" Target="../slideLayouts/slideLayout112.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4" Type="http://schemas.openxmlformats.org/officeDocument/2006/relationships/slideLayout" Target="../slideLayouts/slideLayout109.xml"/><Relationship Id="rId3" Type="http://schemas.openxmlformats.org/officeDocument/2006/relationships/slideLayout" Target="../slideLayouts/slideLayout108.xml"/><Relationship Id="rId24" Type="http://schemas.openxmlformats.org/officeDocument/2006/relationships/theme" Target="../theme/theme7.xml"/><Relationship Id="rId23" Type="http://schemas.openxmlformats.org/officeDocument/2006/relationships/image" Target="../media/image21.emf"/><Relationship Id="rId22" Type="http://schemas.openxmlformats.org/officeDocument/2006/relationships/slideLayout" Target="../slideLayouts/slideLayout127.xml"/><Relationship Id="rId21" Type="http://schemas.openxmlformats.org/officeDocument/2006/relationships/slideLayout" Target="../slideLayouts/slideLayout126.xml"/><Relationship Id="rId20" Type="http://schemas.openxmlformats.org/officeDocument/2006/relationships/slideLayout" Target="../slideLayouts/slideLayout125.xml"/><Relationship Id="rId2" Type="http://schemas.openxmlformats.org/officeDocument/2006/relationships/slideLayout" Target="../slideLayouts/slideLayout107.xml"/><Relationship Id="rId19" Type="http://schemas.openxmlformats.org/officeDocument/2006/relationships/slideLayout" Target="../slideLayouts/slideLayout124.xml"/><Relationship Id="rId18" Type="http://schemas.openxmlformats.org/officeDocument/2006/relationships/slideLayout" Target="../slideLayouts/slideLayout123.xml"/><Relationship Id="rId17" Type="http://schemas.openxmlformats.org/officeDocument/2006/relationships/slideLayout" Target="../slideLayouts/slideLayout122.xml"/><Relationship Id="rId16" Type="http://schemas.openxmlformats.org/officeDocument/2006/relationships/slideLayout" Target="../slideLayouts/slideLayout121.xml"/><Relationship Id="rId15" Type="http://schemas.openxmlformats.org/officeDocument/2006/relationships/slideLayout" Target="../slideLayouts/slideLayout120.xml"/><Relationship Id="rId14" Type="http://schemas.openxmlformats.org/officeDocument/2006/relationships/slideLayout" Target="../slideLayouts/slideLayout119.xml"/><Relationship Id="rId13" Type="http://schemas.openxmlformats.org/officeDocument/2006/relationships/slideLayout" Target="../slideLayouts/slideLayout118.xml"/><Relationship Id="rId12" Type="http://schemas.openxmlformats.org/officeDocument/2006/relationships/slideLayout" Target="../slideLayouts/slideLayout117.xml"/><Relationship Id="rId11" Type="http://schemas.openxmlformats.org/officeDocument/2006/relationships/slideLayout" Target="../slideLayouts/slideLayout116.xml"/><Relationship Id="rId10" Type="http://schemas.openxmlformats.org/officeDocument/2006/relationships/slideLayout" Target="../slideLayouts/slideLayout115.xml"/><Relationship Id="rId1"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9" Type="http://schemas.openxmlformats.org/officeDocument/2006/relationships/image" Target="../media/image22.emf"/><Relationship Id="rId8" Type="http://schemas.openxmlformats.org/officeDocument/2006/relationships/slideLayout" Target="../slideLayouts/slideLayout135.xml"/><Relationship Id="rId7" Type="http://schemas.openxmlformats.org/officeDocument/2006/relationships/slideLayout" Target="../slideLayouts/slideLayout134.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4" Type="http://schemas.openxmlformats.org/officeDocument/2006/relationships/slideLayout" Target="../slideLayouts/slideLayout131.xml"/><Relationship Id="rId3" Type="http://schemas.openxmlformats.org/officeDocument/2006/relationships/slideLayout" Target="../slideLayouts/slideLayout130.xml"/><Relationship Id="rId2" Type="http://schemas.openxmlformats.org/officeDocument/2006/relationships/slideLayout" Target="../slideLayouts/slideLayout129.xml"/><Relationship Id="rId10" Type="http://schemas.openxmlformats.org/officeDocument/2006/relationships/theme" Target="../theme/theme8.xml"/><Relationship Id="rId1"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4.xml"/><Relationship Id="rId8" Type="http://schemas.openxmlformats.org/officeDocument/2006/relationships/slideLayout" Target="../slideLayouts/slideLayout143.xml"/><Relationship Id="rId7" Type="http://schemas.openxmlformats.org/officeDocument/2006/relationships/slideLayout" Target="../slideLayouts/slideLayout142.xml"/><Relationship Id="rId6" Type="http://schemas.openxmlformats.org/officeDocument/2006/relationships/slideLayout" Target="../slideLayouts/slideLayout141.xml"/><Relationship Id="rId5" Type="http://schemas.openxmlformats.org/officeDocument/2006/relationships/slideLayout" Target="../slideLayouts/slideLayout140.xml"/><Relationship Id="rId4" Type="http://schemas.openxmlformats.org/officeDocument/2006/relationships/slideLayout" Target="../slideLayouts/slideLayout139.xml"/><Relationship Id="rId3" Type="http://schemas.openxmlformats.org/officeDocument/2006/relationships/slideLayout" Target="../slideLayouts/slideLayout138.xml"/><Relationship Id="rId25" Type="http://schemas.openxmlformats.org/officeDocument/2006/relationships/theme" Target="../theme/theme9.xml"/><Relationship Id="rId24" Type="http://schemas.openxmlformats.org/officeDocument/2006/relationships/image" Target="../media/image7.emf"/><Relationship Id="rId23" Type="http://schemas.openxmlformats.org/officeDocument/2006/relationships/slideLayout" Target="../slideLayouts/slideLayout158.xml"/><Relationship Id="rId22" Type="http://schemas.openxmlformats.org/officeDocument/2006/relationships/slideLayout" Target="../slideLayouts/slideLayout157.xml"/><Relationship Id="rId21" Type="http://schemas.openxmlformats.org/officeDocument/2006/relationships/slideLayout" Target="../slideLayouts/slideLayout156.xml"/><Relationship Id="rId20" Type="http://schemas.openxmlformats.org/officeDocument/2006/relationships/slideLayout" Target="../slideLayouts/slideLayout155.xml"/><Relationship Id="rId2" Type="http://schemas.openxmlformats.org/officeDocument/2006/relationships/slideLayout" Target="../slideLayouts/slideLayout137.xml"/><Relationship Id="rId19" Type="http://schemas.openxmlformats.org/officeDocument/2006/relationships/slideLayout" Target="../slideLayouts/slideLayout154.xml"/><Relationship Id="rId18" Type="http://schemas.openxmlformats.org/officeDocument/2006/relationships/slideLayout" Target="../slideLayouts/slideLayout153.xml"/><Relationship Id="rId17" Type="http://schemas.openxmlformats.org/officeDocument/2006/relationships/slideLayout" Target="../slideLayouts/slideLayout152.xml"/><Relationship Id="rId16" Type="http://schemas.openxmlformats.org/officeDocument/2006/relationships/slideLayout" Target="../slideLayouts/slideLayout151.xml"/><Relationship Id="rId15" Type="http://schemas.openxmlformats.org/officeDocument/2006/relationships/slideLayout" Target="../slideLayouts/slideLayout150.xml"/><Relationship Id="rId14" Type="http://schemas.openxmlformats.org/officeDocument/2006/relationships/slideLayout" Target="../slideLayouts/slideLayout149.xml"/><Relationship Id="rId13" Type="http://schemas.openxmlformats.org/officeDocument/2006/relationships/slideLayout" Target="../slideLayouts/slideLayout148.xml"/><Relationship Id="rId12" Type="http://schemas.openxmlformats.org/officeDocument/2006/relationships/slideLayout" Target="../slideLayouts/slideLayout147.xml"/><Relationship Id="rId11" Type="http://schemas.openxmlformats.org/officeDocument/2006/relationships/slideLayout" Target="../slideLayouts/slideLayout146.xml"/><Relationship Id="rId10" Type="http://schemas.openxmlformats.org/officeDocument/2006/relationships/slideLayout" Target="../slideLayouts/slideLayout145.xml"/><Relationship Id="rId1"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endParaRPr lang="en-US"/>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49" name="NEW Brand Colors 2018"/>
          <p:cNvPicPr>
            <a:picLocks noChangeAspect="1"/>
          </p:cNvPicPr>
          <p:nvPr userDrawn="1"/>
        </p:nvPicPr>
        <p:blipFill>
          <a:blip r:embed="rId24"/>
          <a:stretch>
            <a:fillRect/>
          </a:stretch>
        </p:blipFill>
        <p:spPr>
          <a:xfrm rot="5400000">
            <a:off x="9288988" y="2942644"/>
            <a:ext cx="6858000" cy="97271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p:fade/>
  </p:transition>
  <p:hf sldNum="0" hdr="0" ftr="0" dt="0"/>
  <p:txStyles>
    <p:titleStyle>
      <a:lvl1pPr algn="l" defTabSz="932815"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2645"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3620"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0625" algn="l" defTabSz="932815"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endParaRPr lang="en-US"/>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49" name="NEW Brand Colors 2018"/>
          <p:cNvPicPr>
            <a:picLocks noChangeAspect="1"/>
          </p:cNvPicPr>
          <p:nvPr userDrawn="1"/>
        </p:nvPicPr>
        <p:blipFill>
          <a:blip r:embed="rId24"/>
          <a:stretch>
            <a:fillRect/>
          </a:stretch>
        </p:blipFill>
        <p:spPr>
          <a:xfrm rot="5400000">
            <a:off x="9288988" y="2942644"/>
            <a:ext cx="6858000" cy="972712"/>
          </a:xfrm>
          <a:prstGeom prst="rect">
            <a:avLst/>
          </a:prstGeom>
        </p:spPr>
      </p:pic>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Lst>
  <p:transition>
    <p:fade/>
  </p:transition>
  <p:hf sldNum="0" hdr="0" ftr="0" dt="0"/>
  <p:txStyles>
    <p:titleStyle>
      <a:lvl1pPr algn="l" defTabSz="932815"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2645"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3620"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0625" algn="l" defTabSz="93281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Lst>
  <p:transition>
    <p:fade/>
  </p:transition>
  <p:txStyles>
    <p:title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0" y="6589034"/>
            <a:ext cx="12192000" cy="268966"/>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lstStyle/>
          <a:p>
            <a:pPr algn="ctr" defTabSz="913765"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9" y="291108"/>
            <a:ext cx="11655840" cy="599221"/>
          </a:xfrm>
          <a:prstGeom prst="rect">
            <a:avLst/>
          </a:prstGeom>
        </p:spPr>
        <p:txBody>
          <a:bodyPr vert="horz" wrap="square" lIns="146304" tIns="91440" rIns="146304" bIns="91440" rtlCol="0" anchor="b">
            <a:noAutofit/>
          </a:bodyPr>
          <a:lstStyle/>
          <a:p>
            <a:r>
              <a:rPr lang="en-US"/>
              <a:t>Click to edit Master title style</a:t>
            </a:r>
            <a:endParaRPr lang="en-US"/>
          </a:p>
        </p:txBody>
      </p:sp>
      <p:sp>
        <p:nvSpPr>
          <p:cNvPr id="4" name="Text Placeholder 3"/>
          <p:cNvSpPr>
            <a:spLocks noGrp="1"/>
          </p:cNvSpPr>
          <p:nvPr>
            <p:ph type="body" idx="1"/>
          </p:nvPr>
        </p:nvSpPr>
        <p:spPr>
          <a:xfrm>
            <a:off x="269244" y="1105611"/>
            <a:ext cx="11653521" cy="1777420"/>
          </a:xfrm>
          <a:prstGeom prst="rect">
            <a:avLst/>
          </a:prstGeom>
        </p:spPr>
        <p:txBody>
          <a:bodyPr vert="horz" wrap="square" lIns="146304" tIns="91440" rIns="146304" bIns="9144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2"/>
          <p:cNvSpPr txBox="1"/>
          <p:nvPr/>
        </p:nvSpPr>
        <p:spPr>
          <a:xfrm>
            <a:off x="4" y="6589034"/>
            <a:ext cx="1792850" cy="268966"/>
          </a:xfrm>
          <a:prstGeom prst="rect">
            <a:avLst/>
          </a:prstGeom>
        </p:spPr>
        <p:txBody>
          <a:bodyPr lIns="89630" tIns="44814" rIns="89630" bIns="44814" anchor="ctr">
            <a:noAutofit/>
          </a:bodyPr>
          <a:lstStyle>
            <a:defPPr>
              <a:defRPr lang="en-US"/>
            </a:defPPr>
            <a:lvl1pPr marL="0" algn="l" defTabSz="1306195" rtl="0" eaLnBrk="1" latinLnBrk="0" hangingPunct="1">
              <a:defRPr sz="2600" kern="1200">
                <a:solidFill>
                  <a:schemeClr val="tx1"/>
                </a:solidFill>
                <a:latin typeface="+mn-lt"/>
                <a:ea typeface="+mn-ea"/>
                <a:cs typeface="+mn-cs"/>
              </a:defRPr>
            </a:lvl1pPr>
            <a:lvl2pPr marL="652780" algn="l" defTabSz="1306195" rtl="0" eaLnBrk="1" latinLnBrk="0" hangingPunct="1">
              <a:defRPr sz="2600" kern="1200">
                <a:solidFill>
                  <a:schemeClr val="tx1"/>
                </a:solidFill>
                <a:latin typeface="+mn-lt"/>
                <a:ea typeface="+mn-ea"/>
                <a:cs typeface="+mn-cs"/>
              </a:defRPr>
            </a:lvl2pPr>
            <a:lvl3pPr marL="1306195" algn="l" defTabSz="1306195" rtl="0" eaLnBrk="1" latinLnBrk="0" hangingPunct="1">
              <a:defRPr sz="2600" kern="1200">
                <a:solidFill>
                  <a:schemeClr val="tx1"/>
                </a:solidFill>
                <a:latin typeface="+mn-lt"/>
                <a:ea typeface="+mn-ea"/>
                <a:cs typeface="+mn-cs"/>
              </a:defRPr>
            </a:lvl3pPr>
            <a:lvl4pPr marL="1958975" algn="l" defTabSz="1306195" rtl="0" eaLnBrk="1" latinLnBrk="0" hangingPunct="1">
              <a:defRPr sz="2600" kern="1200">
                <a:solidFill>
                  <a:schemeClr val="tx1"/>
                </a:solidFill>
                <a:latin typeface="+mn-lt"/>
                <a:ea typeface="+mn-ea"/>
                <a:cs typeface="+mn-cs"/>
              </a:defRPr>
            </a:lvl4pPr>
            <a:lvl5pPr marL="2612390" algn="l" defTabSz="1306195" rtl="0" eaLnBrk="1" latinLnBrk="0" hangingPunct="1">
              <a:defRPr sz="2600" kern="1200">
                <a:solidFill>
                  <a:schemeClr val="tx1"/>
                </a:solidFill>
                <a:latin typeface="+mn-lt"/>
                <a:ea typeface="+mn-ea"/>
                <a:cs typeface="+mn-cs"/>
              </a:defRPr>
            </a:lvl5pPr>
            <a:lvl6pPr marL="3265170" algn="l" defTabSz="1306195" rtl="0" eaLnBrk="1" latinLnBrk="0" hangingPunct="1">
              <a:defRPr sz="2600" kern="1200">
                <a:solidFill>
                  <a:schemeClr val="tx1"/>
                </a:solidFill>
                <a:latin typeface="+mn-lt"/>
                <a:ea typeface="+mn-ea"/>
                <a:cs typeface="+mn-cs"/>
              </a:defRPr>
            </a:lvl6pPr>
            <a:lvl7pPr marL="3918585" algn="l" defTabSz="1306195" rtl="0" eaLnBrk="1" latinLnBrk="0" hangingPunct="1">
              <a:defRPr sz="2600" kern="1200">
                <a:solidFill>
                  <a:schemeClr val="tx1"/>
                </a:solidFill>
                <a:latin typeface="+mn-lt"/>
                <a:ea typeface="+mn-ea"/>
                <a:cs typeface="+mn-cs"/>
              </a:defRPr>
            </a:lvl7pPr>
            <a:lvl8pPr marL="4571365" algn="l" defTabSz="1306195" rtl="0" eaLnBrk="1" latinLnBrk="0" hangingPunct="1">
              <a:defRPr sz="2600" kern="1200">
                <a:solidFill>
                  <a:schemeClr val="tx1"/>
                </a:solidFill>
                <a:latin typeface="+mn-lt"/>
                <a:ea typeface="+mn-ea"/>
                <a:cs typeface="+mn-cs"/>
              </a:defRPr>
            </a:lvl8pPr>
            <a:lvl9pPr marL="5224145" algn="l" defTabSz="1306195" rtl="0" eaLnBrk="1" latinLnBrk="0" hangingPunct="1">
              <a:defRPr sz="2600" kern="1200">
                <a:solidFill>
                  <a:schemeClr val="tx1"/>
                </a:solidFill>
                <a:latin typeface="+mn-lt"/>
                <a:ea typeface="+mn-ea"/>
                <a:cs typeface="+mn-cs"/>
              </a:defRPr>
            </a:lvl9pPr>
          </a:lstStyle>
          <a:p>
            <a:r>
              <a:rPr lang="en-US" sz="980">
                <a:solidFill>
                  <a:schemeClr val="tx1">
                    <a:lumMod val="50000"/>
                    <a:lumOff val="50000"/>
                  </a:schemeClr>
                </a:solidFill>
                <a:latin typeface="+mn-lt"/>
                <a:ea typeface="Segoe UI" panose="020B0502040204020203" pitchFamily="34" charset="0"/>
                <a:cs typeface="Segoe UI" panose="020B0502040204020203" pitchFamily="34" charset="0"/>
              </a:rPr>
              <a:t>C+E Business Development</a:t>
            </a:r>
            <a:endParaRPr lang="en-US" sz="980">
              <a:solidFill>
                <a:schemeClr val="tx1">
                  <a:lumMod val="50000"/>
                  <a:lumOff val="50000"/>
                </a:schemeClr>
              </a:solidFill>
              <a:latin typeface="+mn-lt"/>
              <a:ea typeface="Segoe UI" panose="020B0502040204020203" pitchFamily="34" charset="0"/>
              <a:cs typeface="Segoe UI" panose="020B0502040204020203" pitchFamily="34" charset="0"/>
            </a:endParaRPr>
          </a:p>
        </p:txBody>
      </p:sp>
      <p:sp>
        <p:nvSpPr>
          <p:cNvPr id="10" name="Slide Number Placeholder 9"/>
          <p:cNvSpPr>
            <a:spLocks noGrp="1"/>
          </p:cNvSpPr>
          <p:nvPr>
            <p:ph type="sldNum" sz="quarter" idx="4"/>
          </p:nvPr>
        </p:nvSpPr>
        <p:spPr>
          <a:xfrm>
            <a:off x="10399150" y="6589034"/>
            <a:ext cx="1792850" cy="268966"/>
          </a:xfrm>
          <a:prstGeom prst="rect">
            <a:avLst/>
          </a:prstGeom>
        </p:spPr>
        <p:txBody>
          <a:bodyPr vert="horz" lIns="91440" tIns="45720" rIns="91440" bIns="45720" rtlCol="0" anchor="ctr"/>
          <a:lstStyle>
            <a:lvl1pPr algn="r">
              <a:defRPr sz="980">
                <a:solidFill>
                  <a:schemeClr val="tx1">
                    <a:tint val="75000"/>
                  </a:schemeClr>
                </a:solidFill>
                <a:latin typeface="+mn-lt"/>
              </a:defRPr>
            </a:lvl1pPr>
          </a:lstStyle>
          <a:p>
            <a:fld id="{C69A5621-A4E1-4322-9D22-14AC39B4BE7D}" type="slidenum">
              <a:rPr lang="en-US" smtClean="0"/>
            </a:fld>
            <a:endParaRPr lang="en-US"/>
          </a:p>
        </p:txBody>
      </p:sp>
      <p:sp>
        <p:nvSpPr>
          <p:cNvPr id="8" name="Footer Placeholder 2"/>
          <p:cNvSpPr txBox="1"/>
          <p:nvPr/>
        </p:nvSpPr>
        <p:spPr>
          <a:xfrm>
            <a:off x="5352268" y="6589034"/>
            <a:ext cx="1487465" cy="268966"/>
          </a:xfrm>
          <a:prstGeom prst="rect">
            <a:avLst/>
          </a:prstGeom>
        </p:spPr>
        <p:txBody>
          <a:bodyPr lIns="89630" tIns="44814" rIns="89630" bIns="44814" anchor="ctr">
            <a:noAutofit/>
          </a:bodyPr>
          <a:lstStyle>
            <a:defPPr>
              <a:defRPr lang="en-US"/>
            </a:defPPr>
            <a:lvl1pPr marL="0" algn="l" defTabSz="1306195" rtl="0" eaLnBrk="1" latinLnBrk="0" hangingPunct="1">
              <a:defRPr sz="2600" kern="1200">
                <a:solidFill>
                  <a:schemeClr val="tx1"/>
                </a:solidFill>
                <a:latin typeface="+mn-lt"/>
                <a:ea typeface="+mn-ea"/>
                <a:cs typeface="+mn-cs"/>
              </a:defRPr>
            </a:lvl1pPr>
            <a:lvl2pPr marL="652780" algn="l" defTabSz="1306195" rtl="0" eaLnBrk="1" latinLnBrk="0" hangingPunct="1">
              <a:defRPr sz="2600" kern="1200">
                <a:solidFill>
                  <a:schemeClr val="tx1"/>
                </a:solidFill>
                <a:latin typeface="+mn-lt"/>
                <a:ea typeface="+mn-ea"/>
                <a:cs typeface="+mn-cs"/>
              </a:defRPr>
            </a:lvl2pPr>
            <a:lvl3pPr marL="1306195" algn="l" defTabSz="1306195" rtl="0" eaLnBrk="1" latinLnBrk="0" hangingPunct="1">
              <a:defRPr sz="2600" kern="1200">
                <a:solidFill>
                  <a:schemeClr val="tx1"/>
                </a:solidFill>
                <a:latin typeface="+mn-lt"/>
                <a:ea typeface="+mn-ea"/>
                <a:cs typeface="+mn-cs"/>
              </a:defRPr>
            </a:lvl3pPr>
            <a:lvl4pPr marL="1958975" algn="l" defTabSz="1306195" rtl="0" eaLnBrk="1" latinLnBrk="0" hangingPunct="1">
              <a:defRPr sz="2600" kern="1200">
                <a:solidFill>
                  <a:schemeClr val="tx1"/>
                </a:solidFill>
                <a:latin typeface="+mn-lt"/>
                <a:ea typeface="+mn-ea"/>
                <a:cs typeface="+mn-cs"/>
              </a:defRPr>
            </a:lvl4pPr>
            <a:lvl5pPr marL="2612390" algn="l" defTabSz="1306195" rtl="0" eaLnBrk="1" latinLnBrk="0" hangingPunct="1">
              <a:defRPr sz="2600" kern="1200">
                <a:solidFill>
                  <a:schemeClr val="tx1"/>
                </a:solidFill>
                <a:latin typeface="+mn-lt"/>
                <a:ea typeface="+mn-ea"/>
                <a:cs typeface="+mn-cs"/>
              </a:defRPr>
            </a:lvl5pPr>
            <a:lvl6pPr marL="3265170" algn="l" defTabSz="1306195" rtl="0" eaLnBrk="1" latinLnBrk="0" hangingPunct="1">
              <a:defRPr sz="2600" kern="1200">
                <a:solidFill>
                  <a:schemeClr val="tx1"/>
                </a:solidFill>
                <a:latin typeface="+mn-lt"/>
                <a:ea typeface="+mn-ea"/>
                <a:cs typeface="+mn-cs"/>
              </a:defRPr>
            </a:lvl6pPr>
            <a:lvl7pPr marL="3918585" algn="l" defTabSz="1306195" rtl="0" eaLnBrk="1" latinLnBrk="0" hangingPunct="1">
              <a:defRPr sz="2600" kern="1200">
                <a:solidFill>
                  <a:schemeClr val="tx1"/>
                </a:solidFill>
                <a:latin typeface="+mn-lt"/>
                <a:ea typeface="+mn-ea"/>
                <a:cs typeface="+mn-cs"/>
              </a:defRPr>
            </a:lvl7pPr>
            <a:lvl8pPr marL="4571365" algn="l" defTabSz="1306195" rtl="0" eaLnBrk="1" latinLnBrk="0" hangingPunct="1">
              <a:defRPr sz="2600" kern="1200">
                <a:solidFill>
                  <a:schemeClr val="tx1"/>
                </a:solidFill>
                <a:latin typeface="+mn-lt"/>
                <a:ea typeface="+mn-ea"/>
                <a:cs typeface="+mn-cs"/>
              </a:defRPr>
            </a:lvl8pPr>
            <a:lvl9pPr marL="5224145" algn="l" defTabSz="1306195" rtl="0" eaLnBrk="1" latinLnBrk="0" hangingPunct="1">
              <a:defRPr sz="2600" kern="1200">
                <a:solidFill>
                  <a:schemeClr val="tx1"/>
                </a:solidFill>
                <a:latin typeface="+mn-lt"/>
                <a:ea typeface="+mn-ea"/>
                <a:cs typeface="+mn-cs"/>
              </a:defRPr>
            </a:lvl9pPr>
          </a:lstStyle>
          <a:p>
            <a:pPr algn="ctr"/>
            <a:r>
              <a:rPr lang="en-US" sz="980" kern="1200" baseline="0">
                <a:solidFill>
                  <a:schemeClr val="tx1">
                    <a:lumMod val="50000"/>
                    <a:lumOff val="50000"/>
                  </a:schemeClr>
                </a:solidFill>
                <a:latin typeface="+mn-lt"/>
                <a:ea typeface="Segoe UI" panose="020B0502040204020203" pitchFamily="34" charset="0"/>
                <a:cs typeface="Segoe UI" panose="020B0502040204020203" pitchFamily="34" charset="0"/>
              </a:rPr>
              <a:t>Microsoft</a:t>
            </a:r>
            <a:r>
              <a:rPr lang="en-US" sz="980">
                <a:latin typeface="+mn-lt"/>
                <a:ea typeface="Segoe UI" panose="020B0502040204020203" pitchFamily="34" charset="0"/>
                <a:cs typeface="Segoe UI" panose="020B0502040204020203" pitchFamily="34" charset="0"/>
              </a:rPr>
              <a:t> </a:t>
            </a:r>
            <a:r>
              <a:rPr lang="en-US" sz="980" kern="1200" baseline="0">
                <a:solidFill>
                  <a:schemeClr val="tx1">
                    <a:lumMod val="50000"/>
                    <a:lumOff val="50000"/>
                  </a:schemeClr>
                </a:solidFill>
                <a:latin typeface="+mn-lt"/>
                <a:ea typeface="Segoe UI" panose="020B0502040204020203" pitchFamily="34" charset="0"/>
                <a:cs typeface="Segoe UI" panose="020B0502040204020203" pitchFamily="34" charset="0"/>
              </a:rPr>
              <a:t>Confidential</a:t>
            </a:r>
            <a:endParaRPr lang="en-US" sz="980" kern="1200" baseline="0">
              <a:solidFill>
                <a:schemeClr val="tx1">
                  <a:lumMod val="50000"/>
                  <a:lumOff val="50000"/>
                </a:schemeClr>
              </a:solidFill>
              <a:latin typeface="+mn-lt"/>
              <a:ea typeface="Segoe UI" panose="020B0502040204020203" pitchFamily="34" charset="0"/>
              <a:cs typeface="Segoe UI" panose="020B0502040204020203" pitchFamily="34" charset="0"/>
            </a:endParaRPr>
          </a:p>
        </p:txBody>
      </p:sp>
      <p:sp>
        <p:nvSpPr>
          <p:cNvPr id="9" name="Rectangle 8"/>
          <p:cNvSpPr/>
          <p:nvPr/>
        </p:nvSpPr>
        <p:spPr>
          <a:xfrm>
            <a:off x="11250131" y="48569"/>
            <a:ext cx="896425" cy="261482"/>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44814" rIns="44814" rtlCol="0" anchor="ctr">
            <a:spAutoFit/>
          </a:bodyPr>
          <a:lstStyle/>
          <a:p>
            <a:pPr algn="ctr" fontAlgn="base">
              <a:spcBef>
                <a:spcPct val="0"/>
              </a:spcBef>
              <a:spcAft>
                <a:spcPct val="0"/>
              </a:spcAft>
            </a:pPr>
            <a:r>
              <a:rPr lang="en-US" sz="1075" b="1" i="1">
                <a:solidFill>
                  <a:schemeClr val="tx1"/>
                </a:solidFill>
              </a:rPr>
              <a:t>DRAFT</a:t>
            </a:r>
            <a:endParaRPr lang="en-US" sz="1075" b="1" i="1">
              <a:solidFill>
                <a:schemeClr val="tx1"/>
              </a:solidFill>
            </a:endParaRPr>
          </a:p>
        </p:txBody>
      </p:sp>
      <p:cxnSp>
        <p:nvCxnSpPr>
          <p:cNvPr id="11" name="Straight Connector 10"/>
          <p:cNvCxnSpPr/>
          <p:nvPr/>
        </p:nvCxnSpPr>
        <p:spPr>
          <a:xfrm>
            <a:off x="268930" y="890327"/>
            <a:ext cx="116538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Lst>
  <p:transition>
    <p:fade/>
  </p:transition>
  <p:hf hdr="0" ftr="0" dt="0"/>
  <p:txStyles>
    <p:titleStyle>
      <a:lvl1pPr algn="l" defTabSz="914400" rtl="0" eaLnBrk="1" latinLnBrk="0" hangingPunct="1">
        <a:lnSpc>
          <a:spcPct val="90000"/>
        </a:lnSpc>
        <a:spcBef>
          <a:spcPct val="0"/>
        </a:spcBef>
        <a:buNone/>
        <a:defRPr lang="en-US" sz="3530" b="0" kern="1200" cap="none" spc="-100" baseline="0" dirty="0" smtClean="0">
          <a:ln w="3175">
            <a:noFill/>
          </a:ln>
          <a:solidFill>
            <a:schemeClr val="tx2"/>
          </a:solidFill>
          <a:effectLst/>
          <a:latin typeface="+mj-lt"/>
          <a:ea typeface="+mn-ea"/>
          <a:cs typeface="Segoe UI" panose="020B0502040204020203" pitchFamily="34" charset="0"/>
        </a:defRPr>
      </a:lvl1pPr>
    </p:titleStyle>
    <p:bodyStyle>
      <a:lvl1pPr marL="335915" marR="0" indent="-335915" algn="l" defTabSz="91440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defRPr sz="3135" kern="1200" spc="0" baseline="0">
          <a:gradFill>
            <a:gsLst>
              <a:gs pos="1250">
                <a:schemeClr val="tx1"/>
              </a:gs>
              <a:gs pos="99000">
                <a:schemeClr val="tx1"/>
              </a:gs>
            </a:gsLst>
            <a:lin ang="5400000" scaled="0"/>
          </a:gradFill>
          <a:latin typeface="+mj-lt"/>
          <a:ea typeface="+mn-ea"/>
          <a:cs typeface="+mn-cs"/>
        </a:defRPr>
      </a:lvl1pPr>
      <a:lvl2pPr marL="572770" marR="0" indent="-236220"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rgbClr val="404040"/>
              </a:gs>
              <a:gs pos="99000">
                <a:srgbClr val="404040"/>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rgbClr val="404040"/>
              </a:gs>
              <a:gs pos="99000">
                <a:srgbClr val="404040"/>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565" kern="1200" spc="0" baseline="0">
          <a:gradFill>
            <a:gsLst>
              <a:gs pos="1250">
                <a:srgbClr val="404040"/>
              </a:gs>
              <a:gs pos="99000">
                <a:srgbClr val="404040"/>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565" kern="1200" spc="0" baseline="0">
          <a:gradFill>
            <a:gsLst>
              <a:gs pos="1250">
                <a:srgbClr val="404040"/>
              </a:gs>
              <a:gs pos="99000">
                <a:srgbClr val="404040"/>
              </a:gs>
            </a:gsLst>
            <a:lin ang="5400000" scaled="0"/>
          </a:gra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165" algn="l" defTabSz="914400" rtl="0" eaLnBrk="1" latinLnBrk="0" hangingPunct="1">
        <a:defRPr sz="1765" kern="1200">
          <a:solidFill>
            <a:schemeClr val="tx1"/>
          </a:solidFill>
          <a:latin typeface="+mn-lt"/>
          <a:ea typeface="+mn-ea"/>
          <a:cs typeface="+mn-cs"/>
        </a:defRPr>
      </a:lvl5pPr>
      <a:lvl6pPr marL="2285365" algn="l" defTabSz="914400" rtl="0" eaLnBrk="1" latinLnBrk="0" hangingPunct="1">
        <a:defRPr sz="1765" kern="1200">
          <a:solidFill>
            <a:schemeClr val="tx1"/>
          </a:solidFill>
          <a:latin typeface="+mn-lt"/>
          <a:ea typeface="+mn-ea"/>
          <a:cs typeface="+mn-cs"/>
        </a:defRPr>
      </a:lvl6pPr>
      <a:lvl7pPr marL="2742565" algn="l" defTabSz="914400" rtl="0" eaLnBrk="1" latinLnBrk="0" hangingPunct="1">
        <a:defRPr sz="1765" kern="1200">
          <a:solidFill>
            <a:schemeClr val="tx1"/>
          </a:solidFill>
          <a:latin typeface="+mn-lt"/>
          <a:ea typeface="+mn-ea"/>
          <a:cs typeface="+mn-cs"/>
        </a:defRPr>
      </a:lvl7pPr>
      <a:lvl8pPr marL="3199765" algn="l" defTabSz="914400" rtl="0" eaLnBrk="1" latinLnBrk="0" hangingPunct="1">
        <a:defRPr sz="1765" kern="1200">
          <a:solidFill>
            <a:schemeClr val="tx1"/>
          </a:solidFill>
          <a:latin typeface="+mn-lt"/>
          <a:ea typeface="+mn-ea"/>
          <a:cs typeface="+mn-cs"/>
        </a:defRPr>
      </a:lvl8pPr>
      <a:lvl9pPr marL="3656965" algn="l" defTabSz="914400" rtl="0" eaLnBrk="1" latinLnBrk="0" hangingPunct="1">
        <a:defRPr sz="176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Lst>
  <p:transition>
    <p:fade/>
  </p:transition>
  <p:txStyles>
    <p:titleStyle>
      <a:lvl1pPr algn="l" defTabSz="914400"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0" y="6589034"/>
            <a:ext cx="12192000" cy="268966"/>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9" y="291107"/>
            <a:ext cx="11655840" cy="599221"/>
          </a:xfrm>
          <a:prstGeom prst="rect">
            <a:avLst/>
          </a:prstGeom>
        </p:spPr>
        <p:txBody>
          <a:bodyPr vert="horz" wrap="square" lIns="146304" tIns="91440" rIns="146304" bIns="91440" rtlCol="0" anchor="b">
            <a:noAutofit/>
          </a:bodyPr>
          <a:lstStyle/>
          <a:p>
            <a:r>
              <a:rPr lang="en-US"/>
              <a:t>Click to edit Master title style</a:t>
            </a:r>
            <a:endParaRPr lang="en-US"/>
          </a:p>
        </p:txBody>
      </p:sp>
      <p:sp>
        <p:nvSpPr>
          <p:cNvPr id="4" name="Text Placeholder 3"/>
          <p:cNvSpPr>
            <a:spLocks noGrp="1"/>
          </p:cNvSpPr>
          <p:nvPr>
            <p:ph type="body" idx="1"/>
          </p:nvPr>
        </p:nvSpPr>
        <p:spPr>
          <a:xfrm>
            <a:off x="269243" y="1105611"/>
            <a:ext cx="11653521" cy="1777420"/>
          </a:xfrm>
          <a:prstGeom prst="rect">
            <a:avLst/>
          </a:prstGeom>
        </p:spPr>
        <p:txBody>
          <a:bodyPr vert="horz" wrap="square" lIns="146304" tIns="91440" rIns="146304" bIns="9144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2"/>
          <p:cNvSpPr txBox="1"/>
          <p:nvPr/>
        </p:nvSpPr>
        <p:spPr>
          <a:xfrm>
            <a:off x="4" y="6589034"/>
            <a:ext cx="1792850" cy="268966"/>
          </a:xfrm>
          <a:prstGeom prst="rect">
            <a:avLst/>
          </a:prstGeom>
        </p:spPr>
        <p:txBody>
          <a:bodyPr lIns="89642" tIns="44821" rIns="89642" bIns="44821" anchor="ctr">
            <a:noAutofit/>
          </a:bodyPr>
          <a:lstStyle>
            <a:defPPr>
              <a:defRPr lang="en-US"/>
            </a:defPPr>
            <a:lvl1pPr marL="0" algn="l" defTabSz="1306195" rtl="0" eaLnBrk="1" latinLnBrk="0" hangingPunct="1">
              <a:defRPr sz="2600" kern="1200">
                <a:solidFill>
                  <a:schemeClr val="tx1"/>
                </a:solidFill>
                <a:latin typeface="+mn-lt"/>
                <a:ea typeface="+mn-ea"/>
                <a:cs typeface="+mn-cs"/>
              </a:defRPr>
            </a:lvl1pPr>
            <a:lvl2pPr marL="652780" algn="l" defTabSz="1306195" rtl="0" eaLnBrk="1" latinLnBrk="0" hangingPunct="1">
              <a:defRPr sz="2600" kern="1200">
                <a:solidFill>
                  <a:schemeClr val="tx1"/>
                </a:solidFill>
                <a:latin typeface="+mn-lt"/>
                <a:ea typeface="+mn-ea"/>
                <a:cs typeface="+mn-cs"/>
              </a:defRPr>
            </a:lvl2pPr>
            <a:lvl3pPr marL="1306195" algn="l" defTabSz="1306195" rtl="0" eaLnBrk="1" latinLnBrk="0" hangingPunct="1">
              <a:defRPr sz="2600" kern="1200">
                <a:solidFill>
                  <a:schemeClr val="tx1"/>
                </a:solidFill>
                <a:latin typeface="+mn-lt"/>
                <a:ea typeface="+mn-ea"/>
                <a:cs typeface="+mn-cs"/>
              </a:defRPr>
            </a:lvl3pPr>
            <a:lvl4pPr marL="1958975" algn="l" defTabSz="1306195" rtl="0" eaLnBrk="1" latinLnBrk="0" hangingPunct="1">
              <a:defRPr sz="2600" kern="1200">
                <a:solidFill>
                  <a:schemeClr val="tx1"/>
                </a:solidFill>
                <a:latin typeface="+mn-lt"/>
                <a:ea typeface="+mn-ea"/>
                <a:cs typeface="+mn-cs"/>
              </a:defRPr>
            </a:lvl4pPr>
            <a:lvl5pPr marL="2612390" algn="l" defTabSz="1306195" rtl="0" eaLnBrk="1" latinLnBrk="0" hangingPunct="1">
              <a:defRPr sz="2600" kern="1200">
                <a:solidFill>
                  <a:schemeClr val="tx1"/>
                </a:solidFill>
                <a:latin typeface="+mn-lt"/>
                <a:ea typeface="+mn-ea"/>
                <a:cs typeface="+mn-cs"/>
              </a:defRPr>
            </a:lvl5pPr>
            <a:lvl6pPr marL="3265170" algn="l" defTabSz="1306195" rtl="0" eaLnBrk="1" latinLnBrk="0" hangingPunct="1">
              <a:defRPr sz="2600" kern="1200">
                <a:solidFill>
                  <a:schemeClr val="tx1"/>
                </a:solidFill>
                <a:latin typeface="+mn-lt"/>
                <a:ea typeface="+mn-ea"/>
                <a:cs typeface="+mn-cs"/>
              </a:defRPr>
            </a:lvl6pPr>
            <a:lvl7pPr marL="3918585" algn="l" defTabSz="1306195" rtl="0" eaLnBrk="1" latinLnBrk="0" hangingPunct="1">
              <a:defRPr sz="2600" kern="1200">
                <a:solidFill>
                  <a:schemeClr val="tx1"/>
                </a:solidFill>
                <a:latin typeface="+mn-lt"/>
                <a:ea typeface="+mn-ea"/>
                <a:cs typeface="+mn-cs"/>
              </a:defRPr>
            </a:lvl7pPr>
            <a:lvl8pPr marL="4571365" algn="l" defTabSz="1306195" rtl="0" eaLnBrk="1" latinLnBrk="0" hangingPunct="1">
              <a:defRPr sz="2600" kern="1200">
                <a:solidFill>
                  <a:schemeClr val="tx1"/>
                </a:solidFill>
                <a:latin typeface="+mn-lt"/>
                <a:ea typeface="+mn-ea"/>
                <a:cs typeface="+mn-cs"/>
              </a:defRPr>
            </a:lvl8pPr>
            <a:lvl9pPr marL="5224145" algn="l" defTabSz="1306195" rtl="0" eaLnBrk="1" latinLnBrk="0" hangingPunct="1">
              <a:defRPr sz="2600" kern="1200">
                <a:solidFill>
                  <a:schemeClr val="tx1"/>
                </a:solidFill>
                <a:latin typeface="+mn-lt"/>
                <a:ea typeface="+mn-ea"/>
                <a:cs typeface="+mn-cs"/>
              </a:defRPr>
            </a:lvl9pPr>
          </a:lstStyle>
          <a:p>
            <a:r>
              <a:rPr lang="en-US" sz="980">
                <a:solidFill>
                  <a:schemeClr val="tx1">
                    <a:lumMod val="50000"/>
                    <a:lumOff val="50000"/>
                  </a:schemeClr>
                </a:solidFill>
                <a:latin typeface="+mn-lt"/>
                <a:ea typeface="Segoe UI" panose="020B0502040204020203" pitchFamily="34" charset="0"/>
                <a:cs typeface="Segoe UI" panose="020B0502040204020203" pitchFamily="34" charset="0"/>
              </a:rPr>
              <a:t>C+E Business Development</a:t>
            </a:r>
            <a:endParaRPr lang="en-US" sz="980">
              <a:solidFill>
                <a:schemeClr val="tx1">
                  <a:lumMod val="50000"/>
                  <a:lumOff val="50000"/>
                </a:schemeClr>
              </a:solidFill>
              <a:latin typeface="+mn-lt"/>
              <a:ea typeface="Segoe UI" panose="020B0502040204020203" pitchFamily="34" charset="0"/>
              <a:cs typeface="Segoe UI" panose="020B0502040204020203" pitchFamily="34" charset="0"/>
            </a:endParaRPr>
          </a:p>
        </p:txBody>
      </p:sp>
      <p:sp>
        <p:nvSpPr>
          <p:cNvPr id="10" name="Slide Number Placeholder 9"/>
          <p:cNvSpPr>
            <a:spLocks noGrp="1"/>
          </p:cNvSpPr>
          <p:nvPr>
            <p:ph type="sldNum" sz="quarter" idx="4"/>
          </p:nvPr>
        </p:nvSpPr>
        <p:spPr>
          <a:xfrm>
            <a:off x="10399150" y="6589034"/>
            <a:ext cx="1792850" cy="268966"/>
          </a:xfrm>
          <a:prstGeom prst="rect">
            <a:avLst/>
          </a:prstGeom>
        </p:spPr>
        <p:txBody>
          <a:bodyPr vert="horz" lIns="91440" tIns="45720" rIns="91440" bIns="45720" rtlCol="0" anchor="ctr"/>
          <a:lstStyle>
            <a:lvl1pPr algn="r">
              <a:defRPr sz="980">
                <a:solidFill>
                  <a:schemeClr val="tx1">
                    <a:tint val="75000"/>
                  </a:schemeClr>
                </a:solidFill>
                <a:latin typeface="+mn-lt"/>
              </a:defRPr>
            </a:lvl1pPr>
          </a:lstStyle>
          <a:p>
            <a:fld id="{C69A5621-A4E1-4322-9D22-14AC39B4BE7D}" type="slidenum">
              <a:rPr lang="en-US" smtClean="0"/>
            </a:fld>
            <a:endParaRPr lang="en-US"/>
          </a:p>
        </p:txBody>
      </p:sp>
      <p:sp>
        <p:nvSpPr>
          <p:cNvPr id="8" name="Footer Placeholder 2"/>
          <p:cNvSpPr txBox="1"/>
          <p:nvPr/>
        </p:nvSpPr>
        <p:spPr>
          <a:xfrm>
            <a:off x="5352267" y="6589034"/>
            <a:ext cx="1487465" cy="268966"/>
          </a:xfrm>
          <a:prstGeom prst="rect">
            <a:avLst/>
          </a:prstGeom>
        </p:spPr>
        <p:txBody>
          <a:bodyPr lIns="89642" tIns="44821" rIns="89642" bIns="44821" anchor="ctr">
            <a:noAutofit/>
          </a:bodyPr>
          <a:lstStyle>
            <a:defPPr>
              <a:defRPr lang="en-US"/>
            </a:defPPr>
            <a:lvl1pPr marL="0" algn="l" defTabSz="1306195" rtl="0" eaLnBrk="1" latinLnBrk="0" hangingPunct="1">
              <a:defRPr sz="2600" kern="1200">
                <a:solidFill>
                  <a:schemeClr val="tx1"/>
                </a:solidFill>
                <a:latin typeface="+mn-lt"/>
                <a:ea typeface="+mn-ea"/>
                <a:cs typeface="+mn-cs"/>
              </a:defRPr>
            </a:lvl1pPr>
            <a:lvl2pPr marL="652780" algn="l" defTabSz="1306195" rtl="0" eaLnBrk="1" latinLnBrk="0" hangingPunct="1">
              <a:defRPr sz="2600" kern="1200">
                <a:solidFill>
                  <a:schemeClr val="tx1"/>
                </a:solidFill>
                <a:latin typeface="+mn-lt"/>
                <a:ea typeface="+mn-ea"/>
                <a:cs typeface="+mn-cs"/>
              </a:defRPr>
            </a:lvl2pPr>
            <a:lvl3pPr marL="1306195" algn="l" defTabSz="1306195" rtl="0" eaLnBrk="1" latinLnBrk="0" hangingPunct="1">
              <a:defRPr sz="2600" kern="1200">
                <a:solidFill>
                  <a:schemeClr val="tx1"/>
                </a:solidFill>
                <a:latin typeface="+mn-lt"/>
                <a:ea typeface="+mn-ea"/>
                <a:cs typeface="+mn-cs"/>
              </a:defRPr>
            </a:lvl3pPr>
            <a:lvl4pPr marL="1958975" algn="l" defTabSz="1306195" rtl="0" eaLnBrk="1" latinLnBrk="0" hangingPunct="1">
              <a:defRPr sz="2600" kern="1200">
                <a:solidFill>
                  <a:schemeClr val="tx1"/>
                </a:solidFill>
                <a:latin typeface="+mn-lt"/>
                <a:ea typeface="+mn-ea"/>
                <a:cs typeface="+mn-cs"/>
              </a:defRPr>
            </a:lvl4pPr>
            <a:lvl5pPr marL="2612390" algn="l" defTabSz="1306195" rtl="0" eaLnBrk="1" latinLnBrk="0" hangingPunct="1">
              <a:defRPr sz="2600" kern="1200">
                <a:solidFill>
                  <a:schemeClr val="tx1"/>
                </a:solidFill>
                <a:latin typeface="+mn-lt"/>
                <a:ea typeface="+mn-ea"/>
                <a:cs typeface="+mn-cs"/>
              </a:defRPr>
            </a:lvl5pPr>
            <a:lvl6pPr marL="3265170" algn="l" defTabSz="1306195" rtl="0" eaLnBrk="1" latinLnBrk="0" hangingPunct="1">
              <a:defRPr sz="2600" kern="1200">
                <a:solidFill>
                  <a:schemeClr val="tx1"/>
                </a:solidFill>
                <a:latin typeface="+mn-lt"/>
                <a:ea typeface="+mn-ea"/>
                <a:cs typeface="+mn-cs"/>
              </a:defRPr>
            </a:lvl6pPr>
            <a:lvl7pPr marL="3918585" algn="l" defTabSz="1306195" rtl="0" eaLnBrk="1" latinLnBrk="0" hangingPunct="1">
              <a:defRPr sz="2600" kern="1200">
                <a:solidFill>
                  <a:schemeClr val="tx1"/>
                </a:solidFill>
                <a:latin typeface="+mn-lt"/>
                <a:ea typeface="+mn-ea"/>
                <a:cs typeface="+mn-cs"/>
              </a:defRPr>
            </a:lvl7pPr>
            <a:lvl8pPr marL="4571365" algn="l" defTabSz="1306195" rtl="0" eaLnBrk="1" latinLnBrk="0" hangingPunct="1">
              <a:defRPr sz="2600" kern="1200">
                <a:solidFill>
                  <a:schemeClr val="tx1"/>
                </a:solidFill>
                <a:latin typeface="+mn-lt"/>
                <a:ea typeface="+mn-ea"/>
                <a:cs typeface="+mn-cs"/>
              </a:defRPr>
            </a:lvl8pPr>
            <a:lvl9pPr marL="5224145" algn="l" defTabSz="1306195" rtl="0" eaLnBrk="1" latinLnBrk="0" hangingPunct="1">
              <a:defRPr sz="2600" kern="1200">
                <a:solidFill>
                  <a:schemeClr val="tx1"/>
                </a:solidFill>
                <a:latin typeface="+mn-lt"/>
                <a:ea typeface="+mn-ea"/>
                <a:cs typeface="+mn-cs"/>
              </a:defRPr>
            </a:lvl9pPr>
          </a:lstStyle>
          <a:p>
            <a:pPr algn="ctr"/>
            <a:r>
              <a:rPr lang="en-US" sz="980" kern="1200" baseline="0">
                <a:solidFill>
                  <a:schemeClr val="tx1">
                    <a:lumMod val="50000"/>
                    <a:lumOff val="50000"/>
                  </a:schemeClr>
                </a:solidFill>
                <a:latin typeface="+mn-lt"/>
                <a:ea typeface="Segoe UI" panose="020B0502040204020203" pitchFamily="34" charset="0"/>
                <a:cs typeface="Segoe UI" panose="020B0502040204020203" pitchFamily="34" charset="0"/>
              </a:rPr>
              <a:t>Microsoft</a:t>
            </a:r>
            <a:r>
              <a:rPr lang="en-US" sz="980">
                <a:latin typeface="+mn-lt"/>
                <a:ea typeface="Segoe UI" panose="020B0502040204020203" pitchFamily="34" charset="0"/>
                <a:cs typeface="Segoe UI" panose="020B0502040204020203" pitchFamily="34" charset="0"/>
              </a:rPr>
              <a:t> </a:t>
            </a:r>
            <a:r>
              <a:rPr lang="en-US" sz="980" kern="1200" baseline="0">
                <a:solidFill>
                  <a:schemeClr val="tx1">
                    <a:lumMod val="50000"/>
                    <a:lumOff val="50000"/>
                  </a:schemeClr>
                </a:solidFill>
                <a:latin typeface="+mn-lt"/>
                <a:ea typeface="Segoe UI" panose="020B0502040204020203" pitchFamily="34" charset="0"/>
                <a:cs typeface="Segoe UI" panose="020B0502040204020203" pitchFamily="34" charset="0"/>
              </a:rPr>
              <a:t>Confidential</a:t>
            </a:r>
            <a:endParaRPr lang="en-US" sz="980" kern="1200" baseline="0">
              <a:solidFill>
                <a:schemeClr val="tx1">
                  <a:lumMod val="50000"/>
                  <a:lumOff val="50000"/>
                </a:schemeClr>
              </a:solidFill>
              <a:latin typeface="+mn-lt"/>
              <a:ea typeface="Segoe UI" panose="020B0502040204020203" pitchFamily="34" charset="0"/>
              <a:cs typeface="Segoe UI" panose="020B0502040204020203" pitchFamily="34" charset="0"/>
            </a:endParaRPr>
          </a:p>
        </p:txBody>
      </p:sp>
      <p:cxnSp>
        <p:nvCxnSpPr>
          <p:cNvPr id="11" name="Straight Connector 10"/>
          <p:cNvCxnSpPr/>
          <p:nvPr/>
        </p:nvCxnSpPr>
        <p:spPr>
          <a:xfrm>
            <a:off x="268930" y="890327"/>
            <a:ext cx="116538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Lst>
  <p:transition>
    <p:fade/>
  </p:transition>
  <p:hf hdr="0" ftr="0" dt="0"/>
  <p:txStyles>
    <p:titleStyle>
      <a:lvl1pPr algn="l" defTabSz="914400" rtl="0" eaLnBrk="1" latinLnBrk="0" hangingPunct="1">
        <a:lnSpc>
          <a:spcPct val="90000"/>
        </a:lnSpc>
        <a:spcBef>
          <a:spcPct val="0"/>
        </a:spcBef>
        <a:buNone/>
        <a:defRPr lang="en-US" sz="3530" b="0" kern="1200" cap="none" spc="-100" baseline="0" dirty="0" smtClean="0">
          <a:ln w="3175">
            <a:noFill/>
          </a:ln>
          <a:solidFill>
            <a:schemeClr val="tx2"/>
          </a:solidFill>
          <a:effectLst/>
          <a:latin typeface="+mj-lt"/>
          <a:ea typeface="+mn-ea"/>
          <a:cs typeface="Segoe UI" panose="020B0502040204020203" pitchFamily="34" charset="0"/>
        </a:defRPr>
      </a:lvl1pPr>
    </p:titleStyle>
    <p:bodyStyle>
      <a:lvl1pPr marL="335915" marR="0" indent="-335915" algn="l" defTabSz="91440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defRPr sz="3135" kern="1200" spc="0" baseline="0">
          <a:gradFill>
            <a:gsLst>
              <a:gs pos="1250">
                <a:schemeClr val="tx1"/>
              </a:gs>
              <a:gs pos="99000">
                <a:schemeClr val="tx1"/>
              </a:gs>
            </a:gsLst>
            <a:lin ang="5400000" scaled="0"/>
          </a:gradFill>
          <a:latin typeface="+mj-lt"/>
          <a:ea typeface="+mn-ea"/>
          <a:cs typeface="+mn-cs"/>
        </a:defRPr>
      </a:lvl1pPr>
      <a:lvl2pPr marL="572770" marR="0" indent="-2368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rgbClr val="404040"/>
              </a:gs>
              <a:gs pos="99000">
                <a:srgbClr val="404040"/>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rgbClr val="404040"/>
              </a:gs>
              <a:gs pos="99000">
                <a:srgbClr val="404040"/>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570" kern="1200" spc="0" baseline="0">
          <a:gradFill>
            <a:gsLst>
              <a:gs pos="1250">
                <a:srgbClr val="404040"/>
              </a:gs>
              <a:gs pos="99000">
                <a:srgbClr val="404040"/>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570" kern="1200" spc="0" baseline="0">
          <a:gradFill>
            <a:gsLst>
              <a:gs pos="1250">
                <a:srgbClr val="404040"/>
              </a:gs>
              <a:gs pos="99000">
                <a:srgbClr val="404040"/>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7" name="Picture 6"/>
          <p:cNvPicPr>
            <a:picLocks noChangeAspect="1"/>
          </p:cNvPicPr>
          <p:nvPr userDrawn="1"/>
        </p:nvPicPr>
        <p:blipFill>
          <a:blip r:embed="rId10"/>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Lst>
  <p:transition>
    <p:fade/>
  </p:transition>
  <p:txStyles>
    <p:title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49" name="NEW Brand Colors 2018"/>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 id="2147483941"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Lst>
  <p:transition>
    <p:fade/>
  </p:transition>
  <p:hf sldNum="0" hdr="0" ftr="0" dt="0"/>
  <p:txStyles>
    <p:titleStyle>
      <a:lvl1pPr algn="l" defTabSz="932815"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Lst>
  <p:transition>
    <p:fade/>
  </p:transition>
  <p:txStyles>
    <p:title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415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3530" kern="1200" spc="0" baseline="0">
          <a:gradFill>
            <a:gsLst>
              <a:gs pos="1250">
                <a:schemeClr val="tx1"/>
              </a:gs>
              <a:gs pos="100000">
                <a:schemeClr val="tx1"/>
              </a:gs>
            </a:gsLst>
            <a:lin ang="5400000" scaled="0"/>
          </a:gradFill>
          <a:latin typeface="+mj-lt"/>
          <a:ea typeface="+mn-ea"/>
          <a:cs typeface="+mn-cs"/>
        </a:defRPr>
      </a:lvl1pPr>
      <a:lvl2pPr marL="448310"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745" kern="1200" spc="0" baseline="0">
          <a:gradFill>
            <a:gsLst>
              <a:gs pos="1250">
                <a:schemeClr val="tx1"/>
              </a:gs>
              <a:gs pos="100000">
                <a:schemeClr val="tx1"/>
              </a:gs>
            </a:gsLst>
            <a:lin ang="5400000" scaled="0"/>
          </a:gradFill>
          <a:latin typeface="+mn-lt"/>
          <a:ea typeface="+mn-ea"/>
          <a:cs typeface="+mn-cs"/>
        </a:defRPr>
      </a:lvl2pPr>
      <a:lvl3pPr marL="67246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355" kern="1200" spc="0" baseline="0">
          <a:gradFill>
            <a:gsLst>
              <a:gs pos="1250">
                <a:schemeClr val="tx1"/>
              </a:gs>
              <a:gs pos="100000">
                <a:schemeClr val="tx1"/>
              </a:gs>
            </a:gsLst>
            <a:lin ang="5400000" scaled="0"/>
          </a:gradFill>
          <a:latin typeface="+mn-lt"/>
          <a:ea typeface="+mn-ea"/>
          <a:cs typeface="+mn-cs"/>
        </a:defRPr>
      </a:lvl3pPr>
      <a:lvl4pPr marL="896620"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155" kern="1200" spc="0" baseline="0">
          <a:gradFill>
            <a:gsLst>
              <a:gs pos="1250">
                <a:schemeClr val="tx1"/>
              </a:gs>
              <a:gs pos="100000">
                <a:schemeClr val="tx1"/>
              </a:gs>
            </a:gsLst>
            <a:lin ang="5400000" scaled="0"/>
          </a:gradFill>
          <a:latin typeface="+mn-lt"/>
          <a:ea typeface="+mn-ea"/>
          <a:cs typeface="+mn-cs"/>
        </a:defRPr>
      </a:lvl4pPr>
      <a:lvl5pPr marL="112077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15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Lst>
  <p:transition>
    <p:fade/>
  </p:transition>
  <p:txStyles>
    <p:title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415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3530" kern="1200" spc="0" baseline="0">
          <a:gradFill>
            <a:gsLst>
              <a:gs pos="1250">
                <a:schemeClr val="tx1"/>
              </a:gs>
              <a:gs pos="100000">
                <a:schemeClr val="tx1"/>
              </a:gs>
            </a:gsLst>
            <a:lin ang="5400000" scaled="0"/>
          </a:gradFill>
          <a:latin typeface="+mj-lt"/>
          <a:ea typeface="+mn-ea"/>
          <a:cs typeface="+mn-cs"/>
        </a:defRPr>
      </a:lvl1pPr>
      <a:lvl2pPr marL="448310"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745" kern="1200" spc="0" baseline="0">
          <a:gradFill>
            <a:gsLst>
              <a:gs pos="1250">
                <a:schemeClr val="tx1"/>
              </a:gs>
              <a:gs pos="100000">
                <a:schemeClr val="tx1"/>
              </a:gs>
            </a:gsLst>
            <a:lin ang="5400000" scaled="0"/>
          </a:gradFill>
          <a:latin typeface="+mn-lt"/>
          <a:ea typeface="+mn-ea"/>
          <a:cs typeface="+mn-cs"/>
        </a:defRPr>
      </a:lvl2pPr>
      <a:lvl3pPr marL="67246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355" kern="1200" spc="0" baseline="0">
          <a:gradFill>
            <a:gsLst>
              <a:gs pos="1250">
                <a:schemeClr val="tx1"/>
              </a:gs>
              <a:gs pos="100000">
                <a:schemeClr val="tx1"/>
              </a:gs>
            </a:gsLst>
            <a:lin ang="5400000" scaled="0"/>
          </a:gradFill>
          <a:latin typeface="+mn-lt"/>
          <a:ea typeface="+mn-ea"/>
          <a:cs typeface="+mn-cs"/>
        </a:defRPr>
      </a:lvl3pPr>
      <a:lvl4pPr marL="896620"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155" kern="1200" spc="0" baseline="0">
          <a:gradFill>
            <a:gsLst>
              <a:gs pos="1250">
                <a:schemeClr val="tx1"/>
              </a:gs>
              <a:gs pos="100000">
                <a:schemeClr val="tx1"/>
              </a:gs>
            </a:gsLst>
            <a:lin ang="5400000" scaled="0"/>
          </a:gradFill>
          <a:latin typeface="+mn-lt"/>
          <a:ea typeface="+mn-ea"/>
          <a:cs typeface="+mn-cs"/>
        </a:defRPr>
      </a:lvl4pPr>
      <a:lvl5pPr marL="112077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15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a:t>Click to edit Master title style</a:t>
            </a:r>
            <a:endParaRPr lang="en-US"/>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Lst>
  <p:transition>
    <p:fade/>
  </p:transition>
  <p:hf hdr="0" ftr="0" dt="0"/>
  <p:txStyles>
    <p:titleStyle>
      <a:lvl1pPr algn="l" defTabSz="914400" rtl="0" eaLnBrk="1" latinLnBrk="0" hangingPunct="1">
        <a:lnSpc>
          <a:spcPct val="90000"/>
        </a:lnSpc>
        <a:spcBef>
          <a:spcPct val="0"/>
        </a:spcBef>
        <a:buNone/>
        <a:defRPr lang="en-US" sz="5400" b="0" kern="1200" cap="none" spc="-100" baseline="0" dirty="0" smtClean="0">
          <a:ln w="3175">
            <a:noFill/>
          </a:ln>
          <a:solidFill>
            <a:schemeClr val="tx1"/>
          </a:solidFill>
          <a:effectLst/>
          <a:latin typeface="+mj-lt"/>
          <a:ea typeface="+mn-ea"/>
          <a:cs typeface="Arial" panose="020B0604020202020204" pitchFamily="34" charset="0"/>
        </a:defRPr>
      </a:lvl1pPr>
    </p:titleStyle>
    <p:bodyStyle>
      <a:lvl1pPr marL="339725" marR="0" indent="-339725" algn="l" defTabSz="914400" rtl="0" eaLnBrk="1" fontAlgn="auto" latinLnBrk="0" hangingPunct="1">
        <a:lnSpc>
          <a:spcPct val="90000"/>
        </a:lnSpc>
        <a:spcBef>
          <a:spcPct val="20000"/>
        </a:spcBef>
        <a:spcAft>
          <a:spcPts val="0"/>
        </a:spcAft>
        <a:buClrTx/>
        <a:buSzPct val="80000"/>
        <a:buFont typeface="Arial" panose="020B0604020202020204" pitchFamily="34" charset="0"/>
        <a:buChar char="•"/>
        <a:defRPr sz="3600" kern="1200" spc="-70" baseline="0">
          <a:gradFill>
            <a:gsLst>
              <a:gs pos="1250">
                <a:schemeClr val="bg2"/>
              </a:gs>
              <a:gs pos="100000">
                <a:schemeClr val="bg2"/>
              </a:gs>
            </a:gsLst>
            <a:lin ang="5400000" scaled="0"/>
          </a:gradFill>
          <a:latin typeface="+mj-lt"/>
          <a:ea typeface="+mn-ea"/>
          <a:cs typeface="+mn-cs"/>
        </a:defRPr>
      </a:lvl1pPr>
      <a:lvl2pPr marL="573405" marR="0" indent="-233680"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400" kern="1200" spc="0" baseline="0">
          <a:gradFill>
            <a:gsLst>
              <a:gs pos="1250">
                <a:schemeClr val="bg2"/>
              </a:gs>
              <a:gs pos="100000">
                <a:schemeClr val="bg2"/>
              </a:gs>
            </a:gsLst>
            <a:lin ang="5400000" scaled="0"/>
          </a:gradFill>
          <a:latin typeface="+mn-lt"/>
          <a:ea typeface="+mn-ea"/>
          <a:cs typeface="+mn-cs"/>
        </a:defRPr>
      </a:lvl2pPr>
      <a:lvl3pPr marL="798830" marR="0" indent="-22542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tabLst>
          <a:tab pos="798195" algn="l"/>
        </a:tabLst>
        <a:defRPr sz="2400" kern="1200" spc="0" baseline="0">
          <a:gradFill>
            <a:gsLst>
              <a:gs pos="1250">
                <a:schemeClr val="bg2"/>
              </a:gs>
              <a:gs pos="100000">
                <a:schemeClr val="bg2"/>
              </a:gs>
            </a:gsLst>
            <a:lin ang="5400000" scaled="0"/>
          </a:gradFill>
          <a:latin typeface="+mn-lt"/>
          <a:ea typeface="+mn-ea"/>
          <a:cs typeface="+mn-cs"/>
        </a:defRPr>
      </a:lvl3pPr>
      <a:lvl4pPr marL="1030605" marR="0" indent="-23177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000" kern="1200" spc="0" baseline="0">
          <a:gradFill>
            <a:gsLst>
              <a:gs pos="1250">
                <a:schemeClr val="bg2"/>
              </a:gs>
              <a:gs pos="100000">
                <a:schemeClr val="bg2"/>
              </a:gs>
            </a:gsLst>
            <a:lin ang="5400000" scaled="0"/>
          </a:gradFill>
          <a:latin typeface="+mn-lt"/>
          <a:ea typeface="+mn-ea"/>
          <a:cs typeface="+mn-cs"/>
        </a:defRPr>
      </a:lvl4pPr>
      <a:lvl5pPr marL="1256030" marR="0" indent="-22542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tabLst>
          <a:tab pos="1255395" algn="l"/>
        </a:tabLst>
        <a:defRPr sz="2000" kern="1200" spc="0" baseline="0">
          <a:gradFill>
            <a:gsLst>
              <a:gs pos="1250">
                <a:schemeClr val="bg2"/>
              </a:gs>
              <a:gs pos="100000">
                <a:schemeClr val="bg2"/>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Title text style</a:t>
            </a:r>
            <a:endParaRPr lang="en-US"/>
          </a:p>
        </p:txBody>
      </p:sp>
      <p:sp>
        <p:nvSpPr>
          <p:cNvPr id="4" name="Text Placeholder 3"/>
          <p:cNvSpPr>
            <a:spLocks noGrp="1"/>
          </p:cNvSpPr>
          <p:nvPr>
            <p:ph type="body" idx="1"/>
          </p:nvPr>
        </p:nvSpPr>
        <p:spPr>
          <a:xfrm>
            <a:off x="269240" y="1189177"/>
            <a:ext cx="11653521" cy="1237253"/>
          </a:xfrm>
          <a:prstGeom prst="rect">
            <a:avLst/>
          </a:prstGeom>
        </p:spPr>
        <p:txBody>
          <a:bodyPr vert="horz" wrap="square" lIns="146304" tIns="91440" rIns="146304" bIns="91440" rtlCol="0">
            <a:spAutoFit/>
          </a:bodyPr>
          <a:lstStyle/>
          <a:p>
            <a:pPr lvl="0"/>
            <a:r>
              <a:rPr lang="en-US"/>
              <a:t>Subheading text style</a:t>
            </a:r>
            <a:endParaRPr lang="en-US"/>
          </a:p>
          <a:p>
            <a:pPr lvl="1"/>
            <a:r>
              <a:rPr lang="en-US"/>
              <a:t>Paragraph title text style</a:t>
            </a:r>
            <a:endParaRPr lang="en-US"/>
          </a:p>
          <a:p>
            <a:pPr marL="840105" marR="0" lvl="2" indent="-280035" algn="l" defTabSz="914400" rtl="0" eaLnBrk="1" fontAlgn="auto" latinLnBrk="0" hangingPunct="1">
              <a:lnSpc>
                <a:spcPct val="90000"/>
              </a:lnSpc>
              <a:spcBef>
                <a:spcPct val="20000"/>
              </a:spcBef>
              <a:spcAft>
                <a:spcPts val="0"/>
              </a:spcAft>
              <a:buClrTx/>
              <a:buSzPct val="90000"/>
              <a:defRPr/>
            </a:pPr>
            <a:r>
              <a:rPr lang="en-US"/>
              <a:t>Body text style</a:t>
            </a:r>
            <a:endParaRPr lang="en-US"/>
          </a:p>
          <a:p>
            <a:pPr lvl="2"/>
            <a:endParaRPr lang="en-US"/>
          </a:p>
          <a:p>
            <a:pPr lvl="2"/>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p:fade/>
  </p:transition>
  <p:txStyles>
    <p:titleStyle>
      <a:lvl1pPr algn="l" defTabSz="914400" rtl="0" eaLnBrk="1" latinLnBrk="0" hangingPunct="1">
        <a:lnSpc>
          <a:spcPct val="90000"/>
        </a:lnSpc>
        <a:spcBef>
          <a:spcPct val="0"/>
        </a:spcBef>
        <a:buNone/>
        <a:defRPr lang="en-US" sz="2940" b="0" kern="1200" cap="none" spc="0" baseline="0" dirty="0" smtClean="0">
          <a:ln w="3175">
            <a:noFill/>
          </a:ln>
          <a:gradFill>
            <a:gsLst>
              <a:gs pos="1250">
                <a:schemeClr val="accent1"/>
              </a:gs>
              <a:gs pos="100000">
                <a:schemeClr val="accent1"/>
              </a:gs>
            </a:gsLst>
            <a:lin ang="5400000" scaled="0"/>
          </a:gradFill>
          <a:effectLst/>
          <a:latin typeface="+mj-lt"/>
          <a:ea typeface="+mn-ea"/>
          <a:cs typeface="Segoe UI" panose="020B0502040204020203" pitchFamily="34" charset="0"/>
        </a:defRPr>
      </a:lvl1pPr>
    </p:titleStyle>
    <p:bodyStyle>
      <a:lvl1pPr marL="0" marR="0" indent="0" algn="l" defTabSz="914400" rtl="0" eaLnBrk="1" fontAlgn="auto" latinLnBrk="0" hangingPunct="1">
        <a:lnSpc>
          <a:spcPct val="100000"/>
        </a:lnSpc>
        <a:spcBef>
          <a:spcPts val="0"/>
        </a:spcBef>
        <a:spcAft>
          <a:spcPts val="590"/>
        </a:spcAft>
        <a:buClrTx/>
        <a:buSzPct val="90000"/>
        <a:buFont typeface="Arial" panose="020B0604020202020204" pitchFamily="34" charset="0"/>
        <a:buNone/>
        <a:defRPr sz="137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72770" marR="0" indent="-236220" algn="l" defTabSz="914400" rtl="0" eaLnBrk="1" fontAlgn="auto" latinLnBrk="0" hangingPunct="1">
        <a:lnSpc>
          <a:spcPct val="100000"/>
        </a:lnSpc>
        <a:spcBef>
          <a:spcPts val="0"/>
        </a:spcBef>
        <a:spcAft>
          <a:spcPts val="590"/>
        </a:spcAft>
        <a:buClrTx/>
        <a:buSzPct val="90000"/>
        <a:buFont typeface="Arial" panose="020B0604020202020204" pitchFamily="34" charset="0"/>
        <a:buChar char="•"/>
        <a:defRPr sz="980" b="0" kern="1200" spc="0" baseline="0">
          <a:gradFill>
            <a:gsLst>
              <a:gs pos="1250">
                <a:schemeClr val="tx1"/>
              </a:gs>
              <a:gs pos="100000">
                <a:schemeClr val="tx1"/>
              </a:gs>
            </a:gsLst>
            <a:lin ang="5400000" scaled="0"/>
          </a:gradFill>
          <a:latin typeface="Segoe UI Semibold" panose="020B0702040204020203"/>
          <a:ea typeface="+mn-ea"/>
          <a:cs typeface="Segoe UI Semibold" panose="020B0702040204020203"/>
        </a:defRPr>
      </a:lvl2pPr>
      <a:lvl3pPr marL="840105" marR="0" indent="-280035" algn="l" defTabSz="914400" rtl="0" eaLnBrk="1" fontAlgn="auto" latinLnBrk="0" hangingPunct="1">
        <a:lnSpc>
          <a:spcPct val="100000"/>
        </a:lnSpc>
        <a:spcBef>
          <a:spcPts val="0"/>
        </a:spcBef>
        <a:spcAft>
          <a:spcPts val="590"/>
        </a:spcAft>
        <a:buClrTx/>
        <a:buSzPct val="90000"/>
        <a:buFont typeface="Arial" panose="020B0604020202020204" pitchFamily="34" charset="0"/>
        <a:buChar char="•"/>
        <a:defRPr sz="980" b="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370" kern="1200" spc="0" baseline="0">
          <a:solidFill>
            <a:schemeClr val="tx1">
              <a:lumMod val="75000"/>
            </a:schemeClr>
          </a:soli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370" kern="1200" spc="0" baseline="0">
          <a:solidFill>
            <a:schemeClr val="tx1">
              <a:lumMod val="75000"/>
            </a:schemeClr>
          </a:soli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0965" algn="l" defTabSz="914400" rtl="0" eaLnBrk="1" latinLnBrk="0" hangingPunct="1">
        <a:defRPr sz="1765" kern="1200">
          <a:solidFill>
            <a:schemeClr val="tx1"/>
          </a:solidFill>
          <a:latin typeface="+mn-lt"/>
          <a:ea typeface="+mn-ea"/>
          <a:cs typeface="+mn-cs"/>
        </a:defRPr>
      </a:lvl4pPr>
      <a:lvl5pPr marL="1828165" algn="l" defTabSz="914400" rtl="0" eaLnBrk="1" latinLnBrk="0" hangingPunct="1">
        <a:defRPr sz="1765" kern="1200">
          <a:solidFill>
            <a:schemeClr val="tx1"/>
          </a:solidFill>
          <a:latin typeface="+mn-lt"/>
          <a:ea typeface="+mn-ea"/>
          <a:cs typeface="+mn-cs"/>
        </a:defRPr>
      </a:lvl5pPr>
      <a:lvl6pPr marL="2285365" algn="l" defTabSz="914400" rtl="0" eaLnBrk="1" latinLnBrk="0" hangingPunct="1">
        <a:defRPr sz="1765" kern="1200">
          <a:solidFill>
            <a:schemeClr val="tx1"/>
          </a:solidFill>
          <a:latin typeface="+mn-lt"/>
          <a:ea typeface="+mn-ea"/>
          <a:cs typeface="+mn-cs"/>
        </a:defRPr>
      </a:lvl6pPr>
      <a:lvl7pPr marL="2742565" algn="l" defTabSz="914400" rtl="0" eaLnBrk="1" latinLnBrk="0" hangingPunct="1">
        <a:defRPr sz="1765" kern="1200">
          <a:solidFill>
            <a:schemeClr val="tx1"/>
          </a:solidFill>
          <a:latin typeface="+mn-lt"/>
          <a:ea typeface="+mn-ea"/>
          <a:cs typeface="+mn-cs"/>
        </a:defRPr>
      </a:lvl7pPr>
      <a:lvl8pPr marL="3199765" algn="l" defTabSz="914400" rtl="0" eaLnBrk="1" latinLnBrk="0" hangingPunct="1">
        <a:defRPr sz="1765" kern="1200">
          <a:solidFill>
            <a:schemeClr val="tx1"/>
          </a:solidFill>
          <a:latin typeface="+mn-lt"/>
          <a:ea typeface="+mn-ea"/>
          <a:cs typeface="+mn-cs"/>
        </a:defRPr>
      </a:lvl8pPr>
      <a:lvl9pPr marL="3656965" algn="l" defTabSz="914400" rtl="0" eaLnBrk="1" latinLnBrk="0" hangingPunct="1">
        <a:defRPr sz="1765"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Lst>
  <p:transition>
    <p:fade/>
  </p:transition>
  <p:txStyles>
    <p:title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415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3530" kern="1200" spc="0" baseline="0">
          <a:gradFill>
            <a:gsLst>
              <a:gs pos="1250">
                <a:schemeClr val="tx1"/>
              </a:gs>
              <a:gs pos="100000">
                <a:schemeClr val="tx1"/>
              </a:gs>
            </a:gsLst>
            <a:lin ang="5400000" scaled="0"/>
          </a:gradFill>
          <a:latin typeface="+mj-lt"/>
          <a:ea typeface="+mn-ea"/>
          <a:cs typeface="+mn-cs"/>
        </a:defRPr>
      </a:lvl1pPr>
      <a:lvl2pPr marL="448310"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745" kern="1200" spc="0" baseline="0">
          <a:gradFill>
            <a:gsLst>
              <a:gs pos="1250">
                <a:schemeClr val="tx1"/>
              </a:gs>
              <a:gs pos="100000">
                <a:schemeClr val="tx1"/>
              </a:gs>
            </a:gsLst>
            <a:lin ang="5400000" scaled="0"/>
          </a:gradFill>
          <a:latin typeface="+mn-lt"/>
          <a:ea typeface="+mn-ea"/>
          <a:cs typeface="+mn-cs"/>
        </a:defRPr>
      </a:lvl2pPr>
      <a:lvl3pPr marL="67246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355" kern="1200" spc="0" baseline="0">
          <a:gradFill>
            <a:gsLst>
              <a:gs pos="1250">
                <a:schemeClr val="tx1"/>
              </a:gs>
              <a:gs pos="100000">
                <a:schemeClr val="tx1"/>
              </a:gs>
            </a:gsLst>
            <a:lin ang="5400000" scaled="0"/>
          </a:gradFill>
          <a:latin typeface="+mn-lt"/>
          <a:ea typeface="+mn-ea"/>
          <a:cs typeface="+mn-cs"/>
        </a:defRPr>
      </a:lvl3pPr>
      <a:lvl4pPr marL="896620"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155" kern="1200" spc="0" baseline="0">
          <a:gradFill>
            <a:gsLst>
              <a:gs pos="1250">
                <a:schemeClr val="tx1"/>
              </a:gs>
              <a:gs pos="100000">
                <a:schemeClr val="tx1"/>
              </a:gs>
            </a:gsLst>
            <a:lin ang="5400000" scaled="0"/>
          </a:gradFill>
          <a:latin typeface="+mn-lt"/>
          <a:ea typeface="+mn-ea"/>
          <a:cs typeface="+mn-cs"/>
        </a:defRPr>
      </a:lvl4pPr>
      <a:lvl5pPr marL="112077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15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5"/>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26" imgW="8890" imgH="8890" progId="TCLayout.ActiveDocument.1">
                  <p:embed/>
                </p:oleObj>
              </mc:Choice>
              <mc:Fallback>
                <p:oleObj name="think-cell Slide" r:id="rId26" imgW="8890" imgH="8890" progId="TCLayout.ActiveDocument.1">
                  <p:embed/>
                  <p:pic>
                    <p:nvPicPr>
                      <p:cNvPr id="0" name="Object 2" hidden="1"/>
                      <p:cNvPicPr/>
                      <p:nvPr/>
                    </p:nvPicPr>
                    <p:blipFill>
                      <a:blip r:embed="rId27"/>
                      <a:stretch>
                        <a:fillRect/>
                      </a:stretch>
                    </p:blipFill>
                    <p:spPr>
                      <a:xfrm>
                        <a:off x="1558"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297500"/>
            <a:ext cx="11653521" cy="1689907"/>
          </a:xfrm>
          <a:prstGeom prst="rect">
            <a:avLst/>
          </a:prstGeom>
        </p:spPr>
        <p:txBody>
          <a:bodyPr vert="horz" wrap="square" lIns="146304" tIns="91440" rIns="146304" bIns="9144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7" name="Picture 6"/>
          <p:cNvPicPr>
            <a:picLocks noChangeAspect="1"/>
          </p:cNvPicPr>
          <p:nvPr userDrawn="1"/>
        </p:nvPicPr>
        <p:blipFill>
          <a:blip r:embed="rId28"/>
          <a:stretch>
            <a:fillRect/>
          </a:stretch>
        </p:blipFill>
        <p:spPr>
          <a:xfrm rot="5400000">
            <a:off x="9208749" y="2991034"/>
            <a:ext cx="6858623" cy="876557"/>
          </a:xfrm>
          <a:prstGeom prst="rect">
            <a:avLst/>
          </a:prstGeom>
        </p:spPr>
      </p:pic>
      <p:sp>
        <p:nvSpPr>
          <p:cNvPr id="5" name="Slide Number Placeholder 4"/>
          <p:cNvSpPr>
            <a:spLocks noGrp="1"/>
          </p:cNvSpPr>
          <p:nvPr>
            <p:ph type="sldNum" sz="quarter" idx="4"/>
          </p:nvPr>
        </p:nvSpPr>
        <p:spPr>
          <a:xfrm>
            <a:off x="9388710"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Lst>
  <p:transition>
    <p:fade/>
  </p:transition>
  <p:hf hdr="0" ftr="0" dt="0"/>
  <p:txStyles>
    <p:titleStyle>
      <a:lvl1pPr algn="l" defTabSz="913765" rtl="0" eaLnBrk="1" latinLnBrk="0" hangingPunct="1">
        <a:lnSpc>
          <a:spcPct val="90000"/>
        </a:lnSpc>
        <a:spcBef>
          <a:spcPct val="0"/>
        </a:spcBef>
        <a:buNone/>
        <a:defRPr lang="en-US" sz="352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0" marR="0" indent="0" algn="l" defTabSz="913765" rtl="0" eaLnBrk="1" fontAlgn="auto" latinLnBrk="0" hangingPunct="1">
        <a:lnSpc>
          <a:spcPct val="90000"/>
        </a:lnSpc>
        <a:spcBef>
          <a:spcPct val="20000"/>
        </a:spcBef>
        <a:spcAft>
          <a:spcPts val="0"/>
        </a:spcAft>
        <a:buClrTx/>
        <a:buSzPct val="90000"/>
        <a:buFont typeface="Arial" panose="020B0604020202020204" pitchFamily="34" charset="0"/>
        <a:buNone/>
        <a:defRPr sz="2745" kern="1200" spc="0" baseline="0">
          <a:solidFill>
            <a:schemeClr val="accent2"/>
          </a:solidFill>
          <a:latin typeface="+mj-lt"/>
          <a:ea typeface="+mn-ea"/>
          <a:cs typeface="+mn-cs"/>
        </a:defRPr>
      </a:lvl1pPr>
      <a:lvl2pPr marL="572770" marR="0" indent="-236220"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2pPr>
      <a:lvl3pPr marL="78422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565" kern="1200" spc="0" baseline="0">
          <a:gradFill>
            <a:gsLst>
              <a:gs pos="1250">
                <a:schemeClr val="tx1"/>
              </a:gs>
              <a:gs pos="100000">
                <a:schemeClr val="tx1"/>
              </a:gs>
            </a:gsLst>
            <a:lin ang="5400000" scaled="0"/>
          </a:gradFill>
          <a:latin typeface="+mn-lt"/>
          <a:ea typeface="+mn-ea"/>
          <a:cs typeface="+mn-cs"/>
        </a:defRPr>
      </a:lvl3pPr>
      <a:lvl4pPr marL="1007745"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565" kern="1200" spc="0" baseline="0">
          <a:gradFill>
            <a:gsLst>
              <a:gs pos="1250">
                <a:schemeClr val="tx1"/>
              </a:gs>
              <a:gs pos="100000">
                <a:schemeClr val="tx1"/>
              </a:gs>
            </a:gsLst>
            <a:lin ang="5400000" scaled="0"/>
          </a:gradFill>
          <a:latin typeface="+mn-lt"/>
          <a:ea typeface="+mn-ea"/>
          <a:cs typeface="+mn-cs"/>
        </a:defRPr>
      </a:lvl4pPr>
      <a:lvl5pPr marL="1231900" marR="0" indent="-224155" algn="l" defTabSz="913765" rtl="0" eaLnBrk="1" fontAlgn="auto" latinLnBrk="0" hangingPunct="1">
        <a:lnSpc>
          <a:spcPct val="90000"/>
        </a:lnSpc>
        <a:spcBef>
          <a:spcPct val="20000"/>
        </a:spcBef>
        <a:spcAft>
          <a:spcPts val="0"/>
        </a:spcAft>
        <a:buClrTx/>
        <a:buSzPct val="90000"/>
        <a:buFont typeface="Arial" panose="020B0604020202020204" pitchFamily="34" charset="0"/>
        <a:buChar char="•"/>
        <a:defRPr sz="1565" kern="1200" spc="0" baseline="0">
          <a:gradFill>
            <a:gsLst>
              <a:gs pos="1250">
                <a:schemeClr val="tx1"/>
              </a:gs>
              <a:gs pos="100000">
                <a:schemeClr val="tx1"/>
              </a:gs>
            </a:gsLst>
            <a:lin ang="5400000" scaled="0"/>
          </a:gradFill>
          <a:latin typeface="+mn-lt"/>
          <a:ea typeface="+mn-ea"/>
          <a:cs typeface="+mn-cs"/>
        </a:defRPr>
      </a:lvl5pPr>
      <a:lvl6pPr marL="251333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4295" indent="-228600" algn="l" defTabSz="913765"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3765" rtl="0" eaLnBrk="1" latinLnBrk="0" hangingPunct="1">
        <a:defRPr sz="1765" kern="1200">
          <a:solidFill>
            <a:schemeClr val="tx1"/>
          </a:solidFill>
          <a:latin typeface="+mn-lt"/>
          <a:ea typeface="+mn-ea"/>
          <a:cs typeface="+mn-cs"/>
        </a:defRPr>
      </a:lvl1pPr>
      <a:lvl2pPr marL="457200" algn="l" defTabSz="913765" rtl="0" eaLnBrk="1" latinLnBrk="0" hangingPunct="1">
        <a:defRPr sz="1765" kern="1200">
          <a:solidFill>
            <a:schemeClr val="tx1"/>
          </a:solidFill>
          <a:latin typeface="+mn-lt"/>
          <a:ea typeface="+mn-ea"/>
          <a:cs typeface="+mn-cs"/>
        </a:defRPr>
      </a:lvl2pPr>
      <a:lvl3pPr marL="913765" algn="l" defTabSz="913765" rtl="0" eaLnBrk="1" latinLnBrk="0" hangingPunct="1">
        <a:defRPr sz="1765" kern="1200">
          <a:solidFill>
            <a:schemeClr val="tx1"/>
          </a:solidFill>
          <a:latin typeface="+mn-lt"/>
          <a:ea typeface="+mn-ea"/>
          <a:cs typeface="+mn-cs"/>
        </a:defRPr>
      </a:lvl3pPr>
      <a:lvl4pPr marL="1370965" algn="l" defTabSz="913765" rtl="0" eaLnBrk="1" latinLnBrk="0" hangingPunct="1">
        <a:defRPr sz="1765" kern="1200">
          <a:solidFill>
            <a:schemeClr val="tx1"/>
          </a:solidFill>
          <a:latin typeface="+mn-lt"/>
          <a:ea typeface="+mn-ea"/>
          <a:cs typeface="+mn-cs"/>
        </a:defRPr>
      </a:lvl4pPr>
      <a:lvl5pPr marL="1828165" algn="l" defTabSz="913765" rtl="0" eaLnBrk="1" latinLnBrk="0" hangingPunct="1">
        <a:defRPr sz="1765" kern="1200">
          <a:solidFill>
            <a:schemeClr val="tx1"/>
          </a:solidFill>
          <a:latin typeface="+mn-lt"/>
          <a:ea typeface="+mn-ea"/>
          <a:cs typeface="+mn-cs"/>
        </a:defRPr>
      </a:lvl5pPr>
      <a:lvl6pPr marL="2284730" algn="l" defTabSz="913765" rtl="0" eaLnBrk="1" latinLnBrk="0" hangingPunct="1">
        <a:defRPr sz="1765" kern="1200">
          <a:solidFill>
            <a:schemeClr val="tx1"/>
          </a:solidFill>
          <a:latin typeface="+mn-lt"/>
          <a:ea typeface="+mn-ea"/>
          <a:cs typeface="+mn-cs"/>
        </a:defRPr>
      </a:lvl6pPr>
      <a:lvl7pPr marL="2741930" algn="l" defTabSz="913765" rtl="0" eaLnBrk="1" latinLnBrk="0" hangingPunct="1">
        <a:defRPr sz="1765" kern="1200">
          <a:solidFill>
            <a:schemeClr val="tx1"/>
          </a:solidFill>
          <a:latin typeface="+mn-lt"/>
          <a:ea typeface="+mn-ea"/>
          <a:cs typeface="+mn-cs"/>
        </a:defRPr>
      </a:lvl7pPr>
      <a:lvl8pPr marL="3199130" algn="l" defTabSz="913765" rtl="0" eaLnBrk="1" latinLnBrk="0" hangingPunct="1">
        <a:defRPr sz="1765" kern="1200">
          <a:solidFill>
            <a:schemeClr val="tx1"/>
          </a:solidFill>
          <a:latin typeface="+mn-lt"/>
          <a:ea typeface="+mn-ea"/>
          <a:cs typeface="+mn-cs"/>
        </a:defRPr>
      </a:lvl8pPr>
      <a:lvl9pPr marL="3656330" algn="l" defTabSz="913765"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7" name="Picture 6"/>
          <p:cNvPicPr>
            <a:picLocks noChangeAspect="1"/>
          </p:cNvPicPr>
          <p:nvPr userDrawn="1"/>
        </p:nvPicPr>
        <p:blipFill>
          <a:blip r:embed="rId10"/>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Lst>
  <p:transition>
    <p:fade/>
  </p:transition>
  <p:txStyles>
    <p:title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5" name="Picture 4"/>
          <p:cNvPicPr>
            <a:picLocks noChangeAspect="1"/>
          </p:cNvPicPr>
          <p:nvPr userDrawn="1"/>
        </p:nvPicPr>
        <p:blipFill>
          <a:blip r:embed="rId4"/>
          <a:stretch>
            <a:fillRect/>
          </a:stretch>
        </p:blipFill>
        <p:spPr>
          <a:xfrm rot="5400000">
            <a:off x="9200967" y="2990410"/>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Lst>
  <p:transition>
    <p:fade/>
  </p:transition>
  <p:txStyles>
    <p:titleStyle>
      <a:lvl1pPr algn="l" defTabSz="914400" rtl="0" eaLnBrk="1" latinLnBrk="0" hangingPunct="1">
        <a:lnSpc>
          <a:spcPct val="90000"/>
        </a:lnSpc>
        <a:spcBef>
          <a:spcPct val="0"/>
        </a:spcBef>
        <a:buNone/>
        <a:defRPr lang="en-US" sz="4705" b="0" kern="1200" cap="none" spc="-100" baseline="0" dirty="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7" name="Picture 6"/>
          <p:cNvPicPr>
            <a:picLocks noChangeAspect="1"/>
          </p:cNvPicPr>
          <p:nvPr userDrawn="1"/>
        </p:nvPicPr>
        <p:blipFill>
          <a:blip r:embed="rId24" cstate="screen"/>
          <a:stretch>
            <a:fillRect/>
          </a:stretch>
        </p:blipFill>
        <p:spPr>
          <a:xfrm rot="5400000">
            <a:off x="9208748" y="2991033"/>
            <a:ext cx="6858623" cy="876557"/>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Lst>
  <p:transition>
    <p:fade/>
  </p:transition>
  <p:txStyles>
    <p:title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335915" marR="0" indent="-33591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3920" kern="1200" spc="0" baseline="0">
          <a:gradFill>
            <a:gsLst>
              <a:gs pos="1250">
                <a:schemeClr val="tx1"/>
              </a:gs>
              <a:gs pos="100000">
                <a:schemeClr val="tx1"/>
              </a:gs>
            </a:gsLst>
            <a:lin ang="5400000" scaled="0"/>
          </a:gradFill>
          <a:latin typeface="+mj-lt"/>
          <a:ea typeface="+mn-ea"/>
          <a:cs typeface="+mn-cs"/>
        </a:defRPr>
      </a:lvl1pPr>
      <a:lvl2pPr marL="572770" marR="0" indent="-2368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2355" kern="1200" spc="0" baseline="0">
          <a:gradFill>
            <a:gsLst>
              <a:gs pos="1250">
                <a:schemeClr val="tx1"/>
              </a:gs>
              <a:gs pos="100000">
                <a:schemeClr val="tx1"/>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96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76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Lst>
  <p:transition>
    <p:fade/>
  </p:transition>
  <p:txStyles>
    <p:title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415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3530" kern="1200" spc="0" baseline="0">
          <a:gradFill>
            <a:gsLst>
              <a:gs pos="1250">
                <a:schemeClr val="tx1"/>
              </a:gs>
              <a:gs pos="100000">
                <a:schemeClr val="tx1"/>
              </a:gs>
            </a:gsLst>
            <a:lin ang="5400000" scaled="0"/>
          </a:gradFill>
          <a:latin typeface="+mj-lt"/>
          <a:ea typeface="+mn-ea"/>
          <a:cs typeface="+mn-cs"/>
        </a:defRPr>
      </a:lvl1pPr>
      <a:lvl2pPr marL="448310"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745" kern="1200" spc="0" baseline="0">
          <a:gradFill>
            <a:gsLst>
              <a:gs pos="1250">
                <a:schemeClr val="tx1"/>
              </a:gs>
              <a:gs pos="100000">
                <a:schemeClr val="tx1"/>
              </a:gs>
            </a:gsLst>
            <a:lin ang="5400000" scaled="0"/>
          </a:gradFill>
          <a:latin typeface="+mn-lt"/>
          <a:ea typeface="+mn-ea"/>
          <a:cs typeface="+mn-cs"/>
        </a:defRPr>
      </a:lvl2pPr>
      <a:lvl3pPr marL="67246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355" kern="1200" spc="0" baseline="0">
          <a:gradFill>
            <a:gsLst>
              <a:gs pos="1250">
                <a:schemeClr val="tx1"/>
              </a:gs>
              <a:gs pos="100000">
                <a:schemeClr val="tx1"/>
              </a:gs>
            </a:gsLst>
            <a:lin ang="5400000" scaled="0"/>
          </a:gradFill>
          <a:latin typeface="+mn-lt"/>
          <a:ea typeface="+mn-ea"/>
          <a:cs typeface="+mn-cs"/>
        </a:defRPr>
      </a:lvl3pPr>
      <a:lvl4pPr marL="896620"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155" kern="1200" spc="0" baseline="0">
          <a:gradFill>
            <a:gsLst>
              <a:gs pos="1250">
                <a:schemeClr val="tx1"/>
              </a:gs>
              <a:gs pos="100000">
                <a:schemeClr val="tx1"/>
              </a:gs>
            </a:gsLst>
            <a:lin ang="5400000" scaled="0"/>
          </a:gradFill>
          <a:latin typeface="+mn-lt"/>
          <a:ea typeface="+mn-ea"/>
          <a:cs typeface="+mn-cs"/>
        </a:defRPr>
      </a:lvl4pPr>
      <a:lvl5pPr marL="1120775" marR="0" indent="-224155" algn="l" defTabSz="914400" rtl="0" eaLnBrk="1" fontAlgn="auto" latinLnBrk="0" hangingPunct="1">
        <a:lnSpc>
          <a:spcPct val="90000"/>
        </a:lnSpc>
        <a:spcBef>
          <a:spcPct val="20000"/>
        </a:spcBef>
        <a:spcAft>
          <a:spcPts val="0"/>
        </a:spcAft>
        <a:buClrTx/>
        <a:buSzPct val="90000"/>
        <a:buFont typeface="Wingdings" panose="05000000000000000000" pitchFamily="2" charset="2"/>
        <a:buChar char=""/>
        <a:defRPr sz="2155" kern="1200" spc="0" baseline="0">
          <a:gradFill>
            <a:gsLst>
              <a:gs pos="1250">
                <a:schemeClr val="tx1"/>
              </a:gs>
              <a:gs pos="100000">
                <a:schemeClr val="tx1"/>
              </a:gs>
            </a:gsLst>
            <a:lin ang="5400000" scaled="0"/>
          </a:gra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p:bodyStyle>
    <p:other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descr="NIST_Logo_3015_right_line.eps"/>
          <p:cNvPicPr>
            <a:picLocks noChangeAspect="1"/>
          </p:cNvPicPr>
          <p:nvPr/>
        </p:nvPicPr>
        <p:blipFill>
          <a:blip r:embed="rId9" cstate="print"/>
          <a:stretch>
            <a:fillRect/>
          </a:stretch>
        </p:blipFill>
        <p:spPr>
          <a:xfrm>
            <a:off x="10464800" y="6400801"/>
            <a:ext cx="1117600" cy="373101"/>
          </a:xfrm>
          <a:prstGeom prst="rect">
            <a:avLst/>
          </a:prstGeom>
        </p:spPr>
      </p:pic>
      <p:sp>
        <p:nvSpPr>
          <p:cNvPr id="20" name="Rectangle 19"/>
          <p:cNvSpPr/>
          <p:nvPr/>
        </p:nvSpPr>
        <p:spPr>
          <a:xfrm>
            <a:off x="0" y="0"/>
            <a:ext cx="12192000" cy="304800"/>
          </a:xfrm>
          <a:prstGeom prst="rect">
            <a:avLst/>
          </a:prstGeom>
          <a:solidFill>
            <a:srgbClr val="2083B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1" name="Straight Connector 20"/>
          <p:cNvCxnSpPr/>
          <p:nvPr/>
        </p:nvCxnSpPr>
        <p:spPr>
          <a:xfrm>
            <a:off x="609600" y="6324600"/>
            <a:ext cx="10972800" cy="0"/>
          </a:xfrm>
          <a:prstGeom prst="line">
            <a:avLst/>
          </a:prstGeom>
          <a:ln w="12700" cmpd="sng">
            <a:solidFill>
              <a:srgbClr val="2083B6"/>
            </a:solidFill>
          </a:ln>
          <a:effectLst/>
        </p:spPr>
        <p:style>
          <a:lnRef idx="2">
            <a:schemeClr val="accent1"/>
          </a:lnRef>
          <a:fillRef idx="0">
            <a:schemeClr val="accent1"/>
          </a:fillRef>
          <a:effectRef idx="1">
            <a:schemeClr val="accent1"/>
          </a:effectRef>
          <a:fontRef idx="minor">
            <a:schemeClr val="tx1"/>
          </a:fontRef>
        </p:style>
      </p:cxnSp>
      <p:sp>
        <p:nvSpPr>
          <p:cNvPr id="25" name="Title Placeholder 1"/>
          <p:cNvSpPr>
            <a:spLocks noGrp="1"/>
          </p:cNvSpPr>
          <p:nvPr>
            <p:ph type="title"/>
          </p:nvPr>
        </p:nvSpPr>
        <p:spPr bwMode="auto">
          <a:xfrm>
            <a:off x="609600" y="274638"/>
            <a:ext cx="10972800" cy="1143000"/>
          </a:xfrm>
          <a:prstGeom prst="rect">
            <a:avLst/>
          </a:prstGeom>
          <a:noFill/>
          <a:ln>
            <a:noFill/>
          </a:ln>
        </p:spPr>
        <p:txBody>
          <a:bodyPr vert="horz" wrap="square" lIns="91440" tIns="45720" rIns="91440" bIns="45720" numCol="1" anchor="ctr" anchorCtr="0" compatLnSpc="1"/>
          <a:lstStyle/>
          <a:p>
            <a:pPr lvl="0"/>
            <a:r>
              <a:rPr lang="en-US"/>
              <a:t>Click to edit Master title style</a:t>
            </a:r>
            <a:endParaRPr lang="en-US"/>
          </a:p>
        </p:txBody>
      </p:sp>
      <p:sp>
        <p:nvSpPr>
          <p:cNvPr id="26" name="Text Placeholder 2"/>
          <p:cNvSpPr>
            <a:spLocks noGrp="1"/>
          </p:cNvSpPr>
          <p:nvPr>
            <p:ph type="body" idx="1"/>
          </p:nvPr>
        </p:nvSpPr>
        <p:spPr bwMode="auto">
          <a:xfrm>
            <a:off x="609600" y="1600201"/>
            <a:ext cx="10972800" cy="4525963"/>
          </a:xfrm>
          <a:prstGeom prst="rect">
            <a:avLst/>
          </a:prstGeom>
          <a:noFill/>
          <a:ln>
            <a:noFill/>
          </a:ln>
        </p:spPr>
        <p:txBody>
          <a:bodyPr vert="horz" wrap="square" lIns="91440" tIns="45720" rIns="91440" bIns="45720" numCol="1" anchor="t" anchorCtr="0" compatLnSpc="1"/>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Slide Number Placeholder 2"/>
          <p:cNvSpPr>
            <a:spLocks noGrp="1"/>
          </p:cNvSpPr>
          <p:nvPr>
            <p:ph type="sldNum" sz="quarter" idx="4"/>
          </p:nvPr>
        </p:nvSpPr>
        <p:spPr>
          <a:xfrm>
            <a:off x="609600" y="6324601"/>
            <a:ext cx="3257467" cy="281066"/>
          </a:xfrm>
          <a:prstGeom prst="rect">
            <a:avLst/>
          </a:prstGeom>
        </p:spPr>
        <p:txBody>
          <a:bodyPr vert="horz" lIns="91440" tIns="45720" rIns="91440" bIns="45720" rtlCol="0" anchor="ctr"/>
          <a:lstStyle>
            <a:lvl1pPr algn="l">
              <a:defRPr sz="1000">
                <a:solidFill>
                  <a:srgbClr val="2083B6"/>
                </a:solidFill>
              </a:defRPr>
            </a:lvl1pPr>
          </a:lstStyle>
          <a:p>
            <a:fld id="{683B17B3-AC5C-404D-89E1-0008D614D34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Lst>
  <p:hf hdr="0" ftr="0" dt="0"/>
  <p:txStyles>
    <p:titleStyle>
      <a:lvl1pPr algn="l" defTabSz="457200" rtl="0" eaLnBrk="1" latinLnBrk="0" hangingPunct="1">
        <a:spcBef>
          <a:spcPct val="0"/>
        </a:spcBef>
        <a:buNone/>
        <a:defRPr sz="4400" kern="1200">
          <a:solidFill>
            <a:srgbClr val="2083B6"/>
          </a:solidFill>
          <a:latin typeface="Calibri" panose="020F0502020204030204"/>
          <a:ea typeface="+mj-ea"/>
          <a:cs typeface="Calibri" panose="020F0502020204030204"/>
        </a:defRPr>
      </a:lvl1pPr>
    </p:titleStyle>
    <p:bodyStyle>
      <a:lvl1pPr marL="342900" indent="-342900" algn="l" defTabSz="457200" rtl="0" eaLnBrk="1" latinLnBrk="0" hangingPunct="1">
        <a:spcBef>
          <a:spcPct val="20000"/>
        </a:spcBef>
        <a:buFont typeface="Arial" panose="020B0604020202020204"/>
        <a:buChar char="•"/>
        <a:defRPr sz="3200" kern="1200">
          <a:solidFill>
            <a:srgbClr val="2083B6"/>
          </a:solidFill>
          <a:latin typeface="Calibri" panose="020F0502020204030204"/>
          <a:ea typeface="+mn-ea"/>
          <a:cs typeface="Calibri" panose="020F0502020204030204"/>
        </a:defRPr>
      </a:lvl1pPr>
      <a:lvl2pPr marL="742950" indent="-285750" algn="l" defTabSz="457200" rtl="0" eaLnBrk="1" latinLnBrk="0" hangingPunct="1">
        <a:spcBef>
          <a:spcPct val="20000"/>
        </a:spcBef>
        <a:buFont typeface="Arial" panose="020B0604020202020204"/>
        <a:buChar char="–"/>
        <a:defRPr sz="2800" kern="1200">
          <a:solidFill>
            <a:srgbClr val="58595B"/>
          </a:solidFill>
          <a:latin typeface="Calibri" panose="020F0502020204030204"/>
          <a:ea typeface="+mn-ea"/>
          <a:cs typeface="Calibri" panose="020F0502020204030204"/>
        </a:defRPr>
      </a:lvl2pPr>
      <a:lvl3pPr marL="1143000" indent="-228600" algn="l" defTabSz="457200" rtl="0" eaLnBrk="1" latinLnBrk="0" hangingPunct="1">
        <a:spcBef>
          <a:spcPct val="20000"/>
        </a:spcBef>
        <a:buFont typeface="Arial" panose="020B0604020202020204"/>
        <a:buChar char="•"/>
        <a:defRPr sz="2400" kern="1200">
          <a:solidFill>
            <a:srgbClr val="58595B"/>
          </a:solidFill>
          <a:latin typeface="Calibri" panose="020F0502020204030204"/>
          <a:ea typeface="+mn-ea"/>
          <a:cs typeface="Calibri" panose="020F0502020204030204"/>
        </a:defRPr>
      </a:lvl3pPr>
      <a:lvl4pPr marL="1600200" indent="-228600" algn="l" defTabSz="457200" rtl="0" eaLnBrk="1" latinLnBrk="0" hangingPunct="1">
        <a:spcBef>
          <a:spcPct val="20000"/>
        </a:spcBef>
        <a:buFont typeface="Arial" panose="020B0604020202020204"/>
        <a:buChar char="–"/>
        <a:defRPr sz="2000" kern="1200">
          <a:solidFill>
            <a:srgbClr val="58595B"/>
          </a:solidFill>
          <a:latin typeface="Calibri" panose="020F0502020204030204"/>
          <a:ea typeface="+mn-ea"/>
          <a:cs typeface="Calibri" panose="020F0502020204030204"/>
        </a:defRPr>
      </a:lvl4pPr>
      <a:lvl5pPr marL="2057400" indent="-228600" algn="l" defTabSz="457200" rtl="0" eaLnBrk="1" latinLnBrk="0" hangingPunct="1">
        <a:spcBef>
          <a:spcPct val="20000"/>
        </a:spcBef>
        <a:buFont typeface="Arial" panose="020B0604020202020204"/>
        <a:buChar char="»"/>
        <a:defRPr sz="2000" kern="1200">
          <a:solidFill>
            <a:srgbClr val="58595B"/>
          </a:solidFill>
          <a:latin typeface="Calibri" panose="020F0502020204030204"/>
          <a:ea typeface="+mn-ea"/>
          <a:cs typeface="Calibri" panose="020F0502020204030204"/>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endParaRPr lang="en-US"/>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49" name="NEW Brand Colors 2018"/>
          <p:cNvPicPr>
            <a:picLocks noChangeAspect="1"/>
          </p:cNvPicPr>
          <p:nvPr userDrawn="1"/>
        </p:nvPicPr>
        <p:blipFill>
          <a:blip r:embed="rId24"/>
          <a:stretch>
            <a:fillRect/>
          </a:stretch>
        </p:blipFill>
        <p:spPr>
          <a:xfrm rot="5400000">
            <a:off x="9288988" y="2942644"/>
            <a:ext cx="6858000" cy="972712"/>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Lst>
  <p:transition>
    <p:fade/>
  </p:transition>
  <p:hf sldNum="0" hdr="0" ftr="0" dt="0"/>
  <p:txStyles>
    <p:titleStyle>
      <a:lvl1pPr algn="l" defTabSz="932815"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2645"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3620"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0625" algn="l" defTabSz="9328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2.xml"/><Relationship Id="rId6" Type="http://schemas.openxmlformats.org/officeDocument/2006/relationships/image" Target="../media/image4.svg"/><Relationship Id="rId5" Type="http://schemas.openxmlformats.org/officeDocument/2006/relationships/image" Target="../media/image93.png"/><Relationship Id="rId4" Type="http://schemas.openxmlformats.org/officeDocument/2006/relationships/image" Target="../media/image3.svg"/><Relationship Id="rId3" Type="http://schemas.openxmlformats.org/officeDocument/2006/relationships/image" Target="../media/image92.png"/><Relationship Id="rId2" Type="http://schemas.openxmlformats.org/officeDocument/2006/relationships/image" Target="../media/image2.svg"/><Relationship Id="rId1" Type="http://schemas.openxmlformats.org/officeDocument/2006/relationships/image" Target="../media/image9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5.svg"/><Relationship Id="rId1" Type="http://schemas.openxmlformats.org/officeDocument/2006/relationships/image" Target="../media/image9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2.xml"/><Relationship Id="rId4" Type="http://schemas.openxmlformats.org/officeDocument/2006/relationships/image" Target="../media/image96.png"/><Relationship Id="rId3" Type="http://schemas.openxmlformats.org/officeDocument/2006/relationships/slide" Target="slide15.xml"/><Relationship Id="rId2" Type="http://schemas.openxmlformats.org/officeDocument/2006/relationships/image" Target="../media/image95.png"/><Relationship Id="rId1"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hyperlink" Target="https://blogs.technet.microsoft.com/mmpc/2017/06/07/platinum-continues-to-evolve-find-ways-to-maintain-invisibilit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2.xml"/><Relationship Id="rId1" Type="http://schemas.openxmlformats.org/officeDocument/2006/relationships/image" Target="../media/image97.png"/></Relationships>
</file>

<file path=ppt/slides/_rels/slide18.xml.rels><?xml version="1.0" encoding="UTF-8" standalone="yes"?>
<Relationships xmlns="http://schemas.openxmlformats.org/package/2006/relationships"><Relationship Id="rId9" Type="http://schemas.openxmlformats.org/officeDocument/2006/relationships/image" Target="../media/image106.png"/><Relationship Id="rId8" Type="http://schemas.openxmlformats.org/officeDocument/2006/relationships/image" Target="../media/image105.jpeg"/><Relationship Id="rId7" Type="http://schemas.openxmlformats.org/officeDocument/2006/relationships/image" Target="../media/image104.png"/><Relationship Id="rId6" Type="http://schemas.openxmlformats.org/officeDocument/2006/relationships/image" Target="../media/image103.png"/><Relationship Id="rId55" Type="http://schemas.openxmlformats.org/officeDocument/2006/relationships/notesSlide" Target="../notesSlides/notesSlide18.xml"/><Relationship Id="rId54" Type="http://schemas.openxmlformats.org/officeDocument/2006/relationships/slideLayout" Target="../slideLayouts/slideLayout99.xml"/><Relationship Id="rId53" Type="http://schemas.openxmlformats.org/officeDocument/2006/relationships/image" Target="../media/image150.png"/><Relationship Id="rId52" Type="http://schemas.openxmlformats.org/officeDocument/2006/relationships/image" Target="../media/image149.png"/><Relationship Id="rId51" Type="http://schemas.openxmlformats.org/officeDocument/2006/relationships/image" Target="../media/image148.png"/><Relationship Id="rId50" Type="http://schemas.openxmlformats.org/officeDocument/2006/relationships/image" Target="../media/image147.png"/><Relationship Id="rId5" Type="http://schemas.openxmlformats.org/officeDocument/2006/relationships/image" Target="../media/image102.png"/><Relationship Id="rId49" Type="http://schemas.openxmlformats.org/officeDocument/2006/relationships/image" Target="../media/image146.png"/><Relationship Id="rId48" Type="http://schemas.openxmlformats.org/officeDocument/2006/relationships/image" Target="../media/image145.png"/><Relationship Id="rId47" Type="http://schemas.openxmlformats.org/officeDocument/2006/relationships/image" Target="../media/image144.png"/><Relationship Id="rId46" Type="http://schemas.openxmlformats.org/officeDocument/2006/relationships/image" Target="../media/image143.png"/><Relationship Id="rId45" Type="http://schemas.openxmlformats.org/officeDocument/2006/relationships/image" Target="../media/image142.png"/><Relationship Id="rId44" Type="http://schemas.openxmlformats.org/officeDocument/2006/relationships/image" Target="../media/image141.png"/><Relationship Id="rId43" Type="http://schemas.openxmlformats.org/officeDocument/2006/relationships/image" Target="../media/image140.png"/><Relationship Id="rId42" Type="http://schemas.openxmlformats.org/officeDocument/2006/relationships/image" Target="../media/image139.png"/><Relationship Id="rId41" Type="http://schemas.openxmlformats.org/officeDocument/2006/relationships/image" Target="../media/image138.png"/><Relationship Id="rId40" Type="http://schemas.openxmlformats.org/officeDocument/2006/relationships/image" Target="../media/image137.png"/><Relationship Id="rId4" Type="http://schemas.openxmlformats.org/officeDocument/2006/relationships/image" Target="../media/image101.png"/><Relationship Id="rId39" Type="http://schemas.openxmlformats.org/officeDocument/2006/relationships/image" Target="../media/image136.png"/><Relationship Id="rId38" Type="http://schemas.openxmlformats.org/officeDocument/2006/relationships/image" Target="../media/image135.png"/><Relationship Id="rId37" Type="http://schemas.openxmlformats.org/officeDocument/2006/relationships/image" Target="../media/image134.png"/><Relationship Id="rId36" Type="http://schemas.openxmlformats.org/officeDocument/2006/relationships/image" Target="../media/image133.png"/><Relationship Id="rId35" Type="http://schemas.openxmlformats.org/officeDocument/2006/relationships/image" Target="../media/image132.png"/><Relationship Id="rId34" Type="http://schemas.openxmlformats.org/officeDocument/2006/relationships/image" Target="../media/image131.png"/><Relationship Id="rId33" Type="http://schemas.openxmlformats.org/officeDocument/2006/relationships/image" Target="../media/image130.png"/><Relationship Id="rId32" Type="http://schemas.openxmlformats.org/officeDocument/2006/relationships/image" Target="../media/image129.png"/><Relationship Id="rId31" Type="http://schemas.openxmlformats.org/officeDocument/2006/relationships/image" Target="../media/image128.png"/><Relationship Id="rId30" Type="http://schemas.openxmlformats.org/officeDocument/2006/relationships/image" Target="../media/image127.png"/><Relationship Id="rId3" Type="http://schemas.openxmlformats.org/officeDocument/2006/relationships/image" Target="../media/image100.png"/><Relationship Id="rId29" Type="http://schemas.openxmlformats.org/officeDocument/2006/relationships/image" Target="../media/image126.png"/><Relationship Id="rId28" Type="http://schemas.openxmlformats.org/officeDocument/2006/relationships/image" Target="../media/image125.png"/><Relationship Id="rId27" Type="http://schemas.openxmlformats.org/officeDocument/2006/relationships/image" Target="../media/image124.png"/><Relationship Id="rId26" Type="http://schemas.openxmlformats.org/officeDocument/2006/relationships/image" Target="../media/image123.png"/><Relationship Id="rId25" Type="http://schemas.openxmlformats.org/officeDocument/2006/relationships/image" Target="../media/image122.png"/><Relationship Id="rId24" Type="http://schemas.openxmlformats.org/officeDocument/2006/relationships/image" Target="../media/image121.png"/><Relationship Id="rId23" Type="http://schemas.openxmlformats.org/officeDocument/2006/relationships/image" Target="../media/image120.png"/><Relationship Id="rId22" Type="http://schemas.openxmlformats.org/officeDocument/2006/relationships/image" Target="../media/image119.png"/><Relationship Id="rId21" Type="http://schemas.openxmlformats.org/officeDocument/2006/relationships/image" Target="../media/image118.png"/><Relationship Id="rId20" Type="http://schemas.openxmlformats.org/officeDocument/2006/relationships/image" Target="../media/image117.png"/><Relationship Id="rId2" Type="http://schemas.openxmlformats.org/officeDocument/2006/relationships/image" Target="../media/image99.png"/><Relationship Id="rId19" Type="http://schemas.openxmlformats.org/officeDocument/2006/relationships/image" Target="../media/image116.png"/><Relationship Id="rId18" Type="http://schemas.openxmlformats.org/officeDocument/2006/relationships/image" Target="../media/image115.png"/><Relationship Id="rId17" Type="http://schemas.openxmlformats.org/officeDocument/2006/relationships/image" Target="../media/image114.jpeg"/><Relationship Id="rId16" Type="http://schemas.openxmlformats.org/officeDocument/2006/relationships/image" Target="../media/image113.png"/><Relationship Id="rId15" Type="http://schemas.openxmlformats.org/officeDocument/2006/relationships/image" Target="../media/image112.jpeg"/><Relationship Id="rId14" Type="http://schemas.openxmlformats.org/officeDocument/2006/relationships/image" Target="../media/image111.png"/><Relationship Id="rId13" Type="http://schemas.openxmlformats.org/officeDocument/2006/relationships/image" Target="../media/image110.png"/><Relationship Id="rId12" Type="http://schemas.openxmlformats.org/officeDocument/2006/relationships/image" Target="../media/image109.png"/><Relationship Id="rId11" Type="http://schemas.openxmlformats.org/officeDocument/2006/relationships/image" Target="../media/image108.png"/><Relationship Id="rId10" Type="http://schemas.openxmlformats.org/officeDocument/2006/relationships/image" Target="../media/image107.png"/><Relationship Id="rId1" Type="http://schemas.openxmlformats.org/officeDocument/2006/relationships/image" Target="../media/image98.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2.xml"/><Relationship Id="rId7" Type="http://schemas.openxmlformats.org/officeDocument/2006/relationships/image" Target="../media/image157.png"/><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emf"/></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2.xml"/></Relationships>
</file>

<file path=ppt/slides/_rels/slide21.xml.rels><?xml version="1.0" encoding="UTF-8" standalone="yes"?>
<Relationships xmlns="http://schemas.openxmlformats.org/package/2006/relationships"><Relationship Id="rId99" Type="http://schemas.openxmlformats.org/officeDocument/2006/relationships/image" Target="../media/image71.emf"/><Relationship Id="rId98" Type="http://schemas.openxmlformats.org/officeDocument/2006/relationships/hyperlink" Target="https://technet.microsoft.com/en-us/itpro/windows/keep-secure/windows-10-security-guide" TargetMode="External"/><Relationship Id="rId97" Type="http://schemas.openxmlformats.org/officeDocument/2006/relationships/image" Target="../media/image188.png"/><Relationship Id="rId96" Type="http://schemas.openxmlformats.org/officeDocument/2006/relationships/hyperlink" Target="https://azure.microsoft.com/en-us/blog/azure-confidential-computing/" TargetMode="External"/><Relationship Id="rId95" Type="http://schemas.openxmlformats.org/officeDocument/2006/relationships/hyperlink" Target="https://docs.microsoft.com/en-us/azure/azure-policy/azure-policy-introduction" TargetMode="External"/><Relationship Id="rId94" Type="http://schemas.openxmlformats.org/officeDocument/2006/relationships/image" Target="../media/image187.png"/><Relationship Id="rId93" Type="http://schemas.openxmlformats.org/officeDocument/2006/relationships/hyperlink" Target="https://azure.microsoft.com/en-us/services/site-recovery/" TargetMode="External"/><Relationship Id="rId92" Type="http://schemas.openxmlformats.org/officeDocument/2006/relationships/hyperlink" Target="https://docs.microsoft.com/en-us/azure/virtual-network/ddos-protection-overview" TargetMode="External"/><Relationship Id="rId91" Type="http://schemas.openxmlformats.org/officeDocument/2006/relationships/hyperlink" Target="https://docs.microsoft.com/en-us/azure/security/azure-security-disk-encryption" TargetMode="External"/><Relationship Id="rId90" Type="http://schemas.openxmlformats.org/officeDocument/2006/relationships/image" Target="../media/image186.png"/><Relationship Id="rId9" Type="http://schemas.openxmlformats.org/officeDocument/2006/relationships/image" Target="../media/image85.png"/><Relationship Id="rId89" Type="http://schemas.openxmlformats.org/officeDocument/2006/relationships/image" Target="../media/image185.png"/><Relationship Id="rId88" Type="http://schemas.openxmlformats.org/officeDocument/2006/relationships/hyperlink" Target="https://docs.microsoft.com/en-us/azure/security/azure-security-antimalware" TargetMode="External"/><Relationship Id="rId87" Type="http://schemas.openxmlformats.org/officeDocument/2006/relationships/image" Target="../media/image184.png"/><Relationship Id="rId86" Type="http://schemas.openxmlformats.org/officeDocument/2006/relationships/hyperlink" Target="https://docs.microsoft.com/en-us/azure/application-gateway/application-gateway-web-application-firewall-overview" TargetMode="External"/><Relationship Id="rId85" Type="http://schemas.openxmlformats.org/officeDocument/2006/relationships/hyperlink" Target="https://docs.microsoft.com/en-us/azure/virtual-network/security-overview" TargetMode="External"/><Relationship Id="rId84" Type="http://schemas.openxmlformats.org/officeDocument/2006/relationships/image" Target="../media/image183.png"/><Relationship Id="rId83" Type="http://schemas.openxmlformats.org/officeDocument/2006/relationships/hyperlink" Target="https://docs.microsoft.com/en-us/azure/key-vault/key-vault-overview" TargetMode="External"/><Relationship Id="rId82" Type="http://schemas.openxmlformats.org/officeDocument/2006/relationships/hyperlink" Target="https://docs.microsoft.com/en-us/azure/information-protection/deploy-use/deploy-aip-scanner" TargetMode="External"/><Relationship Id="rId81" Type="http://schemas.openxmlformats.org/officeDocument/2006/relationships/image" Target="../media/image182.png"/><Relationship Id="rId80" Type="http://schemas.openxmlformats.org/officeDocument/2006/relationships/hyperlink" Target="https://blogs.technet.microsoft.com/enterprisemobility/2015/09/08/sealpath-brings-rms-protection-to-autocad/" TargetMode="External"/><Relationship Id="rId8" Type="http://schemas.openxmlformats.org/officeDocument/2006/relationships/image" Target="../media/image84.png"/><Relationship Id="rId79" Type="http://schemas.openxmlformats.org/officeDocument/2006/relationships/image" Target="../media/image181.png"/><Relationship Id="rId78" Type="http://schemas.openxmlformats.org/officeDocument/2006/relationships/image" Target="../media/image180.png"/><Relationship Id="rId77" Type="http://schemas.openxmlformats.org/officeDocument/2006/relationships/image" Target="../media/image179.png"/><Relationship Id="rId76" Type="http://schemas.openxmlformats.org/officeDocument/2006/relationships/image" Target="../media/image178.png"/><Relationship Id="rId75" Type="http://schemas.openxmlformats.org/officeDocument/2006/relationships/image" Target="../media/image177.jpeg"/><Relationship Id="rId74" Type="http://schemas.openxmlformats.org/officeDocument/2006/relationships/hyperlink" Target="https://docs.microsoft.com/en-us/information-protection/get-started/requirements-applications" TargetMode="External"/><Relationship Id="rId73" Type="http://schemas.openxmlformats.org/officeDocument/2006/relationships/hyperlink" Target="https://blogs.technet.microsoft.com/enterprisemobility/2016/08/10/azure-information-protection-with-hyok-hold-your-own-key/" TargetMode="External"/><Relationship Id="rId72" Type="http://schemas.openxmlformats.org/officeDocument/2006/relationships/hyperlink" Target="https://www.microsoft.com/en-us/cloud-platform/azure-information-protection" TargetMode="External"/><Relationship Id="rId71" Type="http://schemas.openxmlformats.org/officeDocument/2006/relationships/image" Target="../media/image176.png"/><Relationship Id="rId70" Type="http://schemas.openxmlformats.org/officeDocument/2006/relationships/hyperlink" Target="https://azure.microsoft.com/en-us/blog/introducing-microsoft-azure-sphere-secure-and-power-the-intelligent-edge/" TargetMode="External"/><Relationship Id="rId7" Type="http://schemas.openxmlformats.org/officeDocument/2006/relationships/hyperlink" Target="https://docs.microsoft.com/en-us/sccm/" TargetMode="External"/><Relationship Id="rId69" Type="http://schemas.openxmlformats.org/officeDocument/2006/relationships/hyperlink" Target="http://www.iiconsortium.org/pdf/SMM_Description_and_Intended_Use_2018-04-09.pdf" TargetMode="External"/><Relationship Id="rId68" Type="http://schemas.openxmlformats.org/officeDocument/2006/relationships/image" Target="../media/image10.svg"/><Relationship Id="rId67" Type="http://schemas.openxmlformats.org/officeDocument/2006/relationships/image" Target="../media/image175.png"/><Relationship Id="rId66" Type="http://schemas.openxmlformats.org/officeDocument/2006/relationships/hyperlink" Target="https://docs.microsoft.com/en-us/azure/iot-hub/iot-hub-security-architecture" TargetMode="External"/><Relationship Id="rId65" Type="http://schemas.openxmlformats.org/officeDocument/2006/relationships/image" Target="../media/image174.png"/><Relationship Id="rId64" Type="http://schemas.openxmlformats.org/officeDocument/2006/relationships/hyperlink" Target="https://docs.microsoft.com/en-us/azure/active-directory/active-directory-b2b-what-is-azure-ad-b2b" TargetMode="External"/><Relationship Id="rId63" Type="http://schemas.openxmlformats.org/officeDocument/2006/relationships/hyperlink" Target="https://docs.microsoft.com/en-us/azure/active-directory-b2c/" TargetMode="External"/><Relationship Id="rId62" Type="http://schemas.openxmlformats.org/officeDocument/2006/relationships/hyperlink" Target="https://docs.microsoft.com/en-us/azure/active-directory/active-directory-identityprotection" TargetMode="External"/><Relationship Id="rId61" Type="http://schemas.openxmlformats.org/officeDocument/2006/relationships/image" Target="../media/image173.jpeg"/><Relationship Id="rId60" Type="http://schemas.openxmlformats.org/officeDocument/2006/relationships/hyperlink" Target="https://docs.microsoft.com/en-us/windows/security/identity-protection/hello-for-business/hello-identity-verification" TargetMode="External"/><Relationship Id="rId6" Type="http://schemas.openxmlformats.org/officeDocument/2006/relationships/image" Target="../media/image8.svg"/><Relationship Id="rId59" Type="http://schemas.openxmlformats.org/officeDocument/2006/relationships/hyperlink" Target="https://docs.microsoft.com/en-us/azure/active-directory/active-directory-privileged-identity-management-configure" TargetMode="External"/><Relationship Id="rId58" Type="http://schemas.openxmlformats.org/officeDocument/2006/relationships/image" Target="../media/image172.png"/><Relationship Id="rId57" Type="http://schemas.openxmlformats.org/officeDocument/2006/relationships/hyperlink" Target="https://docs.microsoft.com/en-us/azure/active-directory/authentication/multi-factor-authentication" TargetMode="External"/><Relationship Id="rId56" Type="http://schemas.openxmlformats.org/officeDocument/2006/relationships/hyperlink" Target="https://docs.microsoft.com/en-us/azure/security-center/security-center-adaptive-application" TargetMode="External"/><Relationship Id="rId55" Type="http://schemas.openxmlformats.org/officeDocument/2006/relationships/hyperlink" Target="https://aka.ms/SIEMConnect" TargetMode="External"/><Relationship Id="rId54" Type="http://schemas.openxmlformats.org/officeDocument/2006/relationships/hyperlink" Target="https://www.microsoft.com/en-us/security/threat-protection" TargetMode="External"/><Relationship Id="rId53" Type="http://schemas.openxmlformats.org/officeDocument/2006/relationships/hyperlink" Target="https://aka.ms/graphsecuritydocs" TargetMode="External"/><Relationship Id="rId52" Type="http://schemas.openxmlformats.org/officeDocument/2006/relationships/image" Target="../media/image171.png"/><Relationship Id="rId51" Type="http://schemas.openxmlformats.org/officeDocument/2006/relationships/hyperlink" Target="https://www.microsoft.com/en-us/cloud-platform/cloud-app-security" TargetMode="External"/><Relationship Id="rId50" Type="http://schemas.openxmlformats.org/officeDocument/2006/relationships/hyperlink" Target="https://support.office.com/en-us/article/Office-365-ATP-for-SharePoint-OneDrive-and-Microsoft-Teams-26261670-db33-4c53-b125-af0662c34607" TargetMode="External"/><Relationship Id="rId5" Type="http://schemas.openxmlformats.org/officeDocument/2006/relationships/image" Target="../media/image92.png"/><Relationship Id="rId49" Type="http://schemas.openxmlformats.org/officeDocument/2006/relationships/hyperlink" Target="https://docs.microsoft.com/en-us/windows/security/threat-protection/windows-defender-atp/windows-defender-advanced-threat-protection" TargetMode="External"/><Relationship Id="rId48" Type="http://schemas.openxmlformats.org/officeDocument/2006/relationships/hyperlink" Target="https://www.microsoft.com/en-us/microsoftservices/campaigns/cybersecurity-protection.aspx#stage-3" TargetMode="External"/><Relationship Id="rId47" Type="http://schemas.openxmlformats.org/officeDocument/2006/relationships/hyperlink" Target="https://docs.microsoft.com/en-us/windows/security/threat-protection/windows-defender-atp/microsoft-threat-experts" TargetMode="External"/><Relationship Id="rId46" Type="http://schemas.openxmlformats.org/officeDocument/2006/relationships/hyperlink" Target="https://docs.microsoft.com/en-us/azure/security-center/security-center-monitoring" TargetMode="External"/><Relationship Id="rId45" Type="http://schemas.openxmlformats.org/officeDocument/2006/relationships/hyperlink" Target="https://docs.microsoft.com/en-us/azure/security-center/security-center-just-in-time" TargetMode="External"/><Relationship Id="rId44" Type="http://schemas.openxmlformats.org/officeDocument/2006/relationships/hyperlink" Target="https://docs.microsoft.com/en-us/azure/security-center/security-center-intro" TargetMode="External"/><Relationship Id="rId43" Type="http://schemas.openxmlformats.org/officeDocument/2006/relationships/hyperlink" Target="https://www.microsoft.com/en-us/cloud-platform/microsoft-intune" TargetMode="External"/><Relationship Id="rId42" Type="http://schemas.openxmlformats.org/officeDocument/2006/relationships/image" Target="../media/image170.png"/><Relationship Id="rId41" Type="http://schemas.openxmlformats.org/officeDocument/2006/relationships/image" Target="../media/image169.emf"/><Relationship Id="rId40" Type="http://schemas.openxmlformats.org/officeDocument/2006/relationships/image" Target="../media/image168.png"/><Relationship Id="rId4" Type="http://schemas.openxmlformats.org/officeDocument/2006/relationships/image" Target="../media/image7.svg"/><Relationship Id="rId39" Type="http://schemas.openxmlformats.org/officeDocument/2006/relationships/hyperlink" Target="https://aka.ms/cyberstrategies" TargetMode="External"/><Relationship Id="rId38" Type="http://schemas.openxmlformats.org/officeDocument/2006/relationships/hyperlink" Target="https://aka.ms/mcra-mva" TargetMode="External"/><Relationship Id="rId37" Type="http://schemas.openxmlformats.org/officeDocument/2006/relationships/hyperlink" Target="https://aka.ms/MCRA" TargetMode="External"/><Relationship Id="rId36" Type="http://schemas.openxmlformats.org/officeDocument/2006/relationships/hyperlink" Target="https://www.microsoft.com/en-us/iot-central/" TargetMode="External"/><Relationship Id="rId35" Type="http://schemas.openxmlformats.org/officeDocument/2006/relationships/hyperlink" Target="https://developer.microsoft.com/en-us/windows/iot" TargetMode="External"/><Relationship Id="rId34" Type="http://schemas.openxmlformats.org/officeDocument/2006/relationships/image" Target="../media/image9.svg"/><Relationship Id="rId33" Type="http://schemas.openxmlformats.org/officeDocument/2006/relationships/image" Target="../media/image167.png"/><Relationship Id="rId32" Type="http://schemas.openxmlformats.org/officeDocument/2006/relationships/image" Target="../media/image166.emf"/><Relationship Id="rId31" Type="http://schemas.openxmlformats.org/officeDocument/2006/relationships/image" Target="../media/image165.png"/><Relationship Id="rId30" Type="http://schemas.openxmlformats.org/officeDocument/2006/relationships/image" Target="../media/image164.png"/><Relationship Id="rId3" Type="http://schemas.openxmlformats.org/officeDocument/2006/relationships/image" Target="../media/image159.png"/><Relationship Id="rId29" Type="http://schemas.openxmlformats.org/officeDocument/2006/relationships/image" Target="../media/image163.png"/><Relationship Id="rId28" Type="http://schemas.openxmlformats.org/officeDocument/2006/relationships/image" Target="../media/image162.png"/><Relationship Id="rId27" Type="http://schemas.openxmlformats.org/officeDocument/2006/relationships/image" Target="../media/image161.png"/><Relationship Id="rId26" Type="http://schemas.openxmlformats.org/officeDocument/2006/relationships/image" Target="../media/image160.png"/><Relationship Id="rId25" Type="http://schemas.openxmlformats.org/officeDocument/2006/relationships/hyperlink" Target="https://azure.microsoft.com/en-us/marketplace/" TargetMode="External"/><Relationship Id="rId24" Type="http://schemas.openxmlformats.org/officeDocument/2006/relationships/hyperlink" Target="http://aka.ms/cyberpaw" TargetMode="External"/><Relationship Id="rId23" Type="http://schemas.openxmlformats.org/officeDocument/2006/relationships/hyperlink" Target="https://aka.ms/ESAE" TargetMode="External"/><Relationship Id="rId22" Type="http://schemas.openxmlformats.org/officeDocument/2006/relationships/hyperlink" Target="https://azure.microsoft.com/en-us/services/security-center/" TargetMode="External"/><Relationship Id="rId21" Type="http://schemas.openxmlformats.org/officeDocument/2006/relationships/hyperlink" Target="https://docs.microsoft.com/en-us/azure-advanced-threat-protection/" TargetMode="External"/><Relationship Id="rId20" Type="http://schemas.openxmlformats.org/officeDocument/2006/relationships/hyperlink" Target="https://aka.ms/cyberpaw" TargetMode="External"/><Relationship Id="rId2" Type="http://schemas.openxmlformats.org/officeDocument/2006/relationships/image" Target="../media/image6.svg"/><Relationship Id="rId19" Type="http://schemas.openxmlformats.org/officeDocument/2006/relationships/hyperlink" Target="https://docs.microsoft.com/en-us/azure/active-directory/" TargetMode="External"/><Relationship Id="rId18" Type="http://schemas.openxmlformats.org/officeDocument/2006/relationships/hyperlink" Target="http://aka.ms/rapidattack" TargetMode="External"/><Relationship Id="rId17" Type="http://schemas.openxmlformats.org/officeDocument/2006/relationships/hyperlink" Target="https://aka.ms/O365SecRoadmap" TargetMode="External"/><Relationship Id="rId16" Type="http://schemas.openxmlformats.org/officeDocument/2006/relationships/hyperlink" Target="https://aka.ms/SPARoadmap" TargetMode="External"/><Relationship Id="rId15" Type="http://schemas.openxmlformats.org/officeDocument/2006/relationships/hyperlink" Target="https://support.office.com/en-us/article/Introducing-the-Office-365-Secure-Score-c9e7160f-2c34-4bd0-a548-5ddcc862eaef" TargetMode="External"/><Relationship Id="rId14" Type="http://schemas.openxmlformats.org/officeDocument/2006/relationships/hyperlink" Target="https://blogs.office.com/2015/04/21/announcing-customer-lockbox-for-office-365/" TargetMode="External"/><Relationship Id="rId133" Type="http://schemas.openxmlformats.org/officeDocument/2006/relationships/notesSlide" Target="../notesSlides/notesSlide21.xml"/><Relationship Id="rId132" Type="http://schemas.openxmlformats.org/officeDocument/2006/relationships/slideLayout" Target="../slideLayouts/slideLayout28.xml"/><Relationship Id="rId131" Type="http://schemas.openxmlformats.org/officeDocument/2006/relationships/image" Target="../media/image194.png"/><Relationship Id="rId130"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13" Type="http://schemas.openxmlformats.org/officeDocument/2006/relationships/image" Target="../media/image89.png"/><Relationship Id="rId129" Type="http://schemas.openxmlformats.org/officeDocument/2006/relationships/hyperlink" Target="https://support.office.com/en-us/article/Manage-data-governance-in-Office-365-48064107-fed2-4db0-9e5c-aa5ddd5ccb09" TargetMode="External"/><Relationship Id="rId128" Type="http://schemas.openxmlformats.org/officeDocument/2006/relationships/hyperlink" Target="https://blogs.office.com/2013/10/28/office-365-compliance-controls-data-loss-prevention/" TargetMode="External"/><Relationship Id="rId127" Type="http://schemas.openxmlformats.org/officeDocument/2006/relationships/hyperlink" Target="https://azure.microsoft.com/en-us/blog/introducing-sql-information-protection-for-azure-sql-database-and-on-premises-sql-server/" TargetMode="External"/><Relationship Id="rId126" Type="http://schemas.openxmlformats.org/officeDocument/2006/relationships/hyperlink" Target="https://msdn.microsoft.com/en-us/library/dn948096.aspx" TargetMode="External"/><Relationship Id="rId125" Type="http://schemas.openxmlformats.org/officeDocument/2006/relationships/image" Target="../media/image193.png"/><Relationship Id="rId124" Type="http://schemas.openxmlformats.org/officeDocument/2006/relationships/hyperlink" Target="https://docs.microsoft.com/en-us/azure/sql-database/sql-database-threat-detection" TargetMode="External"/><Relationship Id="rId123" Type="http://schemas.openxmlformats.org/officeDocument/2006/relationships/image" Target="../media/image192.png"/><Relationship Id="rId122" Type="http://schemas.openxmlformats.org/officeDocument/2006/relationships/hyperlink" Target="https://docs.microsoft.com/en-us/azure/active-directory/active-directory-conditional-access-azure-portal" TargetMode="External"/><Relationship Id="rId121" Type="http://schemas.openxmlformats.org/officeDocument/2006/relationships/hyperlink" Target="https://aka.ms/AzureSentinel" TargetMode="External"/><Relationship Id="rId120" Type="http://schemas.openxmlformats.org/officeDocument/2006/relationships/image" Target="../media/image11.svg"/><Relationship Id="rId12" Type="http://schemas.openxmlformats.org/officeDocument/2006/relationships/image" Target="../media/image88.png"/><Relationship Id="rId119" Type="http://schemas.openxmlformats.org/officeDocument/2006/relationships/image" Target="../media/image191.png"/><Relationship Id="rId118" Type="http://schemas.openxmlformats.org/officeDocument/2006/relationships/hyperlink" Target="https://docs.microsoft.com/en-us/azure/firewall/overview" TargetMode="External"/><Relationship Id="rId117" Type="http://schemas.openxmlformats.org/officeDocument/2006/relationships/hyperlink" Target="https://www.microsoft.com/security/blog/2019/01/17/windows-defender-atp-integrates-with-microsoft-information-protection-to-discover-protect-and-monitor-sensitive-data-on-windows-devices/" TargetMode="External"/><Relationship Id="rId116" Type="http://schemas.openxmlformats.org/officeDocument/2006/relationships/hyperlink" Target="http://aka.ms/pam" TargetMode="External"/><Relationship Id="rId115" Type="http://schemas.openxmlformats.org/officeDocument/2006/relationships/hyperlink" Target="https://azure.microsoft.com/en-us/blog/security-and-compliance-in-azure-stack/" TargetMode="External"/><Relationship Id="rId114" Type="http://schemas.openxmlformats.org/officeDocument/2006/relationships/hyperlink" Target="https://technet.microsoft.com/en-us/windows-server-docs/security/guarded-fabric-shielded-vm/guarded-fabric-and-shielded-vms" TargetMode="External"/><Relationship Id="rId113" Type="http://schemas.openxmlformats.org/officeDocument/2006/relationships/hyperlink" Target="https://www.microsoft.com/security/intelligence" TargetMode="External"/><Relationship Id="rId112" Type="http://schemas.openxmlformats.org/officeDocument/2006/relationships/hyperlink" Target="https://www.microsoft.com/trustcenter" TargetMode="External"/><Relationship Id="rId111" Type="http://schemas.openxmlformats.org/officeDocument/2006/relationships/hyperlink" Target="https://aka.ms/STP" TargetMode="External"/><Relationship Id="rId110" Type="http://schemas.openxmlformats.org/officeDocument/2006/relationships/hyperlink" Target="http://www.microsoft.com/SDL" TargetMode="External"/><Relationship Id="rId11" Type="http://schemas.openxmlformats.org/officeDocument/2006/relationships/image" Target="../media/image87.png"/><Relationship Id="rId109" Type="http://schemas.openxmlformats.org/officeDocument/2006/relationships/image" Target="../media/image190.png"/><Relationship Id="rId108" Type="http://schemas.openxmlformats.org/officeDocument/2006/relationships/hyperlink" Target="https://azure.microsoft.com/en-us/services/expressroute/" TargetMode="External"/><Relationship Id="rId107" Type="http://schemas.openxmlformats.org/officeDocument/2006/relationships/hyperlink" Target="https://www.microsoft.com/en-us/cloud-platform/windows-server-security" TargetMode="External"/><Relationship Id="rId106" Type="http://schemas.openxmlformats.org/officeDocument/2006/relationships/hyperlink" Target="https://docs.microsoft.com/en-us/windows/security/threat-protection/windows-defender-atp/threat-analytics-dashboard-windows-defender-advanced-threat-protection" TargetMode="External"/><Relationship Id="rId105" Type="http://schemas.openxmlformats.org/officeDocument/2006/relationships/hyperlink" Target="https://docs.microsoft.com/en-us/windows/security/threat-protection/windows-defender-atp/secure-score-dashboard-windows-defender-advanced-threat-protection" TargetMode="External"/><Relationship Id="rId104" Type="http://schemas.openxmlformats.org/officeDocument/2006/relationships/image" Target="../media/image189.jpeg"/><Relationship Id="rId103" Type="http://schemas.openxmlformats.org/officeDocument/2006/relationships/hyperlink" Target="https://www.microsoft.com/en-us/WindowsForBusiness/windows-atp" TargetMode="External"/><Relationship Id="rId102" Type="http://schemas.openxmlformats.org/officeDocument/2006/relationships/image" Target="../media/image76.png"/><Relationship Id="rId101" Type="http://schemas.openxmlformats.org/officeDocument/2006/relationships/hyperlink" Target="https://docs.microsoft.com/en-us/windows/deployment/windows-10-pro-in-s-mode" TargetMode="External"/><Relationship Id="rId100" Type="http://schemas.openxmlformats.org/officeDocument/2006/relationships/hyperlink" Target="https://www.microsoft.com/en-us/WindowsForBusiness/Windows-security" TargetMode="External"/><Relationship Id="rId10" Type="http://schemas.openxmlformats.org/officeDocument/2006/relationships/image" Target="../media/image86.png"/><Relationship Id="rId1" Type="http://schemas.openxmlformats.org/officeDocument/2006/relationships/image" Target="../media/image158.png"/></Relationships>
</file>

<file path=ppt/slides/_rels/slide22.xml.rels><?xml version="1.0" encoding="UTF-8" standalone="yes"?>
<Relationships xmlns="http://schemas.openxmlformats.org/package/2006/relationships"><Relationship Id="rId99" Type="http://schemas.openxmlformats.org/officeDocument/2006/relationships/hyperlink" Target="https://docs.microsoft.com/en-us/windows/deployment/windows-10-pro-in-s-mode" TargetMode="External"/><Relationship Id="rId98" Type="http://schemas.openxmlformats.org/officeDocument/2006/relationships/hyperlink" Target="https://www.microsoft.com/en-us/WindowsForBusiness/Windows-security" TargetMode="External"/><Relationship Id="rId97" Type="http://schemas.openxmlformats.org/officeDocument/2006/relationships/image" Target="../media/image71.emf"/><Relationship Id="rId96" Type="http://schemas.openxmlformats.org/officeDocument/2006/relationships/hyperlink" Target="https://technet.microsoft.com/en-us/itpro/windows/keep-secure/windows-10-security-guide" TargetMode="External"/><Relationship Id="rId95" Type="http://schemas.openxmlformats.org/officeDocument/2006/relationships/image" Target="../media/image188.png"/><Relationship Id="rId94" Type="http://schemas.openxmlformats.org/officeDocument/2006/relationships/hyperlink" Target="https://azure.microsoft.com/en-us/blog/azure-confidential-computing/" TargetMode="External"/><Relationship Id="rId93" Type="http://schemas.openxmlformats.org/officeDocument/2006/relationships/hyperlink" Target="https://docs.microsoft.com/en-us/azure/azure-policy/azure-policy-introduction" TargetMode="External"/><Relationship Id="rId92" Type="http://schemas.openxmlformats.org/officeDocument/2006/relationships/image" Target="../media/image187.png"/><Relationship Id="rId91" Type="http://schemas.openxmlformats.org/officeDocument/2006/relationships/hyperlink" Target="https://azure.microsoft.com/en-us/services/site-recovery/" TargetMode="External"/><Relationship Id="rId90" Type="http://schemas.openxmlformats.org/officeDocument/2006/relationships/hyperlink" Target="https://docs.microsoft.com/en-us/azure/virtual-network/ddos-protection-overview" TargetMode="External"/><Relationship Id="rId9" Type="http://schemas.openxmlformats.org/officeDocument/2006/relationships/image" Target="../media/image85.png"/><Relationship Id="rId89" Type="http://schemas.openxmlformats.org/officeDocument/2006/relationships/hyperlink" Target="https://docs.microsoft.com/en-us/azure/security/azure-security-disk-encryption" TargetMode="External"/><Relationship Id="rId88" Type="http://schemas.openxmlformats.org/officeDocument/2006/relationships/image" Target="../media/image186.png"/><Relationship Id="rId87" Type="http://schemas.openxmlformats.org/officeDocument/2006/relationships/image" Target="../media/image185.png"/><Relationship Id="rId86" Type="http://schemas.openxmlformats.org/officeDocument/2006/relationships/hyperlink" Target="https://docs.microsoft.com/en-us/azure/security/azure-security-antimalware" TargetMode="External"/><Relationship Id="rId85" Type="http://schemas.openxmlformats.org/officeDocument/2006/relationships/image" Target="../media/image184.png"/><Relationship Id="rId84" Type="http://schemas.openxmlformats.org/officeDocument/2006/relationships/hyperlink" Target="https://docs.microsoft.com/en-us/azure/application-gateway/application-gateway-web-application-firewall-overview" TargetMode="External"/><Relationship Id="rId83" Type="http://schemas.openxmlformats.org/officeDocument/2006/relationships/hyperlink" Target="https://docs.microsoft.com/en-us/azure/virtual-network/security-overview" TargetMode="External"/><Relationship Id="rId82" Type="http://schemas.openxmlformats.org/officeDocument/2006/relationships/image" Target="../media/image183.png"/><Relationship Id="rId81" Type="http://schemas.openxmlformats.org/officeDocument/2006/relationships/hyperlink" Target="https://docs.microsoft.com/en-us/azure/key-vault/key-vault-overview" TargetMode="External"/><Relationship Id="rId80" Type="http://schemas.openxmlformats.org/officeDocument/2006/relationships/hyperlink" Target="https://docs.microsoft.com/en-us/azure/information-protection/deploy-use/deploy-aip-scanner" TargetMode="External"/><Relationship Id="rId8" Type="http://schemas.openxmlformats.org/officeDocument/2006/relationships/image" Target="../media/image84.png"/><Relationship Id="rId79" Type="http://schemas.openxmlformats.org/officeDocument/2006/relationships/image" Target="../media/image182.png"/><Relationship Id="rId78" Type="http://schemas.openxmlformats.org/officeDocument/2006/relationships/hyperlink" Target="https://blogs.technet.microsoft.com/enterprisemobility/2015/09/08/sealpath-brings-rms-protection-to-autocad/" TargetMode="External"/><Relationship Id="rId77" Type="http://schemas.openxmlformats.org/officeDocument/2006/relationships/image" Target="../media/image181.png"/><Relationship Id="rId76" Type="http://schemas.openxmlformats.org/officeDocument/2006/relationships/image" Target="../media/image180.png"/><Relationship Id="rId75" Type="http://schemas.openxmlformats.org/officeDocument/2006/relationships/image" Target="../media/image179.png"/><Relationship Id="rId74" Type="http://schemas.openxmlformats.org/officeDocument/2006/relationships/image" Target="../media/image178.png"/><Relationship Id="rId73" Type="http://schemas.openxmlformats.org/officeDocument/2006/relationships/image" Target="../media/image177.jpeg"/><Relationship Id="rId72" Type="http://schemas.openxmlformats.org/officeDocument/2006/relationships/hyperlink" Target="https://docs.microsoft.com/en-us/information-protection/get-started/requirements-applications" TargetMode="External"/><Relationship Id="rId71" Type="http://schemas.openxmlformats.org/officeDocument/2006/relationships/hyperlink" Target="https://blogs.technet.microsoft.com/enterprisemobility/2016/08/10/azure-information-protection-with-hyok-hold-your-own-key/" TargetMode="External"/><Relationship Id="rId70" Type="http://schemas.openxmlformats.org/officeDocument/2006/relationships/hyperlink" Target="https://www.microsoft.com/en-us/cloud-platform/azure-information-protection" TargetMode="External"/><Relationship Id="rId7" Type="http://schemas.openxmlformats.org/officeDocument/2006/relationships/hyperlink" Target="https://docs.microsoft.com/en-us/sccm/" TargetMode="External"/><Relationship Id="rId69" Type="http://schemas.openxmlformats.org/officeDocument/2006/relationships/image" Target="../media/image176.png"/><Relationship Id="rId68" Type="http://schemas.openxmlformats.org/officeDocument/2006/relationships/hyperlink" Target="https://azure.microsoft.com/en-us/blog/introducing-microsoft-azure-sphere-secure-and-power-the-intelligent-edge/" TargetMode="External"/><Relationship Id="rId67" Type="http://schemas.openxmlformats.org/officeDocument/2006/relationships/hyperlink" Target="http://www.iiconsortium.org/pdf/SMM_Description_and_Intended_Use_2018-04-09.pdf" TargetMode="External"/><Relationship Id="rId66" Type="http://schemas.openxmlformats.org/officeDocument/2006/relationships/image" Target="../media/image10.svg"/><Relationship Id="rId65" Type="http://schemas.openxmlformats.org/officeDocument/2006/relationships/image" Target="../media/image175.png"/><Relationship Id="rId64" Type="http://schemas.openxmlformats.org/officeDocument/2006/relationships/hyperlink" Target="https://docs.microsoft.com/en-us/azure/iot-hub/iot-hub-security-architecture" TargetMode="External"/><Relationship Id="rId63" Type="http://schemas.openxmlformats.org/officeDocument/2006/relationships/image" Target="../media/image174.png"/><Relationship Id="rId62" Type="http://schemas.openxmlformats.org/officeDocument/2006/relationships/hyperlink" Target="https://docs.microsoft.com/en-us/azure/active-directory/active-directory-b2b-what-is-azure-ad-b2b" TargetMode="External"/><Relationship Id="rId61" Type="http://schemas.openxmlformats.org/officeDocument/2006/relationships/hyperlink" Target="https://docs.microsoft.com/en-us/azure/active-directory-b2c/" TargetMode="External"/><Relationship Id="rId60" Type="http://schemas.openxmlformats.org/officeDocument/2006/relationships/hyperlink" Target="https://docs.microsoft.com/en-us/azure/active-directory/active-directory-identityprotection" TargetMode="External"/><Relationship Id="rId6" Type="http://schemas.openxmlformats.org/officeDocument/2006/relationships/image" Target="../media/image8.svg"/><Relationship Id="rId59" Type="http://schemas.openxmlformats.org/officeDocument/2006/relationships/image" Target="../media/image173.jpeg"/><Relationship Id="rId58" Type="http://schemas.openxmlformats.org/officeDocument/2006/relationships/hyperlink" Target="https://docs.microsoft.com/en-us/windows/security/identity-protection/hello-for-business/hello-identity-verification" TargetMode="External"/><Relationship Id="rId57" Type="http://schemas.openxmlformats.org/officeDocument/2006/relationships/hyperlink" Target="https://docs.microsoft.com/en-us/azure/active-directory/active-directory-privileged-identity-management-configure" TargetMode="External"/><Relationship Id="rId56" Type="http://schemas.openxmlformats.org/officeDocument/2006/relationships/image" Target="../media/image172.png"/><Relationship Id="rId55" Type="http://schemas.openxmlformats.org/officeDocument/2006/relationships/hyperlink" Target="https://docs.microsoft.com/en-us/azure/active-directory/authentication/multi-factor-authentication" TargetMode="External"/><Relationship Id="rId54" Type="http://schemas.openxmlformats.org/officeDocument/2006/relationships/hyperlink" Target="https://docs.microsoft.com/en-us/azure/security-center/security-center-adaptive-application" TargetMode="External"/><Relationship Id="rId53" Type="http://schemas.openxmlformats.org/officeDocument/2006/relationships/hyperlink" Target="https://aka.ms/SIEMConnect" TargetMode="External"/><Relationship Id="rId52" Type="http://schemas.openxmlformats.org/officeDocument/2006/relationships/hyperlink" Target="https://www.microsoft.com/en-us/security/threat-protection" TargetMode="External"/><Relationship Id="rId51" Type="http://schemas.openxmlformats.org/officeDocument/2006/relationships/hyperlink" Target="https://aka.ms/graphsecuritydocs" TargetMode="External"/><Relationship Id="rId50" Type="http://schemas.openxmlformats.org/officeDocument/2006/relationships/image" Target="../media/image171.png"/><Relationship Id="rId5" Type="http://schemas.openxmlformats.org/officeDocument/2006/relationships/image" Target="../media/image92.png"/><Relationship Id="rId49" Type="http://schemas.openxmlformats.org/officeDocument/2006/relationships/hyperlink" Target="https://www.microsoft.com/en-us/cloud-platform/cloud-app-security" TargetMode="External"/><Relationship Id="rId48" Type="http://schemas.openxmlformats.org/officeDocument/2006/relationships/hyperlink" Target="https://support.office.com/en-us/article/Office-365-ATP-for-SharePoint-OneDrive-and-Microsoft-Teams-26261670-db33-4c53-b125-af0662c34607" TargetMode="External"/><Relationship Id="rId47" Type="http://schemas.openxmlformats.org/officeDocument/2006/relationships/hyperlink" Target="https://docs.microsoft.com/en-us/windows/security/threat-protection/windows-defender-atp/windows-defender-advanced-threat-protection" TargetMode="External"/><Relationship Id="rId46" Type="http://schemas.openxmlformats.org/officeDocument/2006/relationships/hyperlink" Target="https://docs.microsoft.com/en-us/azure/security-center/security-center-monitoring" TargetMode="External"/><Relationship Id="rId45" Type="http://schemas.openxmlformats.org/officeDocument/2006/relationships/hyperlink" Target="https://docs.microsoft.com/en-us/azure/security-center/security-center-just-in-time" TargetMode="External"/><Relationship Id="rId44" Type="http://schemas.openxmlformats.org/officeDocument/2006/relationships/hyperlink" Target="https://docs.microsoft.com/en-us/azure/security-center/security-center-intro" TargetMode="External"/><Relationship Id="rId43" Type="http://schemas.openxmlformats.org/officeDocument/2006/relationships/hyperlink" Target="https://www.microsoft.com/en-us/cloud-platform/microsoft-intune" TargetMode="External"/><Relationship Id="rId42" Type="http://schemas.openxmlformats.org/officeDocument/2006/relationships/image" Target="../media/image170.png"/><Relationship Id="rId41" Type="http://schemas.openxmlformats.org/officeDocument/2006/relationships/image" Target="../media/image169.emf"/><Relationship Id="rId40" Type="http://schemas.openxmlformats.org/officeDocument/2006/relationships/image" Target="../media/image168.png"/><Relationship Id="rId4" Type="http://schemas.openxmlformats.org/officeDocument/2006/relationships/image" Target="../media/image7.svg"/><Relationship Id="rId39" Type="http://schemas.openxmlformats.org/officeDocument/2006/relationships/hyperlink" Target="https://aka.ms/cyberstrategies" TargetMode="External"/><Relationship Id="rId38" Type="http://schemas.openxmlformats.org/officeDocument/2006/relationships/hyperlink" Target="https://aka.ms/mcra-mva" TargetMode="External"/><Relationship Id="rId37" Type="http://schemas.openxmlformats.org/officeDocument/2006/relationships/hyperlink" Target="https://aka.ms/MCRA" TargetMode="External"/><Relationship Id="rId36" Type="http://schemas.openxmlformats.org/officeDocument/2006/relationships/hyperlink" Target="https://www.microsoft.com/en-us/iot-central/" TargetMode="External"/><Relationship Id="rId35" Type="http://schemas.openxmlformats.org/officeDocument/2006/relationships/hyperlink" Target="https://developer.microsoft.com/en-us/windows/iot" TargetMode="External"/><Relationship Id="rId34" Type="http://schemas.openxmlformats.org/officeDocument/2006/relationships/image" Target="../media/image9.svg"/><Relationship Id="rId33" Type="http://schemas.openxmlformats.org/officeDocument/2006/relationships/image" Target="../media/image167.png"/><Relationship Id="rId32" Type="http://schemas.openxmlformats.org/officeDocument/2006/relationships/image" Target="../media/image166.emf"/><Relationship Id="rId31" Type="http://schemas.openxmlformats.org/officeDocument/2006/relationships/image" Target="../media/image165.png"/><Relationship Id="rId30" Type="http://schemas.openxmlformats.org/officeDocument/2006/relationships/image" Target="../media/image164.png"/><Relationship Id="rId3" Type="http://schemas.openxmlformats.org/officeDocument/2006/relationships/image" Target="../media/image159.png"/><Relationship Id="rId29" Type="http://schemas.openxmlformats.org/officeDocument/2006/relationships/image" Target="../media/image163.png"/><Relationship Id="rId28" Type="http://schemas.openxmlformats.org/officeDocument/2006/relationships/image" Target="../media/image162.png"/><Relationship Id="rId27" Type="http://schemas.openxmlformats.org/officeDocument/2006/relationships/image" Target="../media/image161.png"/><Relationship Id="rId26" Type="http://schemas.openxmlformats.org/officeDocument/2006/relationships/image" Target="../media/image160.png"/><Relationship Id="rId25" Type="http://schemas.openxmlformats.org/officeDocument/2006/relationships/hyperlink" Target="https://azure.microsoft.com/en-us/marketplace/" TargetMode="External"/><Relationship Id="rId24" Type="http://schemas.openxmlformats.org/officeDocument/2006/relationships/hyperlink" Target="http://aka.ms/cyberpaw" TargetMode="External"/><Relationship Id="rId23" Type="http://schemas.openxmlformats.org/officeDocument/2006/relationships/hyperlink" Target="https://aka.ms/ESAE" TargetMode="External"/><Relationship Id="rId22" Type="http://schemas.openxmlformats.org/officeDocument/2006/relationships/hyperlink" Target="https://azure.microsoft.com/en-us/services/security-center/" TargetMode="External"/><Relationship Id="rId21" Type="http://schemas.openxmlformats.org/officeDocument/2006/relationships/hyperlink" Target="https://docs.microsoft.com/en-us/azure-advanced-threat-protection/" TargetMode="External"/><Relationship Id="rId20" Type="http://schemas.openxmlformats.org/officeDocument/2006/relationships/hyperlink" Target="https://aka.ms/cyberpaw" TargetMode="External"/><Relationship Id="rId2" Type="http://schemas.openxmlformats.org/officeDocument/2006/relationships/image" Target="../media/image6.svg"/><Relationship Id="rId19" Type="http://schemas.openxmlformats.org/officeDocument/2006/relationships/hyperlink" Target="https://docs.microsoft.com/en-us/azure/active-directory/" TargetMode="External"/><Relationship Id="rId18" Type="http://schemas.openxmlformats.org/officeDocument/2006/relationships/hyperlink" Target="http://aka.ms/rapidattack" TargetMode="External"/><Relationship Id="rId17" Type="http://schemas.openxmlformats.org/officeDocument/2006/relationships/hyperlink" Target="https://aka.ms/O365SecRoadmap" TargetMode="External"/><Relationship Id="rId16" Type="http://schemas.openxmlformats.org/officeDocument/2006/relationships/hyperlink" Target="https://aka.ms/SPARoadmap" TargetMode="External"/><Relationship Id="rId15" Type="http://schemas.openxmlformats.org/officeDocument/2006/relationships/hyperlink" Target="https://support.office.com/en-us/article/Introducing-the-Office-365-Secure-Score-c9e7160f-2c34-4bd0-a548-5ddcc862eaef" TargetMode="External"/><Relationship Id="rId14" Type="http://schemas.openxmlformats.org/officeDocument/2006/relationships/hyperlink" Target="https://blogs.office.com/2015/04/21/announcing-customer-lockbox-for-office-365/" TargetMode="External"/><Relationship Id="rId133" Type="http://schemas.openxmlformats.org/officeDocument/2006/relationships/notesSlide" Target="../notesSlides/notesSlide22.xml"/><Relationship Id="rId132" Type="http://schemas.openxmlformats.org/officeDocument/2006/relationships/slideLayout" Target="../slideLayouts/slideLayout28.xml"/><Relationship Id="rId131" Type="http://schemas.openxmlformats.org/officeDocument/2006/relationships/hyperlink" Target="https://www.microsoft.com/en-us/microsoftservices/campaigns/cybersecurity-protection.aspx#stage-3" TargetMode="External"/><Relationship Id="rId130" Type="http://schemas.openxmlformats.org/officeDocument/2006/relationships/hyperlink" Target="https://docs.microsoft.com/en-us/windows/security/threat-protection/windows-defender-atp/microsoft-threat-experts" TargetMode="External"/><Relationship Id="rId13" Type="http://schemas.openxmlformats.org/officeDocument/2006/relationships/image" Target="../media/image89.png"/><Relationship Id="rId129" Type="http://schemas.openxmlformats.org/officeDocument/2006/relationships/image" Target="../media/image194.png"/><Relationship Id="rId128"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127" Type="http://schemas.openxmlformats.org/officeDocument/2006/relationships/hyperlink" Target="https://support.office.com/en-us/article/Manage-data-governance-in-Office-365-48064107-fed2-4db0-9e5c-aa5ddd5ccb09" TargetMode="External"/><Relationship Id="rId126" Type="http://schemas.openxmlformats.org/officeDocument/2006/relationships/hyperlink" Target="https://blogs.office.com/2013/10/28/office-365-compliance-controls-data-loss-prevention/" TargetMode="External"/><Relationship Id="rId125" Type="http://schemas.openxmlformats.org/officeDocument/2006/relationships/hyperlink" Target="https://azure.microsoft.com/en-us/blog/introducing-sql-information-protection-for-azure-sql-database-and-on-premises-sql-server/" TargetMode="External"/><Relationship Id="rId124" Type="http://schemas.openxmlformats.org/officeDocument/2006/relationships/hyperlink" Target="https://msdn.microsoft.com/en-us/library/dn948096.aspx" TargetMode="External"/><Relationship Id="rId123" Type="http://schemas.openxmlformats.org/officeDocument/2006/relationships/image" Target="../media/image193.png"/><Relationship Id="rId122" Type="http://schemas.openxmlformats.org/officeDocument/2006/relationships/hyperlink" Target="https://docs.microsoft.com/en-us/azure/sql-database/sql-database-threat-detection" TargetMode="External"/><Relationship Id="rId121" Type="http://schemas.openxmlformats.org/officeDocument/2006/relationships/image" Target="../media/image192.png"/><Relationship Id="rId120"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88.png"/><Relationship Id="rId119" Type="http://schemas.openxmlformats.org/officeDocument/2006/relationships/hyperlink" Target="https://aka.ms/AzureSentinel" TargetMode="External"/><Relationship Id="rId118" Type="http://schemas.openxmlformats.org/officeDocument/2006/relationships/image" Target="../media/image11.svg"/><Relationship Id="rId117" Type="http://schemas.openxmlformats.org/officeDocument/2006/relationships/image" Target="../media/image191.png"/><Relationship Id="rId116" Type="http://schemas.openxmlformats.org/officeDocument/2006/relationships/hyperlink" Target="https://docs.microsoft.com/en-us/azure/firewall/overview" TargetMode="External"/><Relationship Id="rId115" Type="http://schemas.openxmlformats.org/officeDocument/2006/relationships/hyperlink" Target="https://www.microsoft.com/security/blog/2019/01/17/windows-defender-atp-integrates-with-microsoft-information-protection-to-discover-protect-and-monitor-sensitive-data-on-windows-devices/" TargetMode="External"/><Relationship Id="rId114" Type="http://schemas.openxmlformats.org/officeDocument/2006/relationships/hyperlink" Target="http://aka.ms/pam" TargetMode="External"/><Relationship Id="rId113" Type="http://schemas.openxmlformats.org/officeDocument/2006/relationships/hyperlink" Target="https://azure.microsoft.com/en-us/blog/security-and-compliance-in-azure-stack/" TargetMode="External"/><Relationship Id="rId112" Type="http://schemas.openxmlformats.org/officeDocument/2006/relationships/hyperlink" Target="https://technet.microsoft.com/en-us/windows-server-docs/security/guarded-fabric-shielded-vm/guarded-fabric-and-shielded-vms" TargetMode="External"/><Relationship Id="rId111" Type="http://schemas.openxmlformats.org/officeDocument/2006/relationships/hyperlink" Target="https://www.microsoft.com/security/intelligence" TargetMode="External"/><Relationship Id="rId110" Type="http://schemas.openxmlformats.org/officeDocument/2006/relationships/hyperlink" Target="https://www.microsoft.com/trustcenter" TargetMode="External"/><Relationship Id="rId11" Type="http://schemas.openxmlformats.org/officeDocument/2006/relationships/image" Target="../media/image87.png"/><Relationship Id="rId109" Type="http://schemas.openxmlformats.org/officeDocument/2006/relationships/hyperlink" Target="https://aka.ms/STP" TargetMode="External"/><Relationship Id="rId108" Type="http://schemas.openxmlformats.org/officeDocument/2006/relationships/hyperlink" Target="http://www.microsoft.com/SDL" TargetMode="External"/><Relationship Id="rId107" Type="http://schemas.openxmlformats.org/officeDocument/2006/relationships/image" Target="../media/image190.png"/><Relationship Id="rId106" Type="http://schemas.openxmlformats.org/officeDocument/2006/relationships/hyperlink" Target="https://azure.microsoft.com/en-us/services/expressroute/" TargetMode="External"/><Relationship Id="rId105" Type="http://schemas.openxmlformats.org/officeDocument/2006/relationships/hyperlink" Target="https://www.microsoft.com/en-us/cloud-platform/windows-server-security" TargetMode="External"/><Relationship Id="rId104" Type="http://schemas.openxmlformats.org/officeDocument/2006/relationships/hyperlink" Target="https://docs.microsoft.com/en-us/windows/security/threat-protection/windows-defender-atp/threat-analytics-dashboard-windows-defender-advanced-threat-protection" TargetMode="External"/><Relationship Id="rId103" Type="http://schemas.openxmlformats.org/officeDocument/2006/relationships/hyperlink" Target="https://docs.microsoft.com/en-us/windows/security/threat-protection/windows-defender-atp/secure-score-dashboard-windows-defender-advanced-threat-protection" TargetMode="External"/><Relationship Id="rId102" Type="http://schemas.openxmlformats.org/officeDocument/2006/relationships/image" Target="../media/image189.jpeg"/><Relationship Id="rId101" Type="http://schemas.openxmlformats.org/officeDocument/2006/relationships/hyperlink" Target="https://www.microsoft.com/en-us/WindowsForBusiness/windows-atp" TargetMode="External"/><Relationship Id="rId100" Type="http://schemas.openxmlformats.org/officeDocument/2006/relationships/image" Target="../media/image76.png"/><Relationship Id="rId10" Type="http://schemas.openxmlformats.org/officeDocument/2006/relationships/image" Target="../media/image86.png"/><Relationship Id="rId1" Type="http://schemas.openxmlformats.org/officeDocument/2006/relationships/image" Target="../media/image158.png"/></Relationships>
</file>

<file path=ppt/slides/_rels/slide23.xml.rels><?xml version="1.0" encoding="UTF-8" standalone="yes"?>
<Relationships xmlns="http://schemas.openxmlformats.org/package/2006/relationships"><Relationship Id="rId9" Type="http://schemas.openxmlformats.org/officeDocument/2006/relationships/hyperlink" Target="https://azure.microsoft.com/en-us/documentation/articles/active-directory-conditional-access/" TargetMode="External"/><Relationship Id="rId8" Type="http://schemas.openxmlformats.org/officeDocument/2006/relationships/image" Target="../media/image173.jpeg"/><Relationship Id="rId7" Type="http://schemas.openxmlformats.org/officeDocument/2006/relationships/hyperlink" Target="https://technet.microsoft.com/en-us/itpro/windows/keep-secure/manage-identity-verification-using-microsoft-passport" TargetMode="External"/><Relationship Id="rId6" Type="http://schemas.openxmlformats.org/officeDocument/2006/relationships/hyperlink" Target="https://azure.microsoft.com/en-us/documentation/articles/active-directory-privileged-identity-management-configure/" TargetMode="External"/><Relationship Id="rId5" Type="http://schemas.openxmlformats.org/officeDocument/2006/relationships/hyperlink" Target="http://aka.ms/pam" TargetMode="External"/><Relationship Id="rId4" Type="http://schemas.openxmlformats.org/officeDocument/2006/relationships/image" Target="../media/image172.png"/><Relationship Id="rId37" Type="http://schemas.openxmlformats.org/officeDocument/2006/relationships/notesSlide" Target="../notesSlides/notesSlide23.xml"/><Relationship Id="rId36" Type="http://schemas.openxmlformats.org/officeDocument/2006/relationships/slideLayout" Target="../slideLayouts/slideLayout12.xml"/><Relationship Id="rId35" Type="http://schemas.openxmlformats.org/officeDocument/2006/relationships/image" Target="../media/image206.png"/><Relationship Id="rId34" Type="http://schemas.openxmlformats.org/officeDocument/2006/relationships/image" Target="../media/image205.png"/><Relationship Id="rId33" Type="http://schemas.openxmlformats.org/officeDocument/2006/relationships/image" Target="../media/image204.png"/><Relationship Id="rId32" Type="http://schemas.openxmlformats.org/officeDocument/2006/relationships/image" Target="../media/image203.png"/><Relationship Id="rId31" Type="http://schemas.openxmlformats.org/officeDocument/2006/relationships/image" Target="../media/image202.png"/><Relationship Id="rId30" Type="http://schemas.openxmlformats.org/officeDocument/2006/relationships/image" Target="../media/image201.png"/><Relationship Id="rId3" Type="http://schemas.openxmlformats.org/officeDocument/2006/relationships/hyperlink" Target="https://azure.microsoft.com/en-us/documentation/articles/multi-factor-authentication/" TargetMode="External"/><Relationship Id="rId29" Type="http://schemas.openxmlformats.org/officeDocument/2006/relationships/image" Target="../media/image200.png"/><Relationship Id="rId28" Type="http://schemas.openxmlformats.org/officeDocument/2006/relationships/image" Target="../media/image174.png"/><Relationship Id="rId27" Type="http://schemas.openxmlformats.org/officeDocument/2006/relationships/hyperlink" Target="https://www.microsoft.com/security/intelligence" TargetMode="External"/><Relationship Id="rId26" Type="http://schemas.openxmlformats.org/officeDocument/2006/relationships/image" Target="../media/image199.png"/><Relationship Id="rId25" Type="http://schemas.openxmlformats.org/officeDocument/2006/relationships/image" Target="../media/image198.png"/><Relationship Id="rId24" Type="http://schemas.openxmlformats.org/officeDocument/2006/relationships/image" Target="../media/image197.png"/><Relationship Id="rId23" Type="http://schemas.openxmlformats.org/officeDocument/2006/relationships/image" Target="../media/image76.png"/><Relationship Id="rId22" Type="http://schemas.openxmlformats.org/officeDocument/2006/relationships/image" Target="../media/image166.emf"/><Relationship Id="rId21" Type="http://schemas.openxmlformats.org/officeDocument/2006/relationships/image" Target="../media/image165.png"/><Relationship Id="rId20" Type="http://schemas.openxmlformats.org/officeDocument/2006/relationships/image" Target="../media/image196.png"/><Relationship Id="rId2" Type="http://schemas.openxmlformats.org/officeDocument/2006/relationships/image" Target="../media/image168.png"/><Relationship Id="rId19" Type="http://schemas.openxmlformats.org/officeDocument/2006/relationships/hyperlink" Target="http://aka.ms/rapidattack" TargetMode="External"/><Relationship Id="rId18" Type="http://schemas.openxmlformats.org/officeDocument/2006/relationships/hyperlink" Target="https://aka.ms/O365SecRoadmap" TargetMode="External"/><Relationship Id="rId17" Type="http://schemas.openxmlformats.org/officeDocument/2006/relationships/hyperlink" Target="https://aka.ms/sparoadmap" TargetMode="External"/><Relationship Id="rId16" Type="http://schemas.openxmlformats.org/officeDocument/2006/relationships/hyperlink" Target="http://aka.ms/cyberpaw" TargetMode="External"/><Relationship Id="rId15" Type="http://schemas.openxmlformats.org/officeDocument/2006/relationships/hyperlink" Target="https://www.microsoft.com/en-us/microsoftservices/campaigns/cybersecurity-protection.aspx#stage-1" TargetMode="External"/><Relationship Id="rId14" Type="http://schemas.openxmlformats.org/officeDocument/2006/relationships/image" Target="../media/image170.png"/><Relationship Id="rId13" Type="http://schemas.openxmlformats.org/officeDocument/2006/relationships/hyperlink" Target="http://www.microsoft.com/ata" TargetMode="External"/><Relationship Id="rId12" Type="http://schemas.openxmlformats.org/officeDocument/2006/relationships/image" Target="../media/image169.emf"/><Relationship Id="rId11" Type="http://schemas.openxmlformats.org/officeDocument/2006/relationships/hyperlink" Target="https://docs.microsoft.com/en-us/azure/active-directory/active-directory-identityprotection" TargetMode="External"/><Relationship Id="rId10" Type="http://schemas.openxmlformats.org/officeDocument/2006/relationships/image" Target="../media/image192.png"/><Relationship Id="rId1" Type="http://schemas.openxmlformats.org/officeDocument/2006/relationships/image" Target="../media/image195.png"/></Relationships>
</file>

<file path=ppt/slides/_rels/slide24.xml.rels><?xml version="1.0" encoding="UTF-8" standalone="yes"?>
<Relationships xmlns="http://schemas.openxmlformats.org/package/2006/relationships"><Relationship Id="rId9" Type="http://schemas.openxmlformats.org/officeDocument/2006/relationships/image" Target="../media/image170.png"/><Relationship Id="rId8" Type="http://schemas.openxmlformats.org/officeDocument/2006/relationships/hyperlink" Target="https://aka.ms/SIEMConnect" TargetMode="External"/><Relationship Id="rId7" Type="http://schemas.openxmlformats.org/officeDocument/2006/relationships/hyperlink" Target="https://www.microsoft.com/en-us/security/threat-protection" TargetMode="External"/><Relationship Id="rId6" Type="http://schemas.openxmlformats.org/officeDocument/2006/relationships/hyperlink" Target="https://aka.ms/graphsecuritydocs" TargetMode="External"/><Relationship Id="rId5" Type="http://schemas.openxmlformats.org/officeDocument/2006/relationships/hyperlink" Target="https://www.microsoft.com/en-us/cloud-platform/cloud-app-security" TargetMode="External"/><Relationship Id="rId4" Type="http://schemas.openxmlformats.org/officeDocument/2006/relationships/hyperlink" Target="https://docs.microsoft.com/en-us/azure-advanced-threat-protection/" TargetMode="External"/><Relationship Id="rId3" Type="http://schemas.openxmlformats.org/officeDocument/2006/relationships/hyperlink" Target="https://support.office.com/en-us/article/Office-365-ATP-for-SharePoint-OneDrive-and-Microsoft-Teams-26261670-db33-4c53-b125-af0662c34607" TargetMode="External"/><Relationship Id="rId2" Type="http://schemas.openxmlformats.org/officeDocument/2006/relationships/hyperlink" Target="https://docs.microsoft.com/en-us/windows/security/threat-protection/windows-defender-atp/windows-defender-advanced-threat-protection" TargetMode="External"/><Relationship Id="rId18" Type="http://schemas.openxmlformats.org/officeDocument/2006/relationships/notesSlide" Target="../notesSlides/notesSlide24.xml"/><Relationship Id="rId17" Type="http://schemas.openxmlformats.org/officeDocument/2006/relationships/slideLayout" Target="../slideLayouts/slideLayout12.xml"/><Relationship Id="rId16" Type="http://schemas.openxmlformats.org/officeDocument/2006/relationships/image" Target="../media/image188.png"/><Relationship Id="rId15" Type="http://schemas.openxmlformats.org/officeDocument/2006/relationships/hyperlink" Target="https://aka.ms/AzureSentinel" TargetMode="External"/><Relationship Id="rId14" Type="http://schemas.openxmlformats.org/officeDocument/2006/relationships/hyperlink" Target="https://www.microsoft.com/en-us/microsoftservices/campaigns/cybersecurity-protection.aspx#stage-3" TargetMode="External"/><Relationship Id="rId13" Type="http://schemas.openxmlformats.org/officeDocument/2006/relationships/hyperlink" Target="https://docs.microsoft.com/en-us/windows/security/threat-protection/windows-defender-atp/microsoft-threat-experts" TargetMode="External"/><Relationship Id="rId12" Type="http://schemas.openxmlformats.org/officeDocument/2006/relationships/hyperlink" Target="https://www.microsoft.com/security/intelligence" TargetMode="External"/><Relationship Id="rId11" Type="http://schemas.openxmlformats.org/officeDocument/2006/relationships/image" Target="../media/image168.png"/><Relationship Id="rId10" Type="http://schemas.openxmlformats.org/officeDocument/2006/relationships/image" Target="../media/image207.png"/><Relationship Id="rId1" Type="http://schemas.openxmlformats.org/officeDocument/2006/relationships/hyperlink" Target="https://docs.microsoft.com/en-us/azure/security-center/security-center-intro" TargetMode="External"/></Relationships>
</file>

<file path=ppt/slides/_rels/slide25.xml.rels><?xml version="1.0" encoding="UTF-8" standalone="yes"?>
<Relationships xmlns="http://schemas.openxmlformats.org/package/2006/relationships"><Relationship Id="rId9" Type="http://schemas.openxmlformats.org/officeDocument/2006/relationships/image" Target="../media/image71.emf"/><Relationship Id="rId8" Type="http://schemas.openxmlformats.org/officeDocument/2006/relationships/hyperlink" Target="https://technet.microsoft.com/en-us/itpro/windows/keep-secure/windows-10-security-guide" TargetMode="External"/><Relationship Id="rId7" Type="http://schemas.openxmlformats.org/officeDocument/2006/relationships/image" Target="../media/image168.png"/><Relationship Id="rId6" Type="http://schemas.openxmlformats.org/officeDocument/2006/relationships/hyperlink" Target="https://www.microsoft.com/en-us/cloud-platform/microsoft-intune" TargetMode="External"/><Relationship Id="rId5" Type="http://schemas.openxmlformats.org/officeDocument/2006/relationships/image" Target="../media/image192.png"/><Relationship Id="rId4" Type="http://schemas.openxmlformats.org/officeDocument/2006/relationships/hyperlink" Target="https://azure.microsoft.com/en-us/documentation/articles/active-directory-conditional-access/" TargetMode="External"/><Relationship Id="rId3" Type="http://schemas.openxmlformats.org/officeDocument/2006/relationships/image" Target="../media/image76.png"/><Relationship Id="rId2" Type="http://schemas.openxmlformats.org/officeDocument/2006/relationships/hyperlink" Target="https://blogs.technet.microsoft.com/cbernier/2015/12/02/microsoft-intune-and-apple-mac-management/" TargetMode="External"/><Relationship Id="rId19" Type="http://schemas.openxmlformats.org/officeDocument/2006/relationships/notesSlide" Target="../notesSlides/notesSlide25.xml"/><Relationship Id="rId18" Type="http://schemas.openxmlformats.org/officeDocument/2006/relationships/slideLayout" Target="../slideLayouts/slideLayout12.xml"/><Relationship Id="rId17" Type="http://schemas.openxmlformats.org/officeDocument/2006/relationships/hyperlink" Target="https://docs.microsoft.com/en-us/windows/security/threat-protection/windows-defender-atp/threat-analytics-dashboard-windows-defender-advanced-threat-protection" TargetMode="External"/><Relationship Id="rId16" Type="http://schemas.openxmlformats.org/officeDocument/2006/relationships/hyperlink" Target="https://docs.microsoft.com/en-us/windows/security/threat-protection/windows-defender-atp/secure-score-dashboard-windows-defender-advanced-threat-protection" TargetMode="External"/><Relationship Id="rId15" Type="http://schemas.openxmlformats.org/officeDocument/2006/relationships/image" Target="../media/image166.emf"/><Relationship Id="rId14" Type="http://schemas.openxmlformats.org/officeDocument/2006/relationships/image" Target="../media/image165.png"/><Relationship Id="rId13" Type="http://schemas.openxmlformats.org/officeDocument/2006/relationships/image" Target="../media/image189.jpeg"/><Relationship Id="rId12" Type="http://schemas.openxmlformats.org/officeDocument/2006/relationships/hyperlink" Target="https://www.microsoft.com/en-us/WindowsForBusiness/windows-atp" TargetMode="External"/><Relationship Id="rId11" Type="http://schemas.openxmlformats.org/officeDocument/2006/relationships/hyperlink" Target="https://docs.microsoft.com/en-us/windows/deployment/windows-10-pro-in-s-mode" TargetMode="External"/><Relationship Id="rId10" Type="http://schemas.openxmlformats.org/officeDocument/2006/relationships/hyperlink" Target="https://www.microsoft.com/en-us/WindowsForBusiness/Windows-security" TargetMode="External"/><Relationship Id="rId1" Type="http://schemas.openxmlformats.org/officeDocument/2006/relationships/image" Target="../media/image207.png"/></Relationships>
</file>

<file path=ppt/slides/_rels/slide26.xml.rels><?xml version="1.0" encoding="UTF-8" standalone="yes"?>
<Relationships xmlns="http://schemas.openxmlformats.org/package/2006/relationships"><Relationship Id="rId9" Type="http://schemas.openxmlformats.org/officeDocument/2006/relationships/image" Target="../media/image162.png"/><Relationship Id="rId8" Type="http://schemas.openxmlformats.org/officeDocument/2006/relationships/image" Target="../media/image161.png"/><Relationship Id="rId7" Type="http://schemas.openxmlformats.org/officeDocument/2006/relationships/image" Target="../media/image160.png"/><Relationship Id="rId6" Type="http://schemas.openxmlformats.org/officeDocument/2006/relationships/hyperlink" Target="https://azure.microsoft.com/en-us/marketplace/" TargetMode="External"/><Relationship Id="rId5" Type="http://schemas.openxmlformats.org/officeDocument/2006/relationships/hyperlink" Target="http://aka.ms/cyberpaw" TargetMode="External"/><Relationship Id="rId47" Type="http://schemas.openxmlformats.org/officeDocument/2006/relationships/notesSlide" Target="../notesSlides/notesSlide26.xml"/><Relationship Id="rId46" Type="http://schemas.openxmlformats.org/officeDocument/2006/relationships/slideLayout" Target="../slideLayouts/slideLayout12.xml"/><Relationship Id="rId45" Type="http://schemas.openxmlformats.org/officeDocument/2006/relationships/hyperlink" Target="https://azure.microsoft.com/en-us/blog/security-and-compliance-in-azure-stack/" TargetMode="External"/><Relationship Id="rId44" Type="http://schemas.openxmlformats.org/officeDocument/2006/relationships/hyperlink" Target="https://technet.microsoft.com/en-us/windows-server-docs/security/guarded-fabric-shielded-vm/guarded-fabric-and-shielded-vms" TargetMode="External"/><Relationship Id="rId43" Type="http://schemas.openxmlformats.org/officeDocument/2006/relationships/image" Target="../media/image190.png"/><Relationship Id="rId42" Type="http://schemas.openxmlformats.org/officeDocument/2006/relationships/hyperlink" Target="https://azure.microsoft.com/en-us/services/expressroute/" TargetMode="External"/><Relationship Id="rId41" Type="http://schemas.openxmlformats.org/officeDocument/2006/relationships/hyperlink" Target="https://www.microsoft.com/en-us/cloud-platform/windows-server-security" TargetMode="External"/><Relationship Id="rId40" Type="http://schemas.openxmlformats.org/officeDocument/2006/relationships/image" Target="../media/image9.svg"/><Relationship Id="rId4" Type="http://schemas.openxmlformats.org/officeDocument/2006/relationships/hyperlink" Target="https://azure.microsoft.com/en-us/services/security-center/" TargetMode="External"/><Relationship Id="rId39" Type="http://schemas.openxmlformats.org/officeDocument/2006/relationships/image" Target="../media/image167.png"/><Relationship Id="rId38" Type="http://schemas.openxmlformats.org/officeDocument/2006/relationships/image" Target="../media/image166.emf"/><Relationship Id="rId37" Type="http://schemas.openxmlformats.org/officeDocument/2006/relationships/image" Target="../media/image165.png"/><Relationship Id="rId36" Type="http://schemas.openxmlformats.org/officeDocument/2006/relationships/image" Target="../media/image8.svg"/><Relationship Id="rId35" Type="http://schemas.openxmlformats.org/officeDocument/2006/relationships/image" Target="../media/image92.png"/><Relationship Id="rId34" Type="http://schemas.openxmlformats.org/officeDocument/2006/relationships/image" Target="../media/image7.svg"/><Relationship Id="rId33" Type="http://schemas.openxmlformats.org/officeDocument/2006/relationships/image" Target="../media/image159.png"/><Relationship Id="rId32" Type="http://schemas.openxmlformats.org/officeDocument/2006/relationships/image" Target="../media/image6.svg"/><Relationship Id="rId31" Type="http://schemas.openxmlformats.org/officeDocument/2006/relationships/image" Target="../media/image158.png"/><Relationship Id="rId30" Type="http://schemas.openxmlformats.org/officeDocument/2006/relationships/image" Target="../media/image188.png"/><Relationship Id="rId3" Type="http://schemas.openxmlformats.org/officeDocument/2006/relationships/hyperlink" Target="http://www.microsoft.com/SDL" TargetMode="External"/><Relationship Id="rId29" Type="http://schemas.openxmlformats.org/officeDocument/2006/relationships/hyperlink" Target="https://azure.microsoft.com/en-us/blog/azure-confidential-computing/" TargetMode="External"/><Relationship Id="rId28" Type="http://schemas.openxmlformats.org/officeDocument/2006/relationships/hyperlink" Target="https://docs.microsoft.com/en-us/azure/azure-policy/azure-policy-introduction" TargetMode="External"/><Relationship Id="rId27" Type="http://schemas.openxmlformats.org/officeDocument/2006/relationships/image" Target="../media/image187.png"/><Relationship Id="rId26" Type="http://schemas.openxmlformats.org/officeDocument/2006/relationships/hyperlink" Target="https://azure.microsoft.com/en-us/services/site-recovery/" TargetMode="External"/><Relationship Id="rId25" Type="http://schemas.openxmlformats.org/officeDocument/2006/relationships/hyperlink" Target="https://docs.microsoft.com/en-us/azure/virtual-network/ddos-protection-overview" TargetMode="External"/><Relationship Id="rId24" Type="http://schemas.openxmlformats.org/officeDocument/2006/relationships/hyperlink" Target="https://docs.microsoft.com/en-us/azure/security/azure-security-disk-encryption" TargetMode="External"/><Relationship Id="rId23" Type="http://schemas.openxmlformats.org/officeDocument/2006/relationships/image" Target="../media/image186.png"/><Relationship Id="rId22" Type="http://schemas.openxmlformats.org/officeDocument/2006/relationships/image" Target="../media/image185.png"/><Relationship Id="rId21" Type="http://schemas.openxmlformats.org/officeDocument/2006/relationships/hyperlink" Target="https://docs.microsoft.com/en-us/azure/security/azure-security-antimalware" TargetMode="External"/><Relationship Id="rId20" Type="http://schemas.openxmlformats.org/officeDocument/2006/relationships/image" Target="../media/image184.png"/><Relationship Id="rId2" Type="http://schemas.openxmlformats.org/officeDocument/2006/relationships/hyperlink" Target="https://www.microsoft.com/en-us/microsoftservices/campaigns/cybersecurity-protection.aspx#stage-1" TargetMode="External"/><Relationship Id="rId19" Type="http://schemas.openxmlformats.org/officeDocument/2006/relationships/hyperlink" Target="https://docs.microsoft.com/en-us/azure/application-gateway/application-gateway-web-application-firewall-overview" TargetMode="External"/><Relationship Id="rId18" Type="http://schemas.openxmlformats.org/officeDocument/2006/relationships/hyperlink" Target="https://docs.microsoft.com/en-us/azure/virtual-network/security-overview" TargetMode="External"/><Relationship Id="rId17" Type="http://schemas.openxmlformats.org/officeDocument/2006/relationships/image" Target="../media/image183.png"/><Relationship Id="rId16" Type="http://schemas.openxmlformats.org/officeDocument/2006/relationships/hyperlink" Target="https://docs.microsoft.com/en-us/azure/key-vault/key-vault-overview" TargetMode="External"/><Relationship Id="rId15" Type="http://schemas.openxmlformats.org/officeDocument/2006/relationships/hyperlink" Target="https://blogs.technet.microsoft.com/cbernier/2015/12/02/microsoft-intune-and-apple-mac-management/" TargetMode="External"/><Relationship Id="rId14" Type="http://schemas.openxmlformats.org/officeDocument/2006/relationships/hyperlink" Target="https://msdn.microsoft.com/en-us/library/dn948096.aspx" TargetMode="External"/><Relationship Id="rId13" Type="http://schemas.openxmlformats.org/officeDocument/2006/relationships/hyperlink" Target="https://azure.microsoft.com/en-us/services/key-vault/" TargetMode="External"/><Relationship Id="rId12" Type="http://schemas.openxmlformats.org/officeDocument/2006/relationships/hyperlink" Target="https://www.microsoft.com/en-us/TrustCenter/Security/default.aspx" TargetMode="External"/><Relationship Id="rId11" Type="http://schemas.openxmlformats.org/officeDocument/2006/relationships/image" Target="../media/image164.png"/><Relationship Id="rId10" Type="http://schemas.openxmlformats.org/officeDocument/2006/relationships/image" Target="../media/image163.png"/><Relationship Id="rId1" Type="http://schemas.openxmlformats.org/officeDocument/2006/relationships/image" Target="../media/image207.png"/></Relationships>
</file>

<file path=ppt/slides/_rels/slide27.xml.rels><?xml version="1.0" encoding="UTF-8" standalone="yes"?>
<Relationships xmlns="http://schemas.openxmlformats.org/package/2006/relationships"><Relationship Id="rId9" Type="http://schemas.openxmlformats.org/officeDocument/2006/relationships/hyperlink" Target="https://www.microsoft.com/en-us/cloud-platform/cloud-app-security" TargetMode="External"/><Relationship Id="rId8" Type="http://schemas.openxmlformats.org/officeDocument/2006/relationships/image" Target="../media/image207.png"/><Relationship Id="rId7" Type="http://schemas.openxmlformats.org/officeDocument/2006/relationships/image" Target="../media/image89.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0" Type="http://schemas.openxmlformats.org/officeDocument/2006/relationships/notesSlide" Target="../notesSlides/notesSlide27.xml"/><Relationship Id="rId2" Type="http://schemas.openxmlformats.org/officeDocument/2006/relationships/image" Target="../media/image84.png"/><Relationship Id="rId19" Type="http://schemas.openxmlformats.org/officeDocument/2006/relationships/slideLayout" Target="../slideLayouts/slideLayout12.xml"/><Relationship Id="rId18" Type="http://schemas.openxmlformats.org/officeDocument/2006/relationships/image" Target="../media/image195.png"/><Relationship Id="rId17" Type="http://schemas.openxmlformats.org/officeDocument/2006/relationships/hyperlink" Target="http://aka.ms/rapidattack" TargetMode="External"/><Relationship Id="rId16" Type="http://schemas.openxmlformats.org/officeDocument/2006/relationships/hyperlink" Target="https://aka.ms/O365SecRoadmap" TargetMode="External"/><Relationship Id="rId15" Type="http://schemas.openxmlformats.org/officeDocument/2006/relationships/hyperlink" Target="https://aka.ms/sparoadmap" TargetMode="External"/><Relationship Id="rId14" Type="http://schemas.openxmlformats.org/officeDocument/2006/relationships/hyperlink" Target="https://blogs.technet.microsoft.com/cbernier/2015/12/02/microsoft-intune-and-apple-mac-management/" TargetMode="External"/><Relationship Id="rId13" Type="http://schemas.openxmlformats.org/officeDocument/2006/relationships/hyperlink" Target="https://blogs.office.com/2016/06/01/gain-enhanced-visibility-and-control-with-office-365-advanced-security-management/" TargetMode="External"/><Relationship Id="rId12" Type="http://schemas.openxmlformats.org/officeDocument/2006/relationships/hyperlink" Target="https://blogs.office.com/2015/04/21/announcing-customer-lockbox-for-office-365/" TargetMode="External"/><Relationship Id="rId11" Type="http://schemas.openxmlformats.org/officeDocument/2006/relationships/hyperlink" Target="https://support.office.com/en-us/article/Office-365-Security-Compliance-Center-7e696a40-b86b-4a20-afcc-559218b7b1b8?ui=en-US&amp;rs=en-US&amp;ad=US" TargetMode="External"/><Relationship Id="rId10" Type="http://schemas.openxmlformats.org/officeDocument/2006/relationships/image" Target="../media/image171.png"/><Relationship Id="rId1" Type="http://schemas.openxmlformats.org/officeDocument/2006/relationships/image" Target="../media/image168.png"/></Relationships>
</file>

<file path=ppt/slides/_rels/slide28.xml.rels><?xml version="1.0" encoding="UTF-8" standalone="yes"?>
<Relationships xmlns="http://schemas.openxmlformats.org/package/2006/relationships"><Relationship Id="rId9" Type="http://schemas.openxmlformats.org/officeDocument/2006/relationships/image" Target="../media/image176.png"/><Relationship Id="rId8" Type="http://schemas.openxmlformats.org/officeDocument/2006/relationships/hyperlink" Target="https://azure.microsoft.com/en-us/blog/introducing-microsoft-azure-sphere-secure-and-power-the-intelligent-edge/" TargetMode="External"/><Relationship Id="rId7" Type="http://schemas.openxmlformats.org/officeDocument/2006/relationships/hyperlink" Target="http://www.iiconsortium.org/pdf/SMM_Description_and_Intended_Use_2018-04-09.pdf" TargetMode="External"/><Relationship Id="rId6" Type="http://schemas.openxmlformats.org/officeDocument/2006/relationships/image" Target="../media/image10.svg"/><Relationship Id="rId5" Type="http://schemas.openxmlformats.org/officeDocument/2006/relationships/image" Target="../media/image175.png"/><Relationship Id="rId4" Type="http://schemas.openxmlformats.org/officeDocument/2006/relationships/hyperlink" Target="https://docs.microsoft.com/en-us/azure/iot-hub/iot-hub-security-architecture" TargetMode="External"/><Relationship Id="rId3" Type="http://schemas.openxmlformats.org/officeDocument/2006/relationships/hyperlink" Target="https://www.microsoft.com/en-us/internet-of-things/security" TargetMode="External"/><Relationship Id="rId2" Type="http://schemas.openxmlformats.org/officeDocument/2006/relationships/hyperlink" Target="https://developer.microsoft.com/en-us/windows/iot" TargetMode="External"/><Relationship Id="rId13" Type="http://schemas.openxmlformats.org/officeDocument/2006/relationships/notesSlide" Target="../notesSlides/notesSlide28.xml"/><Relationship Id="rId12" Type="http://schemas.openxmlformats.org/officeDocument/2006/relationships/slideLayout" Target="../slideLayouts/slideLayout12.xml"/><Relationship Id="rId11" Type="http://schemas.openxmlformats.org/officeDocument/2006/relationships/image" Target="../media/image168.png"/><Relationship Id="rId10" Type="http://schemas.openxmlformats.org/officeDocument/2006/relationships/hyperlink" Target="http://www.microsoft.com/SDL" TargetMode="External"/><Relationship Id="rId1" Type="http://schemas.openxmlformats.org/officeDocument/2006/relationships/image" Target="../media/image207.png"/></Relationships>
</file>

<file path=ppt/slides/_rels/slide29.xml.rels><?xml version="1.0" encoding="UTF-8" standalone="yes"?>
<Relationships xmlns="http://schemas.openxmlformats.org/package/2006/relationships"><Relationship Id="rId9" Type="http://schemas.openxmlformats.org/officeDocument/2006/relationships/hyperlink" Target="https://docs.microsoft.com/en-us/information-protection/get-started/requirements-applications" TargetMode="External"/><Relationship Id="rId8" Type="http://schemas.openxmlformats.org/officeDocument/2006/relationships/image" Target="../media/image194.png"/><Relationship Id="rId7" Type="http://schemas.openxmlformats.org/officeDocument/2006/relationships/hyperlink" Target="https://blogs.office.com/2013/10/28/office-365-compliance-controls-data-loss-prevention/" TargetMode="External"/><Relationship Id="rId6" Type="http://schemas.openxmlformats.org/officeDocument/2006/relationships/hyperlink" Target="https://msdn.microsoft.com/en-us/library/dn948096.aspx" TargetMode="External"/><Relationship Id="rId5" Type="http://schemas.openxmlformats.org/officeDocument/2006/relationships/image" Target="../media/image193.png"/><Relationship Id="rId4" Type="http://schemas.openxmlformats.org/officeDocument/2006/relationships/hyperlink" Target="https://azure.microsoft.com/en-us/services/application-gateway/" TargetMode="External"/><Relationship Id="rId3" Type="http://schemas.openxmlformats.org/officeDocument/2006/relationships/hyperlink" Target="https://blogs.technet.microsoft.com/enterprisemobility/2016/08/10/azure-information-protection-with-hyok-hold-your-own-key/" TargetMode="External"/><Relationship Id="rId23" Type="http://schemas.openxmlformats.org/officeDocument/2006/relationships/notesSlide" Target="../notesSlides/notesSlide29.xml"/><Relationship Id="rId22" Type="http://schemas.openxmlformats.org/officeDocument/2006/relationships/slideLayout" Target="../slideLayouts/slideLayout12.xml"/><Relationship Id="rId21" Type="http://schemas.openxmlformats.org/officeDocument/2006/relationships/image" Target="../media/image168.png"/><Relationship Id="rId20" Type="http://schemas.openxmlformats.org/officeDocument/2006/relationships/image" Target="../media/image192.png"/><Relationship Id="rId2" Type="http://schemas.openxmlformats.org/officeDocument/2006/relationships/hyperlink" Target="https://www.microsoft.com/en-us/cloud-platform/azure-information-protection" TargetMode="External"/><Relationship Id="rId19" Type="http://schemas.openxmlformats.org/officeDocument/2006/relationships/hyperlink" Target="https://azure.microsoft.com/en-us/documentation/articles/active-directory-conditional-access/" TargetMode="External"/><Relationship Id="rId18" Type="http://schemas.openxmlformats.org/officeDocument/2006/relationships/image" Target="../media/image171.png"/><Relationship Id="rId17" Type="http://schemas.openxmlformats.org/officeDocument/2006/relationships/hyperlink" Target="https://www.microsoft.com/en-us/cloud-platform/cloud-app-security" TargetMode="External"/><Relationship Id="rId16" Type="http://schemas.openxmlformats.org/officeDocument/2006/relationships/image" Target="../media/image182.png"/><Relationship Id="rId15" Type="http://schemas.openxmlformats.org/officeDocument/2006/relationships/hyperlink" Target="https://blogs.technet.microsoft.com/enterprisemobility/2015/09/08/sealpath-brings-rms-protection-to-autocad/" TargetMode="External"/><Relationship Id="rId14" Type="http://schemas.openxmlformats.org/officeDocument/2006/relationships/image" Target="../media/image181.png"/><Relationship Id="rId13" Type="http://schemas.openxmlformats.org/officeDocument/2006/relationships/image" Target="../media/image180.png"/><Relationship Id="rId12" Type="http://schemas.openxmlformats.org/officeDocument/2006/relationships/image" Target="../media/image179.png"/><Relationship Id="rId11" Type="http://schemas.openxmlformats.org/officeDocument/2006/relationships/image" Target="../media/image178.png"/><Relationship Id="rId10" Type="http://schemas.openxmlformats.org/officeDocument/2006/relationships/image" Target="../media/image177.jpeg"/><Relationship Id="rId1" Type="http://schemas.openxmlformats.org/officeDocument/2006/relationships/image" Target="../media/image20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40.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2.xml"/><Relationship Id="rId4" Type="http://schemas.openxmlformats.org/officeDocument/2006/relationships/image" Target="../media/image209.png"/><Relationship Id="rId3" Type="http://schemas.openxmlformats.org/officeDocument/2006/relationships/slide" Target="slide32.xml"/><Relationship Id="rId2" Type="http://schemas.openxmlformats.org/officeDocument/2006/relationships/image" Target="../media/image208.png"/><Relationship Id="rId1" Type="http://schemas.openxmlformats.org/officeDocument/2006/relationships/slide" Target="slide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9.xml"/><Relationship Id="rId1"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5.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47.xml"/><Relationship Id="rId2" Type="http://schemas.openxmlformats.org/officeDocument/2006/relationships/image" Target="../media/image210.png"/><Relationship Id="rId1" Type="http://schemas.openxmlformats.org/officeDocument/2006/relationships/slide" Target="slide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5.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47.xml"/><Relationship Id="rId2" Type="http://schemas.openxmlformats.org/officeDocument/2006/relationships/image" Target="../media/image12.svg"/><Relationship Id="rId1" Type="http://schemas.openxmlformats.org/officeDocument/2006/relationships/image" Target="../media/image21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7.xm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47.xml"/><Relationship Id="rId2" Type="http://schemas.openxmlformats.org/officeDocument/2006/relationships/image" Target="../media/image13.svg"/><Relationship Id="rId1" Type="http://schemas.openxmlformats.org/officeDocument/2006/relationships/image" Target="../media/image21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166.xml"/><Relationship Id="rId4" Type="http://schemas.openxmlformats.org/officeDocument/2006/relationships/image" Target="../media/image15.svg"/><Relationship Id="rId3" Type="http://schemas.openxmlformats.org/officeDocument/2006/relationships/image" Target="../media/image214.png"/><Relationship Id="rId2" Type="http://schemas.openxmlformats.org/officeDocument/2006/relationships/image" Target="../media/image14.svg"/><Relationship Id="rId1" Type="http://schemas.openxmlformats.org/officeDocument/2006/relationships/image" Target="../media/image213.png"/></Relationships>
</file>

<file path=ppt/slides/_rels/slide49.xml.rels><?xml version="1.0" encoding="UTF-8" standalone="yes"?>
<Relationships xmlns="http://schemas.openxmlformats.org/package/2006/relationships"><Relationship Id="rId9" Type="http://schemas.openxmlformats.org/officeDocument/2006/relationships/image" Target="../media/image69.emf"/><Relationship Id="rId8" Type="http://schemas.openxmlformats.org/officeDocument/2006/relationships/image" Target="../media/image68.emf"/><Relationship Id="rId7" Type="http://schemas.openxmlformats.org/officeDocument/2006/relationships/image" Target="../media/image67.emf"/><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3" Type="http://schemas.openxmlformats.org/officeDocument/2006/relationships/notesSlide" Target="../notesSlides/notesSlide48.xml"/><Relationship Id="rId32" Type="http://schemas.openxmlformats.org/officeDocument/2006/relationships/slideLayout" Target="../slideLayouts/slideLayout147.xml"/><Relationship Id="rId31" Type="http://schemas.openxmlformats.org/officeDocument/2006/relationships/image" Target="../media/image90.png"/><Relationship Id="rId30" Type="http://schemas.openxmlformats.org/officeDocument/2006/relationships/image" Target="../media/image89.png"/><Relationship Id="rId3" Type="http://schemas.openxmlformats.org/officeDocument/2006/relationships/image" Target="../media/image63.png"/><Relationship Id="rId29" Type="http://schemas.openxmlformats.org/officeDocument/2006/relationships/image" Target="../media/image88.png"/><Relationship Id="rId28" Type="http://schemas.openxmlformats.org/officeDocument/2006/relationships/image" Target="../media/image87.png"/><Relationship Id="rId27" Type="http://schemas.openxmlformats.org/officeDocument/2006/relationships/image" Target="../media/image86.png"/><Relationship Id="rId26" Type="http://schemas.openxmlformats.org/officeDocument/2006/relationships/image" Target="../media/image85.png"/><Relationship Id="rId25" Type="http://schemas.openxmlformats.org/officeDocument/2006/relationships/image" Target="../media/image84.png"/><Relationship Id="rId24" Type="http://schemas.openxmlformats.org/officeDocument/2006/relationships/hyperlink" Target="https://blogs.office.com/2013/10/28/office-365-compliance-controls-data-loss-prevention/" TargetMode="External"/><Relationship Id="rId23" Type="http://schemas.openxmlformats.org/officeDocument/2006/relationships/image" Target="../media/image83.png"/><Relationship Id="rId22" Type="http://schemas.microsoft.com/office/2007/relationships/hdphoto" Target="../media/image82.wdp"/><Relationship Id="rId21" Type="http://schemas.openxmlformats.org/officeDocument/2006/relationships/image" Target="../media/image81.png"/><Relationship Id="rId20" Type="http://schemas.openxmlformats.org/officeDocument/2006/relationships/image" Target="../media/image80.png"/><Relationship Id="rId2" Type="http://schemas.openxmlformats.org/officeDocument/2006/relationships/image" Target="../media/image62.emf"/><Relationship Id="rId19" Type="http://schemas.openxmlformats.org/officeDocument/2006/relationships/image" Target="../media/image79.png"/><Relationship Id="rId18" Type="http://schemas.openxmlformats.org/officeDocument/2006/relationships/image" Target="../media/image78.png"/><Relationship Id="rId17" Type="http://schemas.openxmlformats.org/officeDocument/2006/relationships/image" Target="../media/image77.png"/><Relationship Id="rId16" Type="http://schemas.openxmlformats.org/officeDocument/2006/relationships/image" Target="../media/image76.png"/><Relationship Id="rId15" Type="http://schemas.openxmlformats.org/officeDocument/2006/relationships/image" Target="../media/image75.emf"/><Relationship Id="rId14" Type="http://schemas.openxmlformats.org/officeDocument/2006/relationships/image" Target="../media/image74.emf"/><Relationship Id="rId13" Type="http://schemas.openxmlformats.org/officeDocument/2006/relationships/image" Target="../media/image73.emf"/><Relationship Id="rId12" Type="http://schemas.openxmlformats.org/officeDocument/2006/relationships/image" Target="../media/image72.emf"/><Relationship Id="rId11" Type="http://schemas.openxmlformats.org/officeDocument/2006/relationships/image" Target="../media/image71.emf"/><Relationship Id="rId10" Type="http://schemas.openxmlformats.org/officeDocument/2006/relationships/image" Target="../media/image70.emf"/><Relationship Id="rId1" Type="http://schemas.openxmlformats.org/officeDocument/2006/relationships/image" Target="../media/image6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47.xml"/><Relationship Id="rId2" Type="http://schemas.openxmlformats.org/officeDocument/2006/relationships/image" Target="../media/image169.emf"/><Relationship Id="rId1" Type="http://schemas.openxmlformats.org/officeDocument/2006/relationships/image" Target="../media/image21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0.xml"/></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170.xml"/><Relationship Id="rId8" Type="http://schemas.openxmlformats.org/officeDocument/2006/relationships/hyperlink" Target="https://cloudblogs.microsoft.com/microsoftsecure/2017/12/11/detonating-a-bad-rabbit-windows-defender-antivirus-and-layered-machine-learning-defenses/" TargetMode="External"/><Relationship Id="rId7" Type="http://schemas.openxmlformats.org/officeDocument/2006/relationships/hyperlink" Target="https://cloudblogs.microsoft.com/microsoftsecure/2018/02/14/how-artificial-intelligence-stopped-an-emotet-outbreak/" TargetMode="External"/><Relationship Id="rId6" Type="http://schemas.openxmlformats.org/officeDocument/2006/relationships/hyperlink" Target="http://aka.ms/dofoil" TargetMode="Externa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0" Type="http://schemas.openxmlformats.org/officeDocument/2006/relationships/notesSlide" Target="../notesSlides/notesSlide52.xml"/><Relationship Id="rId1" Type="http://schemas.openxmlformats.org/officeDocument/2006/relationships/diagramData" Target="../diagrams/data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1.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166.xml"/><Relationship Id="rId3" Type="http://schemas.openxmlformats.org/officeDocument/2006/relationships/image" Target="../media/image216.png"/><Relationship Id="rId2" Type="http://schemas.openxmlformats.org/officeDocument/2006/relationships/slide" Target="slide57.xml"/><Relationship Id="rId1" Type="http://schemas.openxmlformats.org/officeDocument/2006/relationships/hyperlink" Target="https://aka.ms/CyberHygiene"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70.xml"/><Relationship Id="rId1" Type="http://schemas.openxmlformats.org/officeDocument/2006/relationships/hyperlink" Target="https://aka.ms/CyberHygien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167.xml"/><Relationship Id="rId5" Type="http://schemas.openxmlformats.org/officeDocument/2006/relationships/hyperlink" Target="https://youtu.be/maQh35MdFKY" TargetMode="External"/><Relationship Id="rId4" Type="http://schemas.openxmlformats.org/officeDocument/2006/relationships/hyperlink" Target="http://aka.ms/IRRG" TargetMode="External"/><Relationship Id="rId3" Type="http://schemas.openxmlformats.org/officeDocument/2006/relationships/hyperlink" Target="https://aka.ms/CyberHygiene" TargetMode="External"/><Relationship Id="rId2" Type="http://schemas.openxmlformats.org/officeDocument/2006/relationships/image" Target="../media/image16.svg"/><Relationship Id="rId1" Type="http://schemas.openxmlformats.org/officeDocument/2006/relationships/image" Target="../media/image217.png"/></Relationships>
</file>

<file path=ppt/slides/_rels/slide6.xml.rels><?xml version="1.0" encoding="UTF-8" standalone="yes"?>
<Relationships xmlns="http://schemas.openxmlformats.org/package/2006/relationships"><Relationship Id="rId9" Type="http://schemas.openxmlformats.org/officeDocument/2006/relationships/slide" Target="slide9.xml"/><Relationship Id="rId8" Type="http://schemas.openxmlformats.org/officeDocument/2006/relationships/image" Target="../media/image44.png"/><Relationship Id="rId7" Type="http://schemas.openxmlformats.org/officeDocument/2006/relationships/slide" Target="slide8.xml"/><Relationship Id="rId6" Type="http://schemas.openxmlformats.org/officeDocument/2006/relationships/image" Target="../media/image43.png"/><Relationship Id="rId5" Type="http://schemas.openxmlformats.org/officeDocument/2006/relationships/slide" Target="slide16.xml"/><Relationship Id="rId42" Type="http://schemas.openxmlformats.org/officeDocument/2006/relationships/notesSlide" Target="../notesSlides/notesSlide6.xml"/><Relationship Id="rId41" Type="http://schemas.openxmlformats.org/officeDocument/2006/relationships/slideLayout" Target="../slideLayouts/slideLayout12.xml"/><Relationship Id="rId40" Type="http://schemas.openxmlformats.org/officeDocument/2006/relationships/image" Target="../media/image60.png"/><Relationship Id="rId4" Type="http://schemas.openxmlformats.org/officeDocument/2006/relationships/image" Target="../media/image42.png"/><Relationship Id="rId39" Type="http://schemas.openxmlformats.org/officeDocument/2006/relationships/slide" Target="slide17.xml"/><Relationship Id="rId38" Type="http://schemas.openxmlformats.org/officeDocument/2006/relationships/image" Target="../media/image59.png"/><Relationship Id="rId37" Type="http://schemas.openxmlformats.org/officeDocument/2006/relationships/slide" Target="slide18.xml"/><Relationship Id="rId36" Type="http://schemas.openxmlformats.org/officeDocument/2006/relationships/image" Target="../media/image58.png"/><Relationship Id="rId35" Type="http://schemas.openxmlformats.org/officeDocument/2006/relationships/slide" Target="slide29.xml"/><Relationship Id="rId34" Type="http://schemas.openxmlformats.org/officeDocument/2006/relationships/image" Target="../media/image57.png"/><Relationship Id="rId33" Type="http://schemas.openxmlformats.org/officeDocument/2006/relationships/slide" Target="slide28.xml"/><Relationship Id="rId32" Type="http://schemas.openxmlformats.org/officeDocument/2006/relationships/image" Target="../media/image56.png"/><Relationship Id="rId31" Type="http://schemas.openxmlformats.org/officeDocument/2006/relationships/slide" Target="slide27.xml"/><Relationship Id="rId30" Type="http://schemas.openxmlformats.org/officeDocument/2006/relationships/image" Target="../media/image55.png"/><Relationship Id="rId3" Type="http://schemas.openxmlformats.org/officeDocument/2006/relationships/slide" Target="slide20.xml"/><Relationship Id="rId29" Type="http://schemas.openxmlformats.org/officeDocument/2006/relationships/slide" Target="slide26.xml"/><Relationship Id="rId28" Type="http://schemas.openxmlformats.org/officeDocument/2006/relationships/image" Target="../media/image54.png"/><Relationship Id="rId27" Type="http://schemas.openxmlformats.org/officeDocument/2006/relationships/slide" Target="slide23.xml"/><Relationship Id="rId26" Type="http://schemas.openxmlformats.org/officeDocument/2006/relationships/image" Target="../media/image53.png"/><Relationship Id="rId25" Type="http://schemas.openxmlformats.org/officeDocument/2006/relationships/slide" Target="slide63.xml"/><Relationship Id="rId24" Type="http://schemas.openxmlformats.org/officeDocument/2006/relationships/image" Target="../media/image52.png"/><Relationship Id="rId23" Type="http://schemas.openxmlformats.org/officeDocument/2006/relationships/slide" Target="slide66.xml"/><Relationship Id="rId22" Type="http://schemas.openxmlformats.org/officeDocument/2006/relationships/image" Target="../media/image51.png"/><Relationship Id="rId21" Type="http://schemas.openxmlformats.org/officeDocument/2006/relationships/slide" Target="slide25.xml"/><Relationship Id="rId20" Type="http://schemas.openxmlformats.org/officeDocument/2006/relationships/image" Target="../media/image50.png"/><Relationship Id="rId2" Type="http://schemas.openxmlformats.org/officeDocument/2006/relationships/image" Target="../media/image41.png"/><Relationship Id="rId19" Type="http://schemas.openxmlformats.org/officeDocument/2006/relationships/slide" Target="slide34.xml"/><Relationship Id="rId18" Type="http://schemas.openxmlformats.org/officeDocument/2006/relationships/image" Target="../media/image49.png"/><Relationship Id="rId17" Type="http://schemas.openxmlformats.org/officeDocument/2006/relationships/slide" Target="slide21.xml"/><Relationship Id="rId16" Type="http://schemas.openxmlformats.org/officeDocument/2006/relationships/image" Target="../media/image48.png"/><Relationship Id="rId15" Type="http://schemas.openxmlformats.org/officeDocument/2006/relationships/slide" Target="slide22.xml"/><Relationship Id="rId14" Type="http://schemas.openxmlformats.org/officeDocument/2006/relationships/image" Target="../media/image47.png"/><Relationship Id="rId13" Type="http://schemas.openxmlformats.org/officeDocument/2006/relationships/slide" Target="slide10.xml"/><Relationship Id="rId12" Type="http://schemas.openxmlformats.org/officeDocument/2006/relationships/image" Target="../media/image46.png"/><Relationship Id="rId11" Type="http://schemas.openxmlformats.org/officeDocument/2006/relationships/slide" Target="slide24.xml"/><Relationship Id="rId10" Type="http://schemas.openxmlformats.org/officeDocument/2006/relationships/image" Target="../media/image45.png"/><Relationship Id="rId1" Type="http://schemas.openxmlformats.org/officeDocument/2006/relationships/slide" Target="slide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hyperlink" Target="https://github.com/azsk/DevOpsKit" TargetMode="External"/><Relationship Id="rId7" Type="http://schemas.openxmlformats.org/officeDocument/2006/relationships/hyperlink" Target="https://github.com/azsk/DevOpsKit-docs" TargetMode="External"/><Relationship Id="rId6" Type="http://schemas.openxmlformats.org/officeDocument/2006/relationships/hyperlink" Target="https://aka.ms/ComplianceManager" TargetMode="External"/><Relationship Id="rId5" Type="http://schemas.openxmlformats.org/officeDocument/2006/relationships/hyperlink" Target="https://www.cisecurity.org/benchmark/azure/" TargetMode="External"/><Relationship Id="rId4" Type="http://schemas.openxmlformats.org/officeDocument/2006/relationships/hyperlink" Target="https://buildazure.com/2018/02/16/microsoft-virtual-security-summit-2018/" TargetMode="External"/><Relationship Id="rId3" Type="http://schemas.openxmlformats.org/officeDocument/2006/relationships/hyperlink" Target="https://info.microsoft.com/MicrosoftasaTrustedAdvisorandPartneronCyberResilience-Registration.html" TargetMode="External"/><Relationship Id="rId2" Type="http://schemas.openxmlformats.org/officeDocument/2006/relationships/hyperlink" Target="http://www.microsoft.com/sir" TargetMode="External"/><Relationship Id="rId1" Type="http://schemas.openxmlformats.org/officeDocument/2006/relationships/hyperlink" Target="https://www.microsoft.com/security/blog" TargetMode="Externa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166.xml"/><Relationship Id="rId5" Type="http://schemas.openxmlformats.org/officeDocument/2006/relationships/hyperlink" Target="https://www.microsoft.com/itshowcase/Article/Content/770/Predictive-analytics-improves-the-accuracy-of-forecasted-sales-revenue" TargetMode="External"/><Relationship Id="rId4" Type="http://schemas.openxmlformats.org/officeDocument/2006/relationships/hyperlink" Target="https://www.microsoft.com/itshowcase/Article/Content/771/Using-predictive-analytics-to-improve-financial-forecasting" TargetMode="External"/><Relationship Id="rId3" Type="http://schemas.openxmlformats.org/officeDocument/2006/relationships/hyperlink" Target="https://www.microsoft.com/itshowcase/Article/Content/759/Microsoft-IT-builds-a-big-data-tax-solution-for-Finance-with-Azure" TargetMode="External"/><Relationship Id="rId2" Type="http://schemas.openxmlformats.org/officeDocument/2006/relationships/hyperlink" Target="https://www.microsoft.com/itshowcase/Article/Content/933/Microsoft-reinvents-sales-processing-and-financial-reporting-with-Azure" TargetMode="External"/><Relationship Id="rId1" Type="http://schemas.openxmlformats.org/officeDocument/2006/relationships/hyperlink" Target="https://www.microsoft.com/itshowcase/Article/Content/895/Redesigning-our-revenue-reporting-system-for-cloud-architecture"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77.xml"/><Relationship Id="rId1" Type="http://schemas.openxmlformats.org/officeDocument/2006/relationships/image" Target="../media/image40.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6.xml"/></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166.xml"/><Relationship Id="rId4" Type="http://schemas.openxmlformats.org/officeDocument/2006/relationships/image" Target="../media/image219.png"/><Relationship Id="rId3" Type="http://schemas.openxmlformats.org/officeDocument/2006/relationships/slide" Target="slide68.xml"/><Relationship Id="rId2" Type="http://schemas.openxmlformats.org/officeDocument/2006/relationships/image" Target="../media/image218.png"/><Relationship Id="rId1" Type="http://schemas.openxmlformats.org/officeDocument/2006/relationships/slide" Target="slide70.xml"/></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62.xml"/><Relationship Id="rId6" Type="http://schemas.openxmlformats.org/officeDocument/2006/relationships/slideLayout" Target="../slideLayouts/slideLayout170.xml"/><Relationship Id="rId5" Type="http://schemas.openxmlformats.org/officeDocument/2006/relationships/image" Target="../media/image220.png"/><Relationship Id="rId4" Type="http://schemas.openxmlformats.org/officeDocument/2006/relationships/slide" Target="slide69.xml"/><Relationship Id="rId3" Type="http://schemas.openxmlformats.org/officeDocument/2006/relationships/hyperlink" Target="https://technet.microsoft.com/en-us/security/dn440717.aspx" TargetMode="External"/><Relationship Id="rId2" Type="http://schemas.openxmlformats.org/officeDocument/2006/relationships/hyperlink" Target="http://www.iso.org/iso/home/store/catalogue_tc/catalogue_detail.htm?csnumber=44378" TargetMode="External"/><Relationship Id="rId1" Type="http://schemas.openxmlformats.org/officeDocument/2006/relationships/hyperlink" Target="https://www.microsoft.com/SDL" TargetMode="Externa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70.xml"/><Relationship Id="rId2" Type="http://schemas.openxmlformats.org/officeDocument/2006/relationships/hyperlink" Target="https://blogs.windows.com/msedgedev/2017/02/23/mitigating-arbitrary-native-code-execution/#u3KRkxycFBKlFYxy.97" TargetMode="Externa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2.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31.xml"/><Relationship Id="rId2" Type="http://schemas.openxmlformats.org/officeDocument/2006/relationships/hyperlink" Target="https://upload.wikimedia.org/wikipedia/it/0/04/30-31_Cygni.jpg" TargetMode="External"/><Relationship Id="rId1" Type="http://schemas.openxmlformats.org/officeDocument/2006/relationships/image" Target="../media/image221.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3.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133.xml"/><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image" Target="../media/image14.png"/></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133.xml"/><Relationship Id="rId5" Type="http://schemas.openxmlformats.org/officeDocument/2006/relationships/hyperlink" Target="http://aka.ms/RAPIDATTACK" TargetMode="External"/><Relationship Id="rId4" Type="http://schemas.openxmlformats.org/officeDocument/2006/relationships/image" Target="../media/image225.png"/><Relationship Id="rId3" Type="http://schemas.openxmlformats.org/officeDocument/2006/relationships/slide" Target="slide76.xml"/><Relationship Id="rId2" Type="http://schemas.openxmlformats.org/officeDocument/2006/relationships/image" Target="../media/image224.png"/><Relationship Id="rId1" Type="http://schemas.openxmlformats.org/officeDocument/2006/relationships/slide" Target="slide7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27.xml"/><Relationship Id="rId1" Type="http://schemas.openxmlformats.org/officeDocument/2006/relationships/image" Target="../media/image226.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4.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33.xml"/><Relationship Id="rId1" Type="http://schemas.openxmlformats.org/officeDocument/2006/relationships/hyperlink" Target="mailto:CyberHygiene@NIST.gov"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9" Type="http://schemas.openxmlformats.org/officeDocument/2006/relationships/image" Target="../media/image69.emf"/><Relationship Id="rId8" Type="http://schemas.openxmlformats.org/officeDocument/2006/relationships/image" Target="../media/image68.emf"/><Relationship Id="rId7" Type="http://schemas.openxmlformats.org/officeDocument/2006/relationships/image" Target="../media/image67.emf"/><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4" Type="http://schemas.openxmlformats.org/officeDocument/2006/relationships/notesSlide" Target="../notesSlides/notesSlide9.xml"/><Relationship Id="rId33" Type="http://schemas.openxmlformats.org/officeDocument/2006/relationships/slideLayout" Target="../slideLayouts/slideLayout12.xml"/><Relationship Id="rId32" Type="http://schemas.openxmlformats.org/officeDocument/2006/relationships/image" Target="../media/image1.svg"/><Relationship Id="rId31" Type="http://schemas.openxmlformats.org/officeDocument/2006/relationships/image" Target="../media/image90.png"/><Relationship Id="rId30" Type="http://schemas.openxmlformats.org/officeDocument/2006/relationships/image" Target="../media/image89.png"/><Relationship Id="rId3" Type="http://schemas.openxmlformats.org/officeDocument/2006/relationships/image" Target="../media/image63.png"/><Relationship Id="rId29" Type="http://schemas.openxmlformats.org/officeDocument/2006/relationships/image" Target="../media/image88.png"/><Relationship Id="rId28" Type="http://schemas.openxmlformats.org/officeDocument/2006/relationships/image" Target="../media/image87.png"/><Relationship Id="rId27" Type="http://schemas.openxmlformats.org/officeDocument/2006/relationships/image" Target="../media/image86.png"/><Relationship Id="rId26" Type="http://schemas.openxmlformats.org/officeDocument/2006/relationships/image" Target="../media/image85.png"/><Relationship Id="rId25" Type="http://schemas.openxmlformats.org/officeDocument/2006/relationships/image" Target="../media/image84.png"/><Relationship Id="rId24" Type="http://schemas.openxmlformats.org/officeDocument/2006/relationships/hyperlink" Target="https://blogs.office.com/2013/10/28/office-365-compliance-controls-data-loss-prevention/" TargetMode="External"/><Relationship Id="rId23" Type="http://schemas.openxmlformats.org/officeDocument/2006/relationships/image" Target="../media/image83.png"/><Relationship Id="rId22" Type="http://schemas.microsoft.com/office/2007/relationships/hdphoto" Target="../media/image82.wdp"/><Relationship Id="rId21" Type="http://schemas.openxmlformats.org/officeDocument/2006/relationships/image" Target="../media/image81.png"/><Relationship Id="rId20" Type="http://schemas.openxmlformats.org/officeDocument/2006/relationships/image" Target="../media/image80.png"/><Relationship Id="rId2" Type="http://schemas.openxmlformats.org/officeDocument/2006/relationships/image" Target="../media/image62.emf"/><Relationship Id="rId19" Type="http://schemas.openxmlformats.org/officeDocument/2006/relationships/image" Target="../media/image79.png"/><Relationship Id="rId18" Type="http://schemas.openxmlformats.org/officeDocument/2006/relationships/image" Target="../media/image78.png"/><Relationship Id="rId17" Type="http://schemas.openxmlformats.org/officeDocument/2006/relationships/image" Target="../media/image77.png"/><Relationship Id="rId16" Type="http://schemas.openxmlformats.org/officeDocument/2006/relationships/image" Target="../media/image76.png"/><Relationship Id="rId15" Type="http://schemas.openxmlformats.org/officeDocument/2006/relationships/image" Target="../media/image75.emf"/><Relationship Id="rId14" Type="http://schemas.openxmlformats.org/officeDocument/2006/relationships/image" Target="../media/image74.emf"/><Relationship Id="rId13" Type="http://schemas.openxmlformats.org/officeDocument/2006/relationships/image" Target="../media/image73.emf"/><Relationship Id="rId12" Type="http://schemas.openxmlformats.org/officeDocument/2006/relationships/image" Target="../media/image72.emf"/><Relationship Id="rId11" Type="http://schemas.openxmlformats.org/officeDocument/2006/relationships/image" Target="../media/image71.emf"/><Relationship Id="rId10" Type="http://schemas.openxmlformats.org/officeDocument/2006/relationships/image" Target="../media/image70.emf"/><Relationship Id="rId1" Type="http://schemas.openxmlformats.org/officeDocument/2006/relationships/image" Target="../media/image6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220595"/>
            <a:ext cx="9144000" cy="2170430"/>
          </a:xfrm>
        </p:spPr>
        <p:txBody>
          <a:bodyPr>
            <a:normAutofit fontScale="90000"/>
          </a:bodyPr>
          <a:lstStyle/>
          <a:p>
            <a:r>
              <a:rPr lang="en-IN" altLang="en-US" sz="4000" b="0">
                <a:latin typeface="+mn-lt"/>
              </a:rPr>
              <a:t>Intrusion Detection Framework in </a:t>
            </a:r>
            <a:br>
              <a:rPr lang="en-IN" altLang="en-US" sz="4000" b="0">
                <a:latin typeface="+mn-lt"/>
              </a:rPr>
            </a:br>
            <a:r>
              <a:rPr lang="en-IN" altLang="en-US" sz="4000" b="0">
                <a:latin typeface="+mn-lt"/>
              </a:rPr>
              <a:t>Home Automation Using </a:t>
            </a:r>
            <a:br>
              <a:rPr lang="en-IN" altLang="en-US" sz="4000" b="0">
                <a:latin typeface="+mn-lt"/>
              </a:rPr>
            </a:br>
            <a:r>
              <a:rPr lang="en-IN" altLang="en-US" sz="4000" b="0">
                <a:latin typeface="+mn-lt"/>
              </a:rPr>
              <a:t>Computer Vision</a:t>
            </a:r>
            <a:br>
              <a:rPr lang="en-IN" altLang="en-US" sz="4000" b="0">
                <a:latin typeface="+mn-lt"/>
              </a:rPr>
            </a:br>
            <a:br>
              <a:rPr lang="en-US">
                <a:gradFill>
                  <a:gsLst>
                    <a:gs pos="3030">
                      <a:srgbClr val="505050"/>
                    </a:gs>
                    <a:gs pos="23000">
                      <a:srgbClr val="505050"/>
                    </a:gs>
                  </a:gsLst>
                  <a:lin ang="5400000" scaled="0"/>
                </a:gradFill>
              </a:rPr>
            </a:br>
            <a:r>
              <a:rPr lang="en-IN" altLang="en-US" sz="4000"/>
              <a:t>Project Name - Kavach</a:t>
            </a:r>
            <a:endParaRPr lang="en-IN" altLang="en-US" sz="4000"/>
          </a:p>
        </p:txBody>
      </p:sp>
      <p:sp>
        <p:nvSpPr>
          <p:cNvPr id="5" name="Text Placeholder 4"/>
          <p:cNvSpPr>
            <a:spLocks noGrp="1"/>
          </p:cNvSpPr>
          <p:nvPr>
            <p:ph type="body" sz="quarter" idx="12"/>
          </p:nvPr>
        </p:nvSpPr>
        <p:spPr>
          <a:xfrm>
            <a:off x="584200" y="4724401"/>
            <a:ext cx="9144000" cy="615315"/>
          </a:xfrm>
        </p:spPr>
        <p:txBody>
          <a:bodyPr/>
          <a:lstStyle/>
          <a:p>
            <a:endParaRPr lang="en-US"/>
          </a:p>
          <a:p>
            <a:r>
              <a:rPr lang="en-US"/>
              <a:t>Mi</a:t>
            </a:r>
            <a:r>
              <a:rPr lang="en-IN" altLang="en-US"/>
              <a:t>ni Project presentation - COM-612</a:t>
            </a:r>
            <a:endParaRPr lang="en-IN" altLang="en-US"/>
          </a:p>
        </p:txBody>
      </p:sp>
      <p:sp>
        <p:nvSpPr>
          <p:cNvPr id="6" name="Shield_EA18" title="Icon of a shield"/>
          <p:cNvSpPr>
            <a:spLocks noChangeAspect="1"/>
          </p:cNvSpPr>
          <p:nvPr/>
        </p:nvSpPr>
        <p:spPr bwMode="auto">
          <a:xfrm>
            <a:off x="8363007" y="1975524"/>
            <a:ext cx="2730385" cy="290695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0" cap="sq">
            <a:solidFill>
              <a:schemeClr val="tx1">
                <a:alpha val="1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7" name="BulletedList_E8FD"/>
          <p:cNvSpPr>
            <a:spLocks noChangeAspect="1" noEditPoints="1"/>
          </p:cNvSpPr>
          <p:nvPr/>
        </p:nvSpPr>
        <p:spPr bwMode="auto">
          <a:xfrm>
            <a:off x="8919532" y="2850202"/>
            <a:ext cx="1617336" cy="91044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76200" cap="sq">
            <a:solidFill>
              <a:schemeClr val="tx1">
                <a:alpha val="1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11" name="Rectangles 10"/>
          <p:cNvSpPr/>
          <p:nvPr/>
        </p:nvSpPr>
        <p:spPr>
          <a:xfrm>
            <a:off x="584200" y="401320"/>
            <a:ext cx="1535430" cy="689610"/>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vertOverflow="overflow" horzOverflow="overflow" vert="horz" wrap="square" lIns="182880" tIns="146304" rIns="182880" bIns="146304" numCol="1" spcCol="0" rtlCol="0" fromWordArt="0" anchor="t" anchorCtr="0" forceAA="0" compatLnSpc="1">
            <a:noAutofit/>
          </a:bodyPr>
          <a:p>
            <a:pPr algn="l" defTabSz="932180" fontAlgn="base">
              <a:spcBef>
                <a:spcPct val="0"/>
              </a:spcBef>
              <a:spcAft>
                <a:spcPct val="0"/>
              </a:spcAft>
            </a:pPr>
            <a:endParaRPr lang="en-US"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430924" y="1460938"/>
            <a:ext cx="4710901" cy="493986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 name="Arrow: Pentagon 2"/>
          <p:cNvSpPr/>
          <p:nvPr/>
        </p:nvSpPr>
        <p:spPr bwMode="auto">
          <a:xfrm>
            <a:off x="559329" y="2124436"/>
            <a:ext cx="11336816" cy="1020399"/>
          </a:xfrm>
          <a:prstGeom prst="homePlate">
            <a:avLst/>
          </a:prstGeom>
          <a:solidFill>
            <a:srgbClr val="0072C6">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noAutofit/>
          </a:bodyPr>
          <a:lstStyle/>
          <a:p>
            <a:pPr algn="ctr" defTabSz="685800" fontAlgn="base">
              <a:lnSpc>
                <a:spcPct val="90000"/>
              </a:lnSpc>
              <a:spcBef>
                <a:spcPct val="0"/>
              </a:spcBef>
              <a:spcAft>
                <a:spcPct val="0"/>
              </a:spcAft>
            </a:pPr>
            <a:endParaRPr lang="en-US" sz="1765"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39" name="Arrow: Pentagon 38"/>
          <p:cNvSpPr/>
          <p:nvPr/>
        </p:nvSpPr>
        <p:spPr bwMode="auto">
          <a:xfrm>
            <a:off x="559329" y="3185260"/>
            <a:ext cx="11336816" cy="1372079"/>
          </a:xfrm>
          <a:prstGeom prst="homePlate">
            <a:avLst>
              <a:gd name="adj" fmla="val 36810"/>
            </a:avLst>
          </a:prstGeom>
          <a:solidFill>
            <a:schemeClr val="accent2">
              <a:lumMod val="90000"/>
              <a:lumOff val="1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41" name="Arrow: Pentagon 40"/>
          <p:cNvSpPr/>
          <p:nvPr/>
        </p:nvSpPr>
        <p:spPr bwMode="auto">
          <a:xfrm>
            <a:off x="559329" y="4588599"/>
            <a:ext cx="11336816" cy="1044980"/>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noAutofit/>
          </a:bodyPr>
          <a:lstStyle/>
          <a:p>
            <a:pPr algn="ctr" defTabSz="685800" fontAlgn="base">
              <a:lnSpc>
                <a:spcPct val="90000"/>
              </a:lnSpc>
              <a:spcBef>
                <a:spcPct val="0"/>
              </a:spcBef>
              <a:spcAft>
                <a:spcPct val="0"/>
              </a:spcAft>
            </a:pPr>
            <a:endParaRPr lang="en-US" sz="1765"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aphicFrame>
        <p:nvGraphicFramePr>
          <p:cNvPr id="55" name="Table 54"/>
          <p:cNvGraphicFramePr>
            <a:graphicFrameLocks noGrp="1"/>
          </p:cNvGraphicFramePr>
          <p:nvPr/>
        </p:nvGraphicFramePr>
        <p:xfrm>
          <a:off x="588263" y="1662879"/>
          <a:ext cx="4443984" cy="3970700"/>
        </p:xfrm>
        <a:graphic>
          <a:graphicData uri="http://schemas.openxmlformats.org/drawingml/2006/table">
            <a:tbl>
              <a:tblPr firstRow="1" bandRow="1">
                <a:tableStyleId>{5C22544A-7EE6-4342-B048-85BDC9FD1C3A}</a:tableStyleId>
              </a:tblPr>
              <a:tblGrid>
                <a:gridCol w="3017520"/>
                <a:gridCol w="356616"/>
                <a:gridCol w="356616"/>
                <a:gridCol w="356616"/>
                <a:gridCol w="356616"/>
              </a:tblGrid>
              <a:tr h="352874">
                <a:tc>
                  <a:txBody>
                    <a:bodyPr/>
                    <a:lstStyle/>
                    <a:p>
                      <a:r>
                        <a:rPr lang="en-US" sz="1200">
                          <a:gradFill>
                            <a:gsLst>
                              <a:gs pos="50000">
                                <a:schemeClr val="tx2"/>
                              </a:gs>
                              <a:gs pos="100000">
                                <a:schemeClr val="tx2"/>
                              </a:gs>
                            </a:gsLst>
                            <a:lin ang="8100000" scaled="1"/>
                          </a:gradFill>
                          <a:latin typeface="+mj-lt"/>
                        </a:rPr>
                        <a:t>Responsibility</a:t>
                      </a:r>
                      <a:endParaRPr lang="en-US" sz="1200">
                        <a:gradFill>
                          <a:gsLst>
                            <a:gs pos="50000">
                              <a:schemeClr val="tx2"/>
                            </a:gs>
                            <a:gs pos="100000">
                              <a:schemeClr val="tx2"/>
                            </a:gs>
                          </a:gsLst>
                          <a:lin ang="8100000" scaled="1"/>
                        </a:gradFill>
                        <a:latin typeface="+mj-lt"/>
                      </a:endParaRPr>
                    </a:p>
                  </a:txBody>
                  <a:tcPr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770" rtl="0" eaLnBrk="1" latinLnBrk="0" hangingPunct="1"/>
                      <a:r>
                        <a:rPr lang="en-US" sz="1000" b="1" kern="1200">
                          <a:gradFill>
                            <a:gsLst>
                              <a:gs pos="50000">
                                <a:schemeClr val="tx2"/>
                              </a:gs>
                              <a:gs pos="100000">
                                <a:schemeClr val="tx2"/>
                              </a:gs>
                            </a:gsLst>
                            <a:lin ang="8100000" scaled="1"/>
                          </a:gradFill>
                          <a:latin typeface="+mj-lt"/>
                          <a:ea typeface="+mn-ea"/>
                          <a:cs typeface="+mn-cs"/>
                        </a:rPr>
                        <a:t>SaaS</a:t>
                      </a:r>
                      <a:endParaRPr lang="en-US" sz="1000" b="1" kern="1200">
                        <a:gradFill>
                          <a:gsLst>
                            <a:gs pos="50000">
                              <a:schemeClr val="tx2"/>
                            </a:gs>
                            <a:gs pos="100000">
                              <a:schemeClr val="tx2"/>
                            </a:gs>
                          </a:gsLst>
                          <a:lin ang="8100000" scaled="1"/>
                        </a:gradFill>
                        <a:latin typeface="+mj-lt"/>
                        <a:ea typeface="+mn-ea"/>
                        <a:cs typeface="+mn-cs"/>
                      </a:endParaRP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770" rtl="0" eaLnBrk="1" latinLnBrk="0" hangingPunct="1"/>
                      <a:r>
                        <a:rPr lang="en-US" sz="1000" b="1" kern="1200">
                          <a:gradFill>
                            <a:gsLst>
                              <a:gs pos="50000">
                                <a:schemeClr val="tx2"/>
                              </a:gs>
                              <a:gs pos="100000">
                                <a:schemeClr val="tx2"/>
                              </a:gs>
                            </a:gsLst>
                            <a:lin ang="8100000" scaled="1"/>
                          </a:gradFill>
                          <a:latin typeface="+mj-lt"/>
                          <a:ea typeface="+mn-ea"/>
                          <a:cs typeface="+mn-cs"/>
                        </a:rPr>
                        <a:t>PaaS</a:t>
                      </a:r>
                      <a:endParaRPr lang="en-US" sz="1000" b="1" kern="1200">
                        <a:gradFill>
                          <a:gsLst>
                            <a:gs pos="50000">
                              <a:schemeClr val="tx2"/>
                            </a:gs>
                            <a:gs pos="100000">
                              <a:schemeClr val="tx2"/>
                            </a:gs>
                          </a:gsLst>
                          <a:lin ang="8100000" scaled="1"/>
                        </a:gradFill>
                        <a:latin typeface="+mj-lt"/>
                        <a:ea typeface="+mn-ea"/>
                        <a:cs typeface="+mn-cs"/>
                      </a:endParaRP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770" rtl="0" eaLnBrk="1" latinLnBrk="0" hangingPunct="1"/>
                      <a:r>
                        <a:rPr lang="en-US" sz="1000" b="1" kern="1200">
                          <a:gradFill>
                            <a:gsLst>
                              <a:gs pos="50000">
                                <a:schemeClr val="tx2"/>
                              </a:gs>
                              <a:gs pos="100000">
                                <a:schemeClr val="tx2"/>
                              </a:gs>
                            </a:gsLst>
                            <a:lin ang="8100000" scaled="1"/>
                          </a:gradFill>
                          <a:latin typeface="+mj-lt"/>
                          <a:ea typeface="+mn-ea"/>
                          <a:cs typeface="+mn-cs"/>
                        </a:rPr>
                        <a:t>IaaS</a:t>
                      </a:r>
                      <a:endParaRPr lang="en-US" sz="1000" b="1" kern="1200">
                        <a:gradFill>
                          <a:gsLst>
                            <a:gs pos="50000">
                              <a:schemeClr val="tx2"/>
                            </a:gs>
                            <a:gs pos="100000">
                              <a:schemeClr val="tx2"/>
                            </a:gs>
                          </a:gsLst>
                          <a:lin ang="8100000" scaled="1"/>
                        </a:gradFill>
                        <a:latin typeface="+mj-lt"/>
                        <a:ea typeface="+mn-ea"/>
                        <a:cs typeface="+mn-cs"/>
                      </a:endParaRP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770" rtl="0" eaLnBrk="1" latinLnBrk="0" hangingPunct="1"/>
                      <a:r>
                        <a:rPr lang="en-US" sz="1000" b="1" kern="1200">
                          <a:gradFill>
                            <a:gsLst>
                              <a:gs pos="50000">
                                <a:schemeClr val="tx2"/>
                              </a:gs>
                              <a:gs pos="100000">
                                <a:schemeClr val="tx2"/>
                              </a:gs>
                            </a:gsLst>
                            <a:lin ang="8100000" scaled="1"/>
                          </a:gradFill>
                          <a:latin typeface="+mj-lt"/>
                          <a:ea typeface="+mn-ea"/>
                          <a:cs typeface="+mn-cs"/>
                        </a:rPr>
                        <a:t>On-prem</a:t>
                      </a:r>
                      <a:endParaRPr lang="en-US" sz="1000" b="1" kern="1200">
                        <a:gradFill>
                          <a:gsLst>
                            <a:gs pos="50000">
                              <a:schemeClr val="tx2"/>
                            </a:gs>
                            <a:gs pos="100000">
                              <a:schemeClr val="tx2"/>
                            </a:gs>
                          </a:gsLst>
                          <a:lin ang="8100000" scaled="1"/>
                        </a:gradFill>
                        <a:latin typeface="+mj-lt"/>
                        <a:ea typeface="+mn-ea"/>
                        <a:cs typeface="+mn-cs"/>
                      </a:endParaRP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r>
              <a:tr h="352874">
                <a:tc>
                  <a:txBody>
                    <a:bodyPr/>
                    <a:lstStyle/>
                    <a:p>
                      <a:r>
                        <a:rPr lang="en-US" sz="1200">
                          <a:gradFill>
                            <a:gsLst>
                              <a:gs pos="50000">
                                <a:schemeClr val="tx2"/>
                              </a:gs>
                              <a:gs pos="100000">
                                <a:schemeClr val="tx2"/>
                              </a:gs>
                            </a:gsLst>
                            <a:lin ang="8100000" scaled="1"/>
                          </a:gradFill>
                          <a:latin typeface="+mn-lt"/>
                        </a:rPr>
                        <a:t>Information and Data</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r>
              <a:tr h="352874">
                <a:tc>
                  <a:txBody>
                    <a:bodyPr/>
                    <a:lstStyle/>
                    <a:p>
                      <a:r>
                        <a:rPr lang="en-US" sz="1200">
                          <a:gradFill>
                            <a:gsLst>
                              <a:gs pos="50000">
                                <a:schemeClr val="tx2"/>
                              </a:gs>
                              <a:gs pos="100000">
                                <a:schemeClr val="tx2"/>
                              </a:gs>
                            </a:gsLst>
                            <a:lin ang="8100000" scaled="1"/>
                          </a:gradFill>
                          <a:latin typeface="+mn-lt"/>
                        </a:rPr>
                        <a:t>Devices (Mobile and PCs)</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r>
              <a:tr h="352874">
                <a:tc>
                  <a:txBody>
                    <a:bodyPr/>
                    <a:lstStyle/>
                    <a:p>
                      <a:r>
                        <a:rPr lang="en-US" sz="1200">
                          <a:gradFill>
                            <a:gsLst>
                              <a:gs pos="50000">
                                <a:schemeClr val="tx2"/>
                              </a:gs>
                              <a:gs pos="100000">
                                <a:schemeClr val="tx2"/>
                              </a:gs>
                            </a:gsLst>
                            <a:lin ang="8100000" scaled="1"/>
                          </a:gradFill>
                          <a:latin typeface="+mn-lt"/>
                        </a:rPr>
                        <a:t>Accounts and Identities</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r>
              <a:tr h="352874">
                <a:tc>
                  <a:txBody>
                    <a:bodyPr/>
                    <a:lstStyle/>
                    <a:p>
                      <a:r>
                        <a:rPr lang="en-US" sz="1200">
                          <a:gradFill>
                            <a:gsLst>
                              <a:gs pos="50000">
                                <a:schemeClr val="tx2"/>
                              </a:gs>
                              <a:gs pos="100000">
                                <a:schemeClr val="tx2"/>
                              </a:gs>
                            </a:gsLst>
                            <a:lin ang="8100000" scaled="1"/>
                          </a:gradFill>
                          <a:latin typeface="+mn-lt"/>
                        </a:rPr>
                        <a:t>Identity and directory infrastructure</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chemeClr val="accent6">
                            <a:lumMod val="90000"/>
                          </a:schemeClr>
                        </a:gs>
                      </a:gsLst>
                      <a:lin ang="8100000" scaled="1"/>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r>
              <a:tr h="352874">
                <a:tc>
                  <a:txBody>
                    <a:bodyPr/>
                    <a:lstStyle/>
                    <a:p>
                      <a:r>
                        <a:rPr lang="en-US" sz="1200">
                          <a:gradFill>
                            <a:gsLst>
                              <a:gs pos="50000">
                                <a:schemeClr val="tx2"/>
                              </a:gs>
                              <a:gs pos="100000">
                                <a:schemeClr val="tx2"/>
                              </a:gs>
                            </a:gsLst>
                            <a:lin ang="8100000" scaled="1"/>
                          </a:gradFill>
                          <a:latin typeface="+mn-lt"/>
                        </a:rPr>
                        <a:t>Applications</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accent6">
                            <a:lumMod val="90000"/>
                          </a:schemeClr>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r>
              <a:tr h="352874">
                <a:tc>
                  <a:txBody>
                    <a:bodyPr/>
                    <a:lstStyle/>
                    <a:p>
                      <a:r>
                        <a:rPr lang="en-US" sz="1200">
                          <a:gradFill>
                            <a:gsLst>
                              <a:gs pos="50000">
                                <a:schemeClr val="tx2"/>
                              </a:gs>
                              <a:gs pos="100000">
                                <a:schemeClr val="tx2"/>
                              </a:gs>
                            </a:gsLst>
                            <a:lin ang="8100000" scaled="1"/>
                          </a:gradFill>
                          <a:latin typeface="+mn-lt"/>
                        </a:rPr>
                        <a:t>Network Controls</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chemeClr val="bg2">
                            <a:lumMod val="90000"/>
                          </a:schemeClr>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r>
              <a:tr h="352874">
                <a:tc>
                  <a:txBody>
                    <a:bodyPr/>
                    <a:lstStyle/>
                    <a:p>
                      <a:r>
                        <a:rPr lang="en-US" sz="1200">
                          <a:gradFill>
                            <a:gsLst>
                              <a:gs pos="50000">
                                <a:schemeClr val="tx2"/>
                              </a:gs>
                              <a:gs pos="100000">
                                <a:schemeClr val="tx2"/>
                              </a:gs>
                            </a:gsLst>
                            <a:lin ang="8100000" scaled="1"/>
                          </a:gradFill>
                          <a:latin typeface="+mn-lt"/>
                        </a:rPr>
                        <a:t>Operating system</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r>
              <a:tr h="352874">
                <a:tc>
                  <a:txBody>
                    <a:bodyPr/>
                    <a:lstStyle/>
                    <a:p>
                      <a:r>
                        <a:rPr lang="en-US" sz="1200">
                          <a:gradFill>
                            <a:gsLst>
                              <a:gs pos="50000">
                                <a:schemeClr val="tx2"/>
                              </a:gs>
                              <a:gs pos="100000">
                                <a:schemeClr val="tx2"/>
                              </a:gs>
                            </a:gsLst>
                            <a:lin ang="8100000" scaled="1"/>
                          </a:gradFill>
                          <a:latin typeface="+mn-lt"/>
                        </a:rPr>
                        <a:t>Physical hosts</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r>
              <a:tr h="352874">
                <a:tc>
                  <a:txBody>
                    <a:bodyPr/>
                    <a:lstStyle/>
                    <a:p>
                      <a:r>
                        <a:rPr lang="en-US" sz="1200">
                          <a:gradFill>
                            <a:gsLst>
                              <a:gs pos="50000">
                                <a:schemeClr val="tx2"/>
                              </a:gs>
                              <a:gs pos="100000">
                                <a:schemeClr val="tx2"/>
                              </a:gs>
                            </a:gsLst>
                            <a:lin ang="8100000" scaled="1"/>
                          </a:gradFill>
                          <a:latin typeface="+mn-lt"/>
                        </a:rPr>
                        <a:t>Physical network</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r>
              <a:tr h="352874">
                <a:tc>
                  <a:txBody>
                    <a:bodyPr/>
                    <a:lstStyle/>
                    <a:p>
                      <a:r>
                        <a:rPr lang="en-US" sz="1200">
                          <a:gradFill>
                            <a:gsLst>
                              <a:gs pos="50000">
                                <a:schemeClr val="tx2"/>
                              </a:gs>
                              <a:gs pos="100000">
                                <a:schemeClr val="tx2"/>
                              </a:gs>
                            </a:gsLst>
                            <a:lin ang="8100000" scaled="1"/>
                          </a:gradFill>
                          <a:latin typeface="+mn-lt"/>
                        </a:rPr>
                        <a:t>Physical datacenter</a:t>
                      </a:r>
                      <a:endParaRPr lang="en-US" sz="1200">
                        <a:gradFill>
                          <a:gsLst>
                            <a:gs pos="50000">
                              <a:schemeClr val="tx2"/>
                            </a:gs>
                            <a:gs pos="100000">
                              <a:schemeClr val="tx2"/>
                            </a:gs>
                          </a:gsLst>
                          <a:lin ang="8100000" scaled="1"/>
                        </a:gradFill>
                        <a:latin typeface="+mn-lt"/>
                      </a:endParaRP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6">
                        <a:lumMod val="90000"/>
                      </a:schemeClr>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tr>
            </a:tbl>
          </a:graphicData>
        </a:graphic>
      </p:graphicFrame>
      <p:sp>
        <p:nvSpPr>
          <p:cNvPr id="6" name="Title 5"/>
          <p:cNvSpPr>
            <a:spLocks noGrp="1"/>
          </p:cNvSpPr>
          <p:nvPr>
            <p:ph type="title"/>
          </p:nvPr>
        </p:nvSpPr>
        <p:spPr>
          <a:xfrm>
            <a:off x="588263" y="457201"/>
            <a:ext cx="11018520" cy="553999"/>
          </a:xfrm>
        </p:spPr>
        <p:txBody>
          <a:bodyPr/>
          <a:lstStyle/>
          <a:p>
            <a:r>
              <a:rPr lang="en-US"/>
              <a:t>Building a resilient cybersecurity program</a:t>
            </a:r>
            <a:endParaRPr lang="en-US"/>
          </a:p>
        </p:txBody>
      </p:sp>
      <p:sp>
        <p:nvSpPr>
          <p:cNvPr id="7" name="Content Placeholder 2"/>
          <p:cNvSpPr txBox="1"/>
          <p:nvPr/>
        </p:nvSpPr>
        <p:spPr>
          <a:xfrm>
            <a:off x="6446902" y="2304560"/>
            <a:ext cx="5185769" cy="657067"/>
          </a:xfrm>
          <a:prstGeom prst="rect">
            <a:avLst/>
          </a:prstGeom>
        </p:spPr>
        <p:txBody>
          <a:bodyPr anchor="ctr">
            <a:noAutofit/>
          </a:bodyPr>
          <a:lstStyle>
            <a:defPPr>
              <a:defRPr lang="en-US"/>
            </a:defPPr>
            <a:lvl1pPr marL="224155" marR="0" indent="-224155" algn="ctr" defTabSz="895985" fontAlgn="auto">
              <a:lnSpc>
                <a:spcPct val="100000"/>
              </a:lnSpc>
              <a:spcBef>
                <a:spcPts val="980"/>
              </a:spcBef>
              <a:spcAft>
                <a:spcPts val="0"/>
              </a:spcAft>
              <a:buClrTx/>
              <a:buSzPct val="90000"/>
              <a:buFont typeface="Arial" panose="020B0604020202020204" pitchFamily="34" charset="0"/>
              <a:buNone/>
              <a:defRPr sz="2800" b="1" kern="0" cap="all" spc="118" baseline="0">
                <a:ln w="3175">
                  <a:noFill/>
                </a:ln>
                <a:solidFill>
                  <a:srgbClr val="505050"/>
                </a:solidFill>
                <a:latin typeface="Segoe UI" panose="020B0502040204020203"/>
                <a:ea typeface="Segoe UI Black" panose="020B0A02040204020203" pitchFamily="34"/>
                <a:cs typeface="Segoe UI Black" panose="020B0A02040204020203" pitchFamily="34"/>
              </a:defRPr>
            </a:lvl1pPr>
            <a:lvl2pPr marL="349885" marR="0" indent="0" defTabSz="951230" fontAlgn="auto">
              <a:lnSpc>
                <a:spcPct val="90000"/>
              </a:lnSpc>
              <a:spcBef>
                <a:spcPct val="20000"/>
              </a:spcBef>
              <a:spcAft>
                <a:spcPts val="0"/>
              </a:spcAft>
              <a:buClrTx/>
              <a:buSzPct val="90000"/>
              <a:buFont typeface="Arial" panose="020B0604020202020204" pitchFamily="34" charset="0"/>
              <a:buNone/>
              <a:defRPr sz="2450" spc="0" baseline="0">
                <a:gradFill>
                  <a:gsLst>
                    <a:gs pos="1250">
                      <a:schemeClr val="tx1"/>
                    </a:gs>
                    <a:gs pos="100000">
                      <a:schemeClr val="tx1"/>
                    </a:gs>
                  </a:gsLst>
                  <a:lin ang="5400000" scaled="0"/>
                </a:gradFill>
              </a:defRPr>
            </a:lvl2pPr>
            <a:lvl3pPr marL="582930" marR="0" indent="0" defTabSz="951230" fontAlgn="auto">
              <a:lnSpc>
                <a:spcPct val="90000"/>
              </a:lnSpc>
              <a:spcBef>
                <a:spcPct val="20000"/>
              </a:spcBef>
              <a:spcAft>
                <a:spcPts val="0"/>
              </a:spcAft>
              <a:buClrTx/>
              <a:buSzPct val="90000"/>
              <a:buFont typeface="Arial" panose="020B0604020202020204" pitchFamily="34" charset="0"/>
              <a:buNone/>
              <a:defRPr sz="2040" spc="0" baseline="0">
                <a:gradFill>
                  <a:gsLst>
                    <a:gs pos="1250">
                      <a:schemeClr val="tx1"/>
                    </a:gs>
                    <a:gs pos="100000">
                      <a:schemeClr val="tx1"/>
                    </a:gs>
                  </a:gsLst>
                  <a:lin ang="5400000" scaled="0"/>
                </a:gradFill>
              </a:defRPr>
            </a:lvl3pPr>
            <a:lvl4pPr marL="0" marR="0" indent="0" defTabSz="951230" fontAlgn="auto">
              <a:lnSpc>
                <a:spcPct val="90000"/>
              </a:lnSpc>
              <a:spcBef>
                <a:spcPct val="20000"/>
              </a:spcBef>
              <a:spcAft>
                <a:spcPts val="0"/>
              </a:spcAft>
              <a:buClrTx/>
              <a:buSzPct val="90000"/>
              <a:buFont typeface="Arial" panose="020B0604020202020204" pitchFamily="34" charset="0"/>
              <a:buNone/>
              <a:defRPr sz="2040" spc="0" baseline="0">
                <a:gradFill>
                  <a:gsLst>
                    <a:gs pos="1250">
                      <a:schemeClr val="tx1"/>
                    </a:gs>
                    <a:gs pos="100000">
                      <a:schemeClr val="tx1"/>
                    </a:gs>
                  </a:gsLst>
                  <a:lin ang="5400000" scaled="0"/>
                </a:gradFill>
              </a:defRPr>
            </a:lvl4pPr>
            <a:lvl5pPr marL="0" marR="0" indent="0" defTabSz="951230" fontAlgn="auto">
              <a:lnSpc>
                <a:spcPct val="90000"/>
              </a:lnSpc>
              <a:spcBef>
                <a:spcPct val="20000"/>
              </a:spcBef>
              <a:spcAft>
                <a:spcPts val="0"/>
              </a:spcAft>
              <a:buClrTx/>
              <a:buSzPct val="90000"/>
              <a:buFont typeface="Arial" panose="020B0604020202020204" pitchFamily="34" charset="0"/>
              <a:buNone/>
              <a:defRPr sz="2040" spc="0" baseline="0">
                <a:gradFill>
                  <a:gsLst>
                    <a:gs pos="1250">
                      <a:schemeClr val="tx1"/>
                    </a:gs>
                    <a:gs pos="100000">
                      <a:schemeClr val="tx1"/>
                    </a:gs>
                  </a:gsLst>
                  <a:lin ang="5400000" scaled="0"/>
                </a:gradFill>
              </a:defRPr>
            </a:lvl5pPr>
            <a:lvl6pPr marL="2616200" indent="-238125" defTabSz="951230">
              <a:spcBef>
                <a:spcPct val="20000"/>
              </a:spcBef>
              <a:buFont typeface="Arial" panose="020B0604020202020204" pitchFamily="34" charset="0"/>
              <a:buChar char="•"/>
              <a:defRPr sz="2040"/>
            </a:lvl6pPr>
            <a:lvl7pPr marL="3091815" indent="-238125" defTabSz="951230">
              <a:spcBef>
                <a:spcPct val="20000"/>
              </a:spcBef>
              <a:buFont typeface="Arial" panose="020B0604020202020204" pitchFamily="34" charset="0"/>
              <a:buChar char="•"/>
              <a:defRPr sz="2040"/>
            </a:lvl7pPr>
            <a:lvl8pPr marL="3567430" indent="-238125" defTabSz="951230">
              <a:spcBef>
                <a:spcPct val="20000"/>
              </a:spcBef>
              <a:buFont typeface="Arial" panose="020B0604020202020204" pitchFamily="34" charset="0"/>
              <a:buChar char="•"/>
              <a:defRPr sz="2040"/>
            </a:lvl8pPr>
            <a:lvl9pPr marL="4043045" indent="-238125" defTabSz="951230">
              <a:spcBef>
                <a:spcPct val="20000"/>
              </a:spcBef>
              <a:buFont typeface="Arial" panose="020B0604020202020204" pitchFamily="34" charset="0"/>
              <a:buChar char="•"/>
              <a:defRPr sz="2040"/>
            </a:lvl9pPr>
          </a:lstStyle>
          <a:p>
            <a:pPr marL="168275" marR="0" lvl="0" indent="-168275" algn="l" defTabSz="671830" rtl="0" eaLnBrk="1" fontAlgn="auto" latinLnBrk="0" hangingPunct="1">
              <a:lnSpc>
                <a:spcPct val="100000"/>
              </a:lnSpc>
              <a:spcBef>
                <a:spcPts val="735"/>
              </a:spcBef>
              <a:spcAft>
                <a:spcPts val="0"/>
              </a:spcAft>
              <a:buClrTx/>
              <a:buSzPct val="90000"/>
              <a:buFont typeface="Arial" panose="020B0604020202020204" pitchFamily="34" charset="0"/>
              <a:buNone/>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panose="020B0502040204020203"/>
                <a:ea typeface="Segoe UI Black" panose="020B0A02040204020203" pitchFamily="34"/>
                <a:cs typeface="Segoe UI" panose="020B0502040204020203" pitchFamily="34" charset="0"/>
              </a:rPr>
              <a:t>Establish a Modern Perimeter</a:t>
            </a:r>
            <a:endPar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panose="020B0502040204020203"/>
              <a:ea typeface="Segoe UI Black" panose="020B0A02040204020203" pitchFamily="34"/>
              <a:cs typeface="Segoe UI" panose="020B0502040204020203" pitchFamily="34" charset="0"/>
            </a:endParaRPr>
          </a:p>
        </p:txBody>
      </p:sp>
      <p:sp>
        <p:nvSpPr>
          <p:cNvPr id="9" name="Content Placeholder 2"/>
          <p:cNvSpPr txBox="1"/>
          <p:nvPr/>
        </p:nvSpPr>
        <p:spPr>
          <a:xfrm>
            <a:off x="6446902" y="4597369"/>
            <a:ext cx="5185769" cy="1028583"/>
          </a:xfrm>
          <a:prstGeom prst="rect">
            <a:avLst/>
          </a:prstGeom>
        </p:spPr>
        <p:txBody>
          <a:bodyPr anchor="ctr">
            <a:noAutofit/>
          </a:bodyPr>
          <a:lstStyle>
            <a:defPPr>
              <a:defRPr lang="en-US"/>
            </a:defPPr>
            <a:lvl1pPr marL="224155" marR="0" indent="-224155" algn="ctr" defTabSz="895985" fontAlgn="auto">
              <a:lnSpc>
                <a:spcPct val="100000"/>
              </a:lnSpc>
              <a:spcBef>
                <a:spcPts val="980"/>
              </a:spcBef>
              <a:spcAft>
                <a:spcPts val="0"/>
              </a:spcAft>
              <a:buClrTx/>
              <a:buSzPct val="90000"/>
              <a:buFont typeface="Arial" panose="020B0604020202020204" pitchFamily="34" charset="0"/>
              <a:buNone/>
              <a:defRPr sz="2800" b="1" kern="0" cap="all" spc="118" baseline="0">
                <a:ln w="3175">
                  <a:noFill/>
                </a:ln>
                <a:solidFill>
                  <a:srgbClr val="505050"/>
                </a:solidFill>
                <a:latin typeface="Segoe UI" panose="020B0502040204020203"/>
                <a:ea typeface="Segoe UI Black" panose="020B0A02040204020203" pitchFamily="34"/>
                <a:cs typeface="Segoe UI Black" panose="020B0A02040204020203" pitchFamily="34"/>
              </a:defRPr>
            </a:lvl1pPr>
            <a:lvl2pPr marL="349885" marR="0" indent="0" defTabSz="951230" fontAlgn="auto">
              <a:lnSpc>
                <a:spcPct val="90000"/>
              </a:lnSpc>
              <a:spcBef>
                <a:spcPct val="20000"/>
              </a:spcBef>
              <a:spcAft>
                <a:spcPts val="0"/>
              </a:spcAft>
              <a:buClrTx/>
              <a:buSzPct val="90000"/>
              <a:buFont typeface="Arial" panose="020B0604020202020204" pitchFamily="34" charset="0"/>
              <a:buNone/>
              <a:defRPr sz="2450" spc="0" baseline="0">
                <a:gradFill>
                  <a:gsLst>
                    <a:gs pos="1250">
                      <a:schemeClr val="tx1"/>
                    </a:gs>
                    <a:gs pos="100000">
                      <a:schemeClr val="tx1"/>
                    </a:gs>
                  </a:gsLst>
                  <a:lin ang="5400000" scaled="0"/>
                </a:gradFill>
              </a:defRPr>
            </a:lvl2pPr>
            <a:lvl3pPr marL="582930" marR="0" indent="0" defTabSz="951230" fontAlgn="auto">
              <a:lnSpc>
                <a:spcPct val="90000"/>
              </a:lnSpc>
              <a:spcBef>
                <a:spcPct val="20000"/>
              </a:spcBef>
              <a:spcAft>
                <a:spcPts val="0"/>
              </a:spcAft>
              <a:buClrTx/>
              <a:buSzPct val="90000"/>
              <a:buFont typeface="Arial" panose="020B0604020202020204" pitchFamily="34" charset="0"/>
              <a:buNone/>
              <a:defRPr sz="2040" spc="0" baseline="0">
                <a:gradFill>
                  <a:gsLst>
                    <a:gs pos="1250">
                      <a:schemeClr val="tx1"/>
                    </a:gs>
                    <a:gs pos="100000">
                      <a:schemeClr val="tx1"/>
                    </a:gs>
                  </a:gsLst>
                  <a:lin ang="5400000" scaled="0"/>
                </a:gradFill>
              </a:defRPr>
            </a:lvl3pPr>
            <a:lvl4pPr marL="0" marR="0" indent="0" defTabSz="951230" fontAlgn="auto">
              <a:lnSpc>
                <a:spcPct val="90000"/>
              </a:lnSpc>
              <a:spcBef>
                <a:spcPct val="20000"/>
              </a:spcBef>
              <a:spcAft>
                <a:spcPts val="0"/>
              </a:spcAft>
              <a:buClrTx/>
              <a:buSzPct val="90000"/>
              <a:buFont typeface="Arial" panose="020B0604020202020204" pitchFamily="34" charset="0"/>
              <a:buNone/>
              <a:defRPr sz="2040" spc="0" baseline="0">
                <a:gradFill>
                  <a:gsLst>
                    <a:gs pos="1250">
                      <a:schemeClr val="tx1"/>
                    </a:gs>
                    <a:gs pos="100000">
                      <a:schemeClr val="tx1"/>
                    </a:gs>
                  </a:gsLst>
                  <a:lin ang="5400000" scaled="0"/>
                </a:gradFill>
              </a:defRPr>
            </a:lvl4pPr>
            <a:lvl5pPr marL="0" marR="0" indent="0" defTabSz="951230" fontAlgn="auto">
              <a:lnSpc>
                <a:spcPct val="90000"/>
              </a:lnSpc>
              <a:spcBef>
                <a:spcPct val="20000"/>
              </a:spcBef>
              <a:spcAft>
                <a:spcPts val="0"/>
              </a:spcAft>
              <a:buClrTx/>
              <a:buSzPct val="90000"/>
              <a:buFont typeface="Arial" panose="020B0604020202020204" pitchFamily="34" charset="0"/>
              <a:buNone/>
              <a:defRPr sz="2040" spc="0" baseline="0">
                <a:gradFill>
                  <a:gsLst>
                    <a:gs pos="1250">
                      <a:schemeClr val="tx1"/>
                    </a:gs>
                    <a:gs pos="100000">
                      <a:schemeClr val="tx1"/>
                    </a:gs>
                  </a:gsLst>
                  <a:lin ang="5400000" scaled="0"/>
                </a:gradFill>
              </a:defRPr>
            </a:lvl5pPr>
            <a:lvl6pPr marL="2616200" indent="-238125" defTabSz="951230">
              <a:spcBef>
                <a:spcPct val="20000"/>
              </a:spcBef>
              <a:buFont typeface="Arial" panose="020B0604020202020204" pitchFamily="34" charset="0"/>
              <a:buChar char="•"/>
              <a:defRPr sz="2040"/>
            </a:lvl6pPr>
            <a:lvl7pPr marL="3091815" indent="-238125" defTabSz="951230">
              <a:spcBef>
                <a:spcPct val="20000"/>
              </a:spcBef>
              <a:buFont typeface="Arial" panose="020B0604020202020204" pitchFamily="34" charset="0"/>
              <a:buChar char="•"/>
              <a:defRPr sz="2040"/>
            </a:lvl7pPr>
            <a:lvl8pPr marL="3567430" indent="-238125" defTabSz="951230">
              <a:spcBef>
                <a:spcPct val="20000"/>
              </a:spcBef>
              <a:buFont typeface="Arial" panose="020B0604020202020204" pitchFamily="34" charset="0"/>
              <a:buChar char="•"/>
              <a:defRPr sz="2040"/>
            </a:lvl8pPr>
            <a:lvl9pPr marL="4043045" indent="-238125" defTabSz="951230">
              <a:spcBef>
                <a:spcPct val="20000"/>
              </a:spcBef>
              <a:buFont typeface="Arial" panose="020B0604020202020204" pitchFamily="34" charset="0"/>
              <a:buChar char="•"/>
              <a:defRPr sz="2040"/>
            </a:lvl9pPr>
          </a:lstStyle>
          <a:p>
            <a:pPr marL="168275" lvl="0" indent="-168275" algn="l" defTabSz="671830">
              <a:spcBef>
                <a:spcPts val="735"/>
              </a:spcBef>
              <a:defRPr/>
            </a:pPr>
            <a:r>
              <a:rPr lang="en-US" sz="1800" kern="1200" spc="0">
                <a:gradFill>
                  <a:gsLst>
                    <a:gs pos="1250">
                      <a:srgbClr val="0D0D0D"/>
                    </a:gs>
                    <a:gs pos="100000">
                      <a:srgbClr val="0D0D0D"/>
                    </a:gs>
                  </a:gsLst>
                  <a:lin ang="5400000" scaled="0"/>
                </a:gradFill>
                <a:cs typeface="Segoe UI" panose="020B0502040204020203" pitchFamily="34" charset="0"/>
              </a:rPr>
              <a:t>“TRUST BUT VERIFY” EACH Cloud Provider</a:t>
            </a:r>
            <a:endParaRPr lang="en-US" sz="1800" kern="1200" spc="0">
              <a:gradFill>
                <a:gsLst>
                  <a:gs pos="1250">
                    <a:srgbClr val="0D0D0D"/>
                  </a:gs>
                  <a:gs pos="100000">
                    <a:srgbClr val="0D0D0D"/>
                  </a:gs>
                </a:gsLst>
                <a:lin ang="5400000" scaled="0"/>
              </a:gradFill>
              <a:cs typeface="Segoe UI" panose="020B0502040204020203" pitchFamily="34" charset="0"/>
            </a:endParaRPr>
          </a:p>
        </p:txBody>
      </p:sp>
      <p:sp>
        <p:nvSpPr>
          <p:cNvPr id="8" name="Content Placeholder 2"/>
          <p:cNvSpPr txBox="1"/>
          <p:nvPr/>
        </p:nvSpPr>
        <p:spPr>
          <a:xfrm>
            <a:off x="6412368" y="3185259"/>
            <a:ext cx="5216223" cy="1372080"/>
          </a:xfrm>
          <a:prstGeom prst="rect">
            <a:avLst/>
          </a:prstGeom>
        </p:spPr>
        <p:txBody>
          <a:bodyPr anchor="ctr">
            <a:noAutofit/>
          </a:bodyPr>
          <a:lstStyle>
            <a:defPPr>
              <a:defRPr lang="en-US"/>
            </a:defPPr>
            <a:lvl1pPr marL="224155" marR="0" indent="-224155" algn="ctr" defTabSz="895985" fontAlgn="auto">
              <a:lnSpc>
                <a:spcPct val="100000"/>
              </a:lnSpc>
              <a:spcBef>
                <a:spcPts val="980"/>
              </a:spcBef>
              <a:spcAft>
                <a:spcPts val="0"/>
              </a:spcAft>
              <a:buClrTx/>
              <a:buSzPct val="90000"/>
              <a:buFont typeface="Arial" panose="020B0604020202020204" pitchFamily="34" charset="0"/>
              <a:buNone/>
              <a:defRPr sz="2800" b="1" kern="0" cap="all" spc="118" baseline="0">
                <a:ln w="3175">
                  <a:noFill/>
                </a:ln>
                <a:solidFill>
                  <a:srgbClr val="505050"/>
                </a:solidFill>
                <a:latin typeface="Segoe UI" panose="020B0502040204020203"/>
                <a:ea typeface="Segoe UI Black" panose="020B0A02040204020203" pitchFamily="34"/>
                <a:cs typeface="Segoe UI Black" panose="020B0A02040204020203" pitchFamily="34"/>
              </a:defRPr>
            </a:lvl1pPr>
            <a:lvl2pPr marL="349885" marR="0" indent="0" defTabSz="951230" fontAlgn="auto">
              <a:lnSpc>
                <a:spcPct val="90000"/>
              </a:lnSpc>
              <a:spcBef>
                <a:spcPct val="20000"/>
              </a:spcBef>
              <a:spcAft>
                <a:spcPts val="0"/>
              </a:spcAft>
              <a:buClrTx/>
              <a:buSzPct val="90000"/>
              <a:buFont typeface="Arial" panose="020B0604020202020204" pitchFamily="34" charset="0"/>
              <a:buNone/>
              <a:defRPr sz="2450" spc="0" baseline="0">
                <a:gradFill>
                  <a:gsLst>
                    <a:gs pos="1250">
                      <a:schemeClr val="tx1"/>
                    </a:gs>
                    <a:gs pos="100000">
                      <a:schemeClr val="tx1"/>
                    </a:gs>
                  </a:gsLst>
                  <a:lin ang="5400000" scaled="0"/>
                </a:gradFill>
              </a:defRPr>
            </a:lvl2pPr>
            <a:lvl3pPr marL="582930" marR="0" indent="0" defTabSz="951230" fontAlgn="auto">
              <a:lnSpc>
                <a:spcPct val="90000"/>
              </a:lnSpc>
              <a:spcBef>
                <a:spcPct val="20000"/>
              </a:spcBef>
              <a:spcAft>
                <a:spcPts val="0"/>
              </a:spcAft>
              <a:buClrTx/>
              <a:buSzPct val="90000"/>
              <a:buFont typeface="Arial" panose="020B0604020202020204" pitchFamily="34" charset="0"/>
              <a:buNone/>
              <a:defRPr sz="2040" spc="0" baseline="0">
                <a:gradFill>
                  <a:gsLst>
                    <a:gs pos="1250">
                      <a:schemeClr val="tx1"/>
                    </a:gs>
                    <a:gs pos="100000">
                      <a:schemeClr val="tx1"/>
                    </a:gs>
                  </a:gsLst>
                  <a:lin ang="5400000" scaled="0"/>
                </a:gradFill>
              </a:defRPr>
            </a:lvl3pPr>
            <a:lvl4pPr marL="0" marR="0" indent="0" defTabSz="951230" fontAlgn="auto">
              <a:lnSpc>
                <a:spcPct val="90000"/>
              </a:lnSpc>
              <a:spcBef>
                <a:spcPct val="20000"/>
              </a:spcBef>
              <a:spcAft>
                <a:spcPts val="0"/>
              </a:spcAft>
              <a:buClrTx/>
              <a:buSzPct val="90000"/>
              <a:buFont typeface="Arial" panose="020B0604020202020204" pitchFamily="34" charset="0"/>
              <a:buNone/>
              <a:defRPr sz="2040" spc="0" baseline="0">
                <a:gradFill>
                  <a:gsLst>
                    <a:gs pos="1250">
                      <a:schemeClr val="tx1"/>
                    </a:gs>
                    <a:gs pos="100000">
                      <a:schemeClr val="tx1"/>
                    </a:gs>
                  </a:gsLst>
                  <a:lin ang="5400000" scaled="0"/>
                </a:gradFill>
              </a:defRPr>
            </a:lvl4pPr>
            <a:lvl5pPr marL="0" marR="0" indent="0" defTabSz="951230" fontAlgn="auto">
              <a:lnSpc>
                <a:spcPct val="90000"/>
              </a:lnSpc>
              <a:spcBef>
                <a:spcPct val="20000"/>
              </a:spcBef>
              <a:spcAft>
                <a:spcPts val="0"/>
              </a:spcAft>
              <a:buClrTx/>
              <a:buSzPct val="90000"/>
              <a:buFont typeface="Arial" panose="020B0604020202020204" pitchFamily="34" charset="0"/>
              <a:buNone/>
              <a:defRPr sz="2040" spc="0" baseline="0">
                <a:gradFill>
                  <a:gsLst>
                    <a:gs pos="1250">
                      <a:schemeClr val="tx1"/>
                    </a:gs>
                    <a:gs pos="100000">
                      <a:schemeClr val="tx1"/>
                    </a:gs>
                  </a:gsLst>
                  <a:lin ang="5400000" scaled="0"/>
                </a:gradFill>
              </a:defRPr>
            </a:lvl5pPr>
            <a:lvl6pPr marL="2616200" indent="-238125" defTabSz="951230">
              <a:spcBef>
                <a:spcPct val="20000"/>
              </a:spcBef>
              <a:buFont typeface="Arial" panose="020B0604020202020204" pitchFamily="34" charset="0"/>
              <a:buChar char="•"/>
              <a:defRPr sz="2040"/>
            </a:lvl6pPr>
            <a:lvl7pPr marL="3091815" indent="-238125" defTabSz="951230">
              <a:spcBef>
                <a:spcPct val="20000"/>
              </a:spcBef>
              <a:buFont typeface="Arial" panose="020B0604020202020204" pitchFamily="34" charset="0"/>
              <a:buChar char="•"/>
              <a:defRPr sz="2040"/>
            </a:lvl7pPr>
            <a:lvl8pPr marL="3567430" indent="-238125" defTabSz="951230">
              <a:spcBef>
                <a:spcPct val="20000"/>
              </a:spcBef>
              <a:buFont typeface="Arial" panose="020B0604020202020204" pitchFamily="34" charset="0"/>
              <a:buChar char="•"/>
              <a:defRPr sz="2040"/>
            </a:lvl8pPr>
            <a:lvl9pPr marL="4043045" indent="-238125" defTabSz="951230">
              <a:spcBef>
                <a:spcPct val="20000"/>
              </a:spcBef>
              <a:buFont typeface="Arial" panose="020B0604020202020204" pitchFamily="34" charset="0"/>
              <a:buChar char="•"/>
              <a:defRPr sz="2040"/>
            </a:lvl9pPr>
          </a:lstStyle>
          <a:p>
            <a:pPr marL="168275" marR="0" lvl="0" indent="-168275" algn="l" defTabSz="671830" rtl="0" eaLnBrk="1" fontAlgn="auto" latinLnBrk="0" hangingPunct="1">
              <a:lnSpc>
                <a:spcPct val="100000"/>
              </a:lnSpc>
              <a:spcBef>
                <a:spcPts val="735"/>
              </a:spcBef>
              <a:spcAft>
                <a:spcPts val="0"/>
              </a:spcAft>
              <a:buClrTx/>
              <a:buSzPct val="90000"/>
              <a:buFont typeface="Arial" panose="020B0604020202020204" pitchFamily="34" charset="0"/>
              <a:buNone/>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panose="020B0502040204020203"/>
                <a:ea typeface="Segoe UI Black" panose="020B0A02040204020203" pitchFamily="34"/>
                <a:cs typeface="Segoe UI" panose="020B0502040204020203" pitchFamily="34" charset="0"/>
              </a:rPr>
              <a:t>Modernize Infrastructure Security</a:t>
            </a:r>
            <a:endPar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panose="020B0502040204020203"/>
              <a:ea typeface="Segoe UI Black" panose="020B0A02040204020203" pitchFamily="34"/>
              <a:cs typeface="Segoe UI" panose="020B0502040204020203" pitchFamily="34" charset="0"/>
            </a:endParaRPr>
          </a:p>
        </p:txBody>
      </p:sp>
      <p:graphicFrame>
        <p:nvGraphicFramePr>
          <p:cNvPr id="87" name="Table 86"/>
          <p:cNvGraphicFramePr>
            <a:graphicFrameLocks noGrp="1"/>
          </p:cNvGraphicFramePr>
          <p:nvPr/>
        </p:nvGraphicFramePr>
        <p:xfrm>
          <a:off x="588263" y="5846496"/>
          <a:ext cx="1792987" cy="248641"/>
        </p:xfrm>
        <a:graphic>
          <a:graphicData uri="http://schemas.openxmlformats.org/drawingml/2006/table">
            <a:tbl>
              <a:tblPr firstRow="1" bandRow="1">
                <a:tableStyleId>{5C22544A-7EE6-4342-B048-85BDC9FD1C3A}</a:tableStyleId>
              </a:tblPr>
              <a:tblGrid>
                <a:gridCol w="253103"/>
                <a:gridCol w="644303"/>
                <a:gridCol w="251278"/>
                <a:gridCol w="644303"/>
              </a:tblGrid>
              <a:tr h="248641">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bg2">
                        <a:lumMod val="90000"/>
                      </a:schemeClr>
                    </a:solidFill>
                  </a:tcPr>
                </a:tc>
                <a:tc>
                  <a:txBody>
                    <a:bodyPr/>
                    <a:lstStyle/>
                    <a:p>
                      <a:pPr marL="0" algn="l" defTabSz="699770" rtl="0" eaLnBrk="1" latinLnBrk="0" hangingPunct="1"/>
                      <a:r>
                        <a:rPr lang="en-US" sz="900" b="0" kern="1200">
                          <a:gradFill>
                            <a:gsLst>
                              <a:gs pos="50000">
                                <a:schemeClr val="tx2"/>
                              </a:gs>
                              <a:gs pos="100000">
                                <a:schemeClr val="tx2"/>
                              </a:gs>
                            </a:gsLst>
                            <a:lin ang="8100000" scaled="1"/>
                          </a:gradFill>
                          <a:latin typeface="+mn-lt"/>
                          <a:ea typeface="+mn-ea"/>
                          <a:cs typeface="+mn-cs"/>
                        </a:rPr>
                        <a:t>Microsoft</a:t>
                      </a:r>
                      <a:endParaRPr lang="en-US" sz="900" b="0" kern="1200">
                        <a:gradFill>
                          <a:gsLst>
                            <a:gs pos="50000">
                              <a:schemeClr val="tx2"/>
                            </a:gs>
                            <a:gs pos="100000">
                              <a:schemeClr val="tx2"/>
                            </a:gs>
                          </a:gsLst>
                          <a:lin ang="8100000" scaled="1"/>
                        </a:gradFill>
                        <a:latin typeface="+mn-lt"/>
                        <a:ea typeface="+mn-ea"/>
                        <a:cs typeface="+mn-cs"/>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770" rtl="0" eaLnBrk="1" latinLnBrk="0" hangingPunct="1"/>
                      <a:r>
                        <a:rPr lang="en-US" sz="900" b="0" kern="1200">
                          <a:gradFill>
                            <a:gsLst>
                              <a:gs pos="50000">
                                <a:schemeClr val="tx2"/>
                              </a:gs>
                              <a:gs pos="100000">
                                <a:schemeClr val="tx2"/>
                              </a:gs>
                            </a:gsLst>
                            <a:lin ang="8100000" scaled="1"/>
                          </a:gradFill>
                          <a:latin typeface="+mn-lt"/>
                          <a:ea typeface="+mn-ea"/>
                          <a:cs typeface="+mn-cs"/>
                        </a:rPr>
                        <a:t>Customer</a:t>
                      </a:r>
                      <a:endParaRPr lang="en-US" sz="900" b="0" kern="1200">
                        <a:gradFill>
                          <a:gsLst>
                            <a:gs pos="50000">
                              <a:schemeClr val="tx2"/>
                            </a:gs>
                            <a:gs pos="100000">
                              <a:schemeClr val="tx2"/>
                            </a:gs>
                          </a:gsLst>
                          <a:lin ang="8100000" scaled="1"/>
                        </a:gradFill>
                        <a:latin typeface="+mn-lt"/>
                        <a:ea typeface="+mn-ea"/>
                        <a:cs typeface="+mn-cs"/>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r>
            </a:tbl>
          </a:graphicData>
        </a:graphic>
      </p:graphicFrame>
      <p:grpSp>
        <p:nvGrpSpPr>
          <p:cNvPr id="2" name="Group 1"/>
          <p:cNvGrpSpPr/>
          <p:nvPr/>
        </p:nvGrpSpPr>
        <p:grpSpPr>
          <a:xfrm>
            <a:off x="5211097" y="2306508"/>
            <a:ext cx="950551" cy="653171"/>
            <a:chOff x="5211265" y="2399844"/>
            <a:chExt cx="668058" cy="459056"/>
          </a:xfrm>
        </p:grpSpPr>
        <p:sp>
          <p:nvSpPr>
            <p:cNvPr id="33" name="Rectangle: Rounded Corners 32"/>
            <p:cNvSpPr/>
            <p:nvPr/>
          </p:nvSpPr>
          <p:spPr bwMode="auto">
            <a:xfrm>
              <a:off x="5211265" y="2399844"/>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17" name="Rounded Rectangle 2"/>
            <p:cNvSpPr/>
            <p:nvPr/>
          </p:nvSpPr>
          <p:spPr bwMode="auto">
            <a:xfrm rot="5400000">
              <a:off x="5415710" y="2425494"/>
              <a:ext cx="203085" cy="450129"/>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1" fmla="*/ 0 w 1379331"/>
                <a:gd name="connsiteY0-2" fmla="*/ 244699 h 1595517"/>
                <a:gd name="connsiteX1-3" fmla="*/ 229893 w 1379331"/>
                <a:gd name="connsiteY1-4" fmla="*/ 14806 h 1595517"/>
                <a:gd name="connsiteX2-5" fmla="*/ 597609 w 1379331"/>
                <a:gd name="connsiteY2-6" fmla="*/ 0 h 1595517"/>
                <a:gd name="connsiteX3-7" fmla="*/ 1149438 w 1379331"/>
                <a:gd name="connsiteY3-8" fmla="*/ 14806 h 1595517"/>
                <a:gd name="connsiteX4-9" fmla="*/ 1379331 w 1379331"/>
                <a:gd name="connsiteY4-10" fmla="*/ 244699 h 1595517"/>
                <a:gd name="connsiteX5-11" fmla="*/ 1379331 w 1379331"/>
                <a:gd name="connsiteY5-12" fmla="*/ 1365624 h 1595517"/>
                <a:gd name="connsiteX6-13" fmla="*/ 1149438 w 1379331"/>
                <a:gd name="connsiteY6-14" fmla="*/ 1595517 h 1595517"/>
                <a:gd name="connsiteX7-15" fmla="*/ 229893 w 1379331"/>
                <a:gd name="connsiteY7-16" fmla="*/ 1595517 h 1595517"/>
                <a:gd name="connsiteX8-17" fmla="*/ 0 w 1379331"/>
                <a:gd name="connsiteY8-18" fmla="*/ 1365624 h 1595517"/>
                <a:gd name="connsiteX9" fmla="*/ 0 w 1379331"/>
                <a:gd name="connsiteY9" fmla="*/ 244699 h 1595517"/>
                <a:gd name="connsiteX0-19" fmla="*/ 0 w 1379331"/>
                <a:gd name="connsiteY0-20" fmla="*/ 627059 h 1977877"/>
                <a:gd name="connsiteX1-21" fmla="*/ 229893 w 1379331"/>
                <a:gd name="connsiteY1-22" fmla="*/ 397166 h 1977877"/>
                <a:gd name="connsiteX2-23" fmla="*/ 597609 w 1379331"/>
                <a:gd name="connsiteY2-24" fmla="*/ 382360 h 1977877"/>
                <a:gd name="connsiteX3-25" fmla="*/ 1149438 w 1379331"/>
                <a:gd name="connsiteY3-26" fmla="*/ 397166 h 1977877"/>
                <a:gd name="connsiteX4-27" fmla="*/ 1379331 w 1379331"/>
                <a:gd name="connsiteY4-28" fmla="*/ 627059 h 1977877"/>
                <a:gd name="connsiteX5-29" fmla="*/ 1379331 w 1379331"/>
                <a:gd name="connsiteY5-30" fmla="*/ 1747984 h 1977877"/>
                <a:gd name="connsiteX6-31" fmla="*/ 1149438 w 1379331"/>
                <a:gd name="connsiteY6-32" fmla="*/ 1977877 h 1977877"/>
                <a:gd name="connsiteX7-33" fmla="*/ 229893 w 1379331"/>
                <a:gd name="connsiteY7-34" fmla="*/ 1977877 h 1977877"/>
                <a:gd name="connsiteX8-35" fmla="*/ 0 w 1379331"/>
                <a:gd name="connsiteY8-36" fmla="*/ 1747984 h 1977877"/>
                <a:gd name="connsiteX9-37" fmla="*/ 0 w 1379331"/>
                <a:gd name="connsiteY9-38" fmla="*/ 627059 h 1977877"/>
                <a:gd name="connsiteX0-39" fmla="*/ 0 w 1379331"/>
                <a:gd name="connsiteY0-40" fmla="*/ 627059 h 1977877"/>
                <a:gd name="connsiteX1-41" fmla="*/ 229893 w 1379331"/>
                <a:gd name="connsiteY1-42" fmla="*/ 397166 h 1977877"/>
                <a:gd name="connsiteX2-43" fmla="*/ 597609 w 1379331"/>
                <a:gd name="connsiteY2-44" fmla="*/ 382360 h 1977877"/>
                <a:gd name="connsiteX3-45" fmla="*/ 1149438 w 1379331"/>
                <a:gd name="connsiteY3-46" fmla="*/ 397166 h 1977877"/>
                <a:gd name="connsiteX4-47" fmla="*/ 1379331 w 1379331"/>
                <a:gd name="connsiteY4-48" fmla="*/ 627059 h 1977877"/>
                <a:gd name="connsiteX5-49" fmla="*/ 1379331 w 1379331"/>
                <a:gd name="connsiteY5-50" fmla="*/ 1747984 h 1977877"/>
                <a:gd name="connsiteX6-51" fmla="*/ 1149438 w 1379331"/>
                <a:gd name="connsiteY6-52" fmla="*/ 1977877 h 1977877"/>
                <a:gd name="connsiteX7-53" fmla="*/ 229893 w 1379331"/>
                <a:gd name="connsiteY7-54" fmla="*/ 1977877 h 1977877"/>
                <a:gd name="connsiteX8-55" fmla="*/ 0 w 1379331"/>
                <a:gd name="connsiteY8-56" fmla="*/ 1747984 h 1977877"/>
                <a:gd name="connsiteX9-57" fmla="*/ 0 w 1379331"/>
                <a:gd name="connsiteY9-58" fmla="*/ 627059 h 1977877"/>
                <a:gd name="connsiteX0-59" fmla="*/ 0 w 1379331"/>
                <a:gd name="connsiteY0-60" fmla="*/ 846386 h 2197204"/>
                <a:gd name="connsiteX1-61" fmla="*/ 229893 w 1379331"/>
                <a:gd name="connsiteY1-62" fmla="*/ 616493 h 2197204"/>
                <a:gd name="connsiteX2-63" fmla="*/ 705186 w 1379331"/>
                <a:gd name="connsiteY2-64" fmla="*/ 321989 h 2197204"/>
                <a:gd name="connsiteX3-65" fmla="*/ 1149438 w 1379331"/>
                <a:gd name="connsiteY3-66" fmla="*/ 616493 h 2197204"/>
                <a:gd name="connsiteX4-67" fmla="*/ 1379331 w 1379331"/>
                <a:gd name="connsiteY4-68" fmla="*/ 846386 h 2197204"/>
                <a:gd name="connsiteX5-69" fmla="*/ 1379331 w 1379331"/>
                <a:gd name="connsiteY5-70" fmla="*/ 1967311 h 2197204"/>
                <a:gd name="connsiteX6-71" fmla="*/ 1149438 w 1379331"/>
                <a:gd name="connsiteY6-72" fmla="*/ 2197204 h 2197204"/>
                <a:gd name="connsiteX7-73" fmla="*/ 229893 w 1379331"/>
                <a:gd name="connsiteY7-74" fmla="*/ 2197204 h 2197204"/>
                <a:gd name="connsiteX8-75" fmla="*/ 0 w 1379331"/>
                <a:gd name="connsiteY8-76" fmla="*/ 1967311 h 2197204"/>
                <a:gd name="connsiteX9-77" fmla="*/ 0 w 1379331"/>
                <a:gd name="connsiteY9-78" fmla="*/ 846386 h 2197204"/>
                <a:gd name="connsiteX0-79" fmla="*/ 0 w 1379331"/>
                <a:gd name="connsiteY0-80" fmla="*/ 846386 h 2197204"/>
                <a:gd name="connsiteX1-81" fmla="*/ 229893 w 1379331"/>
                <a:gd name="connsiteY1-82" fmla="*/ 616493 h 2197204"/>
                <a:gd name="connsiteX2-83" fmla="*/ 705186 w 1379331"/>
                <a:gd name="connsiteY2-84" fmla="*/ 321989 h 2197204"/>
                <a:gd name="connsiteX3-85" fmla="*/ 1149438 w 1379331"/>
                <a:gd name="connsiteY3-86" fmla="*/ 616493 h 2197204"/>
                <a:gd name="connsiteX4-87" fmla="*/ 1379331 w 1379331"/>
                <a:gd name="connsiteY4-88" fmla="*/ 846386 h 2197204"/>
                <a:gd name="connsiteX5-89" fmla="*/ 1379331 w 1379331"/>
                <a:gd name="connsiteY5-90" fmla="*/ 1967311 h 2197204"/>
                <a:gd name="connsiteX6-91" fmla="*/ 1149438 w 1379331"/>
                <a:gd name="connsiteY6-92" fmla="*/ 2197204 h 2197204"/>
                <a:gd name="connsiteX7-93" fmla="*/ 229893 w 1379331"/>
                <a:gd name="connsiteY7-94" fmla="*/ 2197204 h 2197204"/>
                <a:gd name="connsiteX8-95" fmla="*/ 0 w 1379331"/>
                <a:gd name="connsiteY8-96" fmla="*/ 1967311 h 2197204"/>
                <a:gd name="connsiteX9-97" fmla="*/ 0 w 1379331"/>
                <a:gd name="connsiteY9-98" fmla="*/ 846386 h 2197204"/>
                <a:gd name="connsiteX0-99" fmla="*/ 0 w 1379331"/>
                <a:gd name="connsiteY0-100" fmla="*/ 531243 h 1882061"/>
                <a:gd name="connsiteX1-101" fmla="*/ 229893 w 1379331"/>
                <a:gd name="connsiteY1-102" fmla="*/ 301350 h 1882061"/>
                <a:gd name="connsiteX2-103" fmla="*/ 705186 w 1379331"/>
                <a:gd name="connsiteY2-104" fmla="*/ 6846 h 1882061"/>
                <a:gd name="connsiteX3-105" fmla="*/ 1149438 w 1379331"/>
                <a:gd name="connsiteY3-106" fmla="*/ 301350 h 1882061"/>
                <a:gd name="connsiteX4-107" fmla="*/ 1379331 w 1379331"/>
                <a:gd name="connsiteY4-108" fmla="*/ 531243 h 1882061"/>
                <a:gd name="connsiteX5-109" fmla="*/ 1379331 w 1379331"/>
                <a:gd name="connsiteY5-110" fmla="*/ 1652168 h 1882061"/>
                <a:gd name="connsiteX6-111" fmla="*/ 1149438 w 1379331"/>
                <a:gd name="connsiteY6-112" fmla="*/ 1882061 h 1882061"/>
                <a:gd name="connsiteX7-113" fmla="*/ 229893 w 1379331"/>
                <a:gd name="connsiteY7-114" fmla="*/ 1882061 h 1882061"/>
                <a:gd name="connsiteX8-115" fmla="*/ 0 w 1379331"/>
                <a:gd name="connsiteY8-116" fmla="*/ 1652168 h 1882061"/>
                <a:gd name="connsiteX9-117" fmla="*/ 0 w 1379331"/>
                <a:gd name="connsiteY9-118" fmla="*/ 531243 h 1882061"/>
                <a:gd name="connsiteX0-119" fmla="*/ 0 w 1379331"/>
                <a:gd name="connsiteY0-120" fmla="*/ 531243 h 1882061"/>
                <a:gd name="connsiteX1-121" fmla="*/ 229893 w 1379331"/>
                <a:gd name="connsiteY1-122" fmla="*/ 301350 h 1882061"/>
                <a:gd name="connsiteX2-123" fmla="*/ 705186 w 1379331"/>
                <a:gd name="connsiteY2-124" fmla="*/ 6846 h 1882061"/>
                <a:gd name="connsiteX3-125" fmla="*/ 1149438 w 1379331"/>
                <a:gd name="connsiteY3-126" fmla="*/ 301350 h 1882061"/>
                <a:gd name="connsiteX4-127" fmla="*/ 1379331 w 1379331"/>
                <a:gd name="connsiteY4-128" fmla="*/ 531243 h 1882061"/>
                <a:gd name="connsiteX5-129" fmla="*/ 1379331 w 1379331"/>
                <a:gd name="connsiteY5-130" fmla="*/ 1652168 h 1882061"/>
                <a:gd name="connsiteX6-131" fmla="*/ 1149438 w 1379331"/>
                <a:gd name="connsiteY6-132" fmla="*/ 1882061 h 1882061"/>
                <a:gd name="connsiteX7-133" fmla="*/ 229893 w 1379331"/>
                <a:gd name="connsiteY7-134" fmla="*/ 1882061 h 1882061"/>
                <a:gd name="connsiteX8-135" fmla="*/ 0 w 1379331"/>
                <a:gd name="connsiteY8-136" fmla="*/ 1652168 h 1882061"/>
                <a:gd name="connsiteX9-137" fmla="*/ 0 w 1379331"/>
                <a:gd name="connsiteY9-138" fmla="*/ 531243 h 1882061"/>
                <a:gd name="connsiteX0-139" fmla="*/ 0 w 1379331"/>
                <a:gd name="connsiteY0-140" fmla="*/ 531243 h 1882061"/>
                <a:gd name="connsiteX1-141" fmla="*/ 229893 w 1379331"/>
                <a:gd name="connsiteY1-142" fmla="*/ 301350 h 1882061"/>
                <a:gd name="connsiteX2-143" fmla="*/ 705186 w 1379331"/>
                <a:gd name="connsiteY2-144" fmla="*/ 6846 h 1882061"/>
                <a:gd name="connsiteX3-145" fmla="*/ 1149438 w 1379331"/>
                <a:gd name="connsiteY3-146" fmla="*/ 301350 h 1882061"/>
                <a:gd name="connsiteX4-147" fmla="*/ 1379331 w 1379331"/>
                <a:gd name="connsiteY4-148" fmla="*/ 531243 h 1882061"/>
                <a:gd name="connsiteX5-149" fmla="*/ 1379331 w 1379331"/>
                <a:gd name="connsiteY5-150" fmla="*/ 1652168 h 1882061"/>
                <a:gd name="connsiteX6-151" fmla="*/ 1149438 w 1379331"/>
                <a:gd name="connsiteY6-152" fmla="*/ 1882061 h 1882061"/>
                <a:gd name="connsiteX7-153" fmla="*/ 229893 w 1379331"/>
                <a:gd name="connsiteY7-154" fmla="*/ 1882061 h 1882061"/>
                <a:gd name="connsiteX8-155" fmla="*/ 53789 w 1379331"/>
                <a:gd name="connsiteY8-156" fmla="*/ 1323565 h 1882061"/>
                <a:gd name="connsiteX9-157" fmla="*/ 0 w 1379331"/>
                <a:gd name="connsiteY9-158" fmla="*/ 531243 h 1882061"/>
                <a:gd name="connsiteX0-159" fmla="*/ 0 w 1379331"/>
                <a:gd name="connsiteY0-160" fmla="*/ 531243 h 1882061"/>
                <a:gd name="connsiteX1-161" fmla="*/ 229893 w 1379331"/>
                <a:gd name="connsiteY1-162" fmla="*/ 301350 h 1882061"/>
                <a:gd name="connsiteX2-163" fmla="*/ 705186 w 1379331"/>
                <a:gd name="connsiteY2-164" fmla="*/ 6846 h 1882061"/>
                <a:gd name="connsiteX3-165" fmla="*/ 1149438 w 1379331"/>
                <a:gd name="connsiteY3-166" fmla="*/ 301350 h 1882061"/>
                <a:gd name="connsiteX4-167" fmla="*/ 1379331 w 1379331"/>
                <a:gd name="connsiteY4-168" fmla="*/ 531243 h 1882061"/>
                <a:gd name="connsiteX5-169" fmla="*/ 1379331 w 1379331"/>
                <a:gd name="connsiteY5-170" fmla="*/ 1652168 h 1882061"/>
                <a:gd name="connsiteX6-171" fmla="*/ 1149438 w 1379331"/>
                <a:gd name="connsiteY6-172" fmla="*/ 1882061 h 1882061"/>
                <a:gd name="connsiteX7-173" fmla="*/ 627926 w 1379331"/>
                <a:gd name="connsiteY7-174" fmla="*/ 1494309 h 1882061"/>
                <a:gd name="connsiteX8-175" fmla="*/ 53789 w 1379331"/>
                <a:gd name="connsiteY8-176" fmla="*/ 1323565 h 1882061"/>
                <a:gd name="connsiteX9-177" fmla="*/ 0 w 1379331"/>
                <a:gd name="connsiteY9-178" fmla="*/ 531243 h 1882061"/>
                <a:gd name="connsiteX0-179" fmla="*/ 0 w 1379331"/>
                <a:gd name="connsiteY0-180" fmla="*/ 531243 h 1882061"/>
                <a:gd name="connsiteX1-181" fmla="*/ 229893 w 1379331"/>
                <a:gd name="connsiteY1-182" fmla="*/ 301350 h 1882061"/>
                <a:gd name="connsiteX2-183" fmla="*/ 705186 w 1379331"/>
                <a:gd name="connsiteY2-184" fmla="*/ 6846 h 1882061"/>
                <a:gd name="connsiteX3-185" fmla="*/ 1149438 w 1379331"/>
                <a:gd name="connsiteY3-186" fmla="*/ 301350 h 1882061"/>
                <a:gd name="connsiteX4-187" fmla="*/ 1379331 w 1379331"/>
                <a:gd name="connsiteY4-188" fmla="*/ 531243 h 1882061"/>
                <a:gd name="connsiteX5-189" fmla="*/ 1379331 w 1379331"/>
                <a:gd name="connsiteY5-190" fmla="*/ 1652168 h 1882061"/>
                <a:gd name="connsiteX6-191" fmla="*/ 1149438 w 1379331"/>
                <a:gd name="connsiteY6-192" fmla="*/ 1882061 h 1882061"/>
                <a:gd name="connsiteX7-193" fmla="*/ 627926 w 1379331"/>
                <a:gd name="connsiteY7-194" fmla="*/ 1494309 h 1882061"/>
                <a:gd name="connsiteX8-195" fmla="*/ 53789 w 1379331"/>
                <a:gd name="connsiteY8-196" fmla="*/ 1323565 h 1882061"/>
                <a:gd name="connsiteX9-197" fmla="*/ 0 w 1379331"/>
                <a:gd name="connsiteY9-198" fmla="*/ 531243 h 1882061"/>
                <a:gd name="connsiteX0-199" fmla="*/ 0 w 1379331"/>
                <a:gd name="connsiteY0-200" fmla="*/ 531243 h 1882061"/>
                <a:gd name="connsiteX1-201" fmla="*/ 283681 w 1379331"/>
                <a:gd name="connsiteY1-202" fmla="*/ 367070 h 1882061"/>
                <a:gd name="connsiteX2-203" fmla="*/ 705186 w 1379331"/>
                <a:gd name="connsiteY2-204" fmla="*/ 6846 h 1882061"/>
                <a:gd name="connsiteX3-205" fmla="*/ 1149438 w 1379331"/>
                <a:gd name="connsiteY3-206" fmla="*/ 301350 h 1882061"/>
                <a:gd name="connsiteX4-207" fmla="*/ 1379331 w 1379331"/>
                <a:gd name="connsiteY4-208" fmla="*/ 531243 h 1882061"/>
                <a:gd name="connsiteX5-209" fmla="*/ 1379331 w 1379331"/>
                <a:gd name="connsiteY5-210" fmla="*/ 1652168 h 1882061"/>
                <a:gd name="connsiteX6-211" fmla="*/ 1149438 w 1379331"/>
                <a:gd name="connsiteY6-212" fmla="*/ 1882061 h 1882061"/>
                <a:gd name="connsiteX7-213" fmla="*/ 627926 w 1379331"/>
                <a:gd name="connsiteY7-214" fmla="*/ 1494309 h 1882061"/>
                <a:gd name="connsiteX8-215" fmla="*/ 53789 w 1379331"/>
                <a:gd name="connsiteY8-216" fmla="*/ 1323565 h 1882061"/>
                <a:gd name="connsiteX9-217" fmla="*/ 0 w 1379331"/>
                <a:gd name="connsiteY9-218" fmla="*/ 531243 h 1882061"/>
                <a:gd name="connsiteX0-219" fmla="*/ 0 w 1379331"/>
                <a:gd name="connsiteY0-220" fmla="*/ 531243 h 1882061"/>
                <a:gd name="connsiteX1-221" fmla="*/ 283681 w 1379331"/>
                <a:gd name="connsiteY1-222" fmla="*/ 367070 h 1882061"/>
                <a:gd name="connsiteX2-223" fmla="*/ 705186 w 1379331"/>
                <a:gd name="connsiteY2-224" fmla="*/ 6846 h 1882061"/>
                <a:gd name="connsiteX3-225" fmla="*/ 1224742 w 1379331"/>
                <a:gd name="connsiteY3-226" fmla="*/ 301350 h 1882061"/>
                <a:gd name="connsiteX4-227" fmla="*/ 1379331 w 1379331"/>
                <a:gd name="connsiteY4-228" fmla="*/ 531243 h 1882061"/>
                <a:gd name="connsiteX5-229" fmla="*/ 1379331 w 1379331"/>
                <a:gd name="connsiteY5-230" fmla="*/ 1652168 h 1882061"/>
                <a:gd name="connsiteX6-231" fmla="*/ 1149438 w 1379331"/>
                <a:gd name="connsiteY6-232" fmla="*/ 1882061 h 1882061"/>
                <a:gd name="connsiteX7-233" fmla="*/ 627926 w 1379331"/>
                <a:gd name="connsiteY7-234" fmla="*/ 1494309 h 1882061"/>
                <a:gd name="connsiteX8-235" fmla="*/ 53789 w 1379331"/>
                <a:gd name="connsiteY8-236" fmla="*/ 1323565 h 1882061"/>
                <a:gd name="connsiteX9-237" fmla="*/ 0 w 1379331"/>
                <a:gd name="connsiteY9-238" fmla="*/ 531243 h 1882061"/>
                <a:gd name="connsiteX0-239" fmla="*/ 0 w 1379331"/>
                <a:gd name="connsiteY0-240" fmla="*/ 531243 h 1882061"/>
                <a:gd name="connsiteX1-241" fmla="*/ 283681 w 1379331"/>
                <a:gd name="connsiteY1-242" fmla="*/ 367070 h 1882061"/>
                <a:gd name="connsiteX2-243" fmla="*/ 705186 w 1379331"/>
                <a:gd name="connsiteY2-244" fmla="*/ 6846 h 1882061"/>
                <a:gd name="connsiteX3-245" fmla="*/ 1224742 w 1379331"/>
                <a:gd name="connsiteY3-246" fmla="*/ 301350 h 1882061"/>
                <a:gd name="connsiteX4-247" fmla="*/ 1379331 w 1379331"/>
                <a:gd name="connsiteY4-248" fmla="*/ 531243 h 1882061"/>
                <a:gd name="connsiteX5-249" fmla="*/ 1379331 w 1379331"/>
                <a:gd name="connsiteY5-250" fmla="*/ 1652168 h 1882061"/>
                <a:gd name="connsiteX6-251" fmla="*/ 1235499 w 1379331"/>
                <a:gd name="connsiteY6-252" fmla="*/ 1882061 h 1882061"/>
                <a:gd name="connsiteX7-253" fmla="*/ 627926 w 1379331"/>
                <a:gd name="connsiteY7-254" fmla="*/ 1494309 h 1882061"/>
                <a:gd name="connsiteX8-255" fmla="*/ 53789 w 1379331"/>
                <a:gd name="connsiteY8-256" fmla="*/ 1323565 h 1882061"/>
                <a:gd name="connsiteX9-257" fmla="*/ 0 w 1379331"/>
                <a:gd name="connsiteY9-258" fmla="*/ 531243 h 1882061"/>
                <a:gd name="connsiteX0-259" fmla="*/ 0 w 1379331"/>
                <a:gd name="connsiteY0-260" fmla="*/ 531243 h 1882061"/>
                <a:gd name="connsiteX1-261" fmla="*/ 283681 w 1379331"/>
                <a:gd name="connsiteY1-262" fmla="*/ 367070 h 1882061"/>
                <a:gd name="connsiteX2-263" fmla="*/ 705186 w 1379331"/>
                <a:gd name="connsiteY2-264" fmla="*/ 6846 h 1882061"/>
                <a:gd name="connsiteX3-265" fmla="*/ 1224742 w 1379331"/>
                <a:gd name="connsiteY3-266" fmla="*/ 301350 h 1882061"/>
                <a:gd name="connsiteX4-267" fmla="*/ 1379331 w 1379331"/>
                <a:gd name="connsiteY4-268" fmla="*/ 531243 h 1882061"/>
                <a:gd name="connsiteX5-269" fmla="*/ 1379331 w 1379331"/>
                <a:gd name="connsiteY5-270" fmla="*/ 1652168 h 1882061"/>
                <a:gd name="connsiteX6-271" fmla="*/ 1235499 w 1379331"/>
                <a:gd name="connsiteY6-272" fmla="*/ 1882061 h 1882061"/>
                <a:gd name="connsiteX7-273" fmla="*/ 627926 w 1379331"/>
                <a:gd name="connsiteY7-274" fmla="*/ 1494309 h 1882061"/>
                <a:gd name="connsiteX8-275" fmla="*/ 307152 w 1379331"/>
                <a:gd name="connsiteY8-276" fmla="*/ 1451044 h 1882061"/>
                <a:gd name="connsiteX9-277" fmla="*/ 53789 w 1379331"/>
                <a:gd name="connsiteY9-278" fmla="*/ 1323565 h 1882061"/>
                <a:gd name="connsiteX10" fmla="*/ 0 w 1379331"/>
                <a:gd name="connsiteY10" fmla="*/ 531243 h 1882061"/>
                <a:gd name="connsiteX0-279" fmla="*/ 0 w 1379331"/>
                <a:gd name="connsiteY0-280" fmla="*/ 531243 h 1882061"/>
                <a:gd name="connsiteX1-281" fmla="*/ 283681 w 1379331"/>
                <a:gd name="connsiteY1-282" fmla="*/ 367070 h 1882061"/>
                <a:gd name="connsiteX2-283" fmla="*/ 705186 w 1379331"/>
                <a:gd name="connsiteY2-284" fmla="*/ 6846 h 1882061"/>
                <a:gd name="connsiteX3-285" fmla="*/ 1224742 w 1379331"/>
                <a:gd name="connsiteY3-286" fmla="*/ 301350 h 1882061"/>
                <a:gd name="connsiteX4-287" fmla="*/ 1379331 w 1379331"/>
                <a:gd name="connsiteY4-288" fmla="*/ 531243 h 1882061"/>
                <a:gd name="connsiteX5-289" fmla="*/ 1379331 w 1379331"/>
                <a:gd name="connsiteY5-290" fmla="*/ 1652168 h 1882061"/>
                <a:gd name="connsiteX6-291" fmla="*/ 1235499 w 1379331"/>
                <a:gd name="connsiteY6-292" fmla="*/ 1882061 h 1882061"/>
                <a:gd name="connsiteX7-293" fmla="*/ 627926 w 1379331"/>
                <a:gd name="connsiteY7-294" fmla="*/ 1494309 h 1882061"/>
                <a:gd name="connsiteX8-295" fmla="*/ 307152 w 1379331"/>
                <a:gd name="connsiteY8-296" fmla="*/ 1451044 h 1882061"/>
                <a:gd name="connsiteX9-297" fmla="*/ 53789 w 1379331"/>
                <a:gd name="connsiteY9-298" fmla="*/ 1323565 h 1882061"/>
                <a:gd name="connsiteX10-299" fmla="*/ 16696 w 1379331"/>
                <a:gd name="connsiteY10-300" fmla="*/ 925279 h 1882061"/>
                <a:gd name="connsiteX11" fmla="*/ 0 w 1379331"/>
                <a:gd name="connsiteY11" fmla="*/ 531243 h 1882061"/>
                <a:gd name="connsiteX0-301" fmla="*/ 0 w 1382917"/>
                <a:gd name="connsiteY0-302" fmla="*/ 531243 h 1882061"/>
                <a:gd name="connsiteX1-303" fmla="*/ 283681 w 1382917"/>
                <a:gd name="connsiteY1-304" fmla="*/ 367070 h 1882061"/>
                <a:gd name="connsiteX2-305" fmla="*/ 705186 w 1382917"/>
                <a:gd name="connsiteY2-306" fmla="*/ 6846 h 1882061"/>
                <a:gd name="connsiteX3-307" fmla="*/ 1224742 w 1382917"/>
                <a:gd name="connsiteY3-308" fmla="*/ 301350 h 1882061"/>
                <a:gd name="connsiteX4-309" fmla="*/ 1379331 w 1382917"/>
                <a:gd name="connsiteY4-310" fmla="*/ 531243 h 1882061"/>
                <a:gd name="connsiteX5-311" fmla="*/ 1382917 w 1382917"/>
                <a:gd name="connsiteY5-312" fmla="*/ 898991 h 1882061"/>
                <a:gd name="connsiteX6-313" fmla="*/ 1379331 w 1382917"/>
                <a:gd name="connsiteY6-314" fmla="*/ 1652168 h 1882061"/>
                <a:gd name="connsiteX7-315" fmla="*/ 1235499 w 1382917"/>
                <a:gd name="connsiteY7-316" fmla="*/ 1882061 h 1882061"/>
                <a:gd name="connsiteX8-317" fmla="*/ 627926 w 1382917"/>
                <a:gd name="connsiteY8-318" fmla="*/ 1494309 h 1882061"/>
                <a:gd name="connsiteX9-319" fmla="*/ 307152 w 1382917"/>
                <a:gd name="connsiteY9-320" fmla="*/ 1451044 h 1882061"/>
                <a:gd name="connsiteX10-321" fmla="*/ 53789 w 1382917"/>
                <a:gd name="connsiteY10-322" fmla="*/ 1323565 h 1882061"/>
                <a:gd name="connsiteX11-323" fmla="*/ 16696 w 1382917"/>
                <a:gd name="connsiteY11-324" fmla="*/ 925279 h 1882061"/>
                <a:gd name="connsiteX12" fmla="*/ 0 w 1382917"/>
                <a:gd name="connsiteY12" fmla="*/ 531243 h 1882061"/>
                <a:gd name="connsiteX0-325" fmla="*/ 0 w 1382917"/>
                <a:gd name="connsiteY0-326" fmla="*/ 531243 h 1882061"/>
                <a:gd name="connsiteX1-327" fmla="*/ 283681 w 1382917"/>
                <a:gd name="connsiteY1-328" fmla="*/ 367070 h 1882061"/>
                <a:gd name="connsiteX2-329" fmla="*/ 705186 w 1382917"/>
                <a:gd name="connsiteY2-330" fmla="*/ 6846 h 1882061"/>
                <a:gd name="connsiteX3-331" fmla="*/ 1224742 w 1382917"/>
                <a:gd name="connsiteY3-332" fmla="*/ 301350 h 1882061"/>
                <a:gd name="connsiteX4-333" fmla="*/ 1379331 w 1382917"/>
                <a:gd name="connsiteY4-334" fmla="*/ 531243 h 1882061"/>
                <a:gd name="connsiteX5-335" fmla="*/ 1382917 w 1382917"/>
                <a:gd name="connsiteY5-336" fmla="*/ 898991 h 1882061"/>
                <a:gd name="connsiteX6-337" fmla="*/ 1379331 w 1382917"/>
                <a:gd name="connsiteY6-338" fmla="*/ 1652168 h 1882061"/>
                <a:gd name="connsiteX7-339" fmla="*/ 1235499 w 1382917"/>
                <a:gd name="connsiteY7-340" fmla="*/ 1882061 h 1882061"/>
                <a:gd name="connsiteX8-341" fmla="*/ 627926 w 1382917"/>
                <a:gd name="connsiteY8-342" fmla="*/ 1494309 h 1882061"/>
                <a:gd name="connsiteX9-343" fmla="*/ 475537 w 1382917"/>
                <a:gd name="connsiteY9-344" fmla="*/ 1463093 h 1882061"/>
                <a:gd name="connsiteX10-345" fmla="*/ 307152 w 1382917"/>
                <a:gd name="connsiteY10-346" fmla="*/ 1451044 h 1882061"/>
                <a:gd name="connsiteX11-347" fmla="*/ 53789 w 1382917"/>
                <a:gd name="connsiteY11-348" fmla="*/ 1323565 h 1882061"/>
                <a:gd name="connsiteX12-349" fmla="*/ 16696 w 1382917"/>
                <a:gd name="connsiteY12-350" fmla="*/ 925279 h 1882061"/>
                <a:gd name="connsiteX13" fmla="*/ 0 w 1382917"/>
                <a:gd name="connsiteY13" fmla="*/ 531243 h 1882061"/>
                <a:gd name="connsiteX0-351" fmla="*/ 0 w 1382917"/>
                <a:gd name="connsiteY0-352" fmla="*/ 531243 h 1882061"/>
                <a:gd name="connsiteX1-353" fmla="*/ 283681 w 1382917"/>
                <a:gd name="connsiteY1-354" fmla="*/ 367070 h 1882061"/>
                <a:gd name="connsiteX2-355" fmla="*/ 705186 w 1382917"/>
                <a:gd name="connsiteY2-356" fmla="*/ 6846 h 1882061"/>
                <a:gd name="connsiteX3-357" fmla="*/ 1224742 w 1382917"/>
                <a:gd name="connsiteY3-358" fmla="*/ 301350 h 1882061"/>
                <a:gd name="connsiteX4-359" fmla="*/ 1379331 w 1382917"/>
                <a:gd name="connsiteY4-360" fmla="*/ 531243 h 1882061"/>
                <a:gd name="connsiteX5-361" fmla="*/ 1382917 w 1382917"/>
                <a:gd name="connsiteY5-362" fmla="*/ 898991 h 1882061"/>
                <a:gd name="connsiteX6-363" fmla="*/ 1379331 w 1382917"/>
                <a:gd name="connsiteY6-364" fmla="*/ 1652168 h 1882061"/>
                <a:gd name="connsiteX7-365" fmla="*/ 1235499 w 1382917"/>
                <a:gd name="connsiteY7-366" fmla="*/ 1882061 h 1882061"/>
                <a:gd name="connsiteX8-367" fmla="*/ 627926 w 1382917"/>
                <a:gd name="connsiteY8-368" fmla="*/ 1494309 h 1882061"/>
                <a:gd name="connsiteX9-369" fmla="*/ 442199 w 1382917"/>
                <a:gd name="connsiteY9-370" fmla="*/ 1786048 h 1882061"/>
                <a:gd name="connsiteX10-371" fmla="*/ 307152 w 1382917"/>
                <a:gd name="connsiteY10-372" fmla="*/ 1451044 h 1882061"/>
                <a:gd name="connsiteX11-373" fmla="*/ 53789 w 1382917"/>
                <a:gd name="connsiteY11-374" fmla="*/ 1323565 h 1882061"/>
                <a:gd name="connsiteX12-375" fmla="*/ 16696 w 1382917"/>
                <a:gd name="connsiteY12-376" fmla="*/ 925279 h 1882061"/>
                <a:gd name="connsiteX13-377" fmla="*/ 0 w 1382917"/>
                <a:gd name="connsiteY13-378" fmla="*/ 531243 h 1882061"/>
                <a:gd name="connsiteX0-379" fmla="*/ 0 w 1382917"/>
                <a:gd name="connsiteY0-380" fmla="*/ 531243 h 1882061"/>
                <a:gd name="connsiteX1-381" fmla="*/ 283681 w 1382917"/>
                <a:gd name="connsiteY1-382" fmla="*/ 367070 h 1882061"/>
                <a:gd name="connsiteX2-383" fmla="*/ 705186 w 1382917"/>
                <a:gd name="connsiteY2-384" fmla="*/ 6846 h 1882061"/>
                <a:gd name="connsiteX3-385" fmla="*/ 1224742 w 1382917"/>
                <a:gd name="connsiteY3-386" fmla="*/ 301350 h 1882061"/>
                <a:gd name="connsiteX4-387" fmla="*/ 1379331 w 1382917"/>
                <a:gd name="connsiteY4-388" fmla="*/ 531243 h 1882061"/>
                <a:gd name="connsiteX5-389" fmla="*/ 1382917 w 1382917"/>
                <a:gd name="connsiteY5-390" fmla="*/ 898991 h 1882061"/>
                <a:gd name="connsiteX6-391" fmla="*/ 1379331 w 1382917"/>
                <a:gd name="connsiteY6-392" fmla="*/ 1652168 h 1882061"/>
                <a:gd name="connsiteX7-393" fmla="*/ 1235499 w 1382917"/>
                <a:gd name="connsiteY7-394" fmla="*/ 1882061 h 1882061"/>
                <a:gd name="connsiteX8-395" fmla="*/ 627926 w 1382917"/>
                <a:gd name="connsiteY8-396" fmla="*/ 1494309 h 1882061"/>
                <a:gd name="connsiteX9-397" fmla="*/ 442199 w 1382917"/>
                <a:gd name="connsiteY9-398" fmla="*/ 1786048 h 1882061"/>
                <a:gd name="connsiteX10-399" fmla="*/ 307152 w 1382917"/>
                <a:gd name="connsiteY10-400" fmla="*/ 1451044 h 1882061"/>
                <a:gd name="connsiteX11-401" fmla="*/ 53789 w 1382917"/>
                <a:gd name="connsiteY11-402" fmla="*/ 1323565 h 1882061"/>
                <a:gd name="connsiteX12-403" fmla="*/ 16696 w 1382917"/>
                <a:gd name="connsiteY12-404" fmla="*/ 925279 h 1882061"/>
                <a:gd name="connsiteX13-405" fmla="*/ 0 w 1382917"/>
                <a:gd name="connsiteY13-406" fmla="*/ 531243 h 1882061"/>
                <a:gd name="connsiteX0-407" fmla="*/ 0 w 1382917"/>
                <a:gd name="connsiteY0-408" fmla="*/ 531243 h 1882061"/>
                <a:gd name="connsiteX1-409" fmla="*/ 283681 w 1382917"/>
                <a:gd name="connsiteY1-410" fmla="*/ 367070 h 1882061"/>
                <a:gd name="connsiteX2-411" fmla="*/ 705186 w 1382917"/>
                <a:gd name="connsiteY2-412" fmla="*/ 6846 h 1882061"/>
                <a:gd name="connsiteX3-413" fmla="*/ 1224742 w 1382917"/>
                <a:gd name="connsiteY3-414" fmla="*/ 301350 h 1882061"/>
                <a:gd name="connsiteX4-415" fmla="*/ 1379331 w 1382917"/>
                <a:gd name="connsiteY4-416" fmla="*/ 531243 h 1882061"/>
                <a:gd name="connsiteX5-417" fmla="*/ 1382917 w 1382917"/>
                <a:gd name="connsiteY5-418" fmla="*/ 898991 h 1882061"/>
                <a:gd name="connsiteX6-419" fmla="*/ 1379331 w 1382917"/>
                <a:gd name="connsiteY6-420" fmla="*/ 1652168 h 1882061"/>
                <a:gd name="connsiteX7-421" fmla="*/ 1235499 w 1382917"/>
                <a:gd name="connsiteY7-422" fmla="*/ 1882061 h 1882061"/>
                <a:gd name="connsiteX8-423" fmla="*/ 627926 w 1382917"/>
                <a:gd name="connsiteY8-424" fmla="*/ 1494309 h 1882061"/>
                <a:gd name="connsiteX9-425" fmla="*/ 442199 w 1382917"/>
                <a:gd name="connsiteY9-426" fmla="*/ 1786048 h 1882061"/>
                <a:gd name="connsiteX10-427" fmla="*/ 307152 w 1382917"/>
                <a:gd name="connsiteY10-428" fmla="*/ 1451044 h 1882061"/>
                <a:gd name="connsiteX11-429" fmla="*/ 53789 w 1382917"/>
                <a:gd name="connsiteY11-430" fmla="*/ 1323565 h 1882061"/>
                <a:gd name="connsiteX12-431" fmla="*/ 16696 w 1382917"/>
                <a:gd name="connsiteY12-432" fmla="*/ 925279 h 1882061"/>
                <a:gd name="connsiteX13-433" fmla="*/ 0 w 1382917"/>
                <a:gd name="connsiteY13-434" fmla="*/ 531243 h 1882061"/>
                <a:gd name="connsiteX0-435" fmla="*/ 0 w 1382917"/>
                <a:gd name="connsiteY0-436" fmla="*/ 531243 h 1882061"/>
                <a:gd name="connsiteX1-437" fmla="*/ 283681 w 1382917"/>
                <a:gd name="connsiteY1-438" fmla="*/ 367070 h 1882061"/>
                <a:gd name="connsiteX2-439" fmla="*/ 705186 w 1382917"/>
                <a:gd name="connsiteY2-440" fmla="*/ 6846 h 1882061"/>
                <a:gd name="connsiteX3-441" fmla="*/ 1224742 w 1382917"/>
                <a:gd name="connsiteY3-442" fmla="*/ 301350 h 1882061"/>
                <a:gd name="connsiteX4-443" fmla="*/ 1379331 w 1382917"/>
                <a:gd name="connsiteY4-444" fmla="*/ 531243 h 1882061"/>
                <a:gd name="connsiteX5-445" fmla="*/ 1382917 w 1382917"/>
                <a:gd name="connsiteY5-446" fmla="*/ 898991 h 1882061"/>
                <a:gd name="connsiteX6-447" fmla="*/ 1379331 w 1382917"/>
                <a:gd name="connsiteY6-448" fmla="*/ 1652168 h 1882061"/>
                <a:gd name="connsiteX7-449" fmla="*/ 1235499 w 1382917"/>
                <a:gd name="connsiteY7-450" fmla="*/ 1882061 h 1882061"/>
                <a:gd name="connsiteX8-451" fmla="*/ 1066087 w 1382917"/>
                <a:gd name="connsiteY8-452" fmla="*/ 1528556 h 1882061"/>
                <a:gd name="connsiteX9-453" fmla="*/ 627926 w 1382917"/>
                <a:gd name="connsiteY9-454" fmla="*/ 1494309 h 1882061"/>
                <a:gd name="connsiteX10-455" fmla="*/ 442199 w 1382917"/>
                <a:gd name="connsiteY10-456" fmla="*/ 1786048 h 1882061"/>
                <a:gd name="connsiteX11-457" fmla="*/ 307152 w 1382917"/>
                <a:gd name="connsiteY11-458" fmla="*/ 1451044 h 1882061"/>
                <a:gd name="connsiteX12-459" fmla="*/ 53789 w 1382917"/>
                <a:gd name="connsiteY12-460" fmla="*/ 1323565 h 1882061"/>
                <a:gd name="connsiteX13-461" fmla="*/ 16696 w 1382917"/>
                <a:gd name="connsiteY13-462" fmla="*/ 925279 h 1882061"/>
                <a:gd name="connsiteX14" fmla="*/ 0 w 1382917"/>
                <a:gd name="connsiteY14" fmla="*/ 531243 h 1882061"/>
                <a:gd name="connsiteX0-463" fmla="*/ 0 w 1382917"/>
                <a:gd name="connsiteY0-464" fmla="*/ 531243 h 1882061"/>
                <a:gd name="connsiteX1-465" fmla="*/ 283681 w 1382917"/>
                <a:gd name="connsiteY1-466" fmla="*/ 367070 h 1882061"/>
                <a:gd name="connsiteX2-467" fmla="*/ 705186 w 1382917"/>
                <a:gd name="connsiteY2-468" fmla="*/ 6846 h 1882061"/>
                <a:gd name="connsiteX3-469" fmla="*/ 1224742 w 1382917"/>
                <a:gd name="connsiteY3-470" fmla="*/ 301350 h 1882061"/>
                <a:gd name="connsiteX4-471" fmla="*/ 1379331 w 1382917"/>
                <a:gd name="connsiteY4-472" fmla="*/ 531243 h 1882061"/>
                <a:gd name="connsiteX5-473" fmla="*/ 1382917 w 1382917"/>
                <a:gd name="connsiteY5-474" fmla="*/ 898991 h 1882061"/>
                <a:gd name="connsiteX6-475" fmla="*/ 1379331 w 1382917"/>
                <a:gd name="connsiteY6-476" fmla="*/ 1652168 h 1882061"/>
                <a:gd name="connsiteX7-477" fmla="*/ 1235499 w 1382917"/>
                <a:gd name="connsiteY7-478" fmla="*/ 1882061 h 1882061"/>
                <a:gd name="connsiteX8-479" fmla="*/ 1066087 w 1382917"/>
                <a:gd name="connsiteY8-480" fmla="*/ 1528556 h 1882061"/>
                <a:gd name="connsiteX9-481" fmla="*/ 627926 w 1382917"/>
                <a:gd name="connsiteY9-482" fmla="*/ 1494309 h 1882061"/>
                <a:gd name="connsiteX10-483" fmla="*/ 442199 w 1382917"/>
                <a:gd name="connsiteY10-484" fmla="*/ 1786048 h 1882061"/>
                <a:gd name="connsiteX11-485" fmla="*/ 307152 w 1382917"/>
                <a:gd name="connsiteY11-486" fmla="*/ 1451044 h 1882061"/>
                <a:gd name="connsiteX12-487" fmla="*/ 53789 w 1382917"/>
                <a:gd name="connsiteY12-488" fmla="*/ 1323565 h 1882061"/>
                <a:gd name="connsiteX13-489" fmla="*/ 16696 w 1382917"/>
                <a:gd name="connsiteY13-490" fmla="*/ 925279 h 1882061"/>
                <a:gd name="connsiteX14-491" fmla="*/ 0 w 1382917"/>
                <a:gd name="connsiteY14-492" fmla="*/ 531243 h 1882061"/>
                <a:gd name="connsiteX0-493" fmla="*/ 0 w 1382917"/>
                <a:gd name="connsiteY0-494" fmla="*/ 531243 h 1786048"/>
                <a:gd name="connsiteX1-495" fmla="*/ 283681 w 1382917"/>
                <a:gd name="connsiteY1-496" fmla="*/ 367070 h 1786048"/>
                <a:gd name="connsiteX2-497" fmla="*/ 705186 w 1382917"/>
                <a:gd name="connsiteY2-498" fmla="*/ 6846 h 1786048"/>
                <a:gd name="connsiteX3-499" fmla="*/ 1224742 w 1382917"/>
                <a:gd name="connsiteY3-500" fmla="*/ 301350 h 1786048"/>
                <a:gd name="connsiteX4-501" fmla="*/ 1379331 w 1382917"/>
                <a:gd name="connsiteY4-502" fmla="*/ 531243 h 1786048"/>
                <a:gd name="connsiteX5-503" fmla="*/ 1382917 w 1382917"/>
                <a:gd name="connsiteY5-504" fmla="*/ 898991 h 1786048"/>
                <a:gd name="connsiteX6-505" fmla="*/ 1379331 w 1382917"/>
                <a:gd name="connsiteY6-506" fmla="*/ 1652168 h 1786048"/>
                <a:gd name="connsiteX7-507" fmla="*/ 1235499 w 1382917"/>
                <a:gd name="connsiteY7-508" fmla="*/ 1729312 h 1786048"/>
                <a:gd name="connsiteX8-509" fmla="*/ 1066087 w 1382917"/>
                <a:gd name="connsiteY8-510" fmla="*/ 1528556 h 1786048"/>
                <a:gd name="connsiteX9-511" fmla="*/ 627926 w 1382917"/>
                <a:gd name="connsiteY9-512" fmla="*/ 1494309 h 1786048"/>
                <a:gd name="connsiteX10-513" fmla="*/ 442199 w 1382917"/>
                <a:gd name="connsiteY10-514" fmla="*/ 1786048 h 1786048"/>
                <a:gd name="connsiteX11-515" fmla="*/ 307152 w 1382917"/>
                <a:gd name="connsiteY11-516" fmla="*/ 1451044 h 1786048"/>
                <a:gd name="connsiteX12-517" fmla="*/ 53789 w 1382917"/>
                <a:gd name="connsiteY12-518" fmla="*/ 1323565 h 1786048"/>
                <a:gd name="connsiteX13-519" fmla="*/ 16696 w 1382917"/>
                <a:gd name="connsiteY13-520" fmla="*/ 925279 h 1786048"/>
                <a:gd name="connsiteX14-521" fmla="*/ 0 w 1382917"/>
                <a:gd name="connsiteY14-522" fmla="*/ 531243 h 1786048"/>
                <a:gd name="connsiteX0-523" fmla="*/ 0 w 1384341"/>
                <a:gd name="connsiteY0-524" fmla="*/ 531243 h 1786048"/>
                <a:gd name="connsiteX1-525" fmla="*/ 283681 w 1384341"/>
                <a:gd name="connsiteY1-526" fmla="*/ 367070 h 1786048"/>
                <a:gd name="connsiteX2-527" fmla="*/ 705186 w 1384341"/>
                <a:gd name="connsiteY2-528" fmla="*/ 6846 h 1786048"/>
                <a:gd name="connsiteX3-529" fmla="*/ 1224742 w 1384341"/>
                <a:gd name="connsiteY3-530" fmla="*/ 301350 h 1786048"/>
                <a:gd name="connsiteX4-531" fmla="*/ 1379331 w 1384341"/>
                <a:gd name="connsiteY4-532" fmla="*/ 531243 h 1786048"/>
                <a:gd name="connsiteX5-533" fmla="*/ 1382917 w 1384341"/>
                <a:gd name="connsiteY5-534" fmla="*/ 898991 h 1786048"/>
                <a:gd name="connsiteX6-535" fmla="*/ 1384093 w 1384341"/>
                <a:gd name="connsiteY6-536" fmla="*/ 1564883 h 1786048"/>
                <a:gd name="connsiteX7-537" fmla="*/ 1235499 w 1384341"/>
                <a:gd name="connsiteY7-538" fmla="*/ 1729312 h 1786048"/>
                <a:gd name="connsiteX8-539" fmla="*/ 1066087 w 1384341"/>
                <a:gd name="connsiteY8-540" fmla="*/ 1528556 h 1786048"/>
                <a:gd name="connsiteX9-541" fmla="*/ 627926 w 1384341"/>
                <a:gd name="connsiteY9-542" fmla="*/ 1494309 h 1786048"/>
                <a:gd name="connsiteX10-543" fmla="*/ 442199 w 1384341"/>
                <a:gd name="connsiteY10-544" fmla="*/ 1786048 h 1786048"/>
                <a:gd name="connsiteX11-545" fmla="*/ 307152 w 1384341"/>
                <a:gd name="connsiteY11-546" fmla="*/ 1451044 h 1786048"/>
                <a:gd name="connsiteX12-547" fmla="*/ 53789 w 1384341"/>
                <a:gd name="connsiteY12-548" fmla="*/ 1323565 h 1786048"/>
                <a:gd name="connsiteX13-549" fmla="*/ 16696 w 1384341"/>
                <a:gd name="connsiteY13-550" fmla="*/ 925279 h 1786048"/>
                <a:gd name="connsiteX14-551" fmla="*/ 0 w 1384341"/>
                <a:gd name="connsiteY14-552" fmla="*/ 531243 h 1786048"/>
                <a:gd name="connsiteX0-553" fmla="*/ 0 w 1384341"/>
                <a:gd name="connsiteY0-554" fmla="*/ 531243 h 1786048"/>
                <a:gd name="connsiteX1-555" fmla="*/ 283681 w 1384341"/>
                <a:gd name="connsiteY1-556" fmla="*/ 367070 h 1786048"/>
                <a:gd name="connsiteX2-557" fmla="*/ 705186 w 1384341"/>
                <a:gd name="connsiteY2-558" fmla="*/ 6846 h 1786048"/>
                <a:gd name="connsiteX3-559" fmla="*/ 1224742 w 1384341"/>
                <a:gd name="connsiteY3-560" fmla="*/ 301350 h 1786048"/>
                <a:gd name="connsiteX4-561" fmla="*/ 1379331 w 1384341"/>
                <a:gd name="connsiteY4-562" fmla="*/ 531243 h 1786048"/>
                <a:gd name="connsiteX5-563" fmla="*/ 1382917 w 1384341"/>
                <a:gd name="connsiteY5-564" fmla="*/ 898991 h 1786048"/>
                <a:gd name="connsiteX6-565" fmla="*/ 1384093 w 1384341"/>
                <a:gd name="connsiteY6-566" fmla="*/ 1564883 h 1786048"/>
                <a:gd name="connsiteX7-567" fmla="*/ 1237880 w 1384341"/>
                <a:gd name="connsiteY7-568" fmla="*/ 1674031 h 1786048"/>
                <a:gd name="connsiteX8-569" fmla="*/ 1066087 w 1384341"/>
                <a:gd name="connsiteY8-570" fmla="*/ 1528556 h 1786048"/>
                <a:gd name="connsiteX9-571" fmla="*/ 627926 w 1384341"/>
                <a:gd name="connsiteY9-572" fmla="*/ 1494309 h 1786048"/>
                <a:gd name="connsiteX10-573" fmla="*/ 442199 w 1384341"/>
                <a:gd name="connsiteY10-574" fmla="*/ 1786048 h 1786048"/>
                <a:gd name="connsiteX11-575" fmla="*/ 307152 w 1384341"/>
                <a:gd name="connsiteY11-576" fmla="*/ 1451044 h 1786048"/>
                <a:gd name="connsiteX12-577" fmla="*/ 53789 w 1384341"/>
                <a:gd name="connsiteY12-578" fmla="*/ 1323565 h 1786048"/>
                <a:gd name="connsiteX13-579" fmla="*/ 16696 w 1384341"/>
                <a:gd name="connsiteY13-580" fmla="*/ 925279 h 1786048"/>
                <a:gd name="connsiteX14-581" fmla="*/ 0 w 1384341"/>
                <a:gd name="connsiteY14-582" fmla="*/ 531243 h 1786048"/>
                <a:gd name="connsiteX0-583" fmla="*/ 0 w 1384341"/>
                <a:gd name="connsiteY0-584" fmla="*/ 531243 h 1786048"/>
                <a:gd name="connsiteX1-585" fmla="*/ 283681 w 1384341"/>
                <a:gd name="connsiteY1-586" fmla="*/ 367070 h 1786048"/>
                <a:gd name="connsiteX2-587" fmla="*/ 705186 w 1384341"/>
                <a:gd name="connsiteY2-588" fmla="*/ 6846 h 1786048"/>
                <a:gd name="connsiteX3-589" fmla="*/ 1224742 w 1384341"/>
                <a:gd name="connsiteY3-590" fmla="*/ 301350 h 1786048"/>
                <a:gd name="connsiteX4-591" fmla="*/ 1379331 w 1384341"/>
                <a:gd name="connsiteY4-592" fmla="*/ 531243 h 1786048"/>
                <a:gd name="connsiteX5-593" fmla="*/ 1382917 w 1384341"/>
                <a:gd name="connsiteY5-594" fmla="*/ 898991 h 1786048"/>
                <a:gd name="connsiteX6-595" fmla="*/ 1384093 w 1384341"/>
                <a:gd name="connsiteY6-596" fmla="*/ 1564883 h 1786048"/>
                <a:gd name="connsiteX7-597" fmla="*/ 1237880 w 1384341"/>
                <a:gd name="connsiteY7-598" fmla="*/ 1674031 h 1786048"/>
                <a:gd name="connsiteX8-599" fmla="*/ 966075 w 1384341"/>
                <a:gd name="connsiteY8-600" fmla="*/ 1525647 h 1786048"/>
                <a:gd name="connsiteX9-601" fmla="*/ 627926 w 1384341"/>
                <a:gd name="connsiteY9-602" fmla="*/ 1494309 h 1786048"/>
                <a:gd name="connsiteX10-603" fmla="*/ 442199 w 1384341"/>
                <a:gd name="connsiteY10-604" fmla="*/ 1786048 h 1786048"/>
                <a:gd name="connsiteX11-605" fmla="*/ 307152 w 1384341"/>
                <a:gd name="connsiteY11-606" fmla="*/ 1451044 h 1786048"/>
                <a:gd name="connsiteX12-607" fmla="*/ 53789 w 1384341"/>
                <a:gd name="connsiteY12-608" fmla="*/ 1323565 h 1786048"/>
                <a:gd name="connsiteX13-609" fmla="*/ 16696 w 1384341"/>
                <a:gd name="connsiteY13-610" fmla="*/ 925279 h 1786048"/>
                <a:gd name="connsiteX14-611" fmla="*/ 0 w 1384341"/>
                <a:gd name="connsiteY14-612" fmla="*/ 531243 h 1786048"/>
                <a:gd name="connsiteX0-613" fmla="*/ 0 w 1384341"/>
                <a:gd name="connsiteY0-614" fmla="*/ 531243 h 1786048"/>
                <a:gd name="connsiteX1-615" fmla="*/ 283681 w 1384341"/>
                <a:gd name="connsiteY1-616" fmla="*/ 367070 h 1786048"/>
                <a:gd name="connsiteX2-617" fmla="*/ 705186 w 1384341"/>
                <a:gd name="connsiteY2-618" fmla="*/ 6846 h 1786048"/>
                <a:gd name="connsiteX3-619" fmla="*/ 1224742 w 1384341"/>
                <a:gd name="connsiteY3-620" fmla="*/ 301350 h 1786048"/>
                <a:gd name="connsiteX4-621" fmla="*/ 1379331 w 1384341"/>
                <a:gd name="connsiteY4-622" fmla="*/ 531243 h 1786048"/>
                <a:gd name="connsiteX5-623" fmla="*/ 1382917 w 1384341"/>
                <a:gd name="connsiteY5-624" fmla="*/ 898991 h 1786048"/>
                <a:gd name="connsiteX6-625" fmla="*/ 1384093 w 1384341"/>
                <a:gd name="connsiteY6-626" fmla="*/ 1564883 h 1786048"/>
                <a:gd name="connsiteX7-627" fmla="*/ 1237880 w 1384341"/>
                <a:gd name="connsiteY7-628" fmla="*/ 1674031 h 1786048"/>
                <a:gd name="connsiteX8-629" fmla="*/ 966075 w 1384341"/>
                <a:gd name="connsiteY8-630" fmla="*/ 1525647 h 1786048"/>
                <a:gd name="connsiteX9-631" fmla="*/ 627926 w 1384341"/>
                <a:gd name="connsiteY9-632" fmla="*/ 1494309 h 1786048"/>
                <a:gd name="connsiteX10-633" fmla="*/ 442199 w 1384341"/>
                <a:gd name="connsiteY10-634" fmla="*/ 1786048 h 1786048"/>
                <a:gd name="connsiteX11-635" fmla="*/ 307152 w 1384341"/>
                <a:gd name="connsiteY11-636" fmla="*/ 1451044 h 1786048"/>
                <a:gd name="connsiteX12-637" fmla="*/ 53789 w 1384341"/>
                <a:gd name="connsiteY12-638" fmla="*/ 1323565 h 1786048"/>
                <a:gd name="connsiteX13-639" fmla="*/ 16696 w 1384341"/>
                <a:gd name="connsiteY13-640" fmla="*/ 925279 h 1786048"/>
                <a:gd name="connsiteX14-641" fmla="*/ 0 w 1384341"/>
                <a:gd name="connsiteY14-642" fmla="*/ 531243 h 1786048"/>
                <a:gd name="connsiteX0-643" fmla="*/ 0 w 1384341"/>
                <a:gd name="connsiteY0-644" fmla="*/ 531243 h 1674886"/>
                <a:gd name="connsiteX1-645" fmla="*/ 283681 w 1384341"/>
                <a:gd name="connsiteY1-646" fmla="*/ 367070 h 1674886"/>
                <a:gd name="connsiteX2-647" fmla="*/ 705186 w 1384341"/>
                <a:gd name="connsiteY2-648" fmla="*/ 6846 h 1674886"/>
                <a:gd name="connsiteX3-649" fmla="*/ 1224742 w 1384341"/>
                <a:gd name="connsiteY3-650" fmla="*/ 301350 h 1674886"/>
                <a:gd name="connsiteX4-651" fmla="*/ 1379331 w 1384341"/>
                <a:gd name="connsiteY4-652" fmla="*/ 531243 h 1674886"/>
                <a:gd name="connsiteX5-653" fmla="*/ 1382917 w 1384341"/>
                <a:gd name="connsiteY5-654" fmla="*/ 898991 h 1674886"/>
                <a:gd name="connsiteX6-655" fmla="*/ 1384093 w 1384341"/>
                <a:gd name="connsiteY6-656" fmla="*/ 1564883 h 1674886"/>
                <a:gd name="connsiteX7-657" fmla="*/ 1237880 w 1384341"/>
                <a:gd name="connsiteY7-658" fmla="*/ 1674031 h 1674886"/>
                <a:gd name="connsiteX8-659" fmla="*/ 966075 w 1384341"/>
                <a:gd name="connsiteY8-660" fmla="*/ 1525647 h 1674886"/>
                <a:gd name="connsiteX9-661" fmla="*/ 627926 w 1384341"/>
                <a:gd name="connsiteY9-662" fmla="*/ 1494309 h 1674886"/>
                <a:gd name="connsiteX10-663" fmla="*/ 444580 w 1384341"/>
                <a:gd name="connsiteY10-664" fmla="*/ 1496552 h 1674886"/>
                <a:gd name="connsiteX11-665" fmla="*/ 307152 w 1384341"/>
                <a:gd name="connsiteY11-666" fmla="*/ 1451044 h 1674886"/>
                <a:gd name="connsiteX12-667" fmla="*/ 53789 w 1384341"/>
                <a:gd name="connsiteY12-668" fmla="*/ 1323565 h 1674886"/>
                <a:gd name="connsiteX13-669" fmla="*/ 16696 w 1384341"/>
                <a:gd name="connsiteY13-670" fmla="*/ 925279 h 1674886"/>
                <a:gd name="connsiteX14-671" fmla="*/ 0 w 1384341"/>
                <a:gd name="connsiteY14-672" fmla="*/ 531243 h 1674886"/>
                <a:gd name="connsiteX0-673" fmla="*/ 0 w 1384341"/>
                <a:gd name="connsiteY0-674" fmla="*/ 531243 h 1674886"/>
                <a:gd name="connsiteX1-675" fmla="*/ 283681 w 1384341"/>
                <a:gd name="connsiteY1-676" fmla="*/ 367070 h 1674886"/>
                <a:gd name="connsiteX2-677" fmla="*/ 705186 w 1384341"/>
                <a:gd name="connsiteY2-678" fmla="*/ 6846 h 1674886"/>
                <a:gd name="connsiteX3-679" fmla="*/ 1224742 w 1384341"/>
                <a:gd name="connsiteY3-680" fmla="*/ 301350 h 1674886"/>
                <a:gd name="connsiteX4-681" fmla="*/ 1379331 w 1384341"/>
                <a:gd name="connsiteY4-682" fmla="*/ 531243 h 1674886"/>
                <a:gd name="connsiteX5-683" fmla="*/ 1382917 w 1384341"/>
                <a:gd name="connsiteY5-684" fmla="*/ 898991 h 1674886"/>
                <a:gd name="connsiteX6-685" fmla="*/ 1384093 w 1384341"/>
                <a:gd name="connsiteY6-686" fmla="*/ 1564883 h 1674886"/>
                <a:gd name="connsiteX7-687" fmla="*/ 1237880 w 1384341"/>
                <a:gd name="connsiteY7-688" fmla="*/ 1674031 h 1674886"/>
                <a:gd name="connsiteX8-689" fmla="*/ 966075 w 1384341"/>
                <a:gd name="connsiteY8-690" fmla="*/ 1525647 h 1674886"/>
                <a:gd name="connsiteX9-691" fmla="*/ 627926 w 1384341"/>
                <a:gd name="connsiteY9-692" fmla="*/ 1494309 h 1674886"/>
                <a:gd name="connsiteX10-693" fmla="*/ 444580 w 1384341"/>
                <a:gd name="connsiteY10-694" fmla="*/ 1496552 h 1674886"/>
                <a:gd name="connsiteX11-695" fmla="*/ 307152 w 1384341"/>
                <a:gd name="connsiteY11-696" fmla="*/ 1451044 h 1674886"/>
                <a:gd name="connsiteX12-697" fmla="*/ 402528 w 1384341"/>
                <a:gd name="connsiteY12-698" fmla="*/ 931603 h 1674886"/>
                <a:gd name="connsiteX13-699" fmla="*/ 16696 w 1384341"/>
                <a:gd name="connsiteY13-700" fmla="*/ 925279 h 1674886"/>
                <a:gd name="connsiteX14-701" fmla="*/ 0 w 1384341"/>
                <a:gd name="connsiteY14-702" fmla="*/ 531243 h 1674886"/>
                <a:gd name="connsiteX0-703" fmla="*/ 0 w 1384341"/>
                <a:gd name="connsiteY0-704" fmla="*/ 531243 h 1674886"/>
                <a:gd name="connsiteX1-705" fmla="*/ 283681 w 1384341"/>
                <a:gd name="connsiteY1-706" fmla="*/ 367070 h 1674886"/>
                <a:gd name="connsiteX2-707" fmla="*/ 705186 w 1384341"/>
                <a:gd name="connsiteY2-708" fmla="*/ 6846 h 1674886"/>
                <a:gd name="connsiteX3-709" fmla="*/ 1224742 w 1384341"/>
                <a:gd name="connsiteY3-710" fmla="*/ 301350 h 1674886"/>
                <a:gd name="connsiteX4-711" fmla="*/ 1379331 w 1384341"/>
                <a:gd name="connsiteY4-712" fmla="*/ 531243 h 1674886"/>
                <a:gd name="connsiteX5-713" fmla="*/ 1382917 w 1384341"/>
                <a:gd name="connsiteY5-714" fmla="*/ 898991 h 1674886"/>
                <a:gd name="connsiteX6-715" fmla="*/ 1384093 w 1384341"/>
                <a:gd name="connsiteY6-716" fmla="*/ 1564883 h 1674886"/>
                <a:gd name="connsiteX7-717" fmla="*/ 1237880 w 1384341"/>
                <a:gd name="connsiteY7-718" fmla="*/ 1674031 h 1674886"/>
                <a:gd name="connsiteX8-719" fmla="*/ 966075 w 1384341"/>
                <a:gd name="connsiteY8-720" fmla="*/ 1525647 h 1674886"/>
                <a:gd name="connsiteX9-721" fmla="*/ 627926 w 1384341"/>
                <a:gd name="connsiteY9-722" fmla="*/ 1494309 h 1674886"/>
                <a:gd name="connsiteX10-723" fmla="*/ 444580 w 1384341"/>
                <a:gd name="connsiteY10-724" fmla="*/ 1496552 h 1674886"/>
                <a:gd name="connsiteX11-725" fmla="*/ 435365 w 1384341"/>
                <a:gd name="connsiteY11-726" fmla="*/ 1383018 h 1674886"/>
                <a:gd name="connsiteX12-727" fmla="*/ 402528 w 1384341"/>
                <a:gd name="connsiteY12-728" fmla="*/ 931603 h 1674886"/>
                <a:gd name="connsiteX13-729" fmla="*/ 16696 w 1384341"/>
                <a:gd name="connsiteY13-730" fmla="*/ 925279 h 1674886"/>
                <a:gd name="connsiteX14-731" fmla="*/ 0 w 1384341"/>
                <a:gd name="connsiteY14-732" fmla="*/ 531243 h 1674886"/>
                <a:gd name="connsiteX0-733" fmla="*/ 0 w 1384341"/>
                <a:gd name="connsiteY0-734" fmla="*/ 531243 h 1724927"/>
                <a:gd name="connsiteX1-735" fmla="*/ 283681 w 1384341"/>
                <a:gd name="connsiteY1-736" fmla="*/ 367070 h 1724927"/>
                <a:gd name="connsiteX2-737" fmla="*/ 705186 w 1384341"/>
                <a:gd name="connsiteY2-738" fmla="*/ 6846 h 1724927"/>
                <a:gd name="connsiteX3-739" fmla="*/ 1224742 w 1384341"/>
                <a:gd name="connsiteY3-740" fmla="*/ 301350 h 1724927"/>
                <a:gd name="connsiteX4-741" fmla="*/ 1379331 w 1384341"/>
                <a:gd name="connsiteY4-742" fmla="*/ 531243 h 1724927"/>
                <a:gd name="connsiteX5-743" fmla="*/ 1382917 w 1384341"/>
                <a:gd name="connsiteY5-744" fmla="*/ 898991 h 1724927"/>
                <a:gd name="connsiteX6-745" fmla="*/ 1384093 w 1384341"/>
                <a:gd name="connsiteY6-746" fmla="*/ 1564883 h 1724927"/>
                <a:gd name="connsiteX7-747" fmla="*/ 1237880 w 1384341"/>
                <a:gd name="connsiteY7-748" fmla="*/ 1674031 h 1724927"/>
                <a:gd name="connsiteX8-749" fmla="*/ 966075 w 1384341"/>
                <a:gd name="connsiteY8-750" fmla="*/ 1525647 h 1724927"/>
                <a:gd name="connsiteX9-751" fmla="*/ 627926 w 1384341"/>
                <a:gd name="connsiteY9-752" fmla="*/ 1494309 h 1724927"/>
                <a:gd name="connsiteX10-753" fmla="*/ 519798 w 1384341"/>
                <a:gd name="connsiteY10-754" fmla="*/ 1724927 h 1724927"/>
                <a:gd name="connsiteX11-755" fmla="*/ 435365 w 1384341"/>
                <a:gd name="connsiteY11-756" fmla="*/ 1383018 h 1724927"/>
                <a:gd name="connsiteX12-757" fmla="*/ 402528 w 1384341"/>
                <a:gd name="connsiteY12-758" fmla="*/ 931603 h 1724927"/>
                <a:gd name="connsiteX13-759" fmla="*/ 16696 w 1384341"/>
                <a:gd name="connsiteY13-760" fmla="*/ 925279 h 1724927"/>
                <a:gd name="connsiteX14-761" fmla="*/ 0 w 1384341"/>
                <a:gd name="connsiteY14-762" fmla="*/ 531243 h 1724927"/>
                <a:gd name="connsiteX0-763" fmla="*/ 0 w 1384341"/>
                <a:gd name="connsiteY0-764" fmla="*/ 531243 h 1738881"/>
                <a:gd name="connsiteX1-765" fmla="*/ 283681 w 1384341"/>
                <a:gd name="connsiteY1-766" fmla="*/ 367070 h 1738881"/>
                <a:gd name="connsiteX2-767" fmla="*/ 705186 w 1384341"/>
                <a:gd name="connsiteY2-768" fmla="*/ 6846 h 1738881"/>
                <a:gd name="connsiteX3-769" fmla="*/ 1224742 w 1384341"/>
                <a:gd name="connsiteY3-770" fmla="*/ 301350 h 1738881"/>
                <a:gd name="connsiteX4-771" fmla="*/ 1379331 w 1384341"/>
                <a:gd name="connsiteY4-772" fmla="*/ 531243 h 1738881"/>
                <a:gd name="connsiteX5-773" fmla="*/ 1382917 w 1384341"/>
                <a:gd name="connsiteY5-774" fmla="*/ 898991 h 1738881"/>
                <a:gd name="connsiteX6-775" fmla="*/ 1384093 w 1384341"/>
                <a:gd name="connsiteY6-776" fmla="*/ 1564883 h 1738881"/>
                <a:gd name="connsiteX7-777" fmla="*/ 1237880 w 1384341"/>
                <a:gd name="connsiteY7-778" fmla="*/ 1674031 h 1738881"/>
                <a:gd name="connsiteX8-779" fmla="*/ 966075 w 1384341"/>
                <a:gd name="connsiteY8-780" fmla="*/ 1525647 h 1738881"/>
                <a:gd name="connsiteX9-781" fmla="*/ 827939 w 1384341"/>
                <a:gd name="connsiteY9-782" fmla="*/ 1738881 h 1738881"/>
                <a:gd name="connsiteX10-783" fmla="*/ 519798 w 1384341"/>
                <a:gd name="connsiteY10-784" fmla="*/ 1724927 h 1738881"/>
                <a:gd name="connsiteX11-785" fmla="*/ 435365 w 1384341"/>
                <a:gd name="connsiteY11-786" fmla="*/ 1383018 h 1738881"/>
                <a:gd name="connsiteX12-787" fmla="*/ 402528 w 1384341"/>
                <a:gd name="connsiteY12-788" fmla="*/ 931603 h 1738881"/>
                <a:gd name="connsiteX13-789" fmla="*/ 16696 w 1384341"/>
                <a:gd name="connsiteY13-790" fmla="*/ 925279 h 1738881"/>
                <a:gd name="connsiteX14-791" fmla="*/ 0 w 1384341"/>
                <a:gd name="connsiteY14-792" fmla="*/ 531243 h 1738881"/>
                <a:gd name="connsiteX0-793" fmla="*/ 0 w 1384341"/>
                <a:gd name="connsiteY0-794" fmla="*/ 531243 h 1801246"/>
                <a:gd name="connsiteX1-795" fmla="*/ 283681 w 1384341"/>
                <a:gd name="connsiteY1-796" fmla="*/ 367070 h 1801246"/>
                <a:gd name="connsiteX2-797" fmla="*/ 705186 w 1384341"/>
                <a:gd name="connsiteY2-798" fmla="*/ 6846 h 1801246"/>
                <a:gd name="connsiteX3-799" fmla="*/ 1224742 w 1384341"/>
                <a:gd name="connsiteY3-800" fmla="*/ 301350 h 1801246"/>
                <a:gd name="connsiteX4-801" fmla="*/ 1379331 w 1384341"/>
                <a:gd name="connsiteY4-802" fmla="*/ 531243 h 1801246"/>
                <a:gd name="connsiteX5-803" fmla="*/ 1382917 w 1384341"/>
                <a:gd name="connsiteY5-804" fmla="*/ 898991 h 1801246"/>
                <a:gd name="connsiteX6-805" fmla="*/ 1384093 w 1384341"/>
                <a:gd name="connsiteY6-806" fmla="*/ 1564883 h 1801246"/>
                <a:gd name="connsiteX7-807" fmla="*/ 1237880 w 1384341"/>
                <a:gd name="connsiteY7-808" fmla="*/ 1674031 h 1801246"/>
                <a:gd name="connsiteX8-809" fmla="*/ 978042 w 1384341"/>
                <a:gd name="connsiteY8-810" fmla="*/ 1736206 h 1801246"/>
                <a:gd name="connsiteX9-811" fmla="*/ 827939 w 1384341"/>
                <a:gd name="connsiteY9-812" fmla="*/ 1738881 h 1801246"/>
                <a:gd name="connsiteX10-813" fmla="*/ 519798 w 1384341"/>
                <a:gd name="connsiteY10-814" fmla="*/ 1724927 h 1801246"/>
                <a:gd name="connsiteX11-815" fmla="*/ 435365 w 1384341"/>
                <a:gd name="connsiteY11-816" fmla="*/ 1383018 h 1801246"/>
                <a:gd name="connsiteX12-817" fmla="*/ 402528 w 1384341"/>
                <a:gd name="connsiteY12-818" fmla="*/ 931603 h 1801246"/>
                <a:gd name="connsiteX13-819" fmla="*/ 16696 w 1384341"/>
                <a:gd name="connsiteY13-820" fmla="*/ 925279 h 1801246"/>
                <a:gd name="connsiteX14-821" fmla="*/ 0 w 1384341"/>
                <a:gd name="connsiteY14-822" fmla="*/ 531243 h 1801246"/>
                <a:gd name="connsiteX0-823" fmla="*/ 0 w 1384341"/>
                <a:gd name="connsiteY0-824" fmla="*/ 531243 h 1801246"/>
                <a:gd name="connsiteX1-825" fmla="*/ 283681 w 1384341"/>
                <a:gd name="connsiteY1-826" fmla="*/ 367070 h 1801246"/>
                <a:gd name="connsiteX2-827" fmla="*/ 705186 w 1384341"/>
                <a:gd name="connsiteY2-828" fmla="*/ 6846 h 1801246"/>
                <a:gd name="connsiteX3-829" fmla="*/ 1224742 w 1384341"/>
                <a:gd name="connsiteY3-830" fmla="*/ 301350 h 1801246"/>
                <a:gd name="connsiteX4-831" fmla="*/ 1379331 w 1384341"/>
                <a:gd name="connsiteY4-832" fmla="*/ 531243 h 1801246"/>
                <a:gd name="connsiteX5-833" fmla="*/ 1382917 w 1384341"/>
                <a:gd name="connsiteY5-834" fmla="*/ 898991 h 1801246"/>
                <a:gd name="connsiteX6-835" fmla="*/ 1384093 w 1384341"/>
                <a:gd name="connsiteY6-836" fmla="*/ 1564883 h 1801246"/>
                <a:gd name="connsiteX7-837" fmla="*/ 1237880 w 1384341"/>
                <a:gd name="connsiteY7-838" fmla="*/ 1674031 h 1801246"/>
                <a:gd name="connsiteX8-839" fmla="*/ 978042 w 1384341"/>
                <a:gd name="connsiteY8-840" fmla="*/ 1736206 h 1801246"/>
                <a:gd name="connsiteX9-841" fmla="*/ 827939 w 1384341"/>
                <a:gd name="connsiteY9-842" fmla="*/ 1738881 h 1801246"/>
                <a:gd name="connsiteX10-843" fmla="*/ 519798 w 1384341"/>
                <a:gd name="connsiteY10-844" fmla="*/ 1724927 h 1801246"/>
                <a:gd name="connsiteX11-845" fmla="*/ 435365 w 1384341"/>
                <a:gd name="connsiteY11-846" fmla="*/ 1383018 h 1801246"/>
                <a:gd name="connsiteX12-847" fmla="*/ 402528 w 1384341"/>
                <a:gd name="connsiteY12-848" fmla="*/ 931603 h 1801246"/>
                <a:gd name="connsiteX13-849" fmla="*/ 165423 w 1384341"/>
                <a:gd name="connsiteY13-850" fmla="*/ 862112 h 1801246"/>
                <a:gd name="connsiteX14-851" fmla="*/ 0 w 1384341"/>
                <a:gd name="connsiteY14-852" fmla="*/ 531243 h 1801246"/>
                <a:gd name="connsiteX0-853" fmla="*/ 3 w 1225360"/>
                <a:gd name="connsiteY0-854" fmla="*/ 524764 h 1801246"/>
                <a:gd name="connsiteX1-855" fmla="*/ 124700 w 1225360"/>
                <a:gd name="connsiteY1-856" fmla="*/ 367070 h 1801246"/>
                <a:gd name="connsiteX2-857" fmla="*/ 546205 w 1225360"/>
                <a:gd name="connsiteY2-858" fmla="*/ 6846 h 1801246"/>
                <a:gd name="connsiteX3-859" fmla="*/ 1065761 w 1225360"/>
                <a:gd name="connsiteY3-860" fmla="*/ 301350 h 1801246"/>
                <a:gd name="connsiteX4-861" fmla="*/ 1220350 w 1225360"/>
                <a:gd name="connsiteY4-862" fmla="*/ 531243 h 1801246"/>
                <a:gd name="connsiteX5-863" fmla="*/ 1223936 w 1225360"/>
                <a:gd name="connsiteY5-864" fmla="*/ 898991 h 1801246"/>
                <a:gd name="connsiteX6-865" fmla="*/ 1225112 w 1225360"/>
                <a:gd name="connsiteY6-866" fmla="*/ 1564883 h 1801246"/>
                <a:gd name="connsiteX7-867" fmla="*/ 1078899 w 1225360"/>
                <a:gd name="connsiteY7-868" fmla="*/ 1674031 h 1801246"/>
                <a:gd name="connsiteX8-869" fmla="*/ 819061 w 1225360"/>
                <a:gd name="connsiteY8-870" fmla="*/ 1736206 h 1801246"/>
                <a:gd name="connsiteX9-871" fmla="*/ 668958 w 1225360"/>
                <a:gd name="connsiteY9-872" fmla="*/ 1738881 h 1801246"/>
                <a:gd name="connsiteX10-873" fmla="*/ 360817 w 1225360"/>
                <a:gd name="connsiteY10-874" fmla="*/ 1724927 h 1801246"/>
                <a:gd name="connsiteX11-875" fmla="*/ 276384 w 1225360"/>
                <a:gd name="connsiteY11-876" fmla="*/ 1383018 h 1801246"/>
                <a:gd name="connsiteX12-877" fmla="*/ 243547 w 1225360"/>
                <a:gd name="connsiteY12-878" fmla="*/ 931603 h 1801246"/>
                <a:gd name="connsiteX13-879" fmla="*/ 6442 w 1225360"/>
                <a:gd name="connsiteY13-880" fmla="*/ 862112 h 1801246"/>
                <a:gd name="connsiteX14-881" fmla="*/ 3 w 1225360"/>
                <a:gd name="connsiteY14-882" fmla="*/ 524764 h 1801246"/>
                <a:gd name="connsiteX0-883" fmla="*/ 340 w 1225697"/>
                <a:gd name="connsiteY0-884" fmla="*/ 618052 h 1894534"/>
                <a:gd name="connsiteX1-885" fmla="*/ 114781 w 1225697"/>
                <a:gd name="connsiteY1-886" fmla="*/ 369 h 1894534"/>
                <a:gd name="connsiteX2-887" fmla="*/ 546542 w 1225697"/>
                <a:gd name="connsiteY2-888" fmla="*/ 100134 h 1894534"/>
                <a:gd name="connsiteX3-889" fmla="*/ 1066098 w 1225697"/>
                <a:gd name="connsiteY3-890" fmla="*/ 394638 h 1894534"/>
                <a:gd name="connsiteX4-891" fmla="*/ 1220687 w 1225697"/>
                <a:gd name="connsiteY4-892" fmla="*/ 624531 h 1894534"/>
                <a:gd name="connsiteX5-893" fmla="*/ 1224273 w 1225697"/>
                <a:gd name="connsiteY5-894" fmla="*/ 992279 h 1894534"/>
                <a:gd name="connsiteX6-895" fmla="*/ 1225449 w 1225697"/>
                <a:gd name="connsiteY6-896" fmla="*/ 1658171 h 1894534"/>
                <a:gd name="connsiteX7-897" fmla="*/ 1079236 w 1225697"/>
                <a:gd name="connsiteY7-898" fmla="*/ 1767319 h 1894534"/>
                <a:gd name="connsiteX8-899" fmla="*/ 819398 w 1225697"/>
                <a:gd name="connsiteY8-900" fmla="*/ 1829494 h 1894534"/>
                <a:gd name="connsiteX9-901" fmla="*/ 669295 w 1225697"/>
                <a:gd name="connsiteY9-902" fmla="*/ 1832169 h 1894534"/>
                <a:gd name="connsiteX10-903" fmla="*/ 361154 w 1225697"/>
                <a:gd name="connsiteY10-904" fmla="*/ 1818215 h 1894534"/>
                <a:gd name="connsiteX11-905" fmla="*/ 276721 w 1225697"/>
                <a:gd name="connsiteY11-906" fmla="*/ 1476306 h 1894534"/>
                <a:gd name="connsiteX12-907" fmla="*/ 243884 w 1225697"/>
                <a:gd name="connsiteY12-908" fmla="*/ 1024891 h 1894534"/>
                <a:gd name="connsiteX13-909" fmla="*/ 6779 w 1225697"/>
                <a:gd name="connsiteY13-910" fmla="*/ 955400 h 1894534"/>
                <a:gd name="connsiteX14-911" fmla="*/ 340 w 1225697"/>
                <a:gd name="connsiteY14-912" fmla="*/ 618052 h 1894534"/>
                <a:gd name="connsiteX0-913" fmla="*/ 112 w 1225469"/>
                <a:gd name="connsiteY0-914" fmla="*/ 618052 h 1894534"/>
                <a:gd name="connsiteX1-915" fmla="*/ 114553 w 1225469"/>
                <a:gd name="connsiteY1-916" fmla="*/ 369 h 1894534"/>
                <a:gd name="connsiteX2-917" fmla="*/ 546314 w 1225469"/>
                <a:gd name="connsiteY2-918" fmla="*/ 100134 h 1894534"/>
                <a:gd name="connsiteX3-919" fmla="*/ 1065870 w 1225469"/>
                <a:gd name="connsiteY3-920" fmla="*/ 394638 h 1894534"/>
                <a:gd name="connsiteX4-921" fmla="*/ 1220459 w 1225469"/>
                <a:gd name="connsiteY4-922" fmla="*/ 624531 h 1894534"/>
                <a:gd name="connsiteX5-923" fmla="*/ 1224045 w 1225469"/>
                <a:gd name="connsiteY5-924" fmla="*/ 992279 h 1894534"/>
                <a:gd name="connsiteX6-925" fmla="*/ 1225221 w 1225469"/>
                <a:gd name="connsiteY6-926" fmla="*/ 1658171 h 1894534"/>
                <a:gd name="connsiteX7-927" fmla="*/ 1079008 w 1225469"/>
                <a:gd name="connsiteY7-928" fmla="*/ 1767319 h 1894534"/>
                <a:gd name="connsiteX8-929" fmla="*/ 819170 w 1225469"/>
                <a:gd name="connsiteY8-930" fmla="*/ 1829494 h 1894534"/>
                <a:gd name="connsiteX9-931" fmla="*/ 669067 w 1225469"/>
                <a:gd name="connsiteY9-932" fmla="*/ 1832169 h 1894534"/>
                <a:gd name="connsiteX10-933" fmla="*/ 360926 w 1225469"/>
                <a:gd name="connsiteY10-934" fmla="*/ 1818215 h 1894534"/>
                <a:gd name="connsiteX11-935" fmla="*/ 276493 w 1225469"/>
                <a:gd name="connsiteY11-936" fmla="*/ 1476306 h 1894534"/>
                <a:gd name="connsiteX12-937" fmla="*/ 243656 w 1225469"/>
                <a:gd name="connsiteY12-938" fmla="*/ 1024891 h 1894534"/>
                <a:gd name="connsiteX13-939" fmla="*/ 6551 w 1225469"/>
                <a:gd name="connsiteY13-940" fmla="*/ 955400 h 1894534"/>
                <a:gd name="connsiteX14-941" fmla="*/ 112 w 1225469"/>
                <a:gd name="connsiteY14-942" fmla="*/ 618052 h 1894534"/>
                <a:gd name="connsiteX0-943" fmla="*/ 0 w 1225357"/>
                <a:gd name="connsiteY0-944" fmla="*/ 637001 h 1913483"/>
                <a:gd name="connsiteX1-945" fmla="*/ 114441 w 1225357"/>
                <a:gd name="connsiteY1-946" fmla="*/ 19318 h 1913483"/>
                <a:gd name="connsiteX2-947" fmla="*/ 547484 w 1225357"/>
                <a:gd name="connsiteY2-948" fmla="*/ 175569 h 1913483"/>
                <a:gd name="connsiteX3-949" fmla="*/ 1065758 w 1225357"/>
                <a:gd name="connsiteY3-950" fmla="*/ 413587 h 1913483"/>
                <a:gd name="connsiteX4-951" fmla="*/ 1220347 w 1225357"/>
                <a:gd name="connsiteY4-952" fmla="*/ 643480 h 1913483"/>
                <a:gd name="connsiteX5-953" fmla="*/ 1223933 w 1225357"/>
                <a:gd name="connsiteY5-954" fmla="*/ 1011228 h 1913483"/>
                <a:gd name="connsiteX6-955" fmla="*/ 1225109 w 1225357"/>
                <a:gd name="connsiteY6-956" fmla="*/ 1677120 h 1913483"/>
                <a:gd name="connsiteX7-957" fmla="*/ 1078896 w 1225357"/>
                <a:gd name="connsiteY7-958" fmla="*/ 1786268 h 1913483"/>
                <a:gd name="connsiteX8-959" fmla="*/ 819058 w 1225357"/>
                <a:gd name="connsiteY8-960" fmla="*/ 1848443 h 1913483"/>
                <a:gd name="connsiteX9-961" fmla="*/ 668955 w 1225357"/>
                <a:gd name="connsiteY9-962" fmla="*/ 1851118 h 1913483"/>
                <a:gd name="connsiteX10-963" fmla="*/ 360814 w 1225357"/>
                <a:gd name="connsiteY10-964" fmla="*/ 1837164 h 1913483"/>
                <a:gd name="connsiteX11-965" fmla="*/ 276381 w 1225357"/>
                <a:gd name="connsiteY11-966" fmla="*/ 1495255 h 1913483"/>
                <a:gd name="connsiteX12-967" fmla="*/ 243544 w 1225357"/>
                <a:gd name="connsiteY12-968" fmla="*/ 1043840 h 1913483"/>
                <a:gd name="connsiteX13-969" fmla="*/ 6439 w 1225357"/>
                <a:gd name="connsiteY13-970" fmla="*/ 974349 h 1913483"/>
                <a:gd name="connsiteX14-971" fmla="*/ 0 w 1225357"/>
                <a:gd name="connsiteY14-972" fmla="*/ 637001 h 1913483"/>
                <a:gd name="connsiteX0-973" fmla="*/ 0 w 1225357"/>
                <a:gd name="connsiteY0-974" fmla="*/ 674266 h 1950748"/>
                <a:gd name="connsiteX1-975" fmla="*/ 122134 w 1225357"/>
                <a:gd name="connsiteY1-976" fmla="*/ 16496 h 1950748"/>
                <a:gd name="connsiteX2-977" fmla="*/ 547484 w 1225357"/>
                <a:gd name="connsiteY2-978" fmla="*/ 212834 h 1950748"/>
                <a:gd name="connsiteX3-979" fmla="*/ 1065758 w 1225357"/>
                <a:gd name="connsiteY3-980" fmla="*/ 450852 h 1950748"/>
                <a:gd name="connsiteX4-981" fmla="*/ 1220347 w 1225357"/>
                <a:gd name="connsiteY4-982" fmla="*/ 680745 h 1950748"/>
                <a:gd name="connsiteX5-983" fmla="*/ 1223933 w 1225357"/>
                <a:gd name="connsiteY5-984" fmla="*/ 1048493 h 1950748"/>
                <a:gd name="connsiteX6-985" fmla="*/ 1225109 w 1225357"/>
                <a:gd name="connsiteY6-986" fmla="*/ 1714385 h 1950748"/>
                <a:gd name="connsiteX7-987" fmla="*/ 1078896 w 1225357"/>
                <a:gd name="connsiteY7-988" fmla="*/ 1823533 h 1950748"/>
                <a:gd name="connsiteX8-989" fmla="*/ 819058 w 1225357"/>
                <a:gd name="connsiteY8-990" fmla="*/ 1885708 h 1950748"/>
                <a:gd name="connsiteX9-991" fmla="*/ 668955 w 1225357"/>
                <a:gd name="connsiteY9-992" fmla="*/ 1888383 h 1950748"/>
                <a:gd name="connsiteX10-993" fmla="*/ 360814 w 1225357"/>
                <a:gd name="connsiteY10-994" fmla="*/ 1874429 h 1950748"/>
                <a:gd name="connsiteX11-995" fmla="*/ 276381 w 1225357"/>
                <a:gd name="connsiteY11-996" fmla="*/ 1532520 h 1950748"/>
                <a:gd name="connsiteX12-997" fmla="*/ 243544 w 1225357"/>
                <a:gd name="connsiteY12-998" fmla="*/ 1081105 h 1950748"/>
                <a:gd name="connsiteX13-999" fmla="*/ 6439 w 1225357"/>
                <a:gd name="connsiteY13-1000" fmla="*/ 1011614 h 1950748"/>
                <a:gd name="connsiteX14-1001" fmla="*/ 0 w 1225357"/>
                <a:gd name="connsiteY14-1002" fmla="*/ 674266 h 1950748"/>
                <a:gd name="connsiteX0-1003" fmla="*/ 0 w 1225357"/>
                <a:gd name="connsiteY0-1004" fmla="*/ 677145 h 1953627"/>
                <a:gd name="connsiteX1-1005" fmla="*/ 122134 w 1225357"/>
                <a:gd name="connsiteY1-1006" fmla="*/ 19375 h 1953627"/>
                <a:gd name="connsiteX2-1007" fmla="*/ 309487 w 1225357"/>
                <a:gd name="connsiteY2-1008" fmla="*/ 178296 h 1953627"/>
                <a:gd name="connsiteX3-1009" fmla="*/ 547484 w 1225357"/>
                <a:gd name="connsiteY3-1010" fmla="*/ 215713 h 1953627"/>
                <a:gd name="connsiteX4-1011" fmla="*/ 1065758 w 1225357"/>
                <a:gd name="connsiteY4-1012" fmla="*/ 453731 h 1953627"/>
                <a:gd name="connsiteX5-1013" fmla="*/ 1220347 w 1225357"/>
                <a:gd name="connsiteY5-1014" fmla="*/ 683624 h 1953627"/>
                <a:gd name="connsiteX6-1015" fmla="*/ 1223933 w 1225357"/>
                <a:gd name="connsiteY6-1016" fmla="*/ 1051372 h 1953627"/>
                <a:gd name="connsiteX7-1017" fmla="*/ 1225109 w 1225357"/>
                <a:gd name="connsiteY7-1018" fmla="*/ 1717264 h 1953627"/>
                <a:gd name="connsiteX8-1019" fmla="*/ 1078896 w 1225357"/>
                <a:gd name="connsiteY8-1020" fmla="*/ 1826412 h 1953627"/>
                <a:gd name="connsiteX9-1021" fmla="*/ 819058 w 1225357"/>
                <a:gd name="connsiteY9-1022" fmla="*/ 1888587 h 1953627"/>
                <a:gd name="connsiteX10-1023" fmla="*/ 668955 w 1225357"/>
                <a:gd name="connsiteY10-1024" fmla="*/ 1891262 h 1953627"/>
                <a:gd name="connsiteX11-1025" fmla="*/ 360814 w 1225357"/>
                <a:gd name="connsiteY11-1026" fmla="*/ 1877308 h 1953627"/>
                <a:gd name="connsiteX12-1027" fmla="*/ 276381 w 1225357"/>
                <a:gd name="connsiteY12-1028" fmla="*/ 1535399 h 1953627"/>
                <a:gd name="connsiteX13-1029" fmla="*/ 243544 w 1225357"/>
                <a:gd name="connsiteY13-1030" fmla="*/ 1083984 h 1953627"/>
                <a:gd name="connsiteX14-1031" fmla="*/ 6439 w 1225357"/>
                <a:gd name="connsiteY14-1032" fmla="*/ 1014493 h 1953627"/>
                <a:gd name="connsiteX15" fmla="*/ 0 w 1225357"/>
                <a:gd name="connsiteY15" fmla="*/ 677145 h 1953627"/>
                <a:gd name="connsiteX0-1033" fmla="*/ 0 w 1225357"/>
                <a:gd name="connsiteY0-1034" fmla="*/ 890839 h 2167321"/>
                <a:gd name="connsiteX1-1035" fmla="*/ 122134 w 1225357"/>
                <a:gd name="connsiteY1-1036" fmla="*/ 233069 h 2167321"/>
                <a:gd name="connsiteX2-1037" fmla="*/ 341540 w 1225357"/>
                <a:gd name="connsiteY2-1038" fmla="*/ 5695 h 2167321"/>
                <a:gd name="connsiteX3-1039" fmla="*/ 547484 w 1225357"/>
                <a:gd name="connsiteY3-1040" fmla="*/ 429407 h 2167321"/>
                <a:gd name="connsiteX4-1041" fmla="*/ 1065758 w 1225357"/>
                <a:gd name="connsiteY4-1042" fmla="*/ 667425 h 2167321"/>
                <a:gd name="connsiteX5-1043" fmla="*/ 1220347 w 1225357"/>
                <a:gd name="connsiteY5-1044" fmla="*/ 897318 h 2167321"/>
                <a:gd name="connsiteX6-1045" fmla="*/ 1223933 w 1225357"/>
                <a:gd name="connsiteY6-1046" fmla="*/ 1265066 h 2167321"/>
                <a:gd name="connsiteX7-1047" fmla="*/ 1225109 w 1225357"/>
                <a:gd name="connsiteY7-1048" fmla="*/ 1930958 h 2167321"/>
                <a:gd name="connsiteX8-1049" fmla="*/ 1078896 w 1225357"/>
                <a:gd name="connsiteY8-1050" fmla="*/ 2040106 h 2167321"/>
                <a:gd name="connsiteX9-1051" fmla="*/ 819058 w 1225357"/>
                <a:gd name="connsiteY9-1052" fmla="*/ 2102281 h 2167321"/>
                <a:gd name="connsiteX10-1053" fmla="*/ 668955 w 1225357"/>
                <a:gd name="connsiteY10-1054" fmla="*/ 2104956 h 2167321"/>
                <a:gd name="connsiteX11-1055" fmla="*/ 360814 w 1225357"/>
                <a:gd name="connsiteY11-1056" fmla="*/ 2091002 h 2167321"/>
                <a:gd name="connsiteX12-1057" fmla="*/ 276381 w 1225357"/>
                <a:gd name="connsiteY12-1058" fmla="*/ 1749093 h 2167321"/>
                <a:gd name="connsiteX13-1059" fmla="*/ 243544 w 1225357"/>
                <a:gd name="connsiteY13-1060" fmla="*/ 1297678 h 2167321"/>
                <a:gd name="connsiteX14-1061" fmla="*/ 6439 w 1225357"/>
                <a:gd name="connsiteY14-1062" fmla="*/ 1228187 h 2167321"/>
                <a:gd name="connsiteX15-1063" fmla="*/ 0 w 1225357"/>
                <a:gd name="connsiteY15-1064" fmla="*/ 890839 h 2167321"/>
                <a:gd name="connsiteX0-1065" fmla="*/ 0 w 1225357"/>
                <a:gd name="connsiteY0-1066" fmla="*/ 907598 h 2184080"/>
                <a:gd name="connsiteX1-1067" fmla="*/ 122134 w 1225357"/>
                <a:gd name="connsiteY1-1068" fmla="*/ 249828 h 2184080"/>
                <a:gd name="connsiteX2-1069" fmla="*/ 117167 w 1225357"/>
                <a:gd name="connsiteY2-1070" fmla="*/ 31566 h 2184080"/>
                <a:gd name="connsiteX3-1071" fmla="*/ 341540 w 1225357"/>
                <a:gd name="connsiteY3-1072" fmla="*/ 22454 h 2184080"/>
                <a:gd name="connsiteX4-1073" fmla="*/ 547484 w 1225357"/>
                <a:gd name="connsiteY4-1074" fmla="*/ 446166 h 2184080"/>
                <a:gd name="connsiteX5-1075" fmla="*/ 1065758 w 1225357"/>
                <a:gd name="connsiteY5-1076" fmla="*/ 684184 h 2184080"/>
                <a:gd name="connsiteX6-1077" fmla="*/ 1220347 w 1225357"/>
                <a:gd name="connsiteY6-1078" fmla="*/ 914077 h 2184080"/>
                <a:gd name="connsiteX7-1079" fmla="*/ 1223933 w 1225357"/>
                <a:gd name="connsiteY7-1080" fmla="*/ 1281825 h 2184080"/>
                <a:gd name="connsiteX8-1081" fmla="*/ 1225109 w 1225357"/>
                <a:gd name="connsiteY8-1082" fmla="*/ 1947717 h 2184080"/>
                <a:gd name="connsiteX9-1083" fmla="*/ 1078896 w 1225357"/>
                <a:gd name="connsiteY9-1084" fmla="*/ 2056865 h 2184080"/>
                <a:gd name="connsiteX10-1085" fmla="*/ 819058 w 1225357"/>
                <a:gd name="connsiteY10-1086" fmla="*/ 2119040 h 2184080"/>
                <a:gd name="connsiteX11-1087" fmla="*/ 668955 w 1225357"/>
                <a:gd name="connsiteY11-1088" fmla="*/ 2121715 h 2184080"/>
                <a:gd name="connsiteX12-1089" fmla="*/ 360814 w 1225357"/>
                <a:gd name="connsiteY12-1090" fmla="*/ 2107761 h 2184080"/>
                <a:gd name="connsiteX13-1091" fmla="*/ 276381 w 1225357"/>
                <a:gd name="connsiteY13-1092" fmla="*/ 1765852 h 2184080"/>
                <a:gd name="connsiteX14-1093" fmla="*/ 243544 w 1225357"/>
                <a:gd name="connsiteY14-1094" fmla="*/ 1314437 h 2184080"/>
                <a:gd name="connsiteX15-1095" fmla="*/ 6439 w 1225357"/>
                <a:gd name="connsiteY15-1096" fmla="*/ 1244946 h 2184080"/>
                <a:gd name="connsiteX16" fmla="*/ 0 w 1225357"/>
                <a:gd name="connsiteY16" fmla="*/ 907598 h 2184080"/>
                <a:gd name="connsiteX0-1097" fmla="*/ 0 w 1225357"/>
                <a:gd name="connsiteY0-1098" fmla="*/ 907598 h 2184080"/>
                <a:gd name="connsiteX1-1099" fmla="*/ 103543 w 1225357"/>
                <a:gd name="connsiteY1-1100" fmla="*/ 246791 h 2184080"/>
                <a:gd name="connsiteX2-1101" fmla="*/ 117167 w 1225357"/>
                <a:gd name="connsiteY2-1102" fmla="*/ 31566 h 2184080"/>
                <a:gd name="connsiteX3-1103" fmla="*/ 341540 w 1225357"/>
                <a:gd name="connsiteY3-1104" fmla="*/ 22454 h 2184080"/>
                <a:gd name="connsiteX4-1105" fmla="*/ 547484 w 1225357"/>
                <a:gd name="connsiteY4-1106" fmla="*/ 446166 h 2184080"/>
                <a:gd name="connsiteX5-1107" fmla="*/ 1065758 w 1225357"/>
                <a:gd name="connsiteY5-1108" fmla="*/ 684184 h 2184080"/>
                <a:gd name="connsiteX6-1109" fmla="*/ 1220347 w 1225357"/>
                <a:gd name="connsiteY6-1110" fmla="*/ 914077 h 2184080"/>
                <a:gd name="connsiteX7-1111" fmla="*/ 1223933 w 1225357"/>
                <a:gd name="connsiteY7-1112" fmla="*/ 1281825 h 2184080"/>
                <a:gd name="connsiteX8-1113" fmla="*/ 1225109 w 1225357"/>
                <a:gd name="connsiteY8-1114" fmla="*/ 1947717 h 2184080"/>
                <a:gd name="connsiteX9-1115" fmla="*/ 1078896 w 1225357"/>
                <a:gd name="connsiteY9-1116" fmla="*/ 2056865 h 2184080"/>
                <a:gd name="connsiteX10-1117" fmla="*/ 819058 w 1225357"/>
                <a:gd name="connsiteY10-1118" fmla="*/ 2119040 h 2184080"/>
                <a:gd name="connsiteX11-1119" fmla="*/ 668955 w 1225357"/>
                <a:gd name="connsiteY11-1120" fmla="*/ 2121715 h 2184080"/>
                <a:gd name="connsiteX12-1121" fmla="*/ 360814 w 1225357"/>
                <a:gd name="connsiteY12-1122" fmla="*/ 2107761 h 2184080"/>
                <a:gd name="connsiteX13-1123" fmla="*/ 276381 w 1225357"/>
                <a:gd name="connsiteY13-1124" fmla="*/ 1765852 h 2184080"/>
                <a:gd name="connsiteX14-1125" fmla="*/ 243544 w 1225357"/>
                <a:gd name="connsiteY14-1126" fmla="*/ 1314437 h 2184080"/>
                <a:gd name="connsiteX15-1127" fmla="*/ 6439 w 1225357"/>
                <a:gd name="connsiteY15-1128" fmla="*/ 1244946 h 2184080"/>
                <a:gd name="connsiteX16-1129" fmla="*/ 0 w 1225357"/>
                <a:gd name="connsiteY16-1130" fmla="*/ 907598 h 2184080"/>
                <a:gd name="connsiteX0-1131" fmla="*/ 0 w 1225357"/>
                <a:gd name="connsiteY0-1132" fmla="*/ 907598 h 2184080"/>
                <a:gd name="connsiteX1-1133" fmla="*/ 103543 w 1225357"/>
                <a:gd name="connsiteY1-1134" fmla="*/ 246791 h 2184080"/>
                <a:gd name="connsiteX2-1135" fmla="*/ 117167 w 1225357"/>
                <a:gd name="connsiteY2-1136" fmla="*/ 31566 h 2184080"/>
                <a:gd name="connsiteX3-1137" fmla="*/ 341540 w 1225357"/>
                <a:gd name="connsiteY3-1138" fmla="*/ 22454 h 2184080"/>
                <a:gd name="connsiteX4-1139" fmla="*/ 547484 w 1225357"/>
                <a:gd name="connsiteY4-1140" fmla="*/ 446166 h 2184080"/>
                <a:gd name="connsiteX5-1141" fmla="*/ 1065758 w 1225357"/>
                <a:gd name="connsiteY5-1142" fmla="*/ 684184 h 2184080"/>
                <a:gd name="connsiteX6-1143" fmla="*/ 1220347 w 1225357"/>
                <a:gd name="connsiteY6-1144" fmla="*/ 914077 h 2184080"/>
                <a:gd name="connsiteX7-1145" fmla="*/ 1223933 w 1225357"/>
                <a:gd name="connsiteY7-1146" fmla="*/ 1281825 h 2184080"/>
                <a:gd name="connsiteX8-1147" fmla="*/ 1225109 w 1225357"/>
                <a:gd name="connsiteY8-1148" fmla="*/ 1947717 h 2184080"/>
                <a:gd name="connsiteX9-1149" fmla="*/ 1078896 w 1225357"/>
                <a:gd name="connsiteY9-1150" fmla="*/ 2056865 h 2184080"/>
                <a:gd name="connsiteX10-1151" fmla="*/ 819058 w 1225357"/>
                <a:gd name="connsiteY10-1152" fmla="*/ 2119040 h 2184080"/>
                <a:gd name="connsiteX11-1153" fmla="*/ 668955 w 1225357"/>
                <a:gd name="connsiteY11-1154" fmla="*/ 2121715 h 2184080"/>
                <a:gd name="connsiteX12-1155" fmla="*/ 360814 w 1225357"/>
                <a:gd name="connsiteY12-1156" fmla="*/ 2107761 h 2184080"/>
                <a:gd name="connsiteX13-1157" fmla="*/ 276381 w 1225357"/>
                <a:gd name="connsiteY13-1158" fmla="*/ 1765852 h 2184080"/>
                <a:gd name="connsiteX14-1159" fmla="*/ 243544 w 1225357"/>
                <a:gd name="connsiteY14-1160" fmla="*/ 1314437 h 2184080"/>
                <a:gd name="connsiteX15-1161" fmla="*/ 6439 w 1225357"/>
                <a:gd name="connsiteY15-1162" fmla="*/ 1244946 h 2184080"/>
                <a:gd name="connsiteX16-1163" fmla="*/ 0 w 1225357"/>
                <a:gd name="connsiteY16-1164" fmla="*/ 907598 h 2184080"/>
                <a:gd name="connsiteX0-1165" fmla="*/ 0 w 1225357"/>
                <a:gd name="connsiteY0-1166" fmla="*/ 907947 h 2184429"/>
                <a:gd name="connsiteX1-1167" fmla="*/ 103543 w 1225357"/>
                <a:gd name="connsiteY1-1168" fmla="*/ 247140 h 2184429"/>
                <a:gd name="connsiteX2-1169" fmla="*/ 117167 w 1225357"/>
                <a:gd name="connsiteY2-1170" fmla="*/ 31915 h 2184429"/>
                <a:gd name="connsiteX3-1171" fmla="*/ 372311 w 1225357"/>
                <a:gd name="connsiteY3-1172" fmla="*/ 22196 h 2184429"/>
                <a:gd name="connsiteX4-1173" fmla="*/ 547484 w 1225357"/>
                <a:gd name="connsiteY4-1174" fmla="*/ 446515 h 2184429"/>
                <a:gd name="connsiteX5-1175" fmla="*/ 1065758 w 1225357"/>
                <a:gd name="connsiteY5-1176" fmla="*/ 684533 h 2184429"/>
                <a:gd name="connsiteX6-1177" fmla="*/ 1220347 w 1225357"/>
                <a:gd name="connsiteY6-1178" fmla="*/ 914426 h 2184429"/>
                <a:gd name="connsiteX7-1179" fmla="*/ 1223933 w 1225357"/>
                <a:gd name="connsiteY7-1180" fmla="*/ 1282174 h 2184429"/>
                <a:gd name="connsiteX8-1181" fmla="*/ 1225109 w 1225357"/>
                <a:gd name="connsiteY8-1182" fmla="*/ 1948066 h 2184429"/>
                <a:gd name="connsiteX9-1183" fmla="*/ 1078896 w 1225357"/>
                <a:gd name="connsiteY9-1184" fmla="*/ 2057214 h 2184429"/>
                <a:gd name="connsiteX10-1185" fmla="*/ 819058 w 1225357"/>
                <a:gd name="connsiteY10-1186" fmla="*/ 2119389 h 2184429"/>
                <a:gd name="connsiteX11-1187" fmla="*/ 668955 w 1225357"/>
                <a:gd name="connsiteY11-1188" fmla="*/ 2122064 h 2184429"/>
                <a:gd name="connsiteX12-1189" fmla="*/ 360814 w 1225357"/>
                <a:gd name="connsiteY12-1190" fmla="*/ 2108110 h 2184429"/>
                <a:gd name="connsiteX13-1191" fmla="*/ 276381 w 1225357"/>
                <a:gd name="connsiteY13-1192" fmla="*/ 1766201 h 2184429"/>
                <a:gd name="connsiteX14-1193" fmla="*/ 243544 w 1225357"/>
                <a:gd name="connsiteY14-1194" fmla="*/ 1314786 h 2184429"/>
                <a:gd name="connsiteX15-1195" fmla="*/ 6439 w 1225357"/>
                <a:gd name="connsiteY15-1196" fmla="*/ 1245295 h 2184429"/>
                <a:gd name="connsiteX16-1197" fmla="*/ 0 w 1225357"/>
                <a:gd name="connsiteY16-1198" fmla="*/ 907947 h 2184429"/>
                <a:gd name="connsiteX0-1199" fmla="*/ 0 w 1225357"/>
                <a:gd name="connsiteY0-1200" fmla="*/ 907947 h 2184429"/>
                <a:gd name="connsiteX1-1201" fmla="*/ 103543 w 1225357"/>
                <a:gd name="connsiteY1-1202" fmla="*/ 247140 h 2184429"/>
                <a:gd name="connsiteX2-1203" fmla="*/ 117167 w 1225357"/>
                <a:gd name="connsiteY2-1204" fmla="*/ 31915 h 2184429"/>
                <a:gd name="connsiteX3-1205" fmla="*/ 372311 w 1225357"/>
                <a:gd name="connsiteY3-1206" fmla="*/ 22196 h 2184429"/>
                <a:gd name="connsiteX4-1207" fmla="*/ 547484 w 1225357"/>
                <a:gd name="connsiteY4-1208" fmla="*/ 446515 h 2184429"/>
                <a:gd name="connsiteX5-1209" fmla="*/ 1065758 w 1225357"/>
                <a:gd name="connsiteY5-1210" fmla="*/ 684533 h 2184429"/>
                <a:gd name="connsiteX6-1211" fmla="*/ 1220347 w 1225357"/>
                <a:gd name="connsiteY6-1212" fmla="*/ 914426 h 2184429"/>
                <a:gd name="connsiteX7-1213" fmla="*/ 1223933 w 1225357"/>
                <a:gd name="connsiteY7-1214" fmla="*/ 1282174 h 2184429"/>
                <a:gd name="connsiteX8-1215" fmla="*/ 1225109 w 1225357"/>
                <a:gd name="connsiteY8-1216" fmla="*/ 1948066 h 2184429"/>
                <a:gd name="connsiteX9-1217" fmla="*/ 1078896 w 1225357"/>
                <a:gd name="connsiteY9-1218" fmla="*/ 2057214 h 2184429"/>
                <a:gd name="connsiteX10-1219" fmla="*/ 819058 w 1225357"/>
                <a:gd name="connsiteY10-1220" fmla="*/ 2119389 h 2184429"/>
                <a:gd name="connsiteX11-1221" fmla="*/ 668955 w 1225357"/>
                <a:gd name="connsiteY11-1222" fmla="*/ 2122064 h 2184429"/>
                <a:gd name="connsiteX12-1223" fmla="*/ 360814 w 1225357"/>
                <a:gd name="connsiteY12-1224" fmla="*/ 2108110 h 2184429"/>
                <a:gd name="connsiteX13-1225" fmla="*/ 276381 w 1225357"/>
                <a:gd name="connsiteY13-1226" fmla="*/ 1766201 h 2184429"/>
                <a:gd name="connsiteX14-1227" fmla="*/ 243544 w 1225357"/>
                <a:gd name="connsiteY14-1228" fmla="*/ 1314786 h 2184429"/>
                <a:gd name="connsiteX15-1229" fmla="*/ 6439 w 1225357"/>
                <a:gd name="connsiteY15-1230" fmla="*/ 1245295 h 2184429"/>
                <a:gd name="connsiteX16-1231" fmla="*/ 0 w 1225357"/>
                <a:gd name="connsiteY16-1232" fmla="*/ 907947 h 2184429"/>
                <a:gd name="connsiteX0-1233" fmla="*/ 0 w 1225357"/>
                <a:gd name="connsiteY0-1234" fmla="*/ 907947 h 2184429"/>
                <a:gd name="connsiteX1-1235" fmla="*/ 103543 w 1225357"/>
                <a:gd name="connsiteY1-1236" fmla="*/ 247140 h 2184429"/>
                <a:gd name="connsiteX2-1237" fmla="*/ 117167 w 1225357"/>
                <a:gd name="connsiteY2-1238" fmla="*/ 31915 h 2184429"/>
                <a:gd name="connsiteX3-1239" fmla="*/ 372311 w 1225357"/>
                <a:gd name="connsiteY3-1240" fmla="*/ 22196 h 2184429"/>
                <a:gd name="connsiteX4-1241" fmla="*/ 458590 w 1225357"/>
                <a:gd name="connsiteY4-1242" fmla="*/ 440036 h 2184429"/>
                <a:gd name="connsiteX5-1243" fmla="*/ 1065758 w 1225357"/>
                <a:gd name="connsiteY5-1244" fmla="*/ 684533 h 2184429"/>
                <a:gd name="connsiteX6-1245" fmla="*/ 1220347 w 1225357"/>
                <a:gd name="connsiteY6-1246" fmla="*/ 914426 h 2184429"/>
                <a:gd name="connsiteX7-1247" fmla="*/ 1223933 w 1225357"/>
                <a:gd name="connsiteY7-1248" fmla="*/ 1282174 h 2184429"/>
                <a:gd name="connsiteX8-1249" fmla="*/ 1225109 w 1225357"/>
                <a:gd name="connsiteY8-1250" fmla="*/ 1948066 h 2184429"/>
                <a:gd name="connsiteX9-1251" fmla="*/ 1078896 w 1225357"/>
                <a:gd name="connsiteY9-1252" fmla="*/ 2057214 h 2184429"/>
                <a:gd name="connsiteX10-1253" fmla="*/ 819058 w 1225357"/>
                <a:gd name="connsiteY10-1254" fmla="*/ 2119389 h 2184429"/>
                <a:gd name="connsiteX11-1255" fmla="*/ 668955 w 1225357"/>
                <a:gd name="connsiteY11-1256" fmla="*/ 2122064 h 2184429"/>
                <a:gd name="connsiteX12-1257" fmla="*/ 360814 w 1225357"/>
                <a:gd name="connsiteY12-1258" fmla="*/ 2108110 h 2184429"/>
                <a:gd name="connsiteX13-1259" fmla="*/ 276381 w 1225357"/>
                <a:gd name="connsiteY13-1260" fmla="*/ 1766201 h 2184429"/>
                <a:gd name="connsiteX14-1261" fmla="*/ 243544 w 1225357"/>
                <a:gd name="connsiteY14-1262" fmla="*/ 1314786 h 2184429"/>
                <a:gd name="connsiteX15-1263" fmla="*/ 6439 w 1225357"/>
                <a:gd name="connsiteY15-1264" fmla="*/ 1245295 h 2184429"/>
                <a:gd name="connsiteX16-1265" fmla="*/ 0 w 1225357"/>
                <a:gd name="connsiteY16-1266" fmla="*/ 907947 h 2184429"/>
                <a:gd name="connsiteX0-1267" fmla="*/ 0 w 1225357"/>
                <a:gd name="connsiteY0-1268" fmla="*/ 907947 h 2184429"/>
                <a:gd name="connsiteX1-1269" fmla="*/ 103543 w 1225357"/>
                <a:gd name="connsiteY1-1270" fmla="*/ 247140 h 2184429"/>
                <a:gd name="connsiteX2-1271" fmla="*/ 117167 w 1225357"/>
                <a:gd name="connsiteY2-1272" fmla="*/ 31915 h 2184429"/>
                <a:gd name="connsiteX3-1273" fmla="*/ 372311 w 1225357"/>
                <a:gd name="connsiteY3-1274" fmla="*/ 22196 h 2184429"/>
                <a:gd name="connsiteX4-1275" fmla="*/ 458590 w 1225357"/>
                <a:gd name="connsiteY4-1276" fmla="*/ 440036 h 2184429"/>
                <a:gd name="connsiteX5-1277" fmla="*/ 948629 w 1225357"/>
                <a:gd name="connsiteY5-1278" fmla="*/ 517819 h 2184429"/>
                <a:gd name="connsiteX6-1279" fmla="*/ 1065758 w 1225357"/>
                <a:gd name="connsiteY6-1280" fmla="*/ 684533 h 2184429"/>
                <a:gd name="connsiteX7-1281" fmla="*/ 1220347 w 1225357"/>
                <a:gd name="connsiteY7-1282" fmla="*/ 914426 h 2184429"/>
                <a:gd name="connsiteX8-1283" fmla="*/ 1223933 w 1225357"/>
                <a:gd name="connsiteY8-1284" fmla="*/ 1282174 h 2184429"/>
                <a:gd name="connsiteX9-1285" fmla="*/ 1225109 w 1225357"/>
                <a:gd name="connsiteY9-1286" fmla="*/ 1948066 h 2184429"/>
                <a:gd name="connsiteX10-1287" fmla="*/ 1078896 w 1225357"/>
                <a:gd name="connsiteY10-1288" fmla="*/ 2057214 h 2184429"/>
                <a:gd name="connsiteX11-1289" fmla="*/ 819058 w 1225357"/>
                <a:gd name="connsiteY11-1290" fmla="*/ 2119389 h 2184429"/>
                <a:gd name="connsiteX12-1291" fmla="*/ 668955 w 1225357"/>
                <a:gd name="connsiteY12-1292" fmla="*/ 2122064 h 2184429"/>
                <a:gd name="connsiteX13-1293" fmla="*/ 360814 w 1225357"/>
                <a:gd name="connsiteY13-1294" fmla="*/ 2108110 h 2184429"/>
                <a:gd name="connsiteX14-1295" fmla="*/ 276381 w 1225357"/>
                <a:gd name="connsiteY14-1296" fmla="*/ 1766201 h 2184429"/>
                <a:gd name="connsiteX15-1297" fmla="*/ 243544 w 1225357"/>
                <a:gd name="connsiteY15-1298" fmla="*/ 1314786 h 2184429"/>
                <a:gd name="connsiteX16-1299" fmla="*/ 6439 w 1225357"/>
                <a:gd name="connsiteY16-1300" fmla="*/ 1245295 h 2184429"/>
                <a:gd name="connsiteX17" fmla="*/ 0 w 1225357"/>
                <a:gd name="connsiteY17" fmla="*/ 907947 h 2184429"/>
                <a:gd name="connsiteX0-1301" fmla="*/ 0 w 1225357"/>
                <a:gd name="connsiteY0-1302" fmla="*/ 907947 h 2184429"/>
                <a:gd name="connsiteX1-1303" fmla="*/ 103543 w 1225357"/>
                <a:gd name="connsiteY1-1304" fmla="*/ 247140 h 2184429"/>
                <a:gd name="connsiteX2-1305" fmla="*/ 117167 w 1225357"/>
                <a:gd name="connsiteY2-1306" fmla="*/ 31915 h 2184429"/>
                <a:gd name="connsiteX3-1307" fmla="*/ 372311 w 1225357"/>
                <a:gd name="connsiteY3-1308" fmla="*/ 22196 h 2184429"/>
                <a:gd name="connsiteX4-1309" fmla="*/ 458590 w 1225357"/>
                <a:gd name="connsiteY4-1310" fmla="*/ 440036 h 2184429"/>
                <a:gd name="connsiteX5-1311" fmla="*/ 976836 w 1225357"/>
                <a:gd name="connsiteY5-1312" fmla="*/ 428534 h 2184429"/>
                <a:gd name="connsiteX6-1313" fmla="*/ 1065758 w 1225357"/>
                <a:gd name="connsiteY6-1314" fmla="*/ 684533 h 2184429"/>
                <a:gd name="connsiteX7-1315" fmla="*/ 1220347 w 1225357"/>
                <a:gd name="connsiteY7-1316" fmla="*/ 914426 h 2184429"/>
                <a:gd name="connsiteX8-1317" fmla="*/ 1223933 w 1225357"/>
                <a:gd name="connsiteY8-1318" fmla="*/ 1282174 h 2184429"/>
                <a:gd name="connsiteX9-1319" fmla="*/ 1225109 w 1225357"/>
                <a:gd name="connsiteY9-1320" fmla="*/ 1948066 h 2184429"/>
                <a:gd name="connsiteX10-1321" fmla="*/ 1078896 w 1225357"/>
                <a:gd name="connsiteY10-1322" fmla="*/ 2057214 h 2184429"/>
                <a:gd name="connsiteX11-1323" fmla="*/ 819058 w 1225357"/>
                <a:gd name="connsiteY11-1324" fmla="*/ 2119389 h 2184429"/>
                <a:gd name="connsiteX12-1325" fmla="*/ 668955 w 1225357"/>
                <a:gd name="connsiteY12-1326" fmla="*/ 2122064 h 2184429"/>
                <a:gd name="connsiteX13-1327" fmla="*/ 360814 w 1225357"/>
                <a:gd name="connsiteY13-1328" fmla="*/ 2108110 h 2184429"/>
                <a:gd name="connsiteX14-1329" fmla="*/ 276381 w 1225357"/>
                <a:gd name="connsiteY14-1330" fmla="*/ 1766201 h 2184429"/>
                <a:gd name="connsiteX15-1331" fmla="*/ 243544 w 1225357"/>
                <a:gd name="connsiteY15-1332" fmla="*/ 1314786 h 2184429"/>
                <a:gd name="connsiteX16-1333" fmla="*/ 6439 w 1225357"/>
                <a:gd name="connsiteY16-1334" fmla="*/ 1245295 h 2184429"/>
                <a:gd name="connsiteX17-1335" fmla="*/ 0 w 1225357"/>
                <a:gd name="connsiteY17-1336" fmla="*/ 907947 h 2184429"/>
                <a:gd name="connsiteX0-1337" fmla="*/ 0 w 1225357"/>
                <a:gd name="connsiteY0-1338" fmla="*/ 907947 h 2184429"/>
                <a:gd name="connsiteX1-1339" fmla="*/ 103543 w 1225357"/>
                <a:gd name="connsiteY1-1340" fmla="*/ 247140 h 2184429"/>
                <a:gd name="connsiteX2-1341" fmla="*/ 117167 w 1225357"/>
                <a:gd name="connsiteY2-1342" fmla="*/ 31915 h 2184429"/>
                <a:gd name="connsiteX3-1343" fmla="*/ 372311 w 1225357"/>
                <a:gd name="connsiteY3-1344" fmla="*/ 22196 h 2184429"/>
                <a:gd name="connsiteX4-1345" fmla="*/ 458590 w 1225357"/>
                <a:gd name="connsiteY4-1346" fmla="*/ 440036 h 2184429"/>
                <a:gd name="connsiteX5-1347" fmla="*/ 976836 w 1225357"/>
                <a:gd name="connsiteY5-1348" fmla="*/ 428534 h 2184429"/>
                <a:gd name="connsiteX6-1349" fmla="*/ 1065758 w 1225357"/>
                <a:gd name="connsiteY6-1350" fmla="*/ 684533 h 2184429"/>
                <a:gd name="connsiteX7-1351" fmla="*/ 1220347 w 1225357"/>
                <a:gd name="connsiteY7-1352" fmla="*/ 914426 h 2184429"/>
                <a:gd name="connsiteX8-1353" fmla="*/ 1223933 w 1225357"/>
                <a:gd name="connsiteY8-1354" fmla="*/ 1282174 h 2184429"/>
                <a:gd name="connsiteX9-1355" fmla="*/ 1225109 w 1225357"/>
                <a:gd name="connsiteY9-1356" fmla="*/ 1948066 h 2184429"/>
                <a:gd name="connsiteX10-1357" fmla="*/ 1078896 w 1225357"/>
                <a:gd name="connsiteY10-1358" fmla="*/ 2057214 h 2184429"/>
                <a:gd name="connsiteX11-1359" fmla="*/ 819058 w 1225357"/>
                <a:gd name="connsiteY11-1360" fmla="*/ 2119389 h 2184429"/>
                <a:gd name="connsiteX12-1361" fmla="*/ 668955 w 1225357"/>
                <a:gd name="connsiteY12-1362" fmla="*/ 2122064 h 2184429"/>
                <a:gd name="connsiteX13-1363" fmla="*/ 360814 w 1225357"/>
                <a:gd name="connsiteY13-1364" fmla="*/ 2108110 h 2184429"/>
                <a:gd name="connsiteX14-1365" fmla="*/ 276381 w 1225357"/>
                <a:gd name="connsiteY14-1366" fmla="*/ 1766201 h 2184429"/>
                <a:gd name="connsiteX15-1367" fmla="*/ 243544 w 1225357"/>
                <a:gd name="connsiteY15-1368" fmla="*/ 1314786 h 2184429"/>
                <a:gd name="connsiteX16-1369" fmla="*/ 6439 w 1225357"/>
                <a:gd name="connsiteY16-1370" fmla="*/ 1245295 h 2184429"/>
                <a:gd name="connsiteX17-1371" fmla="*/ 0 w 1225357"/>
                <a:gd name="connsiteY17-1372" fmla="*/ 907947 h 2184429"/>
                <a:gd name="connsiteX0-1373" fmla="*/ 0 w 1233103"/>
                <a:gd name="connsiteY0-1374" fmla="*/ 907947 h 2184429"/>
                <a:gd name="connsiteX1-1375" fmla="*/ 103543 w 1233103"/>
                <a:gd name="connsiteY1-1376" fmla="*/ 247140 h 2184429"/>
                <a:gd name="connsiteX2-1377" fmla="*/ 117167 w 1233103"/>
                <a:gd name="connsiteY2-1378" fmla="*/ 31915 h 2184429"/>
                <a:gd name="connsiteX3-1379" fmla="*/ 372311 w 1233103"/>
                <a:gd name="connsiteY3-1380" fmla="*/ 22196 h 2184429"/>
                <a:gd name="connsiteX4-1381" fmla="*/ 458590 w 1233103"/>
                <a:gd name="connsiteY4-1382" fmla="*/ 440036 h 2184429"/>
                <a:gd name="connsiteX5-1383" fmla="*/ 976836 w 1233103"/>
                <a:gd name="connsiteY5-1384" fmla="*/ 428534 h 2184429"/>
                <a:gd name="connsiteX6-1385" fmla="*/ 1150379 w 1233103"/>
                <a:gd name="connsiteY6-1386" fmla="*/ 469925 h 2184429"/>
                <a:gd name="connsiteX7-1387" fmla="*/ 1220347 w 1233103"/>
                <a:gd name="connsiteY7-1388" fmla="*/ 914426 h 2184429"/>
                <a:gd name="connsiteX8-1389" fmla="*/ 1223933 w 1233103"/>
                <a:gd name="connsiteY8-1390" fmla="*/ 1282174 h 2184429"/>
                <a:gd name="connsiteX9-1391" fmla="*/ 1225109 w 1233103"/>
                <a:gd name="connsiteY9-1392" fmla="*/ 1948066 h 2184429"/>
                <a:gd name="connsiteX10-1393" fmla="*/ 1078896 w 1233103"/>
                <a:gd name="connsiteY10-1394" fmla="*/ 2057214 h 2184429"/>
                <a:gd name="connsiteX11-1395" fmla="*/ 819058 w 1233103"/>
                <a:gd name="connsiteY11-1396" fmla="*/ 2119389 h 2184429"/>
                <a:gd name="connsiteX12-1397" fmla="*/ 668955 w 1233103"/>
                <a:gd name="connsiteY12-1398" fmla="*/ 2122064 h 2184429"/>
                <a:gd name="connsiteX13-1399" fmla="*/ 360814 w 1233103"/>
                <a:gd name="connsiteY13-1400" fmla="*/ 2108110 h 2184429"/>
                <a:gd name="connsiteX14-1401" fmla="*/ 276381 w 1233103"/>
                <a:gd name="connsiteY14-1402" fmla="*/ 1766201 h 2184429"/>
                <a:gd name="connsiteX15-1403" fmla="*/ 243544 w 1233103"/>
                <a:gd name="connsiteY15-1404" fmla="*/ 1314786 h 2184429"/>
                <a:gd name="connsiteX16-1405" fmla="*/ 6439 w 1233103"/>
                <a:gd name="connsiteY16-1406" fmla="*/ 1245295 h 2184429"/>
                <a:gd name="connsiteX17-1407" fmla="*/ 0 w 1233103"/>
                <a:gd name="connsiteY17-1408" fmla="*/ 907947 h 2184429"/>
                <a:gd name="connsiteX0-1409" fmla="*/ 0 w 1233103"/>
                <a:gd name="connsiteY0-1410" fmla="*/ 907947 h 2184429"/>
                <a:gd name="connsiteX1-1411" fmla="*/ 103543 w 1233103"/>
                <a:gd name="connsiteY1-1412" fmla="*/ 247140 h 2184429"/>
                <a:gd name="connsiteX2-1413" fmla="*/ 117167 w 1233103"/>
                <a:gd name="connsiteY2-1414" fmla="*/ 31915 h 2184429"/>
                <a:gd name="connsiteX3-1415" fmla="*/ 372311 w 1233103"/>
                <a:gd name="connsiteY3-1416" fmla="*/ 22196 h 2184429"/>
                <a:gd name="connsiteX4-1417" fmla="*/ 458590 w 1233103"/>
                <a:gd name="connsiteY4-1418" fmla="*/ 440036 h 2184429"/>
                <a:gd name="connsiteX5-1419" fmla="*/ 976836 w 1233103"/>
                <a:gd name="connsiteY5-1420" fmla="*/ 428534 h 2184429"/>
                <a:gd name="connsiteX6-1421" fmla="*/ 1150379 w 1233103"/>
                <a:gd name="connsiteY6-1422" fmla="*/ 469925 h 2184429"/>
                <a:gd name="connsiteX7-1423" fmla="*/ 1220347 w 1233103"/>
                <a:gd name="connsiteY7-1424" fmla="*/ 914426 h 2184429"/>
                <a:gd name="connsiteX8-1425" fmla="*/ 1223933 w 1233103"/>
                <a:gd name="connsiteY8-1426" fmla="*/ 1282174 h 2184429"/>
                <a:gd name="connsiteX9-1427" fmla="*/ 1225109 w 1233103"/>
                <a:gd name="connsiteY9-1428" fmla="*/ 1948066 h 2184429"/>
                <a:gd name="connsiteX10-1429" fmla="*/ 1078896 w 1233103"/>
                <a:gd name="connsiteY10-1430" fmla="*/ 2057214 h 2184429"/>
                <a:gd name="connsiteX11-1431" fmla="*/ 819058 w 1233103"/>
                <a:gd name="connsiteY11-1432" fmla="*/ 2119389 h 2184429"/>
                <a:gd name="connsiteX12-1433" fmla="*/ 668955 w 1233103"/>
                <a:gd name="connsiteY12-1434" fmla="*/ 2122064 h 2184429"/>
                <a:gd name="connsiteX13-1435" fmla="*/ 360814 w 1233103"/>
                <a:gd name="connsiteY13-1436" fmla="*/ 2108110 h 2184429"/>
                <a:gd name="connsiteX14-1437" fmla="*/ 276381 w 1233103"/>
                <a:gd name="connsiteY14-1438" fmla="*/ 1766201 h 2184429"/>
                <a:gd name="connsiteX15-1439" fmla="*/ 243544 w 1233103"/>
                <a:gd name="connsiteY15-1440" fmla="*/ 1314786 h 2184429"/>
                <a:gd name="connsiteX16-1441" fmla="*/ 6439 w 1233103"/>
                <a:gd name="connsiteY16-1442" fmla="*/ 1245295 h 2184429"/>
                <a:gd name="connsiteX17-1443" fmla="*/ 0 w 1233103"/>
                <a:gd name="connsiteY17-1444" fmla="*/ 907947 h 2184429"/>
                <a:gd name="connsiteX0-1445" fmla="*/ 0 w 1233104"/>
                <a:gd name="connsiteY0-1446" fmla="*/ 907947 h 2184429"/>
                <a:gd name="connsiteX1-1447" fmla="*/ 103543 w 1233104"/>
                <a:gd name="connsiteY1-1448" fmla="*/ 247140 h 2184429"/>
                <a:gd name="connsiteX2-1449" fmla="*/ 117167 w 1233104"/>
                <a:gd name="connsiteY2-1450" fmla="*/ 31915 h 2184429"/>
                <a:gd name="connsiteX3-1451" fmla="*/ 372311 w 1233104"/>
                <a:gd name="connsiteY3-1452" fmla="*/ 22196 h 2184429"/>
                <a:gd name="connsiteX4-1453" fmla="*/ 458590 w 1233104"/>
                <a:gd name="connsiteY4-1454" fmla="*/ 440036 h 2184429"/>
                <a:gd name="connsiteX5-1455" fmla="*/ 976836 w 1233104"/>
                <a:gd name="connsiteY5-1456" fmla="*/ 428534 h 2184429"/>
                <a:gd name="connsiteX6-1457" fmla="*/ 1150379 w 1233104"/>
                <a:gd name="connsiteY6-1458" fmla="*/ 469925 h 2184429"/>
                <a:gd name="connsiteX7-1459" fmla="*/ 1220347 w 1233104"/>
                <a:gd name="connsiteY7-1460" fmla="*/ 914426 h 2184429"/>
                <a:gd name="connsiteX8-1461" fmla="*/ 1223933 w 1233104"/>
                <a:gd name="connsiteY8-1462" fmla="*/ 1282174 h 2184429"/>
                <a:gd name="connsiteX9-1463" fmla="*/ 1225109 w 1233104"/>
                <a:gd name="connsiteY9-1464" fmla="*/ 1948066 h 2184429"/>
                <a:gd name="connsiteX10-1465" fmla="*/ 1078896 w 1233104"/>
                <a:gd name="connsiteY10-1466" fmla="*/ 2057214 h 2184429"/>
                <a:gd name="connsiteX11-1467" fmla="*/ 819058 w 1233104"/>
                <a:gd name="connsiteY11-1468" fmla="*/ 2119389 h 2184429"/>
                <a:gd name="connsiteX12-1469" fmla="*/ 668955 w 1233104"/>
                <a:gd name="connsiteY12-1470" fmla="*/ 2122064 h 2184429"/>
                <a:gd name="connsiteX13-1471" fmla="*/ 360814 w 1233104"/>
                <a:gd name="connsiteY13-1472" fmla="*/ 2108110 h 2184429"/>
                <a:gd name="connsiteX14-1473" fmla="*/ 276381 w 1233104"/>
                <a:gd name="connsiteY14-1474" fmla="*/ 1766201 h 2184429"/>
                <a:gd name="connsiteX15-1475" fmla="*/ 243544 w 1233104"/>
                <a:gd name="connsiteY15-1476" fmla="*/ 1314786 h 2184429"/>
                <a:gd name="connsiteX16-1477" fmla="*/ 6439 w 1233104"/>
                <a:gd name="connsiteY16-1478" fmla="*/ 1245295 h 2184429"/>
                <a:gd name="connsiteX17-1479" fmla="*/ 0 w 1233104"/>
                <a:gd name="connsiteY17-1480" fmla="*/ 907947 h 2184429"/>
                <a:gd name="connsiteX0-1481" fmla="*/ 0 w 1269394"/>
                <a:gd name="connsiteY0-1482" fmla="*/ 907947 h 2184429"/>
                <a:gd name="connsiteX1-1483" fmla="*/ 103543 w 1269394"/>
                <a:gd name="connsiteY1-1484" fmla="*/ 247140 h 2184429"/>
                <a:gd name="connsiteX2-1485" fmla="*/ 117167 w 1269394"/>
                <a:gd name="connsiteY2-1486" fmla="*/ 31915 h 2184429"/>
                <a:gd name="connsiteX3-1487" fmla="*/ 372311 w 1269394"/>
                <a:gd name="connsiteY3-1488" fmla="*/ 22196 h 2184429"/>
                <a:gd name="connsiteX4-1489" fmla="*/ 458590 w 1269394"/>
                <a:gd name="connsiteY4-1490" fmla="*/ 440036 h 2184429"/>
                <a:gd name="connsiteX5-1491" fmla="*/ 976836 w 1269394"/>
                <a:gd name="connsiteY5-1492" fmla="*/ 428534 h 2184429"/>
                <a:gd name="connsiteX6-1493" fmla="*/ 1210212 w 1269394"/>
                <a:gd name="connsiteY6-1494" fmla="*/ 454538 h 2184429"/>
                <a:gd name="connsiteX7-1495" fmla="*/ 1220347 w 1269394"/>
                <a:gd name="connsiteY7-1496" fmla="*/ 914426 h 2184429"/>
                <a:gd name="connsiteX8-1497" fmla="*/ 1223933 w 1269394"/>
                <a:gd name="connsiteY8-1498" fmla="*/ 1282174 h 2184429"/>
                <a:gd name="connsiteX9-1499" fmla="*/ 1225109 w 1269394"/>
                <a:gd name="connsiteY9-1500" fmla="*/ 1948066 h 2184429"/>
                <a:gd name="connsiteX10-1501" fmla="*/ 1078896 w 1269394"/>
                <a:gd name="connsiteY10-1502" fmla="*/ 2057214 h 2184429"/>
                <a:gd name="connsiteX11-1503" fmla="*/ 819058 w 1269394"/>
                <a:gd name="connsiteY11-1504" fmla="*/ 2119389 h 2184429"/>
                <a:gd name="connsiteX12-1505" fmla="*/ 668955 w 1269394"/>
                <a:gd name="connsiteY12-1506" fmla="*/ 2122064 h 2184429"/>
                <a:gd name="connsiteX13-1507" fmla="*/ 360814 w 1269394"/>
                <a:gd name="connsiteY13-1508" fmla="*/ 2108110 h 2184429"/>
                <a:gd name="connsiteX14-1509" fmla="*/ 276381 w 1269394"/>
                <a:gd name="connsiteY14-1510" fmla="*/ 1766201 h 2184429"/>
                <a:gd name="connsiteX15-1511" fmla="*/ 243544 w 1269394"/>
                <a:gd name="connsiteY15-1512" fmla="*/ 1314786 h 2184429"/>
                <a:gd name="connsiteX16-1513" fmla="*/ 6439 w 1269394"/>
                <a:gd name="connsiteY16-1514" fmla="*/ 1245295 h 2184429"/>
                <a:gd name="connsiteX17-1515" fmla="*/ 0 w 1269394"/>
                <a:gd name="connsiteY17-1516" fmla="*/ 907947 h 2184429"/>
                <a:gd name="connsiteX0-1517" fmla="*/ 0 w 1269394"/>
                <a:gd name="connsiteY0-1518" fmla="*/ 907947 h 2184429"/>
                <a:gd name="connsiteX1-1519" fmla="*/ 103543 w 1269394"/>
                <a:gd name="connsiteY1-1520" fmla="*/ 247140 h 2184429"/>
                <a:gd name="connsiteX2-1521" fmla="*/ 117167 w 1269394"/>
                <a:gd name="connsiteY2-1522" fmla="*/ 31915 h 2184429"/>
                <a:gd name="connsiteX3-1523" fmla="*/ 372311 w 1269394"/>
                <a:gd name="connsiteY3-1524" fmla="*/ 22196 h 2184429"/>
                <a:gd name="connsiteX4-1525" fmla="*/ 458590 w 1269394"/>
                <a:gd name="connsiteY4-1526" fmla="*/ 440036 h 2184429"/>
                <a:gd name="connsiteX5-1527" fmla="*/ 976836 w 1269394"/>
                <a:gd name="connsiteY5-1528" fmla="*/ 428534 h 2184429"/>
                <a:gd name="connsiteX6-1529" fmla="*/ 1210212 w 1269394"/>
                <a:gd name="connsiteY6-1530" fmla="*/ 454538 h 2184429"/>
                <a:gd name="connsiteX7-1531" fmla="*/ 1220347 w 1269394"/>
                <a:gd name="connsiteY7-1532" fmla="*/ 914426 h 2184429"/>
                <a:gd name="connsiteX8-1533" fmla="*/ 1223933 w 1269394"/>
                <a:gd name="connsiteY8-1534" fmla="*/ 1282174 h 2184429"/>
                <a:gd name="connsiteX9-1535" fmla="*/ 1225109 w 1269394"/>
                <a:gd name="connsiteY9-1536" fmla="*/ 1948066 h 2184429"/>
                <a:gd name="connsiteX10-1537" fmla="*/ 1078896 w 1269394"/>
                <a:gd name="connsiteY10-1538" fmla="*/ 2057214 h 2184429"/>
                <a:gd name="connsiteX11-1539" fmla="*/ 819058 w 1269394"/>
                <a:gd name="connsiteY11-1540" fmla="*/ 2119389 h 2184429"/>
                <a:gd name="connsiteX12-1541" fmla="*/ 668955 w 1269394"/>
                <a:gd name="connsiteY12-1542" fmla="*/ 2122064 h 2184429"/>
                <a:gd name="connsiteX13-1543" fmla="*/ 360814 w 1269394"/>
                <a:gd name="connsiteY13-1544" fmla="*/ 2108110 h 2184429"/>
                <a:gd name="connsiteX14-1545" fmla="*/ 276381 w 1269394"/>
                <a:gd name="connsiteY14-1546" fmla="*/ 1766201 h 2184429"/>
                <a:gd name="connsiteX15-1547" fmla="*/ 243544 w 1269394"/>
                <a:gd name="connsiteY15-1548" fmla="*/ 1314786 h 2184429"/>
                <a:gd name="connsiteX16-1549" fmla="*/ 6439 w 1269394"/>
                <a:gd name="connsiteY16-1550" fmla="*/ 1245295 h 2184429"/>
                <a:gd name="connsiteX17-1551" fmla="*/ 0 w 1269394"/>
                <a:gd name="connsiteY17-1552" fmla="*/ 907947 h 2184429"/>
                <a:gd name="connsiteX0-1553" fmla="*/ 0 w 1269394"/>
                <a:gd name="connsiteY0-1554" fmla="*/ 907947 h 2184429"/>
                <a:gd name="connsiteX1-1555" fmla="*/ 103543 w 1269394"/>
                <a:gd name="connsiteY1-1556" fmla="*/ 247140 h 2184429"/>
                <a:gd name="connsiteX2-1557" fmla="*/ 117167 w 1269394"/>
                <a:gd name="connsiteY2-1558" fmla="*/ 31915 h 2184429"/>
                <a:gd name="connsiteX3-1559" fmla="*/ 372311 w 1269394"/>
                <a:gd name="connsiteY3-1560" fmla="*/ 22196 h 2184429"/>
                <a:gd name="connsiteX4-1561" fmla="*/ 458590 w 1269394"/>
                <a:gd name="connsiteY4-1562" fmla="*/ 440036 h 2184429"/>
                <a:gd name="connsiteX5-1563" fmla="*/ 976836 w 1269394"/>
                <a:gd name="connsiteY5-1564" fmla="*/ 428534 h 2184429"/>
                <a:gd name="connsiteX6-1565" fmla="*/ 1210212 w 1269394"/>
                <a:gd name="connsiteY6-1566" fmla="*/ 454538 h 2184429"/>
                <a:gd name="connsiteX7-1567" fmla="*/ 1220347 w 1269394"/>
                <a:gd name="connsiteY7-1568" fmla="*/ 914426 h 2184429"/>
                <a:gd name="connsiteX8-1569" fmla="*/ 1223933 w 1269394"/>
                <a:gd name="connsiteY8-1570" fmla="*/ 1282174 h 2184429"/>
                <a:gd name="connsiteX9-1571" fmla="*/ 1225109 w 1269394"/>
                <a:gd name="connsiteY9-1572" fmla="*/ 1948066 h 2184429"/>
                <a:gd name="connsiteX10-1573" fmla="*/ 1078896 w 1269394"/>
                <a:gd name="connsiteY10-1574" fmla="*/ 2057214 h 2184429"/>
                <a:gd name="connsiteX11-1575" fmla="*/ 819058 w 1269394"/>
                <a:gd name="connsiteY11-1576" fmla="*/ 2119389 h 2184429"/>
                <a:gd name="connsiteX12-1577" fmla="*/ 668955 w 1269394"/>
                <a:gd name="connsiteY12-1578" fmla="*/ 2122064 h 2184429"/>
                <a:gd name="connsiteX13-1579" fmla="*/ 360814 w 1269394"/>
                <a:gd name="connsiteY13-1580" fmla="*/ 2108110 h 2184429"/>
                <a:gd name="connsiteX14-1581" fmla="*/ 276381 w 1269394"/>
                <a:gd name="connsiteY14-1582" fmla="*/ 1766201 h 2184429"/>
                <a:gd name="connsiteX15-1583" fmla="*/ 243544 w 1269394"/>
                <a:gd name="connsiteY15-1584" fmla="*/ 1314786 h 2184429"/>
                <a:gd name="connsiteX16-1585" fmla="*/ 6439 w 1269394"/>
                <a:gd name="connsiteY16-1586" fmla="*/ 1245295 h 2184429"/>
                <a:gd name="connsiteX17-1587" fmla="*/ 0 w 1269394"/>
                <a:gd name="connsiteY17-1588" fmla="*/ 907947 h 2184429"/>
                <a:gd name="connsiteX0-1589" fmla="*/ 0 w 1234303"/>
                <a:gd name="connsiteY0-1590" fmla="*/ 907947 h 2184429"/>
                <a:gd name="connsiteX1-1591" fmla="*/ 103543 w 1234303"/>
                <a:gd name="connsiteY1-1592" fmla="*/ 247140 h 2184429"/>
                <a:gd name="connsiteX2-1593" fmla="*/ 117167 w 1234303"/>
                <a:gd name="connsiteY2-1594" fmla="*/ 31915 h 2184429"/>
                <a:gd name="connsiteX3-1595" fmla="*/ 372311 w 1234303"/>
                <a:gd name="connsiteY3-1596" fmla="*/ 22196 h 2184429"/>
                <a:gd name="connsiteX4-1597" fmla="*/ 458590 w 1234303"/>
                <a:gd name="connsiteY4-1598" fmla="*/ 440036 h 2184429"/>
                <a:gd name="connsiteX5-1599" fmla="*/ 976836 w 1234303"/>
                <a:gd name="connsiteY5-1600" fmla="*/ 428534 h 2184429"/>
                <a:gd name="connsiteX6-1601" fmla="*/ 1210212 w 1234303"/>
                <a:gd name="connsiteY6-1602" fmla="*/ 454538 h 2184429"/>
                <a:gd name="connsiteX7-1603" fmla="*/ 1220347 w 1234303"/>
                <a:gd name="connsiteY7-1604" fmla="*/ 914426 h 2184429"/>
                <a:gd name="connsiteX8-1605" fmla="*/ 1223933 w 1234303"/>
                <a:gd name="connsiteY8-1606" fmla="*/ 1282174 h 2184429"/>
                <a:gd name="connsiteX9-1607" fmla="*/ 1225109 w 1234303"/>
                <a:gd name="connsiteY9-1608" fmla="*/ 1948066 h 2184429"/>
                <a:gd name="connsiteX10-1609" fmla="*/ 1078896 w 1234303"/>
                <a:gd name="connsiteY10-1610" fmla="*/ 2057214 h 2184429"/>
                <a:gd name="connsiteX11-1611" fmla="*/ 819058 w 1234303"/>
                <a:gd name="connsiteY11-1612" fmla="*/ 2119389 h 2184429"/>
                <a:gd name="connsiteX12-1613" fmla="*/ 668955 w 1234303"/>
                <a:gd name="connsiteY12-1614" fmla="*/ 2122064 h 2184429"/>
                <a:gd name="connsiteX13-1615" fmla="*/ 360814 w 1234303"/>
                <a:gd name="connsiteY13-1616" fmla="*/ 2108110 h 2184429"/>
                <a:gd name="connsiteX14-1617" fmla="*/ 276381 w 1234303"/>
                <a:gd name="connsiteY14-1618" fmla="*/ 1766201 h 2184429"/>
                <a:gd name="connsiteX15-1619" fmla="*/ 243544 w 1234303"/>
                <a:gd name="connsiteY15-1620" fmla="*/ 1314786 h 2184429"/>
                <a:gd name="connsiteX16-1621" fmla="*/ 6439 w 1234303"/>
                <a:gd name="connsiteY16-1622" fmla="*/ 1245295 h 2184429"/>
                <a:gd name="connsiteX17-1623" fmla="*/ 0 w 1234303"/>
                <a:gd name="connsiteY17-1624" fmla="*/ 907947 h 2184429"/>
                <a:gd name="connsiteX0-1625" fmla="*/ 0 w 1234303"/>
                <a:gd name="connsiteY0-1626" fmla="*/ 907947 h 2170382"/>
                <a:gd name="connsiteX1-1627" fmla="*/ 103543 w 1234303"/>
                <a:gd name="connsiteY1-1628" fmla="*/ 247140 h 2170382"/>
                <a:gd name="connsiteX2-1629" fmla="*/ 117167 w 1234303"/>
                <a:gd name="connsiteY2-1630" fmla="*/ 31915 h 2170382"/>
                <a:gd name="connsiteX3-1631" fmla="*/ 372311 w 1234303"/>
                <a:gd name="connsiteY3-1632" fmla="*/ 22196 h 2170382"/>
                <a:gd name="connsiteX4-1633" fmla="*/ 458590 w 1234303"/>
                <a:gd name="connsiteY4-1634" fmla="*/ 440036 h 2170382"/>
                <a:gd name="connsiteX5-1635" fmla="*/ 976836 w 1234303"/>
                <a:gd name="connsiteY5-1636" fmla="*/ 428534 h 2170382"/>
                <a:gd name="connsiteX6-1637" fmla="*/ 1210212 w 1234303"/>
                <a:gd name="connsiteY6-1638" fmla="*/ 454538 h 2170382"/>
                <a:gd name="connsiteX7-1639" fmla="*/ 1220347 w 1234303"/>
                <a:gd name="connsiteY7-1640" fmla="*/ 914426 h 2170382"/>
                <a:gd name="connsiteX8-1641" fmla="*/ 1223933 w 1234303"/>
                <a:gd name="connsiteY8-1642" fmla="*/ 1282174 h 2170382"/>
                <a:gd name="connsiteX9-1643" fmla="*/ 1225109 w 1234303"/>
                <a:gd name="connsiteY9-1644" fmla="*/ 1948066 h 2170382"/>
                <a:gd name="connsiteX10-1645" fmla="*/ 1078896 w 1234303"/>
                <a:gd name="connsiteY10-1646" fmla="*/ 2057214 h 2170382"/>
                <a:gd name="connsiteX11-1647" fmla="*/ 878037 w 1234303"/>
                <a:gd name="connsiteY11-1648" fmla="*/ 2102382 h 2170382"/>
                <a:gd name="connsiteX12-1649" fmla="*/ 668955 w 1234303"/>
                <a:gd name="connsiteY12-1650" fmla="*/ 2122064 h 2170382"/>
                <a:gd name="connsiteX13-1651" fmla="*/ 360814 w 1234303"/>
                <a:gd name="connsiteY13-1652" fmla="*/ 2108110 h 2170382"/>
                <a:gd name="connsiteX14-1653" fmla="*/ 276381 w 1234303"/>
                <a:gd name="connsiteY14-1654" fmla="*/ 1766201 h 2170382"/>
                <a:gd name="connsiteX15-1655" fmla="*/ 243544 w 1234303"/>
                <a:gd name="connsiteY15-1656" fmla="*/ 1314786 h 2170382"/>
                <a:gd name="connsiteX16-1657" fmla="*/ 6439 w 1234303"/>
                <a:gd name="connsiteY16-1658" fmla="*/ 1245295 h 2170382"/>
                <a:gd name="connsiteX17-1659" fmla="*/ 0 w 1234303"/>
                <a:gd name="connsiteY17-1660" fmla="*/ 907947 h 2170382"/>
                <a:gd name="connsiteX0-1661" fmla="*/ 0 w 1234303"/>
                <a:gd name="connsiteY0-1662" fmla="*/ 907947 h 2122064"/>
                <a:gd name="connsiteX1-1663" fmla="*/ 103543 w 1234303"/>
                <a:gd name="connsiteY1-1664" fmla="*/ 247140 h 2122064"/>
                <a:gd name="connsiteX2-1665" fmla="*/ 117167 w 1234303"/>
                <a:gd name="connsiteY2-1666" fmla="*/ 31915 h 2122064"/>
                <a:gd name="connsiteX3-1667" fmla="*/ 372311 w 1234303"/>
                <a:gd name="connsiteY3-1668" fmla="*/ 22196 h 2122064"/>
                <a:gd name="connsiteX4-1669" fmla="*/ 458590 w 1234303"/>
                <a:gd name="connsiteY4-1670" fmla="*/ 440036 h 2122064"/>
                <a:gd name="connsiteX5-1671" fmla="*/ 976836 w 1234303"/>
                <a:gd name="connsiteY5-1672" fmla="*/ 428534 h 2122064"/>
                <a:gd name="connsiteX6-1673" fmla="*/ 1210212 w 1234303"/>
                <a:gd name="connsiteY6-1674" fmla="*/ 454538 h 2122064"/>
                <a:gd name="connsiteX7-1675" fmla="*/ 1220347 w 1234303"/>
                <a:gd name="connsiteY7-1676" fmla="*/ 914426 h 2122064"/>
                <a:gd name="connsiteX8-1677" fmla="*/ 1223933 w 1234303"/>
                <a:gd name="connsiteY8-1678" fmla="*/ 1282174 h 2122064"/>
                <a:gd name="connsiteX9-1679" fmla="*/ 1225109 w 1234303"/>
                <a:gd name="connsiteY9-1680" fmla="*/ 1948066 h 2122064"/>
                <a:gd name="connsiteX10-1681" fmla="*/ 1078896 w 1234303"/>
                <a:gd name="connsiteY10-1682" fmla="*/ 2057214 h 2122064"/>
                <a:gd name="connsiteX11-1683" fmla="*/ 668955 w 1234303"/>
                <a:gd name="connsiteY11-1684" fmla="*/ 2122064 h 2122064"/>
                <a:gd name="connsiteX12-1685" fmla="*/ 360814 w 1234303"/>
                <a:gd name="connsiteY12-1686" fmla="*/ 2108110 h 2122064"/>
                <a:gd name="connsiteX13-1687" fmla="*/ 276381 w 1234303"/>
                <a:gd name="connsiteY13-1688" fmla="*/ 1766201 h 2122064"/>
                <a:gd name="connsiteX14-1689" fmla="*/ 243544 w 1234303"/>
                <a:gd name="connsiteY14-1690" fmla="*/ 1314786 h 2122064"/>
                <a:gd name="connsiteX15-1691" fmla="*/ 6439 w 1234303"/>
                <a:gd name="connsiteY15-1692" fmla="*/ 1245295 h 2122064"/>
                <a:gd name="connsiteX16-1693" fmla="*/ 0 w 1234303"/>
                <a:gd name="connsiteY16-1694" fmla="*/ 907947 h 2122064"/>
                <a:gd name="connsiteX0-1695" fmla="*/ 0 w 1234303"/>
                <a:gd name="connsiteY0-1696" fmla="*/ 907947 h 2127365"/>
                <a:gd name="connsiteX1-1697" fmla="*/ 103543 w 1234303"/>
                <a:gd name="connsiteY1-1698" fmla="*/ 247140 h 2127365"/>
                <a:gd name="connsiteX2-1699" fmla="*/ 117167 w 1234303"/>
                <a:gd name="connsiteY2-1700" fmla="*/ 31915 h 2127365"/>
                <a:gd name="connsiteX3-1701" fmla="*/ 372311 w 1234303"/>
                <a:gd name="connsiteY3-1702" fmla="*/ 22196 h 2127365"/>
                <a:gd name="connsiteX4-1703" fmla="*/ 458590 w 1234303"/>
                <a:gd name="connsiteY4-1704" fmla="*/ 440036 h 2127365"/>
                <a:gd name="connsiteX5-1705" fmla="*/ 976836 w 1234303"/>
                <a:gd name="connsiteY5-1706" fmla="*/ 428534 h 2127365"/>
                <a:gd name="connsiteX6-1707" fmla="*/ 1210212 w 1234303"/>
                <a:gd name="connsiteY6-1708" fmla="*/ 454538 h 2127365"/>
                <a:gd name="connsiteX7-1709" fmla="*/ 1220347 w 1234303"/>
                <a:gd name="connsiteY7-1710" fmla="*/ 914426 h 2127365"/>
                <a:gd name="connsiteX8-1711" fmla="*/ 1223933 w 1234303"/>
                <a:gd name="connsiteY8-1712" fmla="*/ 1282174 h 2127365"/>
                <a:gd name="connsiteX9-1713" fmla="*/ 1225109 w 1234303"/>
                <a:gd name="connsiteY9-1714" fmla="*/ 1948066 h 2127365"/>
                <a:gd name="connsiteX10-1715" fmla="*/ 1078896 w 1234303"/>
                <a:gd name="connsiteY10-1716" fmla="*/ 2057214 h 2127365"/>
                <a:gd name="connsiteX11-1717" fmla="*/ 810223 w 1234303"/>
                <a:gd name="connsiteY11-1718" fmla="*/ 2127365 h 2127365"/>
                <a:gd name="connsiteX12-1719" fmla="*/ 360814 w 1234303"/>
                <a:gd name="connsiteY12-1720" fmla="*/ 2108110 h 2127365"/>
                <a:gd name="connsiteX13-1721" fmla="*/ 276381 w 1234303"/>
                <a:gd name="connsiteY13-1722" fmla="*/ 1766201 h 2127365"/>
                <a:gd name="connsiteX14-1723" fmla="*/ 243544 w 1234303"/>
                <a:gd name="connsiteY14-1724" fmla="*/ 1314786 h 2127365"/>
                <a:gd name="connsiteX15-1725" fmla="*/ 6439 w 1234303"/>
                <a:gd name="connsiteY15-1726" fmla="*/ 1245295 h 2127365"/>
                <a:gd name="connsiteX16-1727" fmla="*/ 0 w 1234303"/>
                <a:gd name="connsiteY16-1728" fmla="*/ 907947 h 2127365"/>
                <a:gd name="connsiteX0-1729" fmla="*/ 0 w 1234303"/>
                <a:gd name="connsiteY0-1730" fmla="*/ 907947 h 2127365"/>
                <a:gd name="connsiteX1-1731" fmla="*/ 103543 w 1234303"/>
                <a:gd name="connsiteY1-1732" fmla="*/ 247140 h 2127365"/>
                <a:gd name="connsiteX2-1733" fmla="*/ 117167 w 1234303"/>
                <a:gd name="connsiteY2-1734" fmla="*/ 31915 h 2127365"/>
                <a:gd name="connsiteX3-1735" fmla="*/ 372311 w 1234303"/>
                <a:gd name="connsiteY3-1736" fmla="*/ 22196 h 2127365"/>
                <a:gd name="connsiteX4-1737" fmla="*/ 458590 w 1234303"/>
                <a:gd name="connsiteY4-1738" fmla="*/ 440036 h 2127365"/>
                <a:gd name="connsiteX5-1739" fmla="*/ 976836 w 1234303"/>
                <a:gd name="connsiteY5-1740" fmla="*/ 428534 h 2127365"/>
                <a:gd name="connsiteX6-1741" fmla="*/ 1210212 w 1234303"/>
                <a:gd name="connsiteY6-1742" fmla="*/ 454538 h 2127365"/>
                <a:gd name="connsiteX7-1743" fmla="*/ 1220347 w 1234303"/>
                <a:gd name="connsiteY7-1744" fmla="*/ 914426 h 2127365"/>
                <a:gd name="connsiteX8-1745" fmla="*/ 1223933 w 1234303"/>
                <a:gd name="connsiteY8-1746" fmla="*/ 1282174 h 2127365"/>
                <a:gd name="connsiteX9-1747" fmla="*/ 1225109 w 1234303"/>
                <a:gd name="connsiteY9-1748" fmla="*/ 1948066 h 2127365"/>
                <a:gd name="connsiteX10-1749" fmla="*/ 1078896 w 1234303"/>
                <a:gd name="connsiteY10-1750" fmla="*/ 2106246 h 2127365"/>
                <a:gd name="connsiteX11-1751" fmla="*/ 810223 w 1234303"/>
                <a:gd name="connsiteY11-1752" fmla="*/ 2127365 h 2127365"/>
                <a:gd name="connsiteX12-1753" fmla="*/ 360814 w 1234303"/>
                <a:gd name="connsiteY12-1754" fmla="*/ 2108110 h 2127365"/>
                <a:gd name="connsiteX13-1755" fmla="*/ 276381 w 1234303"/>
                <a:gd name="connsiteY13-1756" fmla="*/ 1766201 h 2127365"/>
                <a:gd name="connsiteX14-1757" fmla="*/ 243544 w 1234303"/>
                <a:gd name="connsiteY14-1758" fmla="*/ 1314786 h 2127365"/>
                <a:gd name="connsiteX15-1759" fmla="*/ 6439 w 1234303"/>
                <a:gd name="connsiteY15-1760" fmla="*/ 1245295 h 2127365"/>
                <a:gd name="connsiteX16-1761" fmla="*/ 0 w 1234303"/>
                <a:gd name="connsiteY16-1762" fmla="*/ 907947 h 2127365"/>
                <a:gd name="connsiteX0-1763" fmla="*/ 0 w 1234303"/>
                <a:gd name="connsiteY0-1764" fmla="*/ 907947 h 2139629"/>
                <a:gd name="connsiteX1-1765" fmla="*/ 103543 w 1234303"/>
                <a:gd name="connsiteY1-1766" fmla="*/ 247140 h 2139629"/>
                <a:gd name="connsiteX2-1767" fmla="*/ 117167 w 1234303"/>
                <a:gd name="connsiteY2-1768" fmla="*/ 31915 h 2139629"/>
                <a:gd name="connsiteX3-1769" fmla="*/ 372311 w 1234303"/>
                <a:gd name="connsiteY3-1770" fmla="*/ 22196 h 2139629"/>
                <a:gd name="connsiteX4-1771" fmla="*/ 458590 w 1234303"/>
                <a:gd name="connsiteY4-1772" fmla="*/ 440036 h 2139629"/>
                <a:gd name="connsiteX5-1773" fmla="*/ 976836 w 1234303"/>
                <a:gd name="connsiteY5-1774" fmla="*/ 428534 h 2139629"/>
                <a:gd name="connsiteX6-1775" fmla="*/ 1210212 w 1234303"/>
                <a:gd name="connsiteY6-1776" fmla="*/ 454538 h 2139629"/>
                <a:gd name="connsiteX7-1777" fmla="*/ 1220347 w 1234303"/>
                <a:gd name="connsiteY7-1778" fmla="*/ 914426 h 2139629"/>
                <a:gd name="connsiteX8-1779" fmla="*/ 1223933 w 1234303"/>
                <a:gd name="connsiteY8-1780" fmla="*/ 1282174 h 2139629"/>
                <a:gd name="connsiteX9-1781" fmla="*/ 1225109 w 1234303"/>
                <a:gd name="connsiteY9-1782" fmla="*/ 1948066 h 2139629"/>
                <a:gd name="connsiteX10-1783" fmla="*/ 1078896 w 1234303"/>
                <a:gd name="connsiteY10-1784" fmla="*/ 2106246 h 2139629"/>
                <a:gd name="connsiteX11-1785" fmla="*/ 360814 w 1234303"/>
                <a:gd name="connsiteY11-1786" fmla="*/ 2108110 h 2139629"/>
                <a:gd name="connsiteX12-1787" fmla="*/ 276381 w 1234303"/>
                <a:gd name="connsiteY12-1788" fmla="*/ 1766201 h 2139629"/>
                <a:gd name="connsiteX13-1789" fmla="*/ 243544 w 1234303"/>
                <a:gd name="connsiteY13-1790" fmla="*/ 1314786 h 2139629"/>
                <a:gd name="connsiteX14-1791" fmla="*/ 6439 w 1234303"/>
                <a:gd name="connsiteY14-1792" fmla="*/ 1245295 h 2139629"/>
                <a:gd name="connsiteX15-1793" fmla="*/ 0 w 1234303"/>
                <a:gd name="connsiteY15-1794" fmla="*/ 907947 h 2139629"/>
                <a:gd name="connsiteX0-1795" fmla="*/ 0 w 1234303"/>
                <a:gd name="connsiteY0-1796" fmla="*/ 907947 h 2172558"/>
                <a:gd name="connsiteX1-1797" fmla="*/ 103543 w 1234303"/>
                <a:gd name="connsiteY1-1798" fmla="*/ 247140 h 2172558"/>
                <a:gd name="connsiteX2-1799" fmla="*/ 117167 w 1234303"/>
                <a:gd name="connsiteY2-1800" fmla="*/ 31915 h 2172558"/>
                <a:gd name="connsiteX3-1801" fmla="*/ 372311 w 1234303"/>
                <a:gd name="connsiteY3-1802" fmla="*/ 22196 h 2172558"/>
                <a:gd name="connsiteX4-1803" fmla="*/ 458590 w 1234303"/>
                <a:gd name="connsiteY4-1804" fmla="*/ 440036 h 2172558"/>
                <a:gd name="connsiteX5-1805" fmla="*/ 976836 w 1234303"/>
                <a:gd name="connsiteY5-1806" fmla="*/ 428534 h 2172558"/>
                <a:gd name="connsiteX6-1807" fmla="*/ 1210212 w 1234303"/>
                <a:gd name="connsiteY6-1808" fmla="*/ 454538 h 2172558"/>
                <a:gd name="connsiteX7-1809" fmla="*/ 1220347 w 1234303"/>
                <a:gd name="connsiteY7-1810" fmla="*/ 914426 h 2172558"/>
                <a:gd name="connsiteX8-1811" fmla="*/ 1223933 w 1234303"/>
                <a:gd name="connsiteY8-1812" fmla="*/ 1282174 h 2172558"/>
                <a:gd name="connsiteX9-1813" fmla="*/ 1225109 w 1234303"/>
                <a:gd name="connsiteY9-1814" fmla="*/ 1948066 h 2172558"/>
                <a:gd name="connsiteX10-1815" fmla="*/ 1078896 w 1234303"/>
                <a:gd name="connsiteY10-1816" fmla="*/ 2106246 h 2172558"/>
                <a:gd name="connsiteX11-1817" fmla="*/ 360814 w 1234303"/>
                <a:gd name="connsiteY11-1818" fmla="*/ 2108110 h 2172558"/>
                <a:gd name="connsiteX12-1819" fmla="*/ 243544 w 1234303"/>
                <a:gd name="connsiteY12-1820" fmla="*/ 1314786 h 2172558"/>
                <a:gd name="connsiteX13-1821" fmla="*/ 6439 w 1234303"/>
                <a:gd name="connsiteY13-1822" fmla="*/ 1245295 h 2172558"/>
                <a:gd name="connsiteX14-1823" fmla="*/ 0 w 1234303"/>
                <a:gd name="connsiteY14-1824" fmla="*/ 907947 h 2172558"/>
                <a:gd name="connsiteX0-1825" fmla="*/ 0 w 1234303"/>
                <a:gd name="connsiteY0-1826" fmla="*/ 907947 h 2172558"/>
                <a:gd name="connsiteX1-1827" fmla="*/ 103543 w 1234303"/>
                <a:gd name="connsiteY1-1828" fmla="*/ 247140 h 2172558"/>
                <a:gd name="connsiteX2-1829" fmla="*/ 117167 w 1234303"/>
                <a:gd name="connsiteY2-1830" fmla="*/ 31915 h 2172558"/>
                <a:gd name="connsiteX3-1831" fmla="*/ 372311 w 1234303"/>
                <a:gd name="connsiteY3-1832" fmla="*/ 22196 h 2172558"/>
                <a:gd name="connsiteX4-1833" fmla="*/ 458590 w 1234303"/>
                <a:gd name="connsiteY4-1834" fmla="*/ 440036 h 2172558"/>
                <a:gd name="connsiteX5-1835" fmla="*/ 976836 w 1234303"/>
                <a:gd name="connsiteY5-1836" fmla="*/ 428534 h 2172558"/>
                <a:gd name="connsiteX6-1837" fmla="*/ 1210212 w 1234303"/>
                <a:gd name="connsiteY6-1838" fmla="*/ 454538 h 2172558"/>
                <a:gd name="connsiteX7-1839" fmla="*/ 1220347 w 1234303"/>
                <a:gd name="connsiteY7-1840" fmla="*/ 914426 h 2172558"/>
                <a:gd name="connsiteX8-1841" fmla="*/ 1223933 w 1234303"/>
                <a:gd name="connsiteY8-1842" fmla="*/ 1282174 h 2172558"/>
                <a:gd name="connsiteX9-1843" fmla="*/ 1225109 w 1234303"/>
                <a:gd name="connsiteY9-1844" fmla="*/ 1948066 h 2172558"/>
                <a:gd name="connsiteX10-1845" fmla="*/ 1078896 w 1234303"/>
                <a:gd name="connsiteY10-1846" fmla="*/ 2106246 h 2172558"/>
                <a:gd name="connsiteX11-1847" fmla="*/ 360814 w 1234303"/>
                <a:gd name="connsiteY11-1848" fmla="*/ 2108110 h 2172558"/>
                <a:gd name="connsiteX12-1849" fmla="*/ 243544 w 1234303"/>
                <a:gd name="connsiteY12-1850" fmla="*/ 1314786 h 2172558"/>
                <a:gd name="connsiteX13-1851" fmla="*/ 6439 w 1234303"/>
                <a:gd name="connsiteY13-1852" fmla="*/ 1245295 h 2172558"/>
                <a:gd name="connsiteX14-1853" fmla="*/ 0 w 1234303"/>
                <a:gd name="connsiteY14-1854" fmla="*/ 907947 h 2172558"/>
                <a:gd name="connsiteX0-1855" fmla="*/ 0 w 1234303"/>
                <a:gd name="connsiteY0-1856" fmla="*/ 907947 h 2124753"/>
                <a:gd name="connsiteX1-1857" fmla="*/ 103543 w 1234303"/>
                <a:gd name="connsiteY1-1858" fmla="*/ 247140 h 2124753"/>
                <a:gd name="connsiteX2-1859" fmla="*/ 117167 w 1234303"/>
                <a:gd name="connsiteY2-1860" fmla="*/ 31915 h 2124753"/>
                <a:gd name="connsiteX3-1861" fmla="*/ 372311 w 1234303"/>
                <a:gd name="connsiteY3-1862" fmla="*/ 22196 h 2124753"/>
                <a:gd name="connsiteX4-1863" fmla="*/ 458590 w 1234303"/>
                <a:gd name="connsiteY4-1864" fmla="*/ 440036 h 2124753"/>
                <a:gd name="connsiteX5-1865" fmla="*/ 976836 w 1234303"/>
                <a:gd name="connsiteY5-1866" fmla="*/ 428534 h 2124753"/>
                <a:gd name="connsiteX6-1867" fmla="*/ 1210212 w 1234303"/>
                <a:gd name="connsiteY6-1868" fmla="*/ 454538 h 2124753"/>
                <a:gd name="connsiteX7-1869" fmla="*/ 1220347 w 1234303"/>
                <a:gd name="connsiteY7-1870" fmla="*/ 914426 h 2124753"/>
                <a:gd name="connsiteX8-1871" fmla="*/ 1223933 w 1234303"/>
                <a:gd name="connsiteY8-1872" fmla="*/ 1282174 h 2124753"/>
                <a:gd name="connsiteX9-1873" fmla="*/ 1225109 w 1234303"/>
                <a:gd name="connsiteY9-1874" fmla="*/ 1948066 h 2124753"/>
                <a:gd name="connsiteX10-1875" fmla="*/ 1078896 w 1234303"/>
                <a:gd name="connsiteY10-1876" fmla="*/ 2106246 h 2124753"/>
                <a:gd name="connsiteX11-1877" fmla="*/ 360814 w 1234303"/>
                <a:gd name="connsiteY11-1878" fmla="*/ 2108110 h 2124753"/>
                <a:gd name="connsiteX12-1879" fmla="*/ 243544 w 1234303"/>
                <a:gd name="connsiteY12-1880" fmla="*/ 1314786 h 2124753"/>
                <a:gd name="connsiteX13-1881" fmla="*/ 6439 w 1234303"/>
                <a:gd name="connsiteY13-1882" fmla="*/ 1245295 h 2124753"/>
                <a:gd name="connsiteX14-1883" fmla="*/ 0 w 1234303"/>
                <a:gd name="connsiteY14-1884" fmla="*/ 907947 h 2124753"/>
                <a:gd name="connsiteX0-1885" fmla="*/ 0 w 1234303"/>
                <a:gd name="connsiteY0-1886" fmla="*/ 907947 h 2124000"/>
                <a:gd name="connsiteX1-1887" fmla="*/ 103543 w 1234303"/>
                <a:gd name="connsiteY1-1888" fmla="*/ 247140 h 2124000"/>
                <a:gd name="connsiteX2-1889" fmla="*/ 117167 w 1234303"/>
                <a:gd name="connsiteY2-1890" fmla="*/ 31915 h 2124000"/>
                <a:gd name="connsiteX3-1891" fmla="*/ 372311 w 1234303"/>
                <a:gd name="connsiteY3-1892" fmla="*/ 22196 h 2124000"/>
                <a:gd name="connsiteX4-1893" fmla="*/ 458590 w 1234303"/>
                <a:gd name="connsiteY4-1894" fmla="*/ 440036 h 2124000"/>
                <a:gd name="connsiteX5-1895" fmla="*/ 976836 w 1234303"/>
                <a:gd name="connsiteY5-1896" fmla="*/ 428534 h 2124000"/>
                <a:gd name="connsiteX6-1897" fmla="*/ 1210212 w 1234303"/>
                <a:gd name="connsiteY6-1898" fmla="*/ 454538 h 2124000"/>
                <a:gd name="connsiteX7-1899" fmla="*/ 1220347 w 1234303"/>
                <a:gd name="connsiteY7-1900" fmla="*/ 914426 h 2124000"/>
                <a:gd name="connsiteX8-1901" fmla="*/ 1223933 w 1234303"/>
                <a:gd name="connsiteY8-1902" fmla="*/ 1282174 h 2124000"/>
                <a:gd name="connsiteX9-1903" fmla="*/ 1225109 w 1234303"/>
                <a:gd name="connsiteY9-1904" fmla="*/ 1948066 h 2124000"/>
                <a:gd name="connsiteX10-1905" fmla="*/ 1078896 w 1234303"/>
                <a:gd name="connsiteY10-1906" fmla="*/ 2106246 h 2124000"/>
                <a:gd name="connsiteX11-1907" fmla="*/ 309530 w 1234303"/>
                <a:gd name="connsiteY11-1908" fmla="*/ 2106490 h 2124000"/>
                <a:gd name="connsiteX12-1909" fmla="*/ 243544 w 1234303"/>
                <a:gd name="connsiteY12-1910" fmla="*/ 1314786 h 2124000"/>
                <a:gd name="connsiteX13-1911" fmla="*/ 6439 w 1234303"/>
                <a:gd name="connsiteY13-1912" fmla="*/ 1245295 h 2124000"/>
                <a:gd name="connsiteX14-1913" fmla="*/ 0 w 1234303"/>
                <a:gd name="connsiteY14-1914" fmla="*/ 907947 h 2124000"/>
                <a:gd name="connsiteX0-1915" fmla="*/ 0 w 1234303"/>
                <a:gd name="connsiteY0-1916" fmla="*/ 907947 h 2124000"/>
                <a:gd name="connsiteX1-1917" fmla="*/ 103543 w 1234303"/>
                <a:gd name="connsiteY1-1918" fmla="*/ 247140 h 2124000"/>
                <a:gd name="connsiteX2-1919" fmla="*/ 117167 w 1234303"/>
                <a:gd name="connsiteY2-1920" fmla="*/ 31915 h 2124000"/>
                <a:gd name="connsiteX3-1921" fmla="*/ 372311 w 1234303"/>
                <a:gd name="connsiteY3-1922" fmla="*/ 22196 h 2124000"/>
                <a:gd name="connsiteX4-1923" fmla="*/ 458590 w 1234303"/>
                <a:gd name="connsiteY4-1924" fmla="*/ 440036 h 2124000"/>
                <a:gd name="connsiteX5-1925" fmla="*/ 976836 w 1234303"/>
                <a:gd name="connsiteY5-1926" fmla="*/ 428534 h 2124000"/>
                <a:gd name="connsiteX6-1927" fmla="*/ 1210212 w 1234303"/>
                <a:gd name="connsiteY6-1928" fmla="*/ 454538 h 2124000"/>
                <a:gd name="connsiteX7-1929" fmla="*/ 1220347 w 1234303"/>
                <a:gd name="connsiteY7-1930" fmla="*/ 914426 h 2124000"/>
                <a:gd name="connsiteX8-1931" fmla="*/ 1223933 w 1234303"/>
                <a:gd name="connsiteY8-1932" fmla="*/ 1282174 h 2124000"/>
                <a:gd name="connsiteX9-1933" fmla="*/ 1225109 w 1234303"/>
                <a:gd name="connsiteY9-1934" fmla="*/ 1948066 h 2124000"/>
                <a:gd name="connsiteX10-1935" fmla="*/ 1078896 w 1234303"/>
                <a:gd name="connsiteY10-1936" fmla="*/ 2106246 h 2124000"/>
                <a:gd name="connsiteX11-1937" fmla="*/ 309530 w 1234303"/>
                <a:gd name="connsiteY11-1938" fmla="*/ 2106490 h 2124000"/>
                <a:gd name="connsiteX12-1939" fmla="*/ 243544 w 1234303"/>
                <a:gd name="connsiteY12-1940" fmla="*/ 1314786 h 2124000"/>
                <a:gd name="connsiteX13-1941" fmla="*/ 6439 w 1234303"/>
                <a:gd name="connsiteY13-1942" fmla="*/ 1245295 h 2124000"/>
                <a:gd name="connsiteX14-1943" fmla="*/ 0 w 1234303"/>
                <a:gd name="connsiteY14-1944" fmla="*/ 907947 h 2124000"/>
                <a:gd name="connsiteX0-1945" fmla="*/ 0 w 1234303"/>
                <a:gd name="connsiteY0-1946" fmla="*/ 907947 h 2124000"/>
                <a:gd name="connsiteX1-1947" fmla="*/ 103543 w 1234303"/>
                <a:gd name="connsiteY1-1948" fmla="*/ 247140 h 2124000"/>
                <a:gd name="connsiteX2-1949" fmla="*/ 117167 w 1234303"/>
                <a:gd name="connsiteY2-1950" fmla="*/ 31915 h 2124000"/>
                <a:gd name="connsiteX3-1951" fmla="*/ 372311 w 1234303"/>
                <a:gd name="connsiteY3-1952" fmla="*/ 22196 h 2124000"/>
                <a:gd name="connsiteX4-1953" fmla="*/ 458590 w 1234303"/>
                <a:gd name="connsiteY4-1954" fmla="*/ 440036 h 2124000"/>
                <a:gd name="connsiteX5-1955" fmla="*/ 976836 w 1234303"/>
                <a:gd name="connsiteY5-1956" fmla="*/ 428534 h 2124000"/>
                <a:gd name="connsiteX6-1957" fmla="*/ 1210212 w 1234303"/>
                <a:gd name="connsiteY6-1958" fmla="*/ 454538 h 2124000"/>
                <a:gd name="connsiteX7-1959" fmla="*/ 1220347 w 1234303"/>
                <a:gd name="connsiteY7-1960" fmla="*/ 914426 h 2124000"/>
                <a:gd name="connsiteX8-1961" fmla="*/ 1223933 w 1234303"/>
                <a:gd name="connsiteY8-1962" fmla="*/ 1282174 h 2124000"/>
                <a:gd name="connsiteX9-1963" fmla="*/ 1225109 w 1234303"/>
                <a:gd name="connsiteY9-1964" fmla="*/ 1948066 h 2124000"/>
                <a:gd name="connsiteX10-1965" fmla="*/ 1078896 w 1234303"/>
                <a:gd name="connsiteY10-1966" fmla="*/ 2106246 h 2124000"/>
                <a:gd name="connsiteX11-1967" fmla="*/ 309530 w 1234303"/>
                <a:gd name="connsiteY11-1968" fmla="*/ 2106490 h 2124000"/>
                <a:gd name="connsiteX12-1969" fmla="*/ 243544 w 1234303"/>
                <a:gd name="connsiteY12-1970" fmla="*/ 1314786 h 2124000"/>
                <a:gd name="connsiteX13-1971" fmla="*/ 7721 w 1234303"/>
                <a:gd name="connsiteY13-1972" fmla="*/ 1235577 h 2124000"/>
                <a:gd name="connsiteX14-1973" fmla="*/ 0 w 1234303"/>
                <a:gd name="connsiteY14-1974" fmla="*/ 907947 h 2124000"/>
                <a:gd name="connsiteX0-1975" fmla="*/ 0 w 1274049"/>
                <a:gd name="connsiteY0-1976" fmla="*/ 810766 h 2124000"/>
                <a:gd name="connsiteX1-1977" fmla="*/ 143289 w 1274049"/>
                <a:gd name="connsiteY1-1978" fmla="*/ 247140 h 2124000"/>
                <a:gd name="connsiteX2-1979" fmla="*/ 156913 w 1274049"/>
                <a:gd name="connsiteY2-1980" fmla="*/ 31915 h 2124000"/>
                <a:gd name="connsiteX3-1981" fmla="*/ 412057 w 1274049"/>
                <a:gd name="connsiteY3-1982" fmla="*/ 22196 h 2124000"/>
                <a:gd name="connsiteX4-1983" fmla="*/ 498336 w 1274049"/>
                <a:gd name="connsiteY4-1984" fmla="*/ 440036 h 2124000"/>
                <a:gd name="connsiteX5-1985" fmla="*/ 1016582 w 1274049"/>
                <a:gd name="connsiteY5-1986" fmla="*/ 428534 h 2124000"/>
                <a:gd name="connsiteX6-1987" fmla="*/ 1249958 w 1274049"/>
                <a:gd name="connsiteY6-1988" fmla="*/ 454538 h 2124000"/>
                <a:gd name="connsiteX7-1989" fmla="*/ 1260093 w 1274049"/>
                <a:gd name="connsiteY7-1990" fmla="*/ 914426 h 2124000"/>
                <a:gd name="connsiteX8-1991" fmla="*/ 1263679 w 1274049"/>
                <a:gd name="connsiteY8-1992" fmla="*/ 1282174 h 2124000"/>
                <a:gd name="connsiteX9-1993" fmla="*/ 1264855 w 1274049"/>
                <a:gd name="connsiteY9-1994" fmla="*/ 1948066 h 2124000"/>
                <a:gd name="connsiteX10-1995" fmla="*/ 1118642 w 1274049"/>
                <a:gd name="connsiteY10-1996" fmla="*/ 2106246 h 2124000"/>
                <a:gd name="connsiteX11-1997" fmla="*/ 349276 w 1274049"/>
                <a:gd name="connsiteY11-1998" fmla="*/ 2106490 h 2124000"/>
                <a:gd name="connsiteX12-1999" fmla="*/ 283290 w 1274049"/>
                <a:gd name="connsiteY12-2000" fmla="*/ 1314786 h 2124000"/>
                <a:gd name="connsiteX13-2001" fmla="*/ 47467 w 1274049"/>
                <a:gd name="connsiteY13-2002" fmla="*/ 1235577 h 2124000"/>
                <a:gd name="connsiteX14-2003" fmla="*/ 0 w 1274049"/>
                <a:gd name="connsiteY14-2004" fmla="*/ 810766 h 2124000"/>
                <a:gd name="connsiteX0-2005" fmla="*/ 3818 w 1277867"/>
                <a:gd name="connsiteY0-2006" fmla="*/ 810766 h 2124000"/>
                <a:gd name="connsiteX1-2007" fmla="*/ 147107 w 1277867"/>
                <a:gd name="connsiteY1-2008" fmla="*/ 247140 h 2124000"/>
                <a:gd name="connsiteX2-2009" fmla="*/ 160731 w 1277867"/>
                <a:gd name="connsiteY2-2010" fmla="*/ 31915 h 2124000"/>
                <a:gd name="connsiteX3-2011" fmla="*/ 415875 w 1277867"/>
                <a:gd name="connsiteY3-2012" fmla="*/ 22196 h 2124000"/>
                <a:gd name="connsiteX4-2013" fmla="*/ 502154 w 1277867"/>
                <a:gd name="connsiteY4-2014" fmla="*/ 440036 h 2124000"/>
                <a:gd name="connsiteX5-2015" fmla="*/ 1020400 w 1277867"/>
                <a:gd name="connsiteY5-2016" fmla="*/ 428534 h 2124000"/>
                <a:gd name="connsiteX6-2017" fmla="*/ 1253776 w 1277867"/>
                <a:gd name="connsiteY6-2018" fmla="*/ 454538 h 2124000"/>
                <a:gd name="connsiteX7-2019" fmla="*/ 1263911 w 1277867"/>
                <a:gd name="connsiteY7-2020" fmla="*/ 914426 h 2124000"/>
                <a:gd name="connsiteX8-2021" fmla="*/ 1267497 w 1277867"/>
                <a:gd name="connsiteY8-2022" fmla="*/ 1282174 h 2124000"/>
                <a:gd name="connsiteX9-2023" fmla="*/ 1268673 w 1277867"/>
                <a:gd name="connsiteY9-2024" fmla="*/ 1948066 h 2124000"/>
                <a:gd name="connsiteX10-2025" fmla="*/ 1122460 w 1277867"/>
                <a:gd name="connsiteY10-2026" fmla="*/ 2106246 h 2124000"/>
                <a:gd name="connsiteX11-2027" fmla="*/ 353094 w 1277867"/>
                <a:gd name="connsiteY11-2028" fmla="*/ 2106490 h 2124000"/>
                <a:gd name="connsiteX12-2029" fmla="*/ 287108 w 1277867"/>
                <a:gd name="connsiteY12-2030" fmla="*/ 1314786 h 2124000"/>
                <a:gd name="connsiteX13-2031" fmla="*/ 0 w 1277867"/>
                <a:gd name="connsiteY13-2032" fmla="*/ 1212497 h 2124000"/>
                <a:gd name="connsiteX14-2033" fmla="*/ 3818 w 1277867"/>
                <a:gd name="connsiteY14-2034" fmla="*/ 810766 h 2124000"/>
                <a:gd name="connsiteX0-2035" fmla="*/ 3818 w 1277867"/>
                <a:gd name="connsiteY0-2036" fmla="*/ 810766 h 2128421"/>
                <a:gd name="connsiteX1-2037" fmla="*/ 147107 w 1277867"/>
                <a:gd name="connsiteY1-2038" fmla="*/ 247140 h 2128421"/>
                <a:gd name="connsiteX2-2039" fmla="*/ 160731 w 1277867"/>
                <a:gd name="connsiteY2-2040" fmla="*/ 31915 h 2128421"/>
                <a:gd name="connsiteX3-2041" fmla="*/ 415875 w 1277867"/>
                <a:gd name="connsiteY3-2042" fmla="*/ 22196 h 2128421"/>
                <a:gd name="connsiteX4-2043" fmla="*/ 502154 w 1277867"/>
                <a:gd name="connsiteY4-2044" fmla="*/ 440036 h 2128421"/>
                <a:gd name="connsiteX5-2045" fmla="*/ 1020400 w 1277867"/>
                <a:gd name="connsiteY5-2046" fmla="*/ 428534 h 2128421"/>
                <a:gd name="connsiteX6-2047" fmla="*/ 1253776 w 1277867"/>
                <a:gd name="connsiteY6-2048" fmla="*/ 454538 h 2128421"/>
                <a:gd name="connsiteX7-2049" fmla="*/ 1263911 w 1277867"/>
                <a:gd name="connsiteY7-2050" fmla="*/ 914426 h 2128421"/>
                <a:gd name="connsiteX8-2051" fmla="*/ 1267497 w 1277867"/>
                <a:gd name="connsiteY8-2052" fmla="*/ 1282174 h 2128421"/>
                <a:gd name="connsiteX9-2053" fmla="*/ 1268673 w 1277867"/>
                <a:gd name="connsiteY9-2054" fmla="*/ 1948066 h 2128421"/>
                <a:gd name="connsiteX10-2055" fmla="*/ 1122460 w 1277867"/>
                <a:gd name="connsiteY10-2056" fmla="*/ 2106246 h 2128421"/>
                <a:gd name="connsiteX11-2057" fmla="*/ 445407 w 1277867"/>
                <a:gd name="connsiteY11-2058" fmla="*/ 2114994 h 2128421"/>
                <a:gd name="connsiteX12-2059" fmla="*/ 287108 w 1277867"/>
                <a:gd name="connsiteY12-2060" fmla="*/ 1314786 h 2128421"/>
                <a:gd name="connsiteX13-2061" fmla="*/ 0 w 1277867"/>
                <a:gd name="connsiteY13-2062" fmla="*/ 1212497 h 2128421"/>
                <a:gd name="connsiteX14-2063" fmla="*/ 3818 w 1277867"/>
                <a:gd name="connsiteY14-2064" fmla="*/ 810766 h 2128421"/>
                <a:gd name="connsiteX0-2065" fmla="*/ 3818 w 1277867"/>
                <a:gd name="connsiteY0-2066" fmla="*/ 810766 h 2128421"/>
                <a:gd name="connsiteX1-2067" fmla="*/ 147107 w 1277867"/>
                <a:gd name="connsiteY1-2068" fmla="*/ 247140 h 2128421"/>
                <a:gd name="connsiteX2-2069" fmla="*/ 160731 w 1277867"/>
                <a:gd name="connsiteY2-2070" fmla="*/ 31915 h 2128421"/>
                <a:gd name="connsiteX3-2071" fmla="*/ 415875 w 1277867"/>
                <a:gd name="connsiteY3-2072" fmla="*/ 22196 h 2128421"/>
                <a:gd name="connsiteX4-2073" fmla="*/ 502154 w 1277867"/>
                <a:gd name="connsiteY4-2074" fmla="*/ 440036 h 2128421"/>
                <a:gd name="connsiteX5-2075" fmla="*/ 1020400 w 1277867"/>
                <a:gd name="connsiteY5-2076" fmla="*/ 428534 h 2128421"/>
                <a:gd name="connsiteX6-2077" fmla="*/ 1253776 w 1277867"/>
                <a:gd name="connsiteY6-2078" fmla="*/ 454538 h 2128421"/>
                <a:gd name="connsiteX7-2079" fmla="*/ 1263911 w 1277867"/>
                <a:gd name="connsiteY7-2080" fmla="*/ 914426 h 2128421"/>
                <a:gd name="connsiteX8-2081" fmla="*/ 1267497 w 1277867"/>
                <a:gd name="connsiteY8-2082" fmla="*/ 1282174 h 2128421"/>
                <a:gd name="connsiteX9-2083" fmla="*/ 1268673 w 1277867"/>
                <a:gd name="connsiteY9-2084" fmla="*/ 1948066 h 2128421"/>
                <a:gd name="connsiteX10-2085" fmla="*/ 1122460 w 1277867"/>
                <a:gd name="connsiteY10-2086" fmla="*/ 2106246 h 2128421"/>
                <a:gd name="connsiteX11-2087" fmla="*/ 445407 w 1277867"/>
                <a:gd name="connsiteY11-2088" fmla="*/ 2114994 h 2128421"/>
                <a:gd name="connsiteX12-2089" fmla="*/ 287108 w 1277867"/>
                <a:gd name="connsiteY12-2090" fmla="*/ 1314786 h 2128421"/>
                <a:gd name="connsiteX13-2091" fmla="*/ 0 w 1277867"/>
                <a:gd name="connsiteY13-2092" fmla="*/ 1212497 h 2128421"/>
                <a:gd name="connsiteX14-2093" fmla="*/ 3818 w 1277867"/>
                <a:gd name="connsiteY14-2094" fmla="*/ 810766 h 2128421"/>
                <a:gd name="connsiteX0-2095" fmla="*/ 3818 w 1277867"/>
                <a:gd name="connsiteY0-2096" fmla="*/ 810766 h 2126199"/>
                <a:gd name="connsiteX1-2097" fmla="*/ 147107 w 1277867"/>
                <a:gd name="connsiteY1-2098" fmla="*/ 247140 h 2126199"/>
                <a:gd name="connsiteX2-2099" fmla="*/ 160731 w 1277867"/>
                <a:gd name="connsiteY2-2100" fmla="*/ 31915 h 2126199"/>
                <a:gd name="connsiteX3-2101" fmla="*/ 415875 w 1277867"/>
                <a:gd name="connsiteY3-2102" fmla="*/ 22196 h 2126199"/>
                <a:gd name="connsiteX4-2103" fmla="*/ 502154 w 1277867"/>
                <a:gd name="connsiteY4-2104" fmla="*/ 440036 h 2126199"/>
                <a:gd name="connsiteX5-2105" fmla="*/ 1020400 w 1277867"/>
                <a:gd name="connsiteY5-2106" fmla="*/ 428534 h 2126199"/>
                <a:gd name="connsiteX6-2107" fmla="*/ 1253776 w 1277867"/>
                <a:gd name="connsiteY6-2108" fmla="*/ 454538 h 2126199"/>
                <a:gd name="connsiteX7-2109" fmla="*/ 1263911 w 1277867"/>
                <a:gd name="connsiteY7-2110" fmla="*/ 914426 h 2126199"/>
                <a:gd name="connsiteX8-2111" fmla="*/ 1267497 w 1277867"/>
                <a:gd name="connsiteY8-2112" fmla="*/ 1282174 h 2126199"/>
                <a:gd name="connsiteX9-2113" fmla="*/ 1268673 w 1277867"/>
                <a:gd name="connsiteY9-2114" fmla="*/ 1948066 h 2126199"/>
                <a:gd name="connsiteX10-2115" fmla="*/ 1122460 w 1277867"/>
                <a:gd name="connsiteY10-2116" fmla="*/ 2106246 h 2126199"/>
                <a:gd name="connsiteX11-2117" fmla="*/ 445407 w 1277867"/>
                <a:gd name="connsiteY11-2118" fmla="*/ 2114994 h 2126199"/>
                <a:gd name="connsiteX12-2119" fmla="*/ 287108 w 1277867"/>
                <a:gd name="connsiteY12-2120" fmla="*/ 1314786 h 2126199"/>
                <a:gd name="connsiteX13-2121" fmla="*/ 0 w 1277867"/>
                <a:gd name="connsiteY13-2122" fmla="*/ 1212497 h 2126199"/>
                <a:gd name="connsiteX14-2123" fmla="*/ 3818 w 1277867"/>
                <a:gd name="connsiteY14-2124" fmla="*/ 810766 h 2126199"/>
                <a:gd name="connsiteX0-2125" fmla="*/ 3818 w 1277867"/>
                <a:gd name="connsiteY0-2126" fmla="*/ 810766 h 2122966"/>
                <a:gd name="connsiteX1-2127" fmla="*/ 147107 w 1277867"/>
                <a:gd name="connsiteY1-2128" fmla="*/ 247140 h 2122966"/>
                <a:gd name="connsiteX2-2129" fmla="*/ 160731 w 1277867"/>
                <a:gd name="connsiteY2-2130" fmla="*/ 31915 h 2122966"/>
                <a:gd name="connsiteX3-2131" fmla="*/ 415875 w 1277867"/>
                <a:gd name="connsiteY3-2132" fmla="*/ 22196 h 2122966"/>
                <a:gd name="connsiteX4-2133" fmla="*/ 502154 w 1277867"/>
                <a:gd name="connsiteY4-2134" fmla="*/ 440036 h 2122966"/>
                <a:gd name="connsiteX5-2135" fmla="*/ 1020400 w 1277867"/>
                <a:gd name="connsiteY5-2136" fmla="*/ 428534 h 2122966"/>
                <a:gd name="connsiteX6-2137" fmla="*/ 1253776 w 1277867"/>
                <a:gd name="connsiteY6-2138" fmla="*/ 454538 h 2122966"/>
                <a:gd name="connsiteX7-2139" fmla="*/ 1263911 w 1277867"/>
                <a:gd name="connsiteY7-2140" fmla="*/ 914426 h 2122966"/>
                <a:gd name="connsiteX8-2141" fmla="*/ 1267497 w 1277867"/>
                <a:gd name="connsiteY8-2142" fmla="*/ 1282174 h 2122966"/>
                <a:gd name="connsiteX9-2143" fmla="*/ 1268673 w 1277867"/>
                <a:gd name="connsiteY9-2144" fmla="*/ 1948066 h 2122966"/>
                <a:gd name="connsiteX10-2145" fmla="*/ 1122460 w 1277867"/>
                <a:gd name="connsiteY10-2146" fmla="*/ 2106246 h 2122966"/>
                <a:gd name="connsiteX11-2147" fmla="*/ 445407 w 1277867"/>
                <a:gd name="connsiteY11-2148" fmla="*/ 2114994 h 2122966"/>
                <a:gd name="connsiteX12-2149" fmla="*/ 287108 w 1277867"/>
                <a:gd name="connsiteY12-2150" fmla="*/ 1314786 h 2122966"/>
                <a:gd name="connsiteX13-2151" fmla="*/ 0 w 1277867"/>
                <a:gd name="connsiteY13-2152" fmla="*/ 1212497 h 2122966"/>
                <a:gd name="connsiteX14-2153" fmla="*/ 3818 w 1277867"/>
                <a:gd name="connsiteY14-2154" fmla="*/ 810766 h 2122966"/>
                <a:gd name="connsiteX0-2155" fmla="*/ 3818 w 1277867"/>
                <a:gd name="connsiteY0-2156" fmla="*/ 810766 h 2122966"/>
                <a:gd name="connsiteX1-2157" fmla="*/ 79086 w 1277867"/>
                <a:gd name="connsiteY1-2158" fmla="*/ 425134 h 2122966"/>
                <a:gd name="connsiteX2-2159" fmla="*/ 160731 w 1277867"/>
                <a:gd name="connsiteY2-2160" fmla="*/ 31915 h 2122966"/>
                <a:gd name="connsiteX3-2161" fmla="*/ 415875 w 1277867"/>
                <a:gd name="connsiteY3-2162" fmla="*/ 22196 h 2122966"/>
                <a:gd name="connsiteX4-2163" fmla="*/ 502154 w 1277867"/>
                <a:gd name="connsiteY4-2164" fmla="*/ 440036 h 2122966"/>
                <a:gd name="connsiteX5-2165" fmla="*/ 1020400 w 1277867"/>
                <a:gd name="connsiteY5-2166" fmla="*/ 428534 h 2122966"/>
                <a:gd name="connsiteX6-2167" fmla="*/ 1253776 w 1277867"/>
                <a:gd name="connsiteY6-2168" fmla="*/ 454538 h 2122966"/>
                <a:gd name="connsiteX7-2169" fmla="*/ 1263911 w 1277867"/>
                <a:gd name="connsiteY7-2170" fmla="*/ 914426 h 2122966"/>
                <a:gd name="connsiteX8-2171" fmla="*/ 1267497 w 1277867"/>
                <a:gd name="connsiteY8-2172" fmla="*/ 1282174 h 2122966"/>
                <a:gd name="connsiteX9-2173" fmla="*/ 1268673 w 1277867"/>
                <a:gd name="connsiteY9-2174" fmla="*/ 1948066 h 2122966"/>
                <a:gd name="connsiteX10-2175" fmla="*/ 1122460 w 1277867"/>
                <a:gd name="connsiteY10-2176" fmla="*/ 2106246 h 2122966"/>
                <a:gd name="connsiteX11-2177" fmla="*/ 445407 w 1277867"/>
                <a:gd name="connsiteY11-2178" fmla="*/ 2114994 h 2122966"/>
                <a:gd name="connsiteX12-2179" fmla="*/ 287108 w 1277867"/>
                <a:gd name="connsiteY12-2180" fmla="*/ 1314786 h 2122966"/>
                <a:gd name="connsiteX13-2181" fmla="*/ 0 w 1277867"/>
                <a:gd name="connsiteY13-2182" fmla="*/ 1212497 h 2122966"/>
                <a:gd name="connsiteX14-2183" fmla="*/ 3818 w 1277867"/>
                <a:gd name="connsiteY14-2184" fmla="*/ 810766 h 2122966"/>
                <a:gd name="connsiteX0-2185" fmla="*/ 3818 w 1277867"/>
                <a:gd name="connsiteY0-2186" fmla="*/ 783246 h 2095446"/>
                <a:gd name="connsiteX1-2187" fmla="*/ 79086 w 1277867"/>
                <a:gd name="connsiteY1-2188" fmla="*/ 397614 h 2095446"/>
                <a:gd name="connsiteX2-2189" fmla="*/ 160731 w 1277867"/>
                <a:gd name="connsiteY2-2190" fmla="*/ 4395 h 2095446"/>
                <a:gd name="connsiteX3-2191" fmla="*/ 386723 w 1277867"/>
                <a:gd name="connsiteY3-2192" fmla="*/ 218703 h 2095446"/>
                <a:gd name="connsiteX4-2193" fmla="*/ 502154 w 1277867"/>
                <a:gd name="connsiteY4-2194" fmla="*/ 412516 h 2095446"/>
                <a:gd name="connsiteX5-2195" fmla="*/ 1020400 w 1277867"/>
                <a:gd name="connsiteY5-2196" fmla="*/ 401014 h 2095446"/>
                <a:gd name="connsiteX6-2197" fmla="*/ 1253776 w 1277867"/>
                <a:gd name="connsiteY6-2198" fmla="*/ 427018 h 2095446"/>
                <a:gd name="connsiteX7-2199" fmla="*/ 1263911 w 1277867"/>
                <a:gd name="connsiteY7-2200" fmla="*/ 886906 h 2095446"/>
                <a:gd name="connsiteX8-2201" fmla="*/ 1267497 w 1277867"/>
                <a:gd name="connsiteY8-2202" fmla="*/ 1254654 h 2095446"/>
                <a:gd name="connsiteX9-2203" fmla="*/ 1268673 w 1277867"/>
                <a:gd name="connsiteY9-2204" fmla="*/ 1920546 h 2095446"/>
                <a:gd name="connsiteX10-2205" fmla="*/ 1122460 w 1277867"/>
                <a:gd name="connsiteY10-2206" fmla="*/ 2078726 h 2095446"/>
                <a:gd name="connsiteX11-2207" fmla="*/ 445407 w 1277867"/>
                <a:gd name="connsiteY11-2208" fmla="*/ 2087474 h 2095446"/>
                <a:gd name="connsiteX12-2209" fmla="*/ 287108 w 1277867"/>
                <a:gd name="connsiteY12-2210" fmla="*/ 1287266 h 2095446"/>
                <a:gd name="connsiteX13-2211" fmla="*/ 0 w 1277867"/>
                <a:gd name="connsiteY13-2212" fmla="*/ 1184977 h 2095446"/>
                <a:gd name="connsiteX14-2213" fmla="*/ 3818 w 1277867"/>
                <a:gd name="connsiteY14-2214" fmla="*/ 783246 h 2095446"/>
                <a:gd name="connsiteX0-2215" fmla="*/ 3818 w 1277867"/>
                <a:gd name="connsiteY0-2216" fmla="*/ 588083 h 1900283"/>
                <a:gd name="connsiteX1-2217" fmla="*/ 79086 w 1277867"/>
                <a:gd name="connsiteY1-2218" fmla="*/ 202451 h 1900283"/>
                <a:gd name="connsiteX2-2219" fmla="*/ 151014 w 1277867"/>
                <a:gd name="connsiteY2-2220" fmla="*/ 30190 h 1900283"/>
                <a:gd name="connsiteX3-2221" fmla="*/ 386723 w 1277867"/>
                <a:gd name="connsiteY3-2222" fmla="*/ 23540 h 1900283"/>
                <a:gd name="connsiteX4-2223" fmla="*/ 502154 w 1277867"/>
                <a:gd name="connsiteY4-2224" fmla="*/ 217353 h 1900283"/>
                <a:gd name="connsiteX5-2225" fmla="*/ 1020400 w 1277867"/>
                <a:gd name="connsiteY5-2226" fmla="*/ 205851 h 1900283"/>
                <a:gd name="connsiteX6-2227" fmla="*/ 1253776 w 1277867"/>
                <a:gd name="connsiteY6-2228" fmla="*/ 231855 h 1900283"/>
                <a:gd name="connsiteX7-2229" fmla="*/ 1263911 w 1277867"/>
                <a:gd name="connsiteY7-2230" fmla="*/ 691743 h 1900283"/>
                <a:gd name="connsiteX8-2231" fmla="*/ 1267497 w 1277867"/>
                <a:gd name="connsiteY8-2232" fmla="*/ 1059491 h 1900283"/>
                <a:gd name="connsiteX9-2233" fmla="*/ 1268673 w 1277867"/>
                <a:gd name="connsiteY9-2234" fmla="*/ 1725383 h 1900283"/>
                <a:gd name="connsiteX10-2235" fmla="*/ 1122460 w 1277867"/>
                <a:gd name="connsiteY10-2236" fmla="*/ 1883563 h 1900283"/>
                <a:gd name="connsiteX11-2237" fmla="*/ 445407 w 1277867"/>
                <a:gd name="connsiteY11-2238" fmla="*/ 1892311 h 1900283"/>
                <a:gd name="connsiteX12-2239" fmla="*/ 287108 w 1277867"/>
                <a:gd name="connsiteY12-2240" fmla="*/ 1092103 h 1900283"/>
                <a:gd name="connsiteX13-2241" fmla="*/ 0 w 1277867"/>
                <a:gd name="connsiteY13-2242" fmla="*/ 989814 h 1900283"/>
                <a:gd name="connsiteX14-2243" fmla="*/ 3818 w 1277867"/>
                <a:gd name="connsiteY14-2244" fmla="*/ 588083 h 1900283"/>
                <a:gd name="connsiteX0-2245" fmla="*/ 3818 w 1277867"/>
                <a:gd name="connsiteY0-2246" fmla="*/ 588083 h 1900283"/>
                <a:gd name="connsiteX1-2247" fmla="*/ 28881 w 1277867"/>
                <a:gd name="connsiteY1-2248" fmla="*/ 196313 h 1900283"/>
                <a:gd name="connsiteX2-2249" fmla="*/ 151014 w 1277867"/>
                <a:gd name="connsiteY2-2250" fmla="*/ 30190 h 1900283"/>
                <a:gd name="connsiteX3-2251" fmla="*/ 386723 w 1277867"/>
                <a:gd name="connsiteY3-2252" fmla="*/ 23540 h 1900283"/>
                <a:gd name="connsiteX4-2253" fmla="*/ 502154 w 1277867"/>
                <a:gd name="connsiteY4-2254" fmla="*/ 217353 h 1900283"/>
                <a:gd name="connsiteX5-2255" fmla="*/ 1020400 w 1277867"/>
                <a:gd name="connsiteY5-2256" fmla="*/ 205851 h 1900283"/>
                <a:gd name="connsiteX6-2257" fmla="*/ 1253776 w 1277867"/>
                <a:gd name="connsiteY6-2258" fmla="*/ 231855 h 1900283"/>
                <a:gd name="connsiteX7-2259" fmla="*/ 1263911 w 1277867"/>
                <a:gd name="connsiteY7-2260" fmla="*/ 691743 h 1900283"/>
                <a:gd name="connsiteX8-2261" fmla="*/ 1267497 w 1277867"/>
                <a:gd name="connsiteY8-2262" fmla="*/ 1059491 h 1900283"/>
                <a:gd name="connsiteX9-2263" fmla="*/ 1268673 w 1277867"/>
                <a:gd name="connsiteY9-2264" fmla="*/ 1725383 h 1900283"/>
                <a:gd name="connsiteX10-2265" fmla="*/ 1122460 w 1277867"/>
                <a:gd name="connsiteY10-2266" fmla="*/ 1883563 h 1900283"/>
                <a:gd name="connsiteX11-2267" fmla="*/ 445407 w 1277867"/>
                <a:gd name="connsiteY11-2268" fmla="*/ 1892311 h 1900283"/>
                <a:gd name="connsiteX12-2269" fmla="*/ 287108 w 1277867"/>
                <a:gd name="connsiteY12-2270" fmla="*/ 1092103 h 1900283"/>
                <a:gd name="connsiteX13-2271" fmla="*/ 0 w 1277867"/>
                <a:gd name="connsiteY13-2272" fmla="*/ 989814 h 1900283"/>
                <a:gd name="connsiteX14-2273" fmla="*/ 3818 w 1277867"/>
                <a:gd name="connsiteY14-2274" fmla="*/ 588083 h 1900283"/>
                <a:gd name="connsiteX0-2275" fmla="*/ 3818 w 1277867"/>
                <a:gd name="connsiteY0-2276" fmla="*/ 588083 h 1894254"/>
                <a:gd name="connsiteX1-2277" fmla="*/ 28881 w 1277867"/>
                <a:gd name="connsiteY1-2278" fmla="*/ 196313 h 1894254"/>
                <a:gd name="connsiteX2-2279" fmla="*/ 151014 w 1277867"/>
                <a:gd name="connsiteY2-2280" fmla="*/ 30190 h 1894254"/>
                <a:gd name="connsiteX3-2281" fmla="*/ 386723 w 1277867"/>
                <a:gd name="connsiteY3-2282" fmla="*/ 23540 h 1894254"/>
                <a:gd name="connsiteX4-2283" fmla="*/ 502154 w 1277867"/>
                <a:gd name="connsiteY4-2284" fmla="*/ 217353 h 1894254"/>
                <a:gd name="connsiteX5-2285" fmla="*/ 1020400 w 1277867"/>
                <a:gd name="connsiteY5-2286" fmla="*/ 205851 h 1894254"/>
                <a:gd name="connsiteX6-2287" fmla="*/ 1253776 w 1277867"/>
                <a:gd name="connsiteY6-2288" fmla="*/ 231855 h 1894254"/>
                <a:gd name="connsiteX7-2289" fmla="*/ 1263911 w 1277867"/>
                <a:gd name="connsiteY7-2290" fmla="*/ 691743 h 1894254"/>
                <a:gd name="connsiteX8-2291" fmla="*/ 1267497 w 1277867"/>
                <a:gd name="connsiteY8-2292" fmla="*/ 1059491 h 1894254"/>
                <a:gd name="connsiteX9-2293" fmla="*/ 1268673 w 1277867"/>
                <a:gd name="connsiteY9-2294" fmla="*/ 1725383 h 1894254"/>
                <a:gd name="connsiteX10-2295" fmla="*/ 1122460 w 1277867"/>
                <a:gd name="connsiteY10-2296" fmla="*/ 1883563 h 1894254"/>
                <a:gd name="connsiteX11-2297" fmla="*/ 445407 w 1277867"/>
                <a:gd name="connsiteY11-2298" fmla="*/ 1892311 h 1894254"/>
                <a:gd name="connsiteX12-2299" fmla="*/ 287108 w 1277867"/>
                <a:gd name="connsiteY12-2300" fmla="*/ 1092103 h 1894254"/>
                <a:gd name="connsiteX13-2301" fmla="*/ 0 w 1277867"/>
                <a:gd name="connsiteY13-2302" fmla="*/ 989814 h 1894254"/>
                <a:gd name="connsiteX14-2303" fmla="*/ 3818 w 1277867"/>
                <a:gd name="connsiteY14-2304" fmla="*/ 588083 h 1894254"/>
                <a:gd name="connsiteX0-2305" fmla="*/ 3818 w 1277867"/>
                <a:gd name="connsiteY0-2306" fmla="*/ 588083 h 1894254"/>
                <a:gd name="connsiteX1-2307" fmla="*/ 28881 w 1277867"/>
                <a:gd name="connsiteY1-2308" fmla="*/ 196313 h 1894254"/>
                <a:gd name="connsiteX2-2309" fmla="*/ 151014 w 1277867"/>
                <a:gd name="connsiteY2-2310" fmla="*/ 30190 h 1894254"/>
                <a:gd name="connsiteX3-2311" fmla="*/ 386723 w 1277867"/>
                <a:gd name="connsiteY3-2312" fmla="*/ 23540 h 1894254"/>
                <a:gd name="connsiteX4-2313" fmla="*/ 502154 w 1277867"/>
                <a:gd name="connsiteY4-2314" fmla="*/ 217353 h 1894254"/>
                <a:gd name="connsiteX5-2315" fmla="*/ 1020400 w 1277867"/>
                <a:gd name="connsiteY5-2316" fmla="*/ 205851 h 1894254"/>
                <a:gd name="connsiteX6-2317" fmla="*/ 1253776 w 1277867"/>
                <a:gd name="connsiteY6-2318" fmla="*/ 231855 h 1894254"/>
                <a:gd name="connsiteX7-2319" fmla="*/ 1263911 w 1277867"/>
                <a:gd name="connsiteY7-2320" fmla="*/ 691743 h 1894254"/>
                <a:gd name="connsiteX8-2321" fmla="*/ 1267497 w 1277867"/>
                <a:gd name="connsiteY8-2322" fmla="*/ 1059491 h 1894254"/>
                <a:gd name="connsiteX9-2323" fmla="*/ 1268673 w 1277867"/>
                <a:gd name="connsiteY9-2324" fmla="*/ 1725383 h 1894254"/>
                <a:gd name="connsiteX10-2325" fmla="*/ 1122460 w 1277867"/>
                <a:gd name="connsiteY10-2326" fmla="*/ 1883563 h 1894254"/>
                <a:gd name="connsiteX11-2327" fmla="*/ 445407 w 1277867"/>
                <a:gd name="connsiteY11-2328" fmla="*/ 1892311 h 1894254"/>
                <a:gd name="connsiteX12-2329" fmla="*/ 287108 w 1277867"/>
                <a:gd name="connsiteY12-2330" fmla="*/ 1092103 h 1894254"/>
                <a:gd name="connsiteX13-2331" fmla="*/ 0 w 1277867"/>
                <a:gd name="connsiteY13-2332" fmla="*/ 989814 h 1894254"/>
                <a:gd name="connsiteX14-2333" fmla="*/ 3818 w 1277867"/>
                <a:gd name="connsiteY14-2334" fmla="*/ 588083 h 1894254"/>
                <a:gd name="connsiteX0-2335" fmla="*/ 3818 w 1277867"/>
                <a:gd name="connsiteY0-2336" fmla="*/ 588083 h 1894254"/>
                <a:gd name="connsiteX1-2337" fmla="*/ 28881 w 1277867"/>
                <a:gd name="connsiteY1-2338" fmla="*/ 196313 h 1894254"/>
                <a:gd name="connsiteX2-2339" fmla="*/ 151014 w 1277867"/>
                <a:gd name="connsiteY2-2340" fmla="*/ 30190 h 1894254"/>
                <a:gd name="connsiteX3-2341" fmla="*/ 386723 w 1277867"/>
                <a:gd name="connsiteY3-2342" fmla="*/ 23540 h 1894254"/>
                <a:gd name="connsiteX4-2343" fmla="*/ 502154 w 1277867"/>
                <a:gd name="connsiteY4-2344" fmla="*/ 217353 h 1894254"/>
                <a:gd name="connsiteX5-2345" fmla="*/ 1020400 w 1277867"/>
                <a:gd name="connsiteY5-2346" fmla="*/ 205851 h 1894254"/>
                <a:gd name="connsiteX6-2347" fmla="*/ 1253776 w 1277867"/>
                <a:gd name="connsiteY6-2348" fmla="*/ 231855 h 1894254"/>
                <a:gd name="connsiteX7-2349" fmla="*/ 1263911 w 1277867"/>
                <a:gd name="connsiteY7-2350" fmla="*/ 691743 h 1894254"/>
                <a:gd name="connsiteX8-2351" fmla="*/ 1267497 w 1277867"/>
                <a:gd name="connsiteY8-2352" fmla="*/ 1059491 h 1894254"/>
                <a:gd name="connsiteX9-2353" fmla="*/ 1268673 w 1277867"/>
                <a:gd name="connsiteY9-2354" fmla="*/ 1725383 h 1894254"/>
                <a:gd name="connsiteX10-2355" fmla="*/ 1122460 w 1277867"/>
                <a:gd name="connsiteY10-2356" fmla="*/ 1883563 h 1894254"/>
                <a:gd name="connsiteX11-2357" fmla="*/ 445407 w 1277867"/>
                <a:gd name="connsiteY11-2358" fmla="*/ 1892311 h 1894254"/>
                <a:gd name="connsiteX12-2359" fmla="*/ 287108 w 1277867"/>
                <a:gd name="connsiteY12-2360" fmla="*/ 1092103 h 1894254"/>
                <a:gd name="connsiteX13-2361" fmla="*/ 0 w 1277867"/>
                <a:gd name="connsiteY13-2362" fmla="*/ 989814 h 1894254"/>
                <a:gd name="connsiteX14-2363" fmla="*/ 3818 w 1277867"/>
                <a:gd name="connsiteY14-2364" fmla="*/ 588083 h 1894254"/>
                <a:gd name="connsiteX0-2365" fmla="*/ 3818 w 1277867"/>
                <a:gd name="connsiteY0-2366" fmla="*/ 588083 h 1894254"/>
                <a:gd name="connsiteX1-2367" fmla="*/ 28881 w 1277867"/>
                <a:gd name="connsiteY1-2368" fmla="*/ 196313 h 1894254"/>
                <a:gd name="connsiteX2-2369" fmla="*/ 151014 w 1277867"/>
                <a:gd name="connsiteY2-2370" fmla="*/ 30190 h 1894254"/>
                <a:gd name="connsiteX3-2371" fmla="*/ 386723 w 1277867"/>
                <a:gd name="connsiteY3-2372" fmla="*/ 23540 h 1894254"/>
                <a:gd name="connsiteX4-2373" fmla="*/ 502154 w 1277867"/>
                <a:gd name="connsiteY4-2374" fmla="*/ 217353 h 1894254"/>
                <a:gd name="connsiteX5-2375" fmla="*/ 1020400 w 1277867"/>
                <a:gd name="connsiteY5-2376" fmla="*/ 205851 h 1894254"/>
                <a:gd name="connsiteX6-2377" fmla="*/ 1253776 w 1277867"/>
                <a:gd name="connsiteY6-2378" fmla="*/ 231855 h 1894254"/>
                <a:gd name="connsiteX7-2379" fmla="*/ 1263911 w 1277867"/>
                <a:gd name="connsiteY7-2380" fmla="*/ 691743 h 1894254"/>
                <a:gd name="connsiteX8-2381" fmla="*/ 1267497 w 1277867"/>
                <a:gd name="connsiteY8-2382" fmla="*/ 1059491 h 1894254"/>
                <a:gd name="connsiteX9-2383" fmla="*/ 1268673 w 1277867"/>
                <a:gd name="connsiteY9-2384" fmla="*/ 1725383 h 1894254"/>
                <a:gd name="connsiteX10-2385" fmla="*/ 1122460 w 1277867"/>
                <a:gd name="connsiteY10-2386" fmla="*/ 1883563 h 1894254"/>
                <a:gd name="connsiteX11-2387" fmla="*/ 445407 w 1277867"/>
                <a:gd name="connsiteY11-2388" fmla="*/ 1892311 h 1894254"/>
                <a:gd name="connsiteX12-2389" fmla="*/ 287108 w 1277867"/>
                <a:gd name="connsiteY12-2390" fmla="*/ 1092103 h 1894254"/>
                <a:gd name="connsiteX13-2391" fmla="*/ 0 w 1277867"/>
                <a:gd name="connsiteY13-2392" fmla="*/ 989814 h 1894254"/>
                <a:gd name="connsiteX14-2393" fmla="*/ 3818 w 1277867"/>
                <a:gd name="connsiteY14-2394" fmla="*/ 588083 h 1894254"/>
                <a:gd name="connsiteX0-2395" fmla="*/ 3818 w 1278516"/>
                <a:gd name="connsiteY0-2396" fmla="*/ 588083 h 1894254"/>
                <a:gd name="connsiteX1-2397" fmla="*/ 28881 w 1278516"/>
                <a:gd name="connsiteY1-2398" fmla="*/ 196313 h 1894254"/>
                <a:gd name="connsiteX2-2399" fmla="*/ 151014 w 1278516"/>
                <a:gd name="connsiteY2-2400" fmla="*/ 30190 h 1894254"/>
                <a:gd name="connsiteX3-2401" fmla="*/ 386723 w 1278516"/>
                <a:gd name="connsiteY3-2402" fmla="*/ 23540 h 1894254"/>
                <a:gd name="connsiteX4-2403" fmla="*/ 502154 w 1278516"/>
                <a:gd name="connsiteY4-2404" fmla="*/ 217353 h 1894254"/>
                <a:gd name="connsiteX5-2405" fmla="*/ 1020400 w 1278516"/>
                <a:gd name="connsiteY5-2406" fmla="*/ 205851 h 1894254"/>
                <a:gd name="connsiteX6-2407" fmla="*/ 1253776 w 1278516"/>
                <a:gd name="connsiteY6-2408" fmla="*/ 231855 h 1894254"/>
                <a:gd name="connsiteX7-2409" fmla="*/ 1263911 w 1278516"/>
                <a:gd name="connsiteY7-2410" fmla="*/ 691743 h 1894254"/>
                <a:gd name="connsiteX8-2411" fmla="*/ 1268673 w 1278516"/>
                <a:gd name="connsiteY8-2412" fmla="*/ 1725383 h 1894254"/>
                <a:gd name="connsiteX9-2413" fmla="*/ 1122460 w 1278516"/>
                <a:gd name="connsiteY9-2414" fmla="*/ 1883563 h 1894254"/>
                <a:gd name="connsiteX10-2415" fmla="*/ 445407 w 1278516"/>
                <a:gd name="connsiteY10-2416" fmla="*/ 1892311 h 1894254"/>
                <a:gd name="connsiteX11-2417" fmla="*/ 287108 w 1278516"/>
                <a:gd name="connsiteY11-2418" fmla="*/ 1092103 h 1894254"/>
                <a:gd name="connsiteX12-2419" fmla="*/ 0 w 1278516"/>
                <a:gd name="connsiteY12-2420" fmla="*/ 989814 h 1894254"/>
                <a:gd name="connsiteX13-2421" fmla="*/ 3818 w 1278516"/>
                <a:gd name="connsiteY13-2422" fmla="*/ 588083 h 1894254"/>
                <a:gd name="connsiteX0-2423" fmla="*/ 3818 w 1281859"/>
                <a:gd name="connsiteY0-2424" fmla="*/ 588083 h 1894254"/>
                <a:gd name="connsiteX1-2425" fmla="*/ 28881 w 1281859"/>
                <a:gd name="connsiteY1-2426" fmla="*/ 196313 h 1894254"/>
                <a:gd name="connsiteX2-2427" fmla="*/ 151014 w 1281859"/>
                <a:gd name="connsiteY2-2428" fmla="*/ 30190 h 1894254"/>
                <a:gd name="connsiteX3-2429" fmla="*/ 386723 w 1281859"/>
                <a:gd name="connsiteY3-2430" fmla="*/ 23540 h 1894254"/>
                <a:gd name="connsiteX4-2431" fmla="*/ 502154 w 1281859"/>
                <a:gd name="connsiteY4-2432" fmla="*/ 217353 h 1894254"/>
                <a:gd name="connsiteX5-2433" fmla="*/ 1020400 w 1281859"/>
                <a:gd name="connsiteY5-2434" fmla="*/ 205851 h 1894254"/>
                <a:gd name="connsiteX6-2435" fmla="*/ 1253776 w 1281859"/>
                <a:gd name="connsiteY6-2436" fmla="*/ 231855 h 1894254"/>
                <a:gd name="connsiteX7-2437" fmla="*/ 1274168 w 1281859"/>
                <a:gd name="connsiteY7-2438" fmla="*/ 353230 h 1894254"/>
                <a:gd name="connsiteX8-2439" fmla="*/ 1268673 w 1281859"/>
                <a:gd name="connsiteY8-2440" fmla="*/ 1725383 h 1894254"/>
                <a:gd name="connsiteX9-2441" fmla="*/ 1122460 w 1281859"/>
                <a:gd name="connsiteY9-2442" fmla="*/ 1883563 h 1894254"/>
                <a:gd name="connsiteX10-2443" fmla="*/ 445407 w 1281859"/>
                <a:gd name="connsiteY10-2444" fmla="*/ 1892311 h 1894254"/>
                <a:gd name="connsiteX11-2445" fmla="*/ 287108 w 1281859"/>
                <a:gd name="connsiteY11-2446" fmla="*/ 1092103 h 1894254"/>
                <a:gd name="connsiteX12-2447" fmla="*/ 0 w 1281859"/>
                <a:gd name="connsiteY12-2448" fmla="*/ 989814 h 1894254"/>
                <a:gd name="connsiteX13-2449" fmla="*/ 3818 w 1281859"/>
                <a:gd name="connsiteY13-2450" fmla="*/ 588083 h 1894254"/>
                <a:gd name="connsiteX0-2451" fmla="*/ 3818 w 1281521"/>
                <a:gd name="connsiteY0-2452" fmla="*/ 588083 h 1894254"/>
                <a:gd name="connsiteX1-2453" fmla="*/ 28881 w 1281521"/>
                <a:gd name="connsiteY1-2454" fmla="*/ 196313 h 1894254"/>
                <a:gd name="connsiteX2-2455" fmla="*/ 151014 w 1281521"/>
                <a:gd name="connsiteY2-2456" fmla="*/ 30190 h 1894254"/>
                <a:gd name="connsiteX3-2457" fmla="*/ 386723 w 1281521"/>
                <a:gd name="connsiteY3-2458" fmla="*/ 23540 h 1894254"/>
                <a:gd name="connsiteX4-2459" fmla="*/ 502154 w 1281521"/>
                <a:gd name="connsiteY4-2460" fmla="*/ 217353 h 1894254"/>
                <a:gd name="connsiteX5-2461" fmla="*/ 1020400 w 1281521"/>
                <a:gd name="connsiteY5-2462" fmla="*/ 205851 h 1894254"/>
                <a:gd name="connsiteX6-2463" fmla="*/ 1176848 w 1281521"/>
                <a:gd name="connsiteY6-2464" fmla="*/ 215658 h 1894254"/>
                <a:gd name="connsiteX7-2465" fmla="*/ 1274168 w 1281521"/>
                <a:gd name="connsiteY7-2466" fmla="*/ 353230 h 1894254"/>
                <a:gd name="connsiteX8-2467" fmla="*/ 1268673 w 1281521"/>
                <a:gd name="connsiteY8-2468" fmla="*/ 1725383 h 1894254"/>
                <a:gd name="connsiteX9-2469" fmla="*/ 1122460 w 1281521"/>
                <a:gd name="connsiteY9-2470" fmla="*/ 1883563 h 1894254"/>
                <a:gd name="connsiteX10-2471" fmla="*/ 445407 w 1281521"/>
                <a:gd name="connsiteY10-2472" fmla="*/ 1892311 h 1894254"/>
                <a:gd name="connsiteX11-2473" fmla="*/ 287108 w 1281521"/>
                <a:gd name="connsiteY11-2474" fmla="*/ 1092103 h 1894254"/>
                <a:gd name="connsiteX12-2475" fmla="*/ 0 w 1281521"/>
                <a:gd name="connsiteY12-2476" fmla="*/ 989814 h 1894254"/>
                <a:gd name="connsiteX13-2477" fmla="*/ 3818 w 1281521"/>
                <a:gd name="connsiteY13-2478" fmla="*/ 588083 h 1894254"/>
                <a:gd name="connsiteX0-2479" fmla="*/ 3818 w 1281521"/>
                <a:gd name="connsiteY0-2480" fmla="*/ 588083 h 1894254"/>
                <a:gd name="connsiteX1-2481" fmla="*/ 28881 w 1281521"/>
                <a:gd name="connsiteY1-2482" fmla="*/ 196313 h 1894254"/>
                <a:gd name="connsiteX2-2483" fmla="*/ 151014 w 1281521"/>
                <a:gd name="connsiteY2-2484" fmla="*/ 30190 h 1894254"/>
                <a:gd name="connsiteX3-2485" fmla="*/ 386723 w 1281521"/>
                <a:gd name="connsiteY3-2486" fmla="*/ 23540 h 1894254"/>
                <a:gd name="connsiteX4-2487" fmla="*/ 502154 w 1281521"/>
                <a:gd name="connsiteY4-2488" fmla="*/ 217353 h 1894254"/>
                <a:gd name="connsiteX5-2489" fmla="*/ 1020400 w 1281521"/>
                <a:gd name="connsiteY5-2490" fmla="*/ 205851 h 1894254"/>
                <a:gd name="connsiteX6-2491" fmla="*/ 1176848 w 1281521"/>
                <a:gd name="connsiteY6-2492" fmla="*/ 215658 h 1894254"/>
                <a:gd name="connsiteX7-2493" fmla="*/ 1274168 w 1281521"/>
                <a:gd name="connsiteY7-2494" fmla="*/ 353230 h 1894254"/>
                <a:gd name="connsiteX8-2495" fmla="*/ 1268673 w 1281521"/>
                <a:gd name="connsiteY8-2496" fmla="*/ 1725383 h 1894254"/>
                <a:gd name="connsiteX9-2497" fmla="*/ 1122460 w 1281521"/>
                <a:gd name="connsiteY9-2498" fmla="*/ 1883563 h 1894254"/>
                <a:gd name="connsiteX10-2499" fmla="*/ 445407 w 1281521"/>
                <a:gd name="connsiteY10-2500" fmla="*/ 1892311 h 1894254"/>
                <a:gd name="connsiteX11-2501" fmla="*/ 287108 w 1281521"/>
                <a:gd name="connsiteY11-2502" fmla="*/ 1092103 h 1894254"/>
                <a:gd name="connsiteX12-2503" fmla="*/ 0 w 1281521"/>
                <a:gd name="connsiteY12-2504" fmla="*/ 989814 h 1894254"/>
                <a:gd name="connsiteX13-2505" fmla="*/ 3818 w 1281521"/>
                <a:gd name="connsiteY13-2506" fmla="*/ 588083 h 1894254"/>
                <a:gd name="connsiteX0-2507" fmla="*/ 3818 w 1281521"/>
                <a:gd name="connsiteY0-2508" fmla="*/ 588083 h 1894254"/>
                <a:gd name="connsiteX1-2509" fmla="*/ 28881 w 1281521"/>
                <a:gd name="connsiteY1-2510" fmla="*/ 196313 h 1894254"/>
                <a:gd name="connsiteX2-2511" fmla="*/ 151014 w 1281521"/>
                <a:gd name="connsiteY2-2512" fmla="*/ 30190 h 1894254"/>
                <a:gd name="connsiteX3-2513" fmla="*/ 386723 w 1281521"/>
                <a:gd name="connsiteY3-2514" fmla="*/ 23540 h 1894254"/>
                <a:gd name="connsiteX4-2515" fmla="*/ 502154 w 1281521"/>
                <a:gd name="connsiteY4-2516" fmla="*/ 217353 h 1894254"/>
                <a:gd name="connsiteX5-2517" fmla="*/ 1020400 w 1281521"/>
                <a:gd name="connsiteY5-2518" fmla="*/ 205851 h 1894254"/>
                <a:gd name="connsiteX6-2519" fmla="*/ 1176848 w 1281521"/>
                <a:gd name="connsiteY6-2520" fmla="*/ 215658 h 1894254"/>
                <a:gd name="connsiteX7-2521" fmla="*/ 1274168 w 1281521"/>
                <a:gd name="connsiteY7-2522" fmla="*/ 353230 h 1894254"/>
                <a:gd name="connsiteX8-2523" fmla="*/ 1268673 w 1281521"/>
                <a:gd name="connsiteY8-2524" fmla="*/ 1725383 h 1894254"/>
                <a:gd name="connsiteX9-2525" fmla="*/ 1122460 w 1281521"/>
                <a:gd name="connsiteY9-2526" fmla="*/ 1883563 h 1894254"/>
                <a:gd name="connsiteX10-2527" fmla="*/ 445407 w 1281521"/>
                <a:gd name="connsiteY10-2528" fmla="*/ 1892311 h 1894254"/>
                <a:gd name="connsiteX11-2529" fmla="*/ 287108 w 1281521"/>
                <a:gd name="connsiteY11-2530" fmla="*/ 1092103 h 1894254"/>
                <a:gd name="connsiteX12-2531" fmla="*/ 0 w 1281521"/>
                <a:gd name="connsiteY12-2532" fmla="*/ 989814 h 1894254"/>
                <a:gd name="connsiteX13-2533" fmla="*/ 3818 w 1281521"/>
                <a:gd name="connsiteY13-2534" fmla="*/ 588083 h 1894254"/>
                <a:gd name="connsiteX0-2535" fmla="*/ 3818 w 1281521"/>
                <a:gd name="connsiteY0-2536" fmla="*/ 588083 h 1894254"/>
                <a:gd name="connsiteX1-2537" fmla="*/ 28881 w 1281521"/>
                <a:gd name="connsiteY1-2538" fmla="*/ 196313 h 1894254"/>
                <a:gd name="connsiteX2-2539" fmla="*/ 151014 w 1281521"/>
                <a:gd name="connsiteY2-2540" fmla="*/ 30190 h 1894254"/>
                <a:gd name="connsiteX3-2541" fmla="*/ 386723 w 1281521"/>
                <a:gd name="connsiteY3-2542" fmla="*/ 23540 h 1894254"/>
                <a:gd name="connsiteX4-2543" fmla="*/ 502154 w 1281521"/>
                <a:gd name="connsiteY4-2544" fmla="*/ 217353 h 1894254"/>
                <a:gd name="connsiteX5-2545" fmla="*/ 1176848 w 1281521"/>
                <a:gd name="connsiteY5-2546" fmla="*/ 215658 h 1894254"/>
                <a:gd name="connsiteX6-2547" fmla="*/ 1274168 w 1281521"/>
                <a:gd name="connsiteY6-2548" fmla="*/ 353230 h 1894254"/>
                <a:gd name="connsiteX7-2549" fmla="*/ 1268673 w 1281521"/>
                <a:gd name="connsiteY7-2550" fmla="*/ 1725383 h 1894254"/>
                <a:gd name="connsiteX8-2551" fmla="*/ 1122460 w 1281521"/>
                <a:gd name="connsiteY8-2552" fmla="*/ 1883563 h 1894254"/>
                <a:gd name="connsiteX9-2553" fmla="*/ 445407 w 1281521"/>
                <a:gd name="connsiteY9-2554" fmla="*/ 1892311 h 1894254"/>
                <a:gd name="connsiteX10-2555" fmla="*/ 287108 w 1281521"/>
                <a:gd name="connsiteY10-2556" fmla="*/ 1092103 h 1894254"/>
                <a:gd name="connsiteX11-2557" fmla="*/ 0 w 1281521"/>
                <a:gd name="connsiteY11-2558" fmla="*/ 989814 h 1894254"/>
                <a:gd name="connsiteX12-2559" fmla="*/ 3818 w 1281521"/>
                <a:gd name="connsiteY12-2560" fmla="*/ 588083 h 1894254"/>
                <a:gd name="connsiteX0-2561" fmla="*/ 3818 w 1281521"/>
                <a:gd name="connsiteY0-2562" fmla="*/ 588083 h 1894254"/>
                <a:gd name="connsiteX1-2563" fmla="*/ 28881 w 1281521"/>
                <a:gd name="connsiteY1-2564" fmla="*/ 196313 h 1894254"/>
                <a:gd name="connsiteX2-2565" fmla="*/ 151014 w 1281521"/>
                <a:gd name="connsiteY2-2566" fmla="*/ 30190 h 1894254"/>
                <a:gd name="connsiteX3-2567" fmla="*/ 386723 w 1281521"/>
                <a:gd name="connsiteY3-2568" fmla="*/ 23540 h 1894254"/>
                <a:gd name="connsiteX4-2569" fmla="*/ 502154 w 1281521"/>
                <a:gd name="connsiteY4-2570" fmla="*/ 217353 h 1894254"/>
                <a:gd name="connsiteX5-2571" fmla="*/ 1176848 w 1281521"/>
                <a:gd name="connsiteY5-2572" fmla="*/ 215658 h 1894254"/>
                <a:gd name="connsiteX6-2573" fmla="*/ 1274168 w 1281521"/>
                <a:gd name="connsiteY6-2574" fmla="*/ 353230 h 1894254"/>
                <a:gd name="connsiteX7-2575" fmla="*/ 1268673 w 1281521"/>
                <a:gd name="connsiteY7-2576" fmla="*/ 1725383 h 1894254"/>
                <a:gd name="connsiteX8-2577" fmla="*/ 1122460 w 1281521"/>
                <a:gd name="connsiteY8-2578" fmla="*/ 1883563 h 1894254"/>
                <a:gd name="connsiteX9-2579" fmla="*/ 445407 w 1281521"/>
                <a:gd name="connsiteY9-2580" fmla="*/ 1892311 h 1894254"/>
                <a:gd name="connsiteX10-2581" fmla="*/ 287108 w 1281521"/>
                <a:gd name="connsiteY10-2582" fmla="*/ 1092103 h 1894254"/>
                <a:gd name="connsiteX11-2583" fmla="*/ 0 w 1281521"/>
                <a:gd name="connsiteY11-2584" fmla="*/ 989814 h 1894254"/>
                <a:gd name="connsiteX12-2585" fmla="*/ 3818 w 1281521"/>
                <a:gd name="connsiteY12-2586" fmla="*/ 588083 h 1894254"/>
                <a:gd name="connsiteX0-2587" fmla="*/ 3818 w 1281521"/>
                <a:gd name="connsiteY0-2588" fmla="*/ 588083 h 1894254"/>
                <a:gd name="connsiteX1-2589" fmla="*/ 28881 w 1281521"/>
                <a:gd name="connsiteY1-2590" fmla="*/ 196313 h 1894254"/>
                <a:gd name="connsiteX2-2591" fmla="*/ 151014 w 1281521"/>
                <a:gd name="connsiteY2-2592" fmla="*/ 30190 h 1894254"/>
                <a:gd name="connsiteX3-2593" fmla="*/ 386723 w 1281521"/>
                <a:gd name="connsiteY3-2594" fmla="*/ 23540 h 1894254"/>
                <a:gd name="connsiteX4-2595" fmla="*/ 502154 w 1281521"/>
                <a:gd name="connsiteY4-2596" fmla="*/ 217353 h 1894254"/>
                <a:gd name="connsiteX5-2597" fmla="*/ 500709 w 1281521"/>
                <a:gd name="connsiteY5-2598" fmla="*/ 215569 h 1894254"/>
                <a:gd name="connsiteX6-2599" fmla="*/ 1176848 w 1281521"/>
                <a:gd name="connsiteY6-2600" fmla="*/ 215658 h 1894254"/>
                <a:gd name="connsiteX7-2601" fmla="*/ 1274168 w 1281521"/>
                <a:gd name="connsiteY7-2602" fmla="*/ 353230 h 1894254"/>
                <a:gd name="connsiteX8-2603" fmla="*/ 1268673 w 1281521"/>
                <a:gd name="connsiteY8-2604" fmla="*/ 1725383 h 1894254"/>
                <a:gd name="connsiteX9-2605" fmla="*/ 1122460 w 1281521"/>
                <a:gd name="connsiteY9-2606" fmla="*/ 1883563 h 1894254"/>
                <a:gd name="connsiteX10-2607" fmla="*/ 445407 w 1281521"/>
                <a:gd name="connsiteY10-2608" fmla="*/ 1892311 h 1894254"/>
                <a:gd name="connsiteX11-2609" fmla="*/ 287108 w 1281521"/>
                <a:gd name="connsiteY11-2610" fmla="*/ 1092103 h 1894254"/>
                <a:gd name="connsiteX12-2611" fmla="*/ 0 w 1281521"/>
                <a:gd name="connsiteY12-2612" fmla="*/ 989814 h 1894254"/>
                <a:gd name="connsiteX13-2613" fmla="*/ 3818 w 1281521"/>
                <a:gd name="connsiteY13-2614" fmla="*/ 588083 h 1894254"/>
                <a:gd name="connsiteX0-2615" fmla="*/ 3818 w 1281521"/>
                <a:gd name="connsiteY0-2616" fmla="*/ 588083 h 1894254"/>
                <a:gd name="connsiteX1-2617" fmla="*/ 28881 w 1281521"/>
                <a:gd name="connsiteY1-2618" fmla="*/ 196313 h 1894254"/>
                <a:gd name="connsiteX2-2619" fmla="*/ 151014 w 1281521"/>
                <a:gd name="connsiteY2-2620" fmla="*/ 30190 h 1894254"/>
                <a:gd name="connsiteX3-2621" fmla="*/ 386723 w 1281521"/>
                <a:gd name="connsiteY3-2622" fmla="*/ 23540 h 1894254"/>
                <a:gd name="connsiteX4-2623" fmla="*/ 502154 w 1281521"/>
                <a:gd name="connsiteY4-2624" fmla="*/ 217353 h 1894254"/>
                <a:gd name="connsiteX5-2625" fmla="*/ 622084 w 1281521"/>
                <a:gd name="connsiteY5-2626" fmla="*/ 233385 h 1894254"/>
                <a:gd name="connsiteX6-2627" fmla="*/ 1176848 w 1281521"/>
                <a:gd name="connsiteY6-2628" fmla="*/ 215658 h 1894254"/>
                <a:gd name="connsiteX7-2629" fmla="*/ 1274168 w 1281521"/>
                <a:gd name="connsiteY7-2630" fmla="*/ 353230 h 1894254"/>
                <a:gd name="connsiteX8-2631" fmla="*/ 1268673 w 1281521"/>
                <a:gd name="connsiteY8-2632" fmla="*/ 1725383 h 1894254"/>
                <a:gd name="connsiteX9-2633" fmla="*/ 1122460 w 1281521"/>
                <a:gd name="connsiteY9-2634" fmla="*/ 1883563 h 1894254"/>
                <a:gd name="connsiteX10-2635" fmla="*/ 445407 w 1281521"/>
                <a:gd name="connsiteY10-2636" fmla="*/ 1892311 h 1894254"/>
                <a:gd name="connsiteX11-2637" fmla="*/ 287108 w 1281521"/>
                <a:gd name="connsiteY11-2638" fmla="*/ 1092103 h 1894254"/>
                <a:gd name="connsiteX12-2639" fmla="*/ 0 w 1281521"/>
                <a:gd name="connsiteY12-2640" fmla="*/ 989814 h 1894254"/>
                <a:gd name="connsiteX13-2641" fmla="*/ 3818 w 1281521"/>
                <a:gd name="connsiteY13-2642" fmla="*/ 588083 h 1894254"/>
                <a:gd name="connsiteX0-2643" fmla="*/ 3818 w 1281521"/>
                <a:gd name="connsiteY0-2644" fmla="*/ 588083 h 1894254"/>
                <a:gd name="connsiteX1-2645" fmla="*/ 28881 w 1281521"/>
                <a:gd name="connsiteY1-2646" fmla="*/ 196313 h 1894254"/>
                <a:gd name="connsiteX2-2647" fmla="*/ 151014 w 1281521"/>
                <a:gd name="connsiteY2-2648" fmla="*/ 30190 h 1894254"/>
                <a:gd name="connsiteX3-2649" fmla="*/ 386723 w 1281521"/>
                <a:gd name="connsiteY3-2650" fmla="*/ 23540 h 1894254"/>
                <a:gd name="connsiteX4-2651" fmla="*/ 445740 w 1281521"/>
                <a:gd name="connsiteY4-2652" fmla="*/ 188199 h 1894254"/>
                <a:gd name="connsiteX5-2653" fmla="*/ 622084 w 1281521"/>
                <a:gd name="connsiteY5-2654" fmla="*/ 233385 h 1894254"/>
                <a:gd name="connsiteX6-2655" fmla="*/ 1176848 w 1281521"/>
                <a:gd name="connsiteY6-2656" fmla="*/ 215658 h 1894254"/>
                <a:gd name="connsiteX7-2657" fmla="*/ 1274168 w 1281521"/>
                <a:gd name="connsiteY7-2658" fmla="*/ 353230 h 1894254"/>
                <a:gd name="connsiteX8-2659" fmla="*/ 1268673 w 1281521"/>
                <a:gd name="connsiteY8-2660" fmla="*/ 1725383 h 1894254"/>
                <a:gd name="connsiteX9-2661" fmla="*/ 1122460 w 1281521"/>
                <a:gd name="connsiteY9-2662" fmla="*/ 1883563 h 1894254"/>
                <a:gd name="connsiteX10-2663" fmla="*/ 445407 w 1281521"/>
                <a:gd name="connsiteY10-2664" fmla="*/ 1892311 h 1894254"/>
                <a:gd name="connsiteX11-2665" fmla="*/ 287108 w 1281521"/>
                <a:gd name="connsiteY11-2666" fmla="*/ 1092103 h 1894254"/>
                <a:gd name="connsiteX12-2667" fmla="*/ 0 w 1281521"/>
                <a:gd name="connsiteY12-2668" fmla="*/ 989814 h 1894254"/>
                <a:gd name="connsiteX13-2669" fmla="*/ 3818 w 1281521"/>
                <a:gd name="connsiteY13-2670" fmla="*/ 588083 h 1894254"/>
                <a:gd name="connsiteX0-2671" fmla="*/ 3818 w 1281521"/>
                <a:gd name="connsiteY0-2672" fmla="*/ 588083 h 1894254"/>
                <a:gd name="connsiteX1-2673" fmla="*/ 28881 w 1281521"/>
                <a:gd name="connsiteY1-2674" fmla="*/ 196313 h 1894254"/>
                <a:gd name="connsiteX2-2675" fmla="*/ 151014 w 1281521"/>
                <a:gd name="connsiteY2-2676" fmla="*/ 30190 h 1894254"/>
                <a:gd name="connsiteX3-2677" fmla="*/ 386723 w 1281521"/>
                <a:gd name="connsiteY3-2678" fmla="*/ 23540 h 1894254"/>
                <a:gd name="connsiteX4-2679" fmla="*/ 445740 w 1281521"/>
                <a:gd name="connsiteY4-2680" fmla="*/ 188199 h 1894254"/>
                <a:gd name="connsiteX5-2681" fmla="*/ 622084 w 1281521"/>
                <a:gd name="connsiteY5-2682" fmla="*/ 233385 h 1894254"/>
                <a:gd name="connsiteX6-2683" fmla="*/ 1176848 w 1281521"/>
                <a:gd name="connsiteY6-2684" fmla="*/ 215658 h 1894254"/>
                <a:gd name="connsiteX7-2685" fmla="*/ 1274168 w 1281521"/>
                <a:gd name="connsiteY7-2686" fmla="*/ 353230 h 1894254"/>
                <a:gd name="connsiteX8-2687" fmla="*/ 1268673 w 1281521"/>
                <a:gd name="connsiteY8-2688" fmla="*/ 1725383 h 1894254"/>
                <a:gd name="connsiteX9-2689" fmla="*/ 1122460 w 1281521"/>
                <a:gd name="connsiteY9-2690" fmla="*/ 1883563 h 1894254"/>
                <a:gd name="connsiteX10-2691" fmla="*/ 445407 w 1281521"/>
                <a:gd name="connsiteY10-2692" fmla="*/ 1892311 h 1894254"/>
                <a:gd name="connsiteX11-2693" fmla="*/ 287108 w 1281521"/>
                <a:gd name="connsiteY11-2694" fmla="*/ 1092103 h 1894254"/>
                <a:gd name="connsiteX12-2695" fmla="*/ 0 w 1281521"/>
                <a:gd name="connsiteY12-2696" fmla="*/ 989814 h 1894254"/>
                <a:gd name="connsiteX13-2697" fmla="*/ 3818 w 1281521"/>
                <a:gd name="connsiteY13-2698" fmla="*/ 588083 h 1894254"/>
                <a:gd name="connsiteX0-2699" fmla="*/ 3818 w 1281521"/>
                <a:gd name="connsiteY0-2700" fmla="*/ 588083 h 1894254"/>
                <a:gd name="connsiteX1-2701" fmla="*/ 28881 w 1281521"/>
                <a:gd name="connsiteY1-2702" fmla="*/ 196313 h 1894254"/>
                <a:gd name="connsiteX2-2703" fmla="*/ 151014 w 1281521"/>
                <a:gd name="connsiteY2-2704" fmla="*/ 30190 h 1894254"/>
                <a:gd name="connsiteX3-2705" fmla="*/ 386723 w 1281521"/>
                <a:gd name="connsiteY3-2706" fmla="*/ 23540 h 1894254"/>
                <a:gd name="connsiteX4-2707" fmla="*/ 445740 w 1281521"/>
                <a:gd name="connsiteY4-2708" fmla="*/ 188199 h 1894254"/>
                <a:gd name="connsiteX5-2709" fmla="*/ 497290 w 1281521"/>
                <a:gd name="connsiteY5-2710" fmla="*/ 239864 h 1894254"/>
                <a:gd name="connsiteX6-2711" fmla="*/ 1176848 w 1281521"/>
                <a:gd name="connsiteY6-2712" fmla="*/ 215658 h 1894254"/>
                <a:gd name="connsiteX7-2713" fmla="*/ 1274168 w 1281521"/>
                <a:gd name="connsiteY7-2714" fmla="*/ 353230 h 1894254"/>
                <a:gd name="connsiteX8-2715" fmla="*/ 1268673 w 1281521"/>
                <a:gd name="connsiteY8-2716" fmla="*/ 1725383 h 1894254"/>
                <a:gd name="connsiteX9-2717" fmla="*/ 1122460 w 1281521"/>
                <a:gd name="connsiteY9-2718" fmla="*/ 1883563 h 1894254"/>
                <a:gd name="connsiteX10-2719" fmla="*/ 445407 w 1281521"/>
                <a:gd name="connsiteY10-2720" fmla="*/ 1892311 h 1894254"/>
                <a:gd name="connsiteX11-2721" fmla="*/ 287108 w 1281521"/>
                <a:gd name="connsiteY11-2722" fmla="*/ 1092103 h 1894254"/>
                <a:gd name="connsiteX12-2723" fmla="*/ 0 w 1281521"/>
                <a:gd name="connsiteY12-2724" fmla="*/ 989814 h 1894254"/>
                <a:gd name="connsiteX13-2725" fmla="*/ 3818 w 1281521"/>
                <a:gd name="connsiteY13-2726" fmla="*/ 588083 h 1894254"/>
                <a:gd name="connsiteX0-2727" fmla="*/ 3818 w 1281521"/>
                <a:gd name="connsiteY0-2728" fmla="*/ 588083 h 1894254"/>
                <a:gd name="connsiteX1-2729" fmla="*/ 28881 w 1281521"/>
                <a:gd name="connsiteY1-2730" fmla="*/ 196313 h 1894254"/>
                <a:gd name="connsiteX2-2731" fmla="*/ 151014 w 1281521"/>
                <a:gd name="connsiteY2-2732" fmla="*/ 30190 h 1894254"/>
                <a:gd name="connsiteX3-2733" fmla="*/ 386723 w 1281521"/>
                <a:gd name="connsiteY3-2734" fmla="*/ 23540 h 1894254"/>
                <a:gd name="connsiteX4-2735" fmla="*/ 433773 w 1281521"/>
                <a:gd name="connsiteY4-2736" fmla="*/ 167143 h 1894254"/>
                <a:gd name="connsiteX5-2737" fmla="*/ 497290 w 1281521"/>
                <a:gd name="connsiteY5-2738" fmla="*/ 239864 h 1894254"/>
                <a:gd name="connsiteX6-2739" fmla="*/ 1176848 w 1281521"/>
                <a:gd name="connsiteY6-2740" fmla="*/ 215658 h 1894254"/>
                <a:gd name="connsiteX7-2741" fmla="*/ 1274168 w 1281521"/>
                <a:gd name="connsiteY7-2742" fmla="*/ 353230 h 1894254"/>
                <a:gd name="connsiteX8-2743" fmla="*/ 1268673 w 1281521"/>
                <a:gd name="connsiteY8-2744" fmla="*/ 1725383 h 1894254"/>
                <a:gd name="connsiteX9-2745" fmla="*/ 1122460 w 1281521"/>
                <a:gd name="connsiteY9-2746" fmla="*/ 1883563 h 1894254"/>
                <a:gd name="connsiteX10-2747" fmla="*/ 445407 w 1281521"/>
                <a:gd name="connsiteY10-2748" fmla="*/ 1892311 h 1894254"/>
                <a:gd name="connsiteX11-2749" fmla="*/ 287108 w 1281521"/>
                <a:gd name="connsiteY11-2750" fmla="*/ 1092103 h 1894254"/>
                <a:gd name="connsiteX12-2751" fmla="*/ 0 w 1281521"/>
                <a:gd name="connsiteY12-2752" fmla="*/ 989814 h 1894254"/>
                <a:gd name="connsiteX13-2753" fmla="*/ 3818 w 1281521"/>
                <a:gd name="connsiteY13-2754" fmla="*/ 588083 h 1894254"/>
                <a:gd name="connsiteX0-2755" fmla="*/ 3818 w 1281521"/>
                <a:gd name="connsiteY0-2756" fmla="*/ 588083 h 1894254"/>
                <a:gd name="connsiteX1-2757" fmla="*/ 28881 w 1281521"/>
                <a:gd name="connsiteY1-2758" fmla="*/ 196313 h 1894254"/>
                <a:gd name="connsiteX2-2759" fmla="*/ 151014 w 1281521"/>
                <a:gd name="connsiteY2-2760" fmla="*/ 30190 h 1894254"/>
                <a:gd name="connsiteX3-2761" fmla="*/ 386723 w 1281521"/>
                <a:gd name="connsiteY3-2762" fmla="*/ 23540 h 1894254"/>
                <a:gd name="connsiteX4-2763" fmla="*/ 433773 w 1281521"/>
                <a:gd name="connsiteY4-2764" fmla="*/ 167143 h 1894254"/>
                <a:gd name="connsiteX5-2765" fmla="*/ 497290 w 1281521"/>
                <a:gd name="connsiteY5-2766" fmla="*/ 239864 h 1894254"/>
                <a:gd name="connsiteX6-2767" fmla="*/ 1176848 w 1281521"/>
                <a:gd name="connsiteY6-2768" fmla="*/ 215658 h 1894254"/>
                <a:gd name="connsiteX7-2769" fmla="*/ 1274168 w 1281521"/>
                <a:gd name="connsiteY7-2770" fmla="*/ 353230 h 1894254"/>
                <a:gd name="connsiteX8-2771" fmla="*/ 1268673 w 1281521"/>
                <a:gd name="connsiteY8-2772" fmla="*/ 1725383 h 1894254"/>
                <a:gd name="connsiteX9-2773" fmla="*/ 1122460 w 1281521"/>
                <a:gd name="connsiteY9-2774" fmla="*/ 1883563 h 1894254"/>
                <a:gd name="connsiteX10-2775" fmla="*/ 445407 w 1281521"/>
                <a:gd name="connsiteY10-2776" fmla="*/ 1892311 h 1894254"/>
                <a:gd name="connsiteX11-2777" fmla="*/ 287108 w 1281521"/>
                <a:gd name="connsiteY11-2778" fmla="*/ 1092103 h 1894254"/>
                <a:gd name="connsiteX12-2779" fmla="*/ 0 w 1281521"/>
                <a:gd name="connsiteY12-2780" fmla="*/ 989814 h 1894254"/>
                <a:gd name="connsiteX13-2781" fmla="*/ 3818 w 1281521"/>
                <a:gd name="connsiteY13-2782" fmla="*/ 588083 h 1894254"/>
                <a:gd name="connsiteX0-2783" fmla="*/ 3818 w 1281521"/>
                <a:gd name="connsiteY0-2784" fmla="*/ 588083 h 1894254"/>
                <a:gd name="connsiteX1-2785" fmla="*/ 28881 w 1281521"/>
                <a:gd name="connsiteY1-2786" fmla="*/ 196313 h 1894254"/>
                <a:gd name="connsiteX2-2787" fmla="*/ 151014 w 1281521"/>
                <a:gd name="connsiteY2-2788" fmla="*/ 30190 h 1894254"/>
                <a:gd name="connsiteX3-2789" fmla="*/ 386723 w 1281521"/>
                <a:gd name="connsiteY3-2790" fmla="*/ 23540 h 1894254"/>
                <a:gd name="connsiteX4-2791" fmla="*/ 433773 w 1281521"/>
                <a:gd name="connsiteY4-2792" fmla="*/ 167143 h 1894254"/>
                <a:gd name="connsiteX5-2793" fmla="*/ 497290 w 1281521"/>
                <a:gd name="connsiteY5-2794" fmla="*/ 239864 h 1894254"/>
                <a:gd name="connsiteX6-2795" fmla="*/ 1176848 w 1281521"/>
                <a:gd name="connsiteY6-2796" fmla="*/ 215658 h 1894254"/>
                <a:gd name="connsiteX7-2797" fmla="*/ 1274168 w 1281521"/>
                <a:gd name="connsiteY7-2798" fmla="*/ 353230 h 1894254"/>
                <a:gd name="connsiteX8-2799" fmla="*/ 1268673 w 1281521"/>
                <a:gd name="connsiteY8-2800" fmla="*/ 1725383 h 1894254"/>
                <a:gd name="connsiteX9-2801" fmla="*/ 1122460 w 1281521"/>
                <a:gd name="connsiteY9-2802" fmla="*/ 1883563 h 1894254"/>
                <a:gd name="connsiteX10-2803" fmla="*/ 445407 w 1281521"/>
                <a:gd name="connsiteY10-2804" fmla="*/ 1892311 h 1894254"/>
                <a:gd name="connsiteX11-2805" fmla="*/ 287108 w 1281521"/>
                <a:gd name="connsiteY11-2806" fmla="*/ 1092103 h 1894254"/>
                <a:gd name="connsiteX12-2807" fmla="*/ 0 w 1281521"/>
                <a:gd name="connsiteY12-2808" fmla="*/ 989814 h 1894254"/>
                <a:gd name="connsiteX13-2809" fmla="*/ 3818 w 1281521"/>
                <a:gd name="connsiteY13-2810" fmla="*/ 588083 h 1894254"/>
                <a:gd name="connsiteX0-2811" fmla="*/ 3818 w 1281521"/>
                <a:gd name="connsiteY0-2812" fmla="*/ 588083 h 1894254"/>
                <a:gd name="connsiteX1-2813" fmla="*/ 28881 w 1281521"/>
                <a:gd name="connsiteY1-2814" fmla="*/ 196313 h 1894254"/>
                <a:gd name="connsiteX2-2815" fmla="*/ 151014 w 1281521"/>
                <a:gd name="connsiteY2-2816" fmla="*/ 30190 h 1894254"/>
                <a:gd name="connsiteX3-2817" fmla="*/ 386723 w 1281521"/>
                <a:gd name="connsiteY3-2818" fmla="*/ 23540 h 1894254"/>
                <a:gd name="connsiteX4-2819" fmla="*/ 433773 w 1281521"/>
                <a:gd name="connsiteY4-2820" fmla="*/ 167143 h 1894254"/>
                <a:gd name="connsiteX5-2821" fmla="*/ 497290 w 1281521"/>
                <a:gd name="connsiteY5-2822" fmla="*/ 239864 h 1894254"/>
                <a:gd name="connsiteX6-2823" fmla="*/ 1176848 w 1281521"/>
                <a:gd name="connsiteY6-2824" fmla="*/ 215658 h 1894254"/>
                <a:gd name="connsiteX7-2825" fmla="*/ 1274168 w 1281521"/>
                <a:gd name="connsiteY7-2826" fmla="*/ 353230 h 1894254"/>
                <a:gd name="connsiteX8-2827" fmla="*/ 1268673 w 1281521"/>
                <a:gd name="connsiteY8-2828" fmla="*/ 1725383 h 1894254"/>
                <a:gd name="connsiteX9-2829" fmla="*/ 1122460 w 1281521"/>
                <a:gd name="connsiteY9-2830" fmla="*/ 1883563 h 1894254"/>
                <a:gd name="connsiteX10-2831" fmla="*/ 445407 w 1281521"/>
                <a:gd name="connsiteY10-2832" fmla="*/ 1892311 h 1894254"/>
                <a:gd name="connsiteX11-2833" fmla="*/ 287108 w 1281521"/>
                <a:gd name="connsiteY11-2834" fmla="*/ 1092103 h 1894254"/>
                <a:gd name="connsiteX12-2835" fmla="*/ 0 w 1281521"/>
                <a:gd name="connsiteY12-2836" fmla="*/ 989814 h 1894254"/>
                <a:gd name="connsiteX13-2837" fmla="*/ 3818 w 1281521"/>
                <a:gd name="connsiteY13-2838" fmla="*/ 588083 h 1894254"/>
                <a:gd name="connsiteX0-2839" fmla="*/ 3818 w 1281521"/>
                <a:gd name="connsiteY0-2840" fmla="*/ 588083 h 1894254"/>
                <a:gd name="connsiteX1-2841" fmla="*/ 28881 w 1281521"/>
                <a:gd name="connsiteY1-2842" fmla="*/ 196313 h 1894254"/>
                <a:gd name="connsiteX2-2843" fmla="*/ 151014 w 1281521"/>
                <a:gd name="connsiteY2-2844" fmla="*/ 30190 h 1894254"/>
                <a:gd name="connsiteX3-2845" fmla="*/ 386723 w 1281521"/>
                <a:gd name="connsiteY3-2846" fmla="*/ 23540 h 1894254"/>
                <a:gd name="connsiteX4-2847" fmla="*/ 433773 w 1281521"/>
                <a:gd name="connsiteY4-2848" fmla="*/ 167143 h 1894254"/>
                <a:gd name="connsiteX5-2849" fmla="*/ 497290 w 1281521"/>
                <a:gd name="connsiteY5-2850" fmla="*/ 239864 h 1894254"/>
                <a:gd name="connsiteX6-2851" fmla="*/ 1176848 w 1281521"/>
                <a:gd name="connsiteY6-2852" fmla="*/ 215658 h 1894254"/>
                <a:gd name="connsiteX7-2853" fmla="*/ 1274168 w 1281521"/>
                <a:gd name="connsiteY7-2854" fmla="*/ 353230 h 1894254"/>
                <a:gd name="connsiteX8-2855" fmla="*/ 1268673 w 1281521"/>
                <a:gd name="connsiteY8-2856" fmla="*/ 1725383 h 1894254"/>
                <a:gd name="connsiteX9-2857" fmla="*/ 1122460 w 1281521"/>
                <a:gd name="connsiteY9-2858" fmla="*/ 1883563 h 1894254"/>
                <a:gd name="connsiteX10-2859" fmla="*/ 445407 w 1281521"/>
                <a:gd name="connsiteY10-2860" fmla="*/ 1892311 h 1894254"/>
                <a:gd name="connsiteX11-2861" fmla="*/ 287108 w 1281521"/>
                <a:gd name="connsiteY11-2862" fmla="*/ 1092103 h 1894254"/>
                <a:gd name="connsiteX12-2863" fmla="*/ 0 w 1281521"/>
                <a:gd name="connsiteY12-2864" fmla="*/ 989814 h 1894254"/>
                <a:gd name="connsiteX13-2865" fmla="*/ 3818 w 1281521"/>
                <a:gd name="connsiteY13-2866" fmla="*/ 588083 h 1894254"/>
                <a:gd name="connsiteX0-2867" fmla="*/ 3818 w 1281521"/>
                <a:gd name="connsiteY0-2868" fmla="*/ 588083 h 1894254"/>
                <a:gd name="connsiteX1-2869" fmla="*/ 28881 w 1281521"/>
                <a:gd name="connsiteY1-2870" fmla="*/ 196313 h 1894254"/>
                <a:gd name="connsiteX2-2871" fmla="*/ 151014 w 1281521"/>
                <a:gd name="connsiteY2-2872" fmla="*/ 30190 h 1894254"/>
                <a:gd name="connsiteX3-2873" fmla="*/ 386723 w 1281521"/>
                <a:gd name="connsiteY3-2874" fmla="*/ 23540 h 1894254"/>
                <a:gd name="connsiteX4-2875" fmla="*/ 433773 w 1281521"/>
                <a:gd name="connsiteY4-2876" fmla="*/ 167143 h 1894254"/>
                <a:gd name="connsiteX5-2877" fmla="*/ 497290 w 1281521"/>
                <a:gd name="connsiteY5-2878" fmla="*/ 239864 h 1894254"/>
                <a:gd name="connsiteX6-2879" fmla="*/ 1176848 w 1281521"/>
                <a:gd name="connsiteY6-2880" fmla="*/ 215658 h 1894254"/>
                <a:gd name="connsiteX7-2881" fmla="*/ 1274168 w 1281521"/>
                <a:gd name="connsiteY7-2882" fmla="*/ 353230 h 1894254"/>
                <a:gd name="connsiteX8-2883" fmla="*/ 1268673 w 1281521"/>
                <a:gd name="connsiteY8-2884" fmla="*/ 1725383 h 1894254"/>
                <a:gd name="connsiteX9-2885" fmla="*/ 1122460 w 1281521"/>
                <a:gd name="connsiteY9-2886" fmla="*/ 1883563 h 1894254"/>
                <a:gd name="connsiteX10-2887" fmla="*/ 445407 w 1281521"/>
                <a:gd name="connsiteY10-2888" fmla="*/ 1892311 h 1894254"/>
                <a:gd name="connsiteX11-2889" fmla="*/ 287108 w 1281521"/>
                <a:gd name="connsiteY11-2890" fmla="*/ 1092103 h 1894254"/>
                <a:gd name="connsiteX12-2891" fmla="*/ 0 w 1281521"/>
                <a:gd name="connsiteY12-2892" fmla="*/ 989814 h 1894254"/>
                <a:gd name="connsiteX13-2893" fmla="*/ 3818 w 1281521"/>
                <a:gd name="connsiteY13-2894" fmla="*/ 588083 h 1894254"/>
                <a:gd name="connsiteX0-2895" fmla="*/ 3818 w 1281521"/>
                <a:gd name="connsiteY0-2896" fmla="*/ 588083 h 1894254"/>
                <a:gd name="connsiteX1-2897" fmla="*/ 28881 w 1281521"/>
                <a:gd name="connsiteY1-2898" fmla="*/ 196313 h 1894254"/>
                <a:gd name="connsiteX2-2899" fmla="*/ 151014 w 1281521"/>
                <a:gd name="connsiteY2-2900" fmla="*/ 30190 h 1894254"/>
                <a:gd name="connsiteX3-2901" fmla="*/ 386723 w 1281521"/>
                <a:gd name="connsiteY3-2902" fmla="*/ 23540 h 1894254"/>
                <a:gd name="connsiteX4-2903" fmla="*/ 433773 w 1281521"/>
                <a:gd name="connsiteY4-2904" fmla="*/ 167143 h 1894254"/>
                <a:gd name="connsiteX5-2905" fmla="*/ 497290 w 1281521"/>
                <a:gd name="connsiteY5-2906" fmla="*/ 239864 h 1894254"/>
                <a:gd name="connsiteX6-2907" fmla="*/ 1176848 w 1281521"/>
                <a:gd name="connsiteY6-2908" fmla="*/ 229263 h 1894254"/>
                <a:gd name="connsiteX7-2909" fmla="*/ 1274168 w 1281521"/>
                <a:gd name="connsiteY7-2910" fmla="*/ 353230 h 1894254"/>
                <a:gd name="connsiteX8-2911" fmla="*/ 1268673 w 1281521"/>
                <a:gd name="connsiteY8-2912" fmla="*/ 1725383 h 1894254"/>
                <a:gd name="connsiteX9-2913" fmla="*/ 1122460 w 1281521"/>
                <a:gd name="connsiteY9-2914" fmla="*/ 1883563 h 1894254"/>
                <a:gd name="connsiteX10-2915" fmla="*/ 445407 w 1281521"/>
                <a:gd name="connsiteY10-2916" fmla="*/ 1892311 h 1894254"/>
                <a:gd name="connsiteX11-2917" fmla="*/ 287108 w 1281521"/>
                <a:gd name="connsiteY11-2918" fmla="*/ 1092103 h 1894254"/>
                <a:gd name="connsiteX12-2919" fmla="*/ 0 w 1281521"/>
                <a:gd name="connsiteY12-2920" fmla="*/ 989814 h 1894254"/>
                <a:gd name="connsiteX13-2921" fmla="*/ 3818 w 1281521"/>
                <a:gd name="connsiteY13-2922" fmla="*/ 588083 h 1894254"/>
                <a:gd name="connsiteX0-2923" fmla="*/ 3818 w 1281521"/>
                <a:gd name="connsiteY0-2924" fmla="*/ 588083 h 1894254"/>
                <a:gd name="connsiteX1-2925" fmla="*/ 28881 w 1281521"/>
                <a:gd name="connsiteY1-2926" fmla="*/ 196313 h 1894254"/>
                <a:gd name="connsiteX2-2927" fmla="*/ 151014 w 1281521"/>
                <a:gd name="connsiteY2-2928" fmla="*/ 30190 h 1894254"/>
                <a:gd name="connsiteX3-2929" fmla="*/ 386723 w 1281521"/>
                <a:gd name="connsiteY3-2930" fmla="*/ 23540 h 1894254"/>
                <a:gd name="connsiteX4-2931" fmla="*/ 433773 w 1281521"/>
                <a:gd name="connsiteY4-2932" fmla="*/ 167143 h 1894254"/>
                <a:gd name="connsiteX5-2933" fmla="*/ 497290 w 1281521"/>
                <a:gd name="connsiteY5-2934" fmla="*/ 239864 h 1894254"/>
                <a:gd name="connsiteX6-2935" fmla="*/ 1176848 w 1281521"/>
                <a:gd name="connsiteY6-2936" fmla="*/ 229263 h 1894254"/>
                <a:gd name="connsiteX7-2937" fmla="*/ 1274168 w 1281521"/>
                <a:gd name="connsiteY7-2938" fmla="*/ 353230 h 1894254"/>
                <a:gd name="connsiteX8-2939" fmla="*/ 1268673 w 1281521"/>
                <a:gd name="connsiteY8-2940" fmla="*/ 1725383 h 1894254"/>
                <a:gd name="connsiteX9-2941" fmla="*/ 1122460 w 1281521"/>
                <a:gd name="connsiteY9-2942" fmla="*/ 1883563 h 1894254"/>
                <a:gd name="connsiteX10-2943" fmla="*/ 445407 w 1281521"/>
                <a:gd name="connsiteY10-2944" fmla="*/ 1892311 h 1894254"/>
                <a:gd name="connsiteX11-2945" fmla="*/ 287108 w 1281521"/>
                <a:gd name="connsiteY11-2946" fmla="*/ 1092103 h 1894254"/>
                <a:gd name="connsiteX12-2947" fmla="*/ 0 w 1281521"/>
                <a:gd name="connsiteY12-2948" fmla="*/ 989814 h 1894254"/>
                <a:gd name="connsiteX13-2949" fmla="*/ 3818 w 1281521"/>
                <a:gd name="connsiteY13-2950" fmla="*/ 588083 h 1894254"/>
                <a:gd name="connsiteX0-2951" fmla="*/ 3818 w 1281521"/>
                <a:gd name="connsiteY0-2952" fmla="*/ 588083 h 1894254"/>
                <a:gd name="connsiteX1-2953" fmla="*/ 28881 w 1281521"/>
                <a:gd name="connsiteY1-2954" fmla="*/ 196313 h 1894254"/>
                <a:gd name="connsiteX2-2955" fmla="*/ 151014 w 1281521"/>
                <a:gd name="connsiteY2-2956" fmla="*/ 30190 h 1894254"/>
                <a:gd name="connsiteX3-2957" fmla="*/ 386723 w 1281521"/>
                <a:gd name="connsiteY3-2958" fmla="*/ 23540 h 1894254"/>
                <a:gd name="connsiteX4-2959" fmla="*/ 433773 w 1281521"/>
                <a:gd name="connsiteY4-2960" fmla="*/ 167143 h 1894254"/>
                <a:gd name="connsiteX5-2961" fmla="*/ 497290 w 1281521"/>
                <a:gd name="connsiteY5-2962" fmla="*/ 239864 h 1894254"/>
                <a:gd name="connsiteX6-2963" fmla="*/ 1176848 w 1281521"/>
                <a:gd name="connsiteY6-2964" fmla="*/ 229263 h 1894254"/>
                <a:gd name="connsiteX7-2965" fmla="*/ 1274168 w 1281521"/>
                <a:gd name="connsiteY7-2966" fmla="*/ 353230 h 1894254"/>
                <a:gd name="connsiteX8-2967" fmla="*/ 1268673 w 1281521"/>
                <a:gd name="connsiteY8-2968" fmla="*/ 1725383 h 1894254"/>
                <a:gd name="connsiteX9-2969" fmla="*/ 1122460 w 1281521"/>
                <a:gd name="connsiteY9-2970" fmla="*/ 1883563 h 1894254"/>
                <a:gd name="connsiteX10-2971" fmla="*/ 445407 w 1281521"/>
                <a:gd name="connsiteY10-2972" fmla="*/ 1892311 h 1894254"/>
                <a:gd name="connsiteX11-2973" fmla="*/ 287108 w 1281521"/>
                <a:gd name="connsiteY11-2974" fmla="*/ 1092103 h 1894254"/>
                <a:gd name="connsiteX12-2975" fmla="*/ 0 w 1281521"/>
                <a:gd name="connsiteY12-2976" fmla="*/ 989814 h 1894254"/>
                <a:gd name="connsiteX13-2977" fmla="*/ 3818 w 1281521"/>
                <a:gd name="connsiteY13-2978" fmla="*/ 588083 h 1894254"/>
                <a:gd name="connsiteX0-2979" fmla="*/ 3818 w 1281521"/>
                <a:gd name="connsiteY0-2980" fmla="*/ 588083 h 1894254"/>
                <a:gd name="connsiteX1-2981" fmla="*/ 28881 w 1281521"/>
                <a:gd name="connsiteY1-2982" fmla="*/ 196313 h 1894254"/>
                <a:gd name="connsiteX2-2983" fmla="*/ 151014 w 1281521"/>
                <a:gd name="connsiteY2-2984" fmla="*/ 30190 h 1894254"/>
                <a:gd name="connsiteX3-2985" fmla="*/ 386723 w 1281521"/>
                <a:gd name="connsiteY3-2986" fmla="*/ 23540 h 1894254"/>
                <a:gd name="connsiteX4-2987" fmla="*/ 433773 w 1281521"/>
                <a:gd name="connsiteY4-2988" fmla="*/ 167143 h 1894254"/>
                <a:gd name="connsiteX5-2989" fmla="*/ 497290 w 1281521"/>
                <a:gd name="connsiteY5-2990" fmla="*/ 239864 h 1894254"/>
                <a:gd name="connsiteX6-2991" fmla="*/ 1176848 w 1281521"/>
                <a:gd name="connsiteY6-2992" fmla="*/ 229263 h 1894254"/>
                <a:gd name="connsiteX7-2993" fmla="*/ 1274168 w 1281521"/>
                <a:gd name="connsiteY7-2994" fmla="*/ 353230 h 1894254"/>
                <a:gd name="connsiteX8-2995" fmla="*/ 1268673 w 1281521"/>
                <a:gd name="connsiteY8-2996" fmla="*/ 1725383 h 1894254"/>
                <a:gd name="connsiteX9-2997" fmla="*/ 1122460 w 1281521"/>
                <a:gd name="connsiteY9-2998" fmla="*/ 1883563 h 1894254"/>
                <a:gd name="connsiteX10-2999" fmla="*/ 445407 w 1281521"/>
                <a:gd name="connsiteY10-3000" fmla="*/ 1892311 h 1894254"/>
                <a:gd name="connsiteX11-3001" fmla="*/ 335742 w 1281521"/>
                <a:gd name="connsiteY11-3002" fmla="*/ 1782610 h 1894254"/>
                <a:gd name="connsiteX12-3003" fmla="*/ 287108 w 1281521"/>
                <a:gd name="connsiteY12-3004" fmla="*/ 1092103 h 1894254"/>
                <a:gd name="connsiteX13-3005" fmla="*/ 0 w 1281521"/>
                <a:gd name="connsiteY13-3006" fmla="*/ 989814 h 1894254"/>
                <a:gd name="connsiteX14-3007" fmla="*/ 3818 w 1281521"/>
                <a:gd name="connsiteY14-3008" fmla="*/ 588083 h 1894254"/>
                <a:gd name="connsiteX0-3009" fmla="*/ 3818 w 1281521"/>
                <a:gd name="connsiteY0-3010" fmla="*/ 588083 h 1894254"/>
                <a:gd name="connsiteX1-3011" fmla="*/ 28881 w 1281521"/>
                <a:gd name="connsiteY1-3012" fmla="*/ 196313 h 1894254"/>
                <a:gd name="connsiteX2-3013" fmla="*/ 151014 w 1281521"/>
                <a:gd name="connsiteY2-3014" fmla="*/ 30190 h 1894254"/>
                <a:gd name="connsiteX3-3015" fmla="*/ 386723 w 1281521"/>
                <a:gd name="connsiteY3-3016" fmla="*/ 23540 h 1894254"/>
                <a:gd name="connsiteX4-3017" fmla="*/ 433773 w 1281521"/>
                <a:gd name="connsiteY4-3018" fmla="*/ 167143 h 1894254"/>
                <a:gd name="connsiteX5-3019" fmla="*/ 497290 w 1281521"/>
                <a:gd name="connsiteY5-3020" fmla="*/ 239864 h 1894254"/>
                <a:gd name="connsiteX6-3021" fmla="*/ 1176848 w 1281521"/>
                <a:gd name="connsiteY6-3022" fmla="*/ 229263 h 1894254"/>
                <a:gd name="connsiteX7-3023" fmla="*/ 1274168 w 1281521"/>
                <a:gd name="connsiteY7-3024" fmla="*/ 353230 h 1894254"/>
                <a:gd name="connsiteX8-3025" fmla="*/ 1268673 w 1281521"/>
                <a:gd name="connsiteY8-3026" fmla="*/ 1725383 h 1894254"/>
                <a:gd name="connsiteX9-3027" fmla="*/ 1122460 w 1281521"/>
                <a:gd name="connsiteY9-3028" fmla="*/ 1883563 h 1894254"/>
                <a:gd name="connsiteX10-3029" fmla="*/ 445407 w 1281521"/>
                <a:gd name="connsiteY10-3030" fmla="*/ 1892311 h 1894254"/>
                <a:gd name="connsiteX11-3031" fmla="*/ 335742 w 1281521"/>
                <a:gd name="connsiteY11-3032" fmla="*/ 1782610 h 1894254"/>
                <a:gd name="connsiteX12-3033" fmla="*/ 287108 w 1281521"/>
                <a:gd name="connsiteY12-3034" fmla="*/ 1092103 h 1894254"/>
                <a:gd name="connsiteX13-3035" fmla="*/ 0 w 1281521"/>
                <a:gd name="connsiteY13-3036" fmla="*/ 989814 h 1894254"/>
                <a:gd name="connsiteX14-3037" fmla="*/ 3818 w 1281521"/>
                <a:gd name="connsiteY14-3038" fmla="*/ 588083 h 1894254"/>
                <a:gd name="connsiteX0-3039" fmla="*/ 3818 w 1281521"/>
                <a:gd name="connsiteY0-3040" fmla="*/ 588083 h 1894254"/>
                <a:gd name="connsiteX1-3041" fmla="*/ 28881 w 1281521"/>
                <a:gd name="connsiteY1-3042" fmla="*/ 196313 h 1894254"/>
                <a:gd name="connsiteX2-3043" fmla="*/ 151014 w 1281521"/>
                <a:gd name="connsiteY2-3044" fmla="*/ 30190 h 1894254"/>
                <a:gd name="connsiteX3-3045" fmla="*/ 386723 w 1281521"/>
                <a:gd name="connsiteY3-3046" fmla="*/ 23540 h 1894254"/>
                <a:gd name="connsiteX4-3047" fmla="*/ 433773 w 1281521"/>
                <a:gd name="connsiteY4-3048" fmla="*/ 167143 h 1894254"/>
                <a:gd name="connsiteX5-3049" fmla="*/ 497290 w 1281521"/>
                <a:gd name="connsiteY5-3050" fmla="*/ 239864 h 1894254"/>
                <a:gd name="connsiteX6-3051" fmla="*/ 1176848 w 1281521"/>
                <a:gd name="connsiteY6-3052" fmla="*/ 229263 h 1894254"/>
                <a:gd name="connsiteX7-3053" fmla="*/ 1274168 w 1281521"/>
                <a:gd name="connsiteY7-3054" fmla="*/ 353230 h 1894254"/>
                <a:gd name="connsiteX8-3055" fmla="*/ 1268673 w 1281521"/>
                <a:gd name="connsiteY8-3056" fmla="*/ 1725383 h 1894254"/>
                <a:gd name="connsiteX9-3057" fmla="*/ 1122460 w 1281521"/>
                <a:gd name="connsiteY9-3058" fmla="*/ 1883563 h 1894254"/>
                <a:gd name="connsiteX10-3059" fmla="*/ 445407 w 1281521"/>
                <a:gd name="connsiteY10-3060" fmla="*/ 1892311 h 1894254"/>
                <a:gd name="connsiteX11-3061" fmla="*/ 335742 w 1281521"/>
                <a:gd name="connsiteY11-3062" fmla="*/ 1782610 h 1894254"/>
                <a:gd name="connsiteX12-3063" fmla="*/ 287108 w 1281521"/>
                <a:gd name="connsiteY12-3064" fmla="*/ 1092103 h 1894254"/>
                <a:gd name="connsiteX13-3065" fmla="*/ 0 w 1281521"/>
                <a:gd name="connsiteY13-3066" fmla="*/ 989814 h 1894254"/>
                <a:gd name="connsiteX14-3067" fmla="*/ 3818 w 1281521"/>
                <a:gd name="connsiteY14-3068" fmla="*/ 588083 h 1894254"/>
                <a:gd name="connsiteX0-3069" fmla="*/ 3818 w 1281521"/>
                <a:gd name="connsiteY0-3070" fmla="*/ 588083 h 1892311"/>
                <a:gd name="connsiteX1-3071" fmla="*/ 28881 w 1281521"/>
                <a:gd name="connsiteY1-3072" fmla="*/ 196313 h 1892311"/>
                <a:gd name="connsiteX2-3073" fmla="*/ 151014 w 1281521"/>
                <a:gd name="connsiteY2-3074" fmla="*/ 30190 h 1892311"/>
                <a:gd name="connsiteX3-3075" fmla="*/ 386723 w 1281521"/>
                <a:gd name="connsiteY3-3076" fmla="*/ 23540 h 1892311"/>
                <a:gd name="connsiteX4-3077" fmla="*/ 433773 w 1281521"/>
                <a:gd name="connsiteY4-3078" fmla="*/ 167143 h 1892311"/>
                <a:gd name="connsiteX5-3079" fmla="*/ 497290 w 1281521"/>
                <a:gd name="connsiteY5-3080" fmla="*/ 239864 h 1892311"/>
                <a:gd name="connsiteX6-3081" fmla="*/ 1176848 w 1281521"/>
                <a:gd name="connsiteY6-3082" fmla="*/ 229263 h 1892311"/>
                <a:gd name="connsiteX7-3083" fmla="*/ 1274168 w 1281521"/>
                <a:gd name="connsiteY7-3084" fmla="*/ 353230 h 1892311"/>
                <a:gd name="connsiteX8-3085" fmla="*/ 1268673 w 1281521"/>
                <a:gd name="connsiteY8-3086" fmla="*/ 1725383 h 1892311"/>
                <a:gd name="connsiteX9-3087" fmla="*/ 1122460 w 1281521"/>
                <a:gd name="connsiteY9-3088" fmla="*/ 1883563 h 1892311"/>
                <a:gd name="connsiteX10-3089" fmla="*/ 445407 w 1281521"/>
                <a:gd name="connsiteY10-3090" fmla="*/ 1892311 h 1892311"/>
                <a:gd name="connsiteX11-3091" fmla="*/ 335742 w 1281521"/>
                <a:gd name="connsiteY11-3092" fmla="*/ 1782610 h 1892311"/>
                <a:gd name="connsiteX12-3093" fmla="*/ 287108 w 1281521"/>
                <a:gd name="connsiteY12-3094" fmla="*/ 1092103 h 1892311"/>
                <a:gd name="connsiteX13-3095" fmla="*/ 0 w 1281521"/>
                <a:gd name="connsiteY13-3096" fmla="*/ 989814 h 1892311"/>
                <a:gd name="connsiteX14-3097" fmla="*/ 3818 w 1281521"/>
                <a:gd name="connsiteY14-3098" fmla="*/ 588083 h 1892311"/>
                <a:gd name="connsiteX0-3099" fmla="*/ 3818 w 1281521"/>
                <a:gd name="connsiteY0-3100" fmla="*/ 588083 h 1892311"/>
                <a:gd name="connsiteX1-3101" fmla="*/ 28881 w 1281521"/>
                <a:gd name="connsiteY1-3102" fmla="*/ 196313 h 1892311"/>
                <a:gd name="connsiteX2-3103" fmla="*/ 151014 w 1281521"/>
                <a:gd name="connsiteY2-3104" fmla="*/ 30190 h 1892311"/>
                <a:gd name="connsiteX3-3105" fmla="*/ 386723 w 1281521"/>
                <a:gd name="connsiteY3-3106" fmla="*/ 23540 h 1892311"/>
                <a:gd name="connsiteX4-3107" fmla="*/ 433773 w 1281521"/>
                <a:gd name="connsiteY4-3108" fmla="*/ 167143 h 1892311"/>
                <a:gd name="connsiteX5-3109" fmla="*/ 497290 w 1281521"/>
                <a:gd name="connsiteY5-3110" fmla="*/ 239864 h 1892311"/>
                <a:gd name="connsiteX6-3111" fmla="*/ 1176848 w 1281521"/>
                <a:gd name="connsiteY6-3112" fmla="*/ 229263 h 1892311"/>
                <a:gd name="connsiteX7-3113" fmla="*/ 1274168 w 1281521"/>
                <a:gd name="connsiteY7-3114" fmla="*/ 353230 h 1892311"/>
                <a:gd name="connsiteX8-3115" fmla="*/ 1268673 w 1281521"/>
                <a:gd name="connsiteY8-3116" fmla="*/ 1725383 h 1892311"/>
                <a:gd name="connsiteX9-3117" fmla="*/ 1122460 w 1281521"/>
                <a:gd name="connsiteY9-3118" fmla="*/ 1883563 h 1892311"/>
                <a:gd name="connsiteX10-3119" fmla="*/ 445407 w 1281521"/>
                <a:gd name="connsiteY10-3120" fmla="*/ 1892311 h 1892311"/>
                <a:gd name="connsiteX11-3121" fmla="*/ 335742 w 1281521"/>
                <a:gd name="connsiteY11-3122" fmla="*/ 1782610 h 1892311"/>
                <a:gd name="connsiteX12-3123" fmla="*/ 287108 w 1281521"/>
                <a:gd name="connsiteY12-3124" fmla="*/ 1092103 h 1892311"/>
                <a:gd name="connsiteX13-3125" fmla="*/ 0 w 1281521"/>
                <a:gd name="connsiteY13-3126" fmla="*/ 989814 h 1892311"/>
                <a:gd name="connsiteX14-3127" fmla="*/ 3818 w 1281521"/>
                <a:gd name="connsiteY14-3128" fmla="*/ 588083 h 1892311"/>
                <a:gd name="connsiteX0-3129" fmla="*/ 3818 w 1281521"/>
                <a:gd name="connsiteY0-3130" fmla="*/ 588083 h 1892311"/>
                <a:gd name="connsiteX1-3131" fmla="*/ 28881 w 1281521"/>
                <a:gd name="connsiteY1-3132" fmla="*/ 196313 h 1892311"/>
                <a:gd name="connsiteX2-3133" fmla="*/ 151014 w 1281521"/>
                <a:gd name="connsiteY2-3134" fmla="*/ 30190 h 1892311"/>
                <a:gd name="connsiteX3-3135" fmla="*/ 386723 w 1281521"/>
                <a:gd name="connsiteY3-3136" fmla="*/ 23540 h 1892311"/>
                <a:gd name="connsiteX4-3137" fmla="*/ 433773 w 1281521"/>
                <a:gd name="connsiteY4-3138" fmla="*/ 167143 h 1892311"/>
                <a:gd name="connsiteX5-3139" fmla="*/ 497290 w 1281521"/>
                <a:gd name="connsiteY5-3140" fmla="*/ 239864 h 1892311"/>
                <a:gd name="connsiteX6-3141" fmla="*/ 1176848 w 1281521"/>
                <a:gd name="connsiteY6-3142" fmla="*/ 229263 h 1892311"/>
                <a:gd name="connsiteX7-3143" fmla="*/ 1274168 w 1281521"/>
                <a:gd name="connsiteY7-3144" fmla="*/ 353230 h 1892311"/>
                <a:gd name="connsiteX8-3145" fmla="*/ 1268673 w 1281521"/>
                <a:gd name="connsiteY8-3146" fmla="*/ 1725383 h 1892311"/>
                <a:gd name="connsiteX9-3147" fmla="*/ 1122460 w 1281521"/>
                <a:gd name="connsiteY9-3148" fmla="*/ 1883563 h 1892311"/>
                <a:gd name="connsiteX10-3149" fmla="*/ 445407 w 1281521"/>
                <a:gd name="connsiteY10-3150" fmla="*/ 1892311 h 1892311"/>
                <a:gd name="connsiteX11-3151" fmla="*/ 335742 w 1281521"/>
                <a:gd name="connsiteY11-3152" fmla="*/ 1782610 h 1892311"/>
                <a:gd name="connsiteX12-3153" fmla="*/ 287108 w 1281521"/>
                <a:gd name="connsiteY12-3154" fmla="*/ 1092103 h 1892311"/>
                <a:gd name="connsiteX13-3155" fmla="*/ 0 w 1281521"/>
                <a:gd name="connsiteY13-3156" fmla="*/ 989814 h 1892311"/>
                <a:gd name="connsiteX14-3157" fmla="*/ 3818 w 1281521"/>
                <a:gd name="connsiteY14-3158" fmla="*/ 588083 h 1892311"/>
                <a:gd name="connsiteX0-3159" fmla="*/ 3818 w 1274536"/>
                <a:gd name="connsiteY0-3160" fmla="*/ 588083 h 1892311"/>
                <a:gd name="connsiteX1-3161" fmla="*/ 28881 w 1274536"/>
                <a:gd name="connsiteY1-3162" fmla="*/ 196313 h 1892311"/>
                <a:gd name="connsiteX2-3163" fmla="*/ 151014 w 1274536"/>
                <a:gd name="connsiteY2-3164" fmla="*/ 30190 h 1892311"/>
                <a:gd name="connsiteX3-3165" fmla="*/ 386723 w 1274536"/>
                <a:gd name="connsiteY3-3166" fmla="*/ 23540 h 1892311"/>
                <a:gd name="connsiteX4-3167" fmla="*/ 433773 w 1274536"/>
                <a:gd name="connsiteY4-3168" fmla="*/ 167143 h 1892311"/>
                <a:gd name="connsiteX5-3169" fmla="*/ 497290 w 1274536"/>
                <a:gd name="connsiteY5-3170" fmla="*/ 239864 h 1892311"/>
                <a:gd name="connsiteX6-3171" fmla="*/ 1176848 w 1274536"/>
                <a:gd name="connsiteY6-3172" fmla="*/ 229263 h 1892311"/>
                <a:gd name="connsiteX7-3173" fmla="*/ 1274168 w 1274536"/>
                <a:gd name="connsiteY7-3174" fmla="*/ 353230 h 1892311"/>
                <a:gd name="connsiteX8-3175" fmla="*/ 1268673 w 1274536"/>
                <a:gd name="connsiteY8-3176" fmla="*/ 1725383 h 1892311"/>
                <a:gd name="connsiteX9-3177" fmla="*/ 1122460 w 1274536"/>
                <a:gd name="connsiteY9-3178" fmla="*/ 1883563 h 1892311"/>
                <a:gd name="connsiteX10-3179" fmla="*/ 445407 w 1274536"/>
                <a:gd name="connsiteY10-3180" fmla="*/ 1892311 h 1892311"/>
                <a:gd name="connsiteX11-3181" fmla="*/ 335742 w 1274536"/>
                <a:gd name="connsiteY11-3182" fmla="*/ 1782610 h 1892311"/>
                <a:gd name="connsiteX12-3183" fmla="*/ 287108 w 1274536"/>
                <a:gd name="connsiteY12-3184" fmla="*/ 1092103 h 1892311"/>
                <a:gd name="connsiteX13-3185" fmla="*/ 0 w 1274536"/>
                <a:gd name="connsiteY13-3186" fmla="*/ 989814 h 1892311"/>
                <a:gd name="connsiteX14-3187" fmla="*/ 3818 w 1274536"/>
                <a:gd name="connsiteY14-3188" fmla="*/ 588083 h 1892311"/>
                <a:gd name="connsiteX0-3189" fmla="*/ 3818 w 1274794"/>
                <a:gd name="connsiteY0-3190" fmla="*/ 588083 h 1892311"/>
                <a:gd name="connsiteX1-3191" fmla="*/ 28881 w 1274794"/>
                <a:gd name="connsiteY1-3192" fmla="*/ 196313 h 1892311"/>
                <a:gd name="connsiteX2-3193" fmla="*/ 151014 w 1274794"/>
                <a:gd name="connsiteY2-3194" fmla="*/ 30190 h 1892311"/>
                <a:gd name="connsiteX3-3195" fmla="*/ 386723 w 1274794"/>
                <a:gd name="connsiteY3-3196" fmla="*/ 23540 h 1892311"/>
                <a:gd name="connsiteX4-3197" fmla="*/ 433773 w 1274794"/>
                <a:gd name="connsiteY4-3198" fmla="*/ 167143 h 1892311"/>
                <a:gd name="connsiteX5-3199" fmla="*/ 497290 w 1274794"/>
                <a:gd name="connsiteY5-3200" fmla="*/ 239864 h 1892311"/>
                <a:gd name="connsiteX6-3201" fmla="*/ 1176848 w 1274794"/>
                <a:gd name="connsiteY6-3202" fmla="*/ 229263 h 1892311"/>
                <a:gd name="connsiteX7-3203" fmla="*/ 1274168 w 1274794"/>
                <a:gd name="connsiteY7-3204" fmla="*/ 353230 h 1892311"/>
                <a:gd name="connsiteX8-3205" fmla="*/ 1268673 w 1274794"/>
                <a:gd name="connsiteY8-3206" fmla="*/ 1725383 h 1892311"/>
                <a:gd name="connsiteX9-3207" fmla="*/ 1122460 w 1274794"/>
                <a:gd name="connsiteY9-3208" fmla="*/ 1883563 h 1892311"/>
                <a:gd name="connsiteX10-3209" fmla="*/ 445407 w 1274794"/>
                <a:gd name="connsiteY10-3210" fmla="*/ 1892311 h 1892311"/>
                <a:gd name="connsiteX11-3211" fmla="*/ 335742 w 1274794"/>
                <a:gd name="connsiteY11-3212" fmla="*/ 1782610 h 1892311"/>
                <a:gd name="connsiteX12-3213" fmla="*/ 287108 w 1274794"/>
                <a:gd name="connsiteY12-3214" fmla="*/ 1092103 h 1892311"/>
                <a:gd name="connsiteX13-3215" fmla="*/ 0 w 1274794"/>
                <a:gd name="connsiteY13-3216" fmla="*/ 989814 h 1892311"/>
                <a:gd name="connsiteX14-3217" fmla="*/ 3818 w 1274794"/>
                <a:gd name="connsiteY14-3218" fmla="*/ 588083 h 1892311"/>
                <a:gd name="connsiteX0-3219" fmla="*/ 3818 w 1274794"/>
                <a:gd name="connsiteY0-3220" fmla="*/ 588083 h 1892311"/>
                <a:gd name="connsiteX1-3221" fmla="*/ 28881 w 1274794"/>
                <a:gd name="connsiteY1-3222" fmla="*/ 196313 h 1892311"/>
                <a:gd name="connsiteX2-3223" fmla="*/ 151014 w 1274794"/>
                <a:gd name="connsiteY2-3224" fmla="*/ 30190 h 1892311"/>
                <a:gd name="connsiteX3-3225" fmla="*/ 386723 w 1274794"/>
                <a:gd name="connsiteY3-3226" fmla="*/ 23540 h 1892311"/>
                <a:gd name="connsiteX4-3227" fmla="*/ 433773 w 1274794"/>
                <a:gd name="connsiteY4-3228" fmla="*/ 167143 h 1892311"/>
                <a:gd name="connsiteX5-3229" fmla="*/ 497290 w 1274794"/>
                <a:gd name="connsiteY5-3230" fmla="*/ 239864 h 1892311"/>
                <a:gd name="connsiteX6-3231" fmla="*/ 1176848 w 1274794"/>
                <a:gd name="connsiteY6-3232" fmla="*/ 229263 h 1892311"/>
                <a:gd name="connsiteX7-3233" fmla="*/ 1274168 w 1274794"/>
                <a:gd name="connsiteY7-3234" fmla="*/ 353230 h 1892311"/>
                <a:gd name="connsiteX8-3235" fmla="*/ 1268673 w 1274794"/>
                <a:gd name="connsiteY8-3236" fmla="*/ 1725383 h 1892311"/>
                <a:gd name="connsiteX9-3237" fmla="*/ 1122460 w 1274794"/>
                <a:gd name="connsiteY9-3238" fmla="*/ 1883563 h 1892311"/>
                <a:gd name="connsiteX10-3239" fmla="*/ 445407 w 1274794"/>
                <a:gd name="connsiteY10-3240" fmla="*/ 1892311 h 1892311"/>
                <a:gd name="connsiteX11-3241" fmla="*/ 335742 w 1274794"/>
                <a:gd name="connsiteY11-3242" fmla="*/ 1782610 h 1892311"/>
                <a:gd name="connsiteX12-3243" fmla="*/ 287108 w 1274794"/>
                <a:gd name="connsiteY12-3244" fmla="*/ 1092103 h 1892311"/>
                <a:gd name="connsiteX13-3245" fmla="*/ 0 w 1274794"/>
                <a:gd name="connsiteY13-3246" fmla="*/ 989814 h 1892311"/>
                <a:gd name="connsiteX14-3247" fmla="*/ 3818 w 1274794"/>
                <a:gd name="connsiteY14-3248" fmla="*/ 588083 h 1892311"/>
                <a:gd name="connsiteX0-3249" fmla="*/ 3818 w 1274794"/>
                <a:gd name="connsiteY0-3250" fmla="*/ 588083 h 1892311"/>
                <a:gd name="connsiteX1-3251" fmla="*/ 28881 w 1274794"/>
                <a:gd name="connsiteY1-3252" fmla="*/ 196313 h 1892311"/>
                <a:gd name="connsiteX2-3253" fmla="*/ 151014 w 1274794"/>
                <a:gd name="connsiteY2-3254" fmla="*/ 30190 h 1892311"/>
                <a:gd name="connsiteX3-3255" fmla="*/ 386723 w 1274794"/>
                <a:gd name="connsiteY3-3256" fmla="*/ 23540 h 1892311"/>
                <a:gd name="connsiteX4-3257" fmla="*/ 433773 w 1274794"/>
                <a:gd name="connsiteY4-3258" fmla="*/ 167143 h 1892311"/>
                <a:gd name="connsiteX5-3259" fmla="*/ 497290 w 1274794"/>
                <a:gd name="connsiteY5-3260" fmla="*/ 239864 h 1892311"/>
                <a:gd name="connsiteX6-3261" fmla="*/ 1176848 w 1274794"/>
                <a:gd name="connsiteY6-3262" fmla="*/ 229263 h 1892311"/>
                <a:gd name="connsiteX7-3263" fmla="*/ 1274168 w 1274794"/>
                <a:gd name="connsiteY7-3264" fmla="*/ 353230 h 1892311"/>
                <a:gd name="connsiteX8-3265" fmla="*/ 1268673 w 1274794"/>
                <a:gd name="connsiteY8-3266" fmla="*/ 1725383 h 1892311"/>
                <a:gd name="connsiteX9-3267" fmla="*/ 1122460 w 1274794"/>
                <a:gd name="connsiteY9-3268" fmla="*/ 1883563 h 1892311"/>
                <a:gd name="connsiteX10-3269" fmla="*/ 445407 w 1274794"/>
                <a:gd name="connsiteY10-3270" fmla="*/ 1892311 h 1892311"/>
                <a:gd name="connsiteX11-3271" fmla="*/ 335742 w 1274794"/>
                <a:gd name="connsiteY11-3272" fmla="*/ 1782610 h 1892311"/>
                <a:gd name="connsiteX12-3273" fmla="*/ 287108 w 1274794"/>
                <a:gd name="connsiteY12-3274" fmla="*/ 1092103 h 1892311"/>
                <a:gd name="connsiteX13-3275" fmla="*/ 0 w 1274794"/>
                <a:gd name="connsiteY13-3276" fmla="*/ 989814 h 1892311"/>
                <a:gd name="connsiteX14-3277" fmla="*/ 3818 w 1274794"/>
                <a:gd name="connsiteY14-3278" fmla="*/ 588083 h 1892311"/>
                <a:gd name="connsiteX0-3279" fmla="*/ 3818 w 1281180"/>
                <a:gd name="connsiteY0-3280" fmla="*/ 588083 h 1905618"/>
                <a:gd name="connsiteX1-3281" fmla="*/ 28881 w 1281180"/>
                <a:gd name="connsiteY1-3282" fmla="*/ 196313 h 1905618"/>
                <a:gd name="connsiteX2-3283" fmla="*/ 151014 w 1281180"/>
                <a:gd name="connsiteY2-3284" fmla="*/ 30190 h 1905618"/>
                <a:gd name="connsiteX3-3285" fmla="*/ 386723 w 1281180"/>
                <a:gd name="connsiteY3-3286" fmla="*/ 23540 h 1905618"/>
                <a:gd name="connsiteX4-3287" fmla="*/ 433773 w 1281180"/>
                <a:gd name="connsiteY4-3288" fmla="*/ 167143 h 1905618"/>
                <a:gd name="connsiteX5-3289" fmla="*/ 497290 w 1281180"/>
                <a:gd name="connsiteY5-3290" fmla="*/ 239864 h 1905618"/>
                <a:gd name="connsiteX6-3291" fmla="*/ 1176848 w 1281180"/>
                <a:gd name="connsiteY6-3292" fmla="*/ 229263 h 1905618"/>
                <a:gd name="connsiteX7-3293" fmla="*/ 1271604 w 1281180"/>
                <a:gd name="connsiteY7-3294" fmla="*/ 282774 h 1905618"/>
                <a:gd name="connsiteX8-3295" fmla="*/ 1268673 w 1281180"/>
                <a:gd name="connsiteY8-3296" fmla="*/ 1725383 h 1905618"/>
                <a:gd name="connsiteX9-3297" fmla="*/ 1122460 w 1281180"/>
                <a:gd name="connsiteY9-3298" fmla="*/ 1883563 h 1905618"/>
                <a:gd name="connsiteX10-3299" fmla="*/ 445407 w 1281180"/>
                <a:gd name="connsiteY10-3300" fmla="*/ 1892311 h 1905618"/>
                <a:gd name="connsiteX11-3301" fmla="*/ 335742 w 1281180"/>
                <a:gd name="connsiteY11-3302" fmla="*/ 1782610 h 1905618"/>
                <a:gd name="connsiteX12-3303" fmla="*/ 287108 w 1281180"/>
                <a:gd name="connsiteY12-3304" fmla="*/ 1092103 h 1905618"/>
                <a:gd name="connsiteX13-3305" fmla="*/ 0 w 1281180"/>
                <a:gd name="connsiteY13-3306" fmla="*/ 989814 h 1905618"/>
                <a:gd name="connsiteX14-3307" fmla="*/ 3818 w 1281180"/>
                <a:gd name="connsiteY14-3308" fmla="*/ 588083 h 1905618"/>
                <a:gd name="connsiteX0-3309" fmla="*/ 3818 w 1281180"/>
                <a:gd name="connsiteY0-3310" fmla="*/ 588083 h 1905618"/>
                <a:gd name="connsiteX1-3311" fmla="*/ 28881 w 1281180"/>
                <a:gd name="connsiteY1-3312" fmla="*/ 196313 h 1905618"/>
                <a:gd name="connsiteX2-3313" fmla="*/ 151014 w 1281180"/>
                <a:gd name="connsiteY2-3314" fmla="*/ 30190 h 1905618"/>
                <a:gd name="connsiteX3-3315" fmla="*/ 386723 w 1281180"/>
                <a:gd name="connsiteY3-3316" fmla="*/ 23540 h 1905618"/>
                <a:gd name="connsiteX4-3317" fmla="*/ 433773 w 1281180"/>
                <a:gd name="connsiteY4-3318" fmla="*/ 167143 h 1905618"/>
                <a:gd name="connsiteX5-3319" fmla="*/ 497290 w 1281180"/>
                <a:gd name="connsiteY5-3320" fmla="*/ 239864 h 1905618"/>
                <a:gd name="connsiteX6-3321" fmla="*/ 1176848 w 1281180"/>
                <a:gd name="connsiteY6-3322" fmla="*/ 229263 h 1905618"/>
                <a:gd name="connsiteX7-3323" fmla="*/ 1271604 w 1281180"/>
                <a:gd name="connsiteY7-3324" fmla="*/ 282774 h 1905618"/>
                <a:gd name="connsiteX8-3325" fmla="*/ 1268673 w 1281180"/>
                <a:gd name="connsiteY8-3326" fmla="*/ 1725383 h 1905618"/>
                <a:gd name="connsiteX9-3327" fmla="*/ 1122460 w 1281180"/>
                <a:gd name="connsiteY9-3328" fmla="*/ 1883563 h 1905618"/>
                <a:gd name="connsiteX10-3329" fmla="*/ 445407 w 1281180"/>
                <a:gd name="connsiteY10-3330" fmla="*/ 1892311 h 1905618"/>
                <a:gd name="connsiteX11-3331" fmla="*/ 335742 w 1281180"/>
                <a:gd name="connsiteY11-3332" fmla="*/ 1782610 h 1905618"/>
                <a:gd name="connsiteX12-3333" fmla="*/ 287108 w 1281180"/>
                <a:gd name="connsiteY12-3334" fmla="*/ 1092103 h 1905618"/>
                <a:gd name="connsiteX13-3335" fmla="*/ 0 w 1281180"/>
                <a:gd name="connsiteY13-3336" fmla="*/ 989814 h 1905618"/>
                <a:gd name="connsiteX14-3337" fmla="*/ 3818 w 1281180"/>
                <a:gd name="connsiteY14-3338" fmla="*/ 588083 h 1905618"/>
                <a:gd name="connsiteX0-3339" fmla="*/ 3818 w 1276881"/>
                <a:gd name="connsiteY0-3340" fmla="*/ 588083 h 1905618"/>
                <a:gd name="connsiteX1-3341" fmla="*/ 28881 w 1276881"/>
                <a:gd name="connsiteY1-3342" fmla="*/ 196313 h 1905618"/>
                <a:gd name="connsiteX2-3343" fmla="*/ 151014 w 1276881"/>
                <a:gd name="connsiteY2-3344" fmla="*/ 30190 h 1905618"/>
                <a:gd name="connsiteX3-3345" fmla="*/ 386723 w 1276881"/>
                <a:gd name="connsiteY3-3346" fmla="*/ 23540 h 1905618"/>
                <a:gd name="connsiteX4-3347" fmla="*/ 433773 w 1276881"/>
                <a:gd name="connsiteY4-3348" fmla="*/ 167143 h 1905618"/>
                <a:gd name="connsiteX5-3349" fmla="*/ 497290 w 1276881"/>
                <a:gd name="connsiteY5-3350" fmla="*/ 239864 h 1905618"/>
                <a:gd name="connsiteX6-3351" fmla="*/ 1176848 w 1276881"/>
                <a:gd name="connsiteY6-3352" fmla="*/ 229263 h 1905618"/>
                <a:gd name="connsiteX7-3353" fmla="*/ 1271604 w 1276881"/>
                <a:gd name="connsiteY7-3354" fmla="*/ 282774 h 1905618"/>
                <a:gd name="connsiteX8-3355" fmla="*/ 1268673 w 1276881"/>
                <a:gd name="connsiteY8-3356" fmla="*/ 1725383 h 1905618"/>
                <a:gd name="connsiteX9-3357" fmla="*/ 1122460 w 1276881"/>
                <a:gd name="connsiteY9-3358" fmla="*/ 1883563 h 1905618"/>
                <a:gd name="connsiteX10-3359" fmla="*/ 445407 w 1276881"/>
                <a:gd name="connsiteY10-3360" fmla="*/ 1892311 h 1905618"/>
                <a:gd name="connsiteX11-3361" fmla="*/ 335742 w 1276881"/>
                <a:gd name="connsiteY11-3362" fmla="*/ 1782610 h 1905618"/>
                <a:gd name="connsiteX12-3363" fmla="*/ 287108 w 1276881"/>
                <a:gd name="connsiteY12-3364" fmla="*/ 1092103 h 1905618"/>
                <a:gd name="connsiteX13-3365" fmla="*/ 0 w 1276881"/>
                <a:gd name="connsiteY13-3366" fmla="*/ 989814 h 1905618"/>
                <a:gd name="connsiteX14-3367" fmla="*/ 3818 w 1276881"/>
                <a:gd name="connsiteY14-3368" fmla="*/ 588083 h 1905618"/>
                <a:gd name="connsiteX0-3369" fmla="*/ 3818 w 1279573"/>
                <a:gd name="connsiteY0-3370" fmla="*/ 588083 h 1905618"/>
                <a:gd name="connsiteX1-3371" fmla="*/ 28881 w 1279573"/>
                <a:gd name="connsiteY1-3372" fmla="*/ 196313 h 1905618"/>
                <a:gd name="connsiteX2-3373" fmla="*/ 151014 w 1279573"/>
                <a:gd name="connsiteY2-3374" fmla="*/ 30190 h 1905618"/>
                <a:gd name="connsiteX3-3375" fmla="*/ 386723 w 1279573"/>
                <a:gd name="connsiteY3-3376" fmla="*/ 23540 h 1905618"/>
                <a:gd name="connsiteX4-3377" fmla="*/ 433773 w 1279573"/>
                <a:gd name="connsiteY4-3378" fmla="*/ 167143 h 1905618"/>
                <a:gd name="connsiteX5-3379" fmla="*/ 497290 w 1279573"/>
                <a:gd name="connsiteY5-3380" fmla="*/ 239864 h 1905618"/>
                <a:gd name="connsiteX6-3381" fmla="*/ 1176848 w 1279573"/>
                <a:gd name="connsiteY6-3382" fmla="*/ 229263 h 1905618"/>
                <a:gd name="connsiteX7-3383" fmla="*/ 1271604 w 1279573"/>
                <a:gd name="connsiteY7-3384" fmla="*/ 282774 h 1905618"/>
                <a:gd name="connsiteX8-3385" fmla="*/ 1268673 w 1279573"/>
                <a:gd name="connsiteY8-3386" fmla="*/ 1725383 h 1905618"/>
                <a:gd name="connsiteX9-3387" fmla="*/ 1122460 w 1279573"/>
                <a:gd name="connsiteY9-3388" fmla="*/ 1883563 h 1905618"/>
                <a:gd name="connsiteX10-3389" fmla="*/ 445407 w 1279573"/>
                <a:gd name="connsiteY10-3390" fmla="*/ 1892311 h 1905618"/>
                <a:gd name="connsiteX11-3391" fmla="*/ 335742 w 1279573"/>
                <a:gd name="connsiteY11-3392" fmla="*/ 1782610 h 1905618"/>
                <a:gd name="connsiteX12-3393" fmla="*/ 287108 w 1279573"/>
                <a:gd name="connsiteY12-3394" fmla="*/ 1092103 h 1905618"/>
                <a:gd name="connsiteX13-3395" fmla="*/ 0 w 1279573"/>
                <a:gd name="connsiteY13-3396" fmla="*/ 989814 h 1905618"/>
                <a:gd name="connsiteX14-3397" fmla="*/ 3818 w 1279573"/>
                <a:gd name="connsiteY14-3398" fmla="*/ 588083 h 1905618"/>
                <a:gd name="connsiteX0-3399" fmla="*/ 3818 w 1279573"/>
                <a:gd name="connsiteY0-3400" fmla="*/ 588083 h 1905618"/>
                <a:gd name="connsiteX1-3401" fmla="*/ 28881 w 1279573"/>
                <a:gd name="connsiteY1-3402" fmla="*/ 196313 h 1905618"/>
                <a:gd name="connsiteX2-3403" fmla="*/ 151014 w 1279573"/>
                <a:gd name="connsiteY2-3404" fmla="*/ 30190 h 1905618"/>
                <a:gd name="connsiteX3-3405" fmla="*/ 386723 w 1279573"/>
                <a:gd name="connsiteY3-3406" fmla="*/ 23540 h 1905618"/>
                <a:gd name="connsiteX4-3407" fmla="*/ 433773 w 1279573"/>
                <a:gd name="connsiteY4-3408" fmla="*/ 167143 h 1905618"/>
                <a:gd name="connsiteX5-3409" fmla="*/ 497290 w 1279573"/>
                <a:gd name="connsiteY5-3410" fmla="*/ 239864 h 1905618"/>
                <a:gd name="connsiteX6-3411" fmla="*/ 1176848 w 1279573"/>
                <a:gd name="connsiteY6-3412" fmla="*/ 229263 h 1905618"/>
                <a:gd name="connsiteX7-3413" fmla="*/ 1271604 w 1279573"/>
                <a:gd name="connsiteY7-3414" fmla="*/ 282774 h 1905618"/>
                <a:gd name="connsiteX8-3415" fmla="*/ 1268673 w 1279573"/>
                <a:gd name="connsiteY8-3416" fmla="*/ 1725383 h 1905618"/>
                <a:gd name="connsiteX9-3417" fmla="*/ 1122460 w 1279573"/>
                <a:gd name="connsiteY9-3418" fmla="*/ 1883563 h 1905618"/>
                <a:gd name="connsiteX10-3419" fmla="*/ 445407 w 1279573"/>
                <a:gd name="connsiteY10-3420" fmla="*/ 1892311 h 1905618"/>
                <a:gd name="connsiteX11-3421" fmla="*/ 335742 w 1279573"/>
                <a:gd name="connsiteY11-3422" fmla="*/ 1782610 h 1905618"/>
                <a:gd name="connsiteX12-3423" fmla="*/ 287108 w 1279573"/>
                <a:gd name="connsiteY12-3424" fmla="*/ 1092103 h 1905618"/>
                <a:gd name="connsiteX13-3425" fmla="*/ 0 w 1279573"/>
                <a:gd name="connsiteY13-3426" fmla="*/ 989814 h 1905618"/>
                <a:gd name="connsiteX14-3427" fmla="*/ 3818 w 1279573"/>
                <a:gd name="connsiteY14-3428" fmla="*/ 588083 h 1905618"/>
                <a:gd name="connsiteX0-3429" fmla="*/ 3818 w 1278761"/>
                <a:gd name="connsiteY0-3430" fmla="*/ 588083 h 1903095"/>
                <a:gd name="connsiteX1-3431" fmla="*/ 28881 w 1278761"/>
                <a:gd name="connsiteY1-3432" fmla="*/ 196313 h 1903095"/>
                <a:gd name="connsiteX2-3433" fmla="*/ 151014 w 1278761"/>
                <a:gd name="connsiteY2-3434" fmla="*/ 30190 h 1903095"/>
                <a:gd name="connsiteX3-3435" fmla="*/ 386723 w 1278761"/>
                <a:gd name="connsiteY3-3436" fmla="*/ 23540 h 1903095"/>
                <a:gd name="connsiteX4-3437" fmla="*/ 433773 w 1278761"/>
                <a:gd name="connsiteY4-3438" fmla="*/ 167143 h 1903095"/>
                <a:gd name="connsiteX5-3439" fmla="*/ 497290 w 1278761"/>
                <a:gd name="connsiteY5-3440" fmla="*/ 239864 h 1903095"/>
                <a:gd name="connsiteX6-3441" fmla="*/ 1176848 w 1278761"/>
                <a:gd name="connsiteY6-3442" fmla="*/ 229263 h 1903095"/>
                <a:gd name="connsiteX7-3443" fmla="*/ 1269040 w 1278761"/>
                <a:gd name="connsiteY7-3444" fmla="*/ 328935 h 1903095"/>
                <a:gd name="connsiteX8-3445" fmla="*/ 1268673 w 1278761"/>
                <a:gd name="connsiteY8-3446" fmla="*/ 1725383 h 1903095"/>
                <a:gd name="connsiteX9-3447" fmla="*/ 1122460 w 1278761"/>
                <a:gd name="connsiteY9-3448" fmla="*/ 1883563 h 1903095"/>
                <a:gd name="connsiteX10-3449" fmla="*/ 445407 w 1278761"/>
                <a:gd name="connsiteY10-3450" fmla="*/ 1892311 h 1903095"/>
                <a:gd name="connsiteX11-3451" fmla="*/ 335742 w 1278761"/>
                <a:gd name="connsiteY11-3452" fmla="*/ 1782610 h 1903095"/>
                <a:gd name="connsiteX12-3453" fmla="*/ 287108 w 1278761"/>
                <a:gd name="connsiteY12-3454" fmla="*/ 1092103 h 1903095"/>
                <a:gd name="connsiteX13-3455" fmla="*/ 0 w 1278761"/>
                <a:gd name="connsiteY13-3456" fmla="*/ 989814 h 1903095"/>
                <a:gd name="connsiteX14-3457" fmla="*/ 3818 w 1278761"/>
                <a:gd name="connsiteY14-3458" fmla="*/ 588083 h 1903095"/>
                <a:gd name="connsiteX0-3459" fmla="*/ 3818 w 1278761"/>
                <a:gd name="connsiteY0-3460" fmla="*/ 588083 h 1903095"/>
                <a:gd name="connsiteX1-3461" fmla="*/ 28881 w 1278761"/>
                <a:gd name="connsiteY1-3462" fmla="*/ 196313 h 1903095"/>
                <a:gd name="connsiteX2-3463" fmla="*/ 151014 w 1278761"/>
                <a:gd name="connsiteY2-3464" fmla="*/ 30190 h 1903095"/>
                <a:gd name="connsiteX3-3465" fmla="*/ 386723 w 1278761"/>
                <a:gd name="connsiteY3-3466" fmla="*/ 23540 h 1903095"/>
                <a:gd name="connsiteX4-3467" fmla="*/ 433773 w 1278761"/>
                <a:gd name="connsiteY4-3468" fmla="*/ 167143 h 1903095"/>
                <a:gd name="connsiteX5-3469" fmla="*/ 497290 w 1278761"/>
                <a:gd name="connsiteY5-3470" fmla="*/ 239864 h 1903095"/>
                <a:gd name="connsiteX6-3471" fmla="*/ 1176848 w 1278761"/>
                <a:gd name="connsiteY6-3472" fmla="*/ 229263 h 1903095"/>
                <a:gd name="connsiteX7-3473" fmla="*/ 1269040 w 1278761"/>
                <a:gd name="connsiteY7-3474" fmla="*/ 328935 h 1903095"/>
                <a:gd name="connsiteX8-3475" fmla="*/ 1268673 w 1278761"/>
                <a:gd name="connsiteY8-3476" fmla="*/ 1725383 h 1903095"/>
                <a:gd name="connsiteX9-3477" fmla="*/ 1122460 w 1278761"/>
                <a:gd name="connsiteY9-3478" fmla="*/ 1883563 h 1903095"/>
                <a:gd name="connsiteX10-3479" fmla="*/ 445407 w 1278761"/>
                <a:gd name="connsiteY10-3480" fmla="*/ 1892311 h 1903095"/>
                <a:gd name="connsiteX11-3481" fmla="*/ 335742 w 1278761"/>
                <a:gd name="connsiteY11-3482" fmla="*/ 1782610 h 1903095"/>
                <a:gd name="connsiteX12-3483" fmla="*/ 287108 w 1278761"/>
                <a:gd name="connsiteY12-3484" fmla="*/ 1092103 h 1903095"/>
                <a:gd name="connsiteX13-3485" fmla="*/ 0 w 1278761"/>
                <a:gd name="connsiteY13-3486" fmla="*/ 989814 h 1903095"/>
                <a:gd name="connsiteX14-3487" fmla="*/ 3818 w 1278761"/>
                <a:gd name="connsiteY14-3488" fmla="*/ 588083 h 1903095"/>
                <a:gd name="connsiteX0-3489" fmla="*/ 3818 w 1278761"/>
                <a:gd name="connsiteY0-3490" fmla="*/ 588083 h 1903095"/>
                <a:gd name="connsiteX1-3491" fmla="*/ 28881 w 1278761"/>
                <a:gd name="connsiteY1-3492" fmla="*/ 196313 h 1903095"/>
                <a:gd name="connsiteX2-3493" fmla="*/ 151014 w 1278761"/>
                <a:gd name="connsiteY2-3494" fmla="*/ 30190 h 1903095"/>
                <a:gd name="connsiteX3-3495" fmla="*/ 386723 w 1278761"/>
                <a:gd name="connsiteY3-3496" fmla="*/ 23540 h 1903095"/>
                <a:gd name="connsiteX4-3497" fmla="*/ 433773 w 1278761"/>
                <a:gd name="connsiteY4-3498" fmla="*/ 167143 h 1903095"/>
                <a:gd name="connsiteX5-3499" fmla="*/ 497290 w 1278761"/>
                <a:gd name="connsiteY5-3500" fmla="*/ 239864 h 1903095"/>
                <a:gd name="connsiteX6-3501" fmla="*/ 1176848 w 1278761"/>
                <a:gd name="connsiteY6-3502" fmla="*/ 229263 h 1903095"/>
                <a:gd name="connsiteX7-3503" fmla="*/ 1269040 w 1278761"/>
                <a:gd name="connsiteY7-3504" fmla="*/ 328935 h 1903095"/>
                <a:gd name="connsiteX8-3505" fmla="*/ 1268673 w 1278761"/>
                <a:gd name="connsiteY8-3506" fmla="*/ 1725383 h 1903095"/>
                <a:gd name="connsiteX9-3507" fmla="*/ 1122460 w 1278761"/>
                <a:gd name="connsiteY9-3508" fmla="*/ 1883563 h 1903095"/>
                <a:gd name="connsiteX10-3509" fmla="*/ 445407 w 1278761"/>
                <a:gd name="connsiteY10-3510" fmla="*/ 1892311 h 1903095"/>
                <a:gd name="connsiteX11-3511" fmla="*/ 335742 w 1278761"/>
                <a:gd name="connsiteY11-3512" fmla="*/ 1782610 h 1903095"/>
                <a:gd name="connsiteX12-3513" fmla="*/ 287108 w 1278761"/>
                <a:gd name="connsiteY12-3514" fmla="*/ 1092103 h 1903095"/>
                <a:gd name="connsiteX13-3515" fmla="*/ 0 w 1278761"/>
                <a:gd name="connsiteY13-3516" fmla="*/ 989814 h 1903095"/>
                <a:gd name="connsiteX14-3517" fmla="*/ 3818 w 1278761"/>
                <a:gd name="connsiteY14-3518" fmla="*/ 588083 h 1903095"/>
                <a:gd name="connsiteX0-3519" fmla="*/ 3818 w 1278761"/>
                <a:gd name="connsiteY0-3520" fmla="*/ 588083 h 1903095"/>
                <a:gd name="connsiteX1-3521" fmla="*/ 28881 w 1278761"/>
                <a:gd name="connsiteY1-3522" fmla="*/ 196313 h 1903095"/>
                <a:gd name="connsiteX2-3523" fmla="*/ 151014 w 1278761"/>
                <a:gd name="connsiteY2-3524" fmla="*/ 30190 h 1903095"/>
                <a:gd name="connsiteX3-3525" fmla="*/ 386723 w 1278761"/>
                <a:gd name="connsiteY3-3526" fmla="*/ 23540 h 1903095"/>
                <a:gd name="connsiteX4-3527" fmla="*/ 433773 w 1278761"/>
                <a:gd name="connsiteY4-3528" fmla="*/ 167143 h 1903095"/>
                <a:gd name="connsiteX5-3529" fmla="*/ 497290 w 1278761"/>
                <a:gd name="connsiteY5-3530" fmla="*/ 239864 h 1903095"/>
                <a:gd name="connsiteX6-3531" fmla="*/ 1176848 w 1278761"/>
                <a:gd name="connsiteY6-3532" fmla="*/ 229263 h 1903095"/>
                <a:gd name="connsiteX7-3533" fmla="*/ 1269040 w 1278761"/>
                <a:gd name="connsiteY7-3534" fmla="*/ 328935 h 1903095"/>
                <a:gd name="connsiteX8-3535" fmla="*/ 1268673 w 1278761"/>
                <a:gd name="connsiteY8-3536" fmla="*/ 1725383 h 1903095"/>
                <a:gd name="connsiteX9-3537" fmla="*/ 1122460 w 1278761"/>
                <a:gd name="connsiteY9-3538" fmla="*/ 1883563 h 1903095"/>
                <a:gd name="connsiteX10-3539" fmla="*/ 445407 w 1278761"/>
                <a:gd name="connsiteY10-3540" fmla="*/ 1892311 h 1903095"/>
                <a:gd name="connsiteX11-3541" fmla="*/ 335742 w 1278761"/>
                <a:gd name="connsiteY11-3542" fmla="*/ 1782610 h 1903095"/>
                <a:gd name="connsiteX12-3543" fmla="*/ 287108 w 1278761"/>
                <a:gd name="connsiteY12-3544" fmla="*/ 1092103 h 1903095"/>
                <a:gd name="connsiteX13-3545" fmla="*/ 0 w 1278761"/>
                <a:gd name="connsiteY13-3546" fmla="*/ 989814 h 1903095"/>
                <a:gd name="connsiteX14-3547" fmla="*/ 3818 w 1278761"/>
                <a:gd name="connsiteY14-3548" fmla="*/ 588083 h 1903095"/>
                <a:gd name="connsiteX0-3549" fmla="*/ 3818 w 1278761"/>
                <a:gd name="connsiteY0-3550" fmla="*/ 588083 h 1903095"/>
                <a:gd name="connsiteX1-3551" fmla="*/ 28881 w 1278761"/>
                <a:gd name="connsiteY1-3552" fmla="*/ 196313 h 1903095"/>
                <a:gd name="connsiteX2-3553" fmla="*/ 151014 w 1278761"/>
                <a:gd name="connsiteY2-3554" fmla="*/ 30190 h 1903095"/>
                <a:gd name="connsiteX3-3555" fmla="*/ 386723 w 1278761"/>
                <a:gd name="connsiteY3-3556" fmla="*/ 23540 h 1903095"/>
                <a:gd name="connsiteX4-3557" fmla="*/ 433773 w 1278761"/>
                <a:gd name="connsiteY4-3558" fmla="*/ 167143 h 1903095"/>
                <a:gd name="connsiteX5-3559" fmla="*/ 497290 w 1278761"/>
                <a:gd name="connsiteY5-3560" fmla="*/ 239864 h 1903095"/>
                <a:gd name="connsiteX6-3561" fmla="*/ 1176848 w 1278761"/>
                <a:gd name="connsiteY6-3562" fmla="*/ 229263 h 1903095"/>
                <a:gd name="connsiteX7-3563" fmla="*/ 1269040 w 1278761"/>
                <a:gd name="connsiteY7-3564" fmla="*/ 328935 h 1903095"/>
                <a:gd name="connsiteX8-3565" fmla="*/ 1268673 w 1278761"/>
                <a:gd name="connsiteY8-3566" fmla="*/ 1725383 h 1903095"/>
                <a:gd name="connsiteX9-3567" fmla="*/ 1122460 w 1278761"/>
                <a:gd name="connsiteY9-3568" fmla="*/ 1883563 h 1903095"/>
                <a:gd name="connsiteX10-3569" fmla="*/ 445407 w 1278761"/>
                <a:gd name="connsiteY10-3570" fmla="*/ 1892311 h 1903095"/>
                <a:gd name="connsiteX11-3571" fmla="*/ 335742 w 1278761"/>
                <a:gd name="connsiteY11-3572" fmla="*/ 1782610 h 1903095"/>
                <a:gd name="connsiteX12-3573" fmla="*/ 287108 w 1278761"/>
                <a:gd name="connsiteY12-3574" fmla="*/ 1092103 h 1903095"/>
                <a:gd name="connsiteX13-3575" fmla="*/ 0 w 1278761"/>
                <a:gd name="connsiteY13-3576" fmla="*/ 989814 h 1903095"/>
                <a:gd name="connsiteX14-3577" fmla="*/ 3818 w 1278761"/>
                <a:gd name="connsiteY14-3578" fmla="*/ 588083 h 1903095"/>
                <a:gd name="connsiteX0-3579" fmla="*/ 3818 w 1278761"/>
                <a:gd name="connsiteY0-3580" fmla="*/ 588083 h 1903095"/>
                <a:gd name="connsiteX1-3581" fmla="*/ 28881 w 1278761"/>
                <a:gd name="connsiteY1-3582" fmla="*/ 196313 h 1903095"/>
                <a:gd name="connsiteX2-3583" fmla="*/ 151014 w 1278761"/>
                <a:gd name="connsiteY2-3584" fmla="*/ 30190 h 1903095"/>
                <a:gd name="connsiteX3-3585" fmla="*/ 386723 w 1278761"/>
                <a:gd name="connsiteY3-3586" fmla="*/ 23540 h 1903095"/>
                <a:gd name="connsiteX4-3587" fmla="*/ 433773 w 1278761"/>
                <a:gd name="connsiteY4-3588" fmla="*/ 167143 h 1903095"/>
                <a:gd name="connsiteX5-3589" fmla="*/ 497290 w 1278761"/>
                <a:gd name="connsiteY5-3590" fmla="*/ 239864 h 1903095"/>
                <a:gd name="connsiteX6-3591" fmla="*/ 1176848 w 1278761"/>
                <a:gd name="connsiteY6-3592" fmla="*/ 229263 h 1903095"/>
                <a:gd name="connsiteX7-3593" fmla="*/ 1269040 w 1278761"/>
                <a:gd name="connsiteY7-3594" fmla="*/ 328935 h 1903095"/>
                <a:gd name="connsiteX8-3595" fmla="*/ 1268673 w 1278761"/>
                <a:gd name="connsiteY8-3596" fmla="*/ 1725383 h 1903095"/>
                <a:gd name="connsiteX9-3597" fmla="*/ 1122460 w 1278761"/>
                <a:gd name="connsiteY9-3598" fmla="*/ 1883563 h 1903095"/>
                <a:gd name="connsiteX10-3599" fmla="*/ 445407 w 1278761"/>
                <a:gd name="connsiteY10-3600" fmla="*/ 1892311 h 1903095"/>
                <a:gd name="connsiteX11-3601" fmla="*/ 335742 w 1278761"/>
                <a:gd name="connsiteY11-3602" fmla="*/ 1782610 h 1903095"/>
                <a:gd name="connsiteX12-3603" fmla="*/ 287108 w 1278761"/>
                <a:gd name="connsiteY12-3604" fmla="*/ 1092103 h 1903095"/>
                <a:gd name="connsiteX13-3605" fmla="*/ 0 w 1278761"/>
                <a:gd name="connsiteY13-3606" fmla="*/ 989814 h 1903095"/>
                <a:gd name="connsiteX14-3607" fmla="*/ 3818 w 1278761"/>
                <a:gd name="connsiteY14-3608" fmla="*/ 588083 h 1903095"/>
                <a:gd name="connsiteX0-3609" fmla="*/ 3818 w 1278761"/>
                <a:gd name="connsiteY0-3610" fmla="*/ 588083 h 1903095"/>
                <a:gd name="connsiteX1-3611" fmla="*/ 28881 w 1278761"/>
                <a:gd name="connsiteY1-3612" fmla="*/ 196313 h 1903095"/>
                <a:gd name="connsiteX2-3613" fmla="*/ 151014 w 1278761"/>
                <a:gd name="connsiteY2-3614" fmla="*/ 30190 h 1903095"/>
                <a:gd name="connsiteX3-3615" fmla="*/ 386723 w 1278761"/>
                <a:gd name="connsiteY3-3616" fmla="*/ 23540 h 1903095"/>
                <a:gd name="connsiteX4-3617" fmla="*/ 433773 w 1278761"/>
                <a:gd name="connsiteY4-3618" fmla="*/ 167143 h 1903095"/>
                <a:gd name="connsiteX5-3619" fmla="*/ 497290 w 1278761"/>
                <a:gd name="connsiteY5-3620" fmla="*/ 239864 h 1903095"/>
                <a:gd name="connsiteX6-3621" fmla="*/ 1176848 w 1278761"/>
                <a:gd name="connsiteY6-3622" fmla="*/ 229263 h 1903095"/>
                <a:gd name="connsiteX7-3623" fmla="*/ 1269040 w 1278761"/>
                <a:gd name="connsiteY7-3624" fmla="*/ 328935 h 1903095"/>
                <a:gd name="connsiteX8-3625" fmla="*/ 1268673 w 1278761"/>
                <a:gd name="connsiteY8-3626" fmla="*/ 1725383 h 1903095"/>
                <a:gd name="connsiteX9-3627" fmla="*/ 1122460 w 1278761"/>
                <a:gd name="connsiteY9-3628" fmla="*/ 1883563 h 1903095"/>
                <a:gd name="connsiteX10-3629" fmla="*/ 445407 w 1278761"/>
                <a:gd name="connsiteY10-3630" fmla="*/ 1892311 h 1903095"/>
                <a:gd name="connsiteX11-3631" fmla="*/ 335742 w 1278761"/>
                <a:gd name="connsiteY11-3632" fmla="*/ 1782610 h 1903095"/>
                <a:gd name="connsiteX12-3633" fmla="*/ 287108 w 1278761"/>
                <a:gd name="connsiteY12-3634" fmla="*/ 1092103 h 1903095"/>
                <a:gd name="connsiteX13-3635" fmla="*/ 0 w 1278761"/>
                <a:gd name="connsiteY13-3636" fmla="*/ 989814 h 1903095"/>
                <a:gd name="connsiteX14-3637" fmla="*/ 3818 w 1278761"/>
                <a:gd name="connsiteY14-3638" fmla="*/ 588083 h 1903095"/>
                <a:gd name="connsiteX0-3639" fmla="*/ 3818 w 1269098"/>
                <a:gd name="connsiteY0-3640" fmla="*/ 588083 h 1892311"/>
                <a:gd name="connsiteX1-3641" fmla="*/ 28881 w 1269098"/>
                <a:gd name="connsiteY1-3642" fmla="*/ 196313 h 1892311"/>
                <a:gd name="connsiteX2-3643" fmla="*/ 151014 w 1269098"/>
                <a:gd name="connsiteY2-3644" fmla="*/ 30190 h 1892311"/>
                <a:gd name="connsiteX3-3645" fmla="*/ 386723 w 1269098"/>
                <a:gd name="connsiteY3-3646" fmla="*/ 23540 h 1892311"/>
                <a:gd name="connsiteX4-3647" fmla="*/ 433773 w 1269098"/>
                <a:gd name="connsiteY4-3648" fmla="*/ 167143 h 1892311"/>
                <a:gd name="connsiteX5-3649" fmla="*/ 497290 w 1269098"/>
                <a:gd name="connsiteY5-3650" fmla="*/ 239864 h 1892311"/>
                <a:gd name="connsiteX6-3651" fmla="*/ 1176848 w 1269098"/>
                <a:gd name="connsiteY6-3652" fmla="*/ 229263 h 1892311"/>
                <a:gd name="connsiteX7-3653" fmla="*/ 1269040 w 1269098"/>
                <a:gd name="connsiteY7-3654" fmla="*/ 328935 h 1892311"/>
                <a:gd name="connsiteX8-3655" fmla="*/ 1268673 w 1269098"/>
                <a:gd name="connsiteY8-3656" fmla="*/ 1725383 h 1892311"/>
                <a:gd name="connsiteX9-3657" fmla="*/ 1122460 w 1269098"/>
                <a:gd name="connsiteY9-3658" fmla="*/ 1883563 h 1892311"/>
                <a:gd name="connsiteX10-3659" fmla="*/ 445407 w 1269098"/>
                <a:gd name="connsiteY10-3660" fmla="*/ 1892311 h 1892311"/>
                <a:gd name="connsiteX11-3661" fmla="*/ 335742 w 1269098"/>
                <a:gd name="connsiteY11-3662" fmla="*/ 1782610 h 1892311"/>
                <a:gd name="connsiteX12-3663" fmla="*/ 287108 w 1269098"/>
                <a:gd name="connsiteY12-3664" fmla="*/ 1092103 h 1892311"/>
                <a:gd name="connsiteX13-3665" fmla="*/ 0 w 1269098"/>
                <a:gd name="connsiteY13-3666" fmla="*/ 989814 h 1892311"/>
                <a:gd name="connsiteX14-3667" fmla="*/ 3818 w 1269098"/>
                <a:gd name="connsiteY14-3668" fmla="*/ 588083 h 1892311"/>
                <a:gd name="connsiteX0-3669" fmla="*/ 3818 w 1269098"/>
                <a:gd name="connsiteY0-3670" fmla="*/ 588083 h 1892311"/>
                <a:gd name="connsiteX1-3671" fmla="*/ 28881 w 1269098"/>
                <a:gd name="connsiteY1-3672" fmla="*/ 196313 h 1892311"/>
                <a:gd name="connsiteX2-3673" fmla="*/ 151014 w 1269098"/>
                <a:gd name="connsiteY2-3674" fmla="*/ 30190 h 1892311"/>
                <a:gd name="connsiteX3-3675" fmla="*/ 386723 w 1269098"/>
                <a:gd name="connsiteY3-3676" fmla="*/ 23540 h 1892311"/>
                <a:gd name="connsiteX4-3677" fmla="*/ 433773 w 1269098"/>
                <a:gd name="connsiteY4-3678" fmla="*/ 167143 h 1892311"/>
                <a:gd name="connsiteX5-3679" fmla="*/ 497290 w 1269098"/>
                <a:gd name="connsiteY5-3680" fmla="*/ 239864 h 1892311"/>
                <a:gd name="connsiteX6-3681" fmla="*/ 1176848 w 1269098"/>
                <a:gd name="connsiteY6-3682" fmla="*/ 229263 h 1892311"/>
                <a:gd name="connsiteX7-3683" fmla="*/ 1269040 w 1269098"/>
                <a:gd name="connsiteY7-3684" fmla="*/ 328935 h 1892311"/>
                <a:gd name="connsiteX8-3685" fmla="*/ 1268673 w 1269098"/>
                <a:gd name="connsiteY8-3686" fmla="*/ 1725383 h 1892311"/>
                <a:gd name="connsiteX9-3687" fmla="*/ 1122460 w 1269098"/>
                <a:gd name="connsiteY9-3688" fmla="*/ 1883563 h 1892311"/>
                <a:gd name="connsiteX10-3689" fmla="*/ 445407 w 1269098"/>
                <a:gd name="connsiteY10-3690" fmla="*/ 1892311 h 1892311"/>
                <a:gd name="connsiteX11-3691" fmla="*/ 335742 w 1269098"/>
                <a:gd name="connsiteY11-3692" fmla="*/ 1782610 h 1892311"/>
                <a:gd name="connsiteX12-3693" fmla="*/ 287108 w 1269098"/>
                <a:gd name="connsiteY12-3694" fmla="*/ 1092103 h 1892311"/>
                <a:gd name="connsiteX13-3695" fmla="*/ 0 w 1269098"/>
                <a:gd name="connsiteY13-3696" fmla="*/ 989814 h 1892311"/>
                <a:gd name="connsiteX14-3697" fmla="*/ 3818 w 1269098"/>
                <a:gd name="connsiteY14-3698" fmla="*/ 588083 h 1892311"/>
                <a:gd name="connsiteX0-3699" fmla="*/ 3818 w 1269098"/>
                <a:gd name="connsiteY0-3700" fmla="*/ 588083 h 1892311"/>
                <a:gd name="connsiteX1-3701" fmla="*/ 28881 w 1269098"/>
                <a:gd name="connsiteY1-3702" fmla="*/ 196313 h 1892311"/>
                <a:gd name="connsiteX2-3703" fmla="*/ 151014 w 1269098"/>
                <a:gd name="connsiteY2-3704" fmla="*/ 30190 h 1892311"/>
                <a:gd name="connsiteX3-3705" fmla="*/ 386723 w 1269098"/>
                <a:gd name="connsiteY3-3706" fmla="*/ 23540 h 1892311"/>
                <a:gd name="connsiteX4-3707" fmla="*/ 433773 w 1269098"/>
                <a:gd name="connsiteY4-3708" fmla="*/ 167143 h 1892311"/>
                <a:gd name="connsiteX5-3709" fmla="*/ 497290 w 1269098"/>
                <a:gd name="connsiteY5-3710" fmla="*/ 239864 h 1892311"/>
                <a:gd name="connsiteX6-3711" fmla="*/ 1176848 w 1269098"/>
                <a:gd name="connsiteY6-3712" fmla="*/ 229263 h 1892311"/>
                <a:gd name="connsiteX7-3713" fmla="*/ 1269040 w 1269098"/>
                <a:gd name="connsiteY7-3714" fmla="*/ 328935 h 1892311"/>
                <a:gd name="connsiteX8-3715" fmla="*/ 1268673 w 1269098"/>
                <a:gd name="connsiteY8-3716" fmla="*/ 1725383 h 1892311"/>
                <a:gd name="connsiteX9-3717" fmla="*/ 1122460 w 1269098"/>
                <a:gd name="connsiteY9-3718" fmla="*/ 1883563 h 1892311"/>
                <a:gd name="connsiteX10-3719" fmla="*/ 445407 w 1269098"/>
                <a:gd name="connsiteY10-3720" fmla="*/ 1892311 h 1892311"/>
                <a:gd name="connsiteX11-3721" fmla="*/ 335742 w 1269098"/>
                <a:gd name="connsiteY11-3722" fmla="*/ 1782610 h 1892311"/>
                <a:gd name="connsiteX12-3723" fmla="*/ 287108 w 1269098"/>
                <a:gd name="connsiteY12-3724" fmla="*/ 1092103 h 1892311"/>
                <a:gd name="connsiteX13-3725" fmla="*/ 0 w 1269098"/>
                <a:gd name="connsiteY13-3726" fmla="*/ 989814 h 1892311"/>
                <a:gd name="connsiteX14-3727" fmla="*/ 3818 w 1269098"/>
                <a:gd name="connsiteY14-3728" fmla="*/ 588083 h 1892311"/>
                <a:gd name="connsiteX0-3729" fmla="*/ 3818 w 1269098"/>
                <a:gd name="connsiteY0-3730" fmla="*/ 588083 h 1892311"/>
                <a:gd name="connsiteX1-3731" fmla="*/ 28881 w 1269098"/>
                <a:gd name="connsiteY1-3732" fmla="*/ 196313 h 1892311"/>
                <a:gd name="connsiteX2-3733" fmla="*/ 151014 w 1269098"/>
                <a:gd name="connsiteY2-3734" fmla="*/ 30190 h 1892311"/>
                <a:gd name="connsiteX3-3735" fmla="*/ 386723 w 1269098"/>
                <a:gd name="connsiteY3-3736" fmla="*/ 23540 h 1892311"/>
                <a:gd name="connsiteX4-3737" fmla="*/ 433773 w 1269098"/>
                <a:gd name="connsiteY4-3738" fmla="*/ 167143 h 1892311"/>
                <a:gd name="connsiteX5-3739" fmla="*/ 497290 w 1269098"/>
                <a:gd name="connsiteY5-3740" fmla="*/ 239864 h 1892311"/>
                <a:gd name="connsiteX6-3741" fmla="*/ 1176848 w 1269098"/>
                <a:gd name="connsiteY6-3742" fmla="*/ 229263 h 1892311"/>
                <a:gd name="connsiteX7-3743" fmla="*/ 1269040 w 1269098"/>
                <a:gd name="connsiteY7-3744" fmla="*/ 328935 h 1892311"/>
                <a:gd name="connsiteX8-3745" fmla="*/ 1268673 w 1269098"/>
                <a:gd name="connsiteY8-3746" fmla="*/ 1725383 h 1892311"/>
                <a:gd name="connsiteX9-3747" fmla="*/ 1122460 w 1269098"/>
                <a:gd name="connsiteY9-3748" fmla="*/ 1883563 h 1892311"/>
                <a:gd name="connsiteX10-3749" fmla="*/ 445407 w 1269098"/>
                <a:gd name="connsiteY10-3750" fmla="*/ 1892311 h 1892311"/>
                <a:gd name="connsiteX11-3751" fmla="*/ 335742 w 1269098"/>
                <a:gd name="connsiteY11-3752" fmla="*/ 1782610 h 1892311"/>
                <a:gd name="connsiteX12-3753" fmla="*/ 287108 w 1269098"/>
                <a:gd name="connsiteY12-3754" fmla="*/ 1092103 h 1892311"/>
                <a:gd name="connsiteX13-3755" fmla="*/ 0 w 1269098"/>
                <a:gd name="connsiteY13-3756" fmla="*/ 989814 h 1892311"/>
                <a:gd name="connsiteX14-3757" fmla="*/ 3818 w 1269098"/>
                <a:gd name="connsiteY14-3758" fmla="*/ 588083 h 1892311"/>
                <a:gd name="connsiteX0-3759" fmla="*/ 3818 w 1269098"/>
                <a:gd name="connsiteY0-3760" fmla="*/ 588083 h 1898645"/>
                <a:gd name="connsiteX1-3761" fmla="*/ 28881 w 1269098"/>
                <a:gd name="connsiteY1-3762" fmla="*/ 196313 h 1898645"/>
                <a:gd name="connsiteX2-3763" fmla="*/ 151014 w 1269098"/>
                <a:gd name="connsiteY2-3764" fmla="*/ 30190 h 1898645"/>
                <a:gd name="connsiteX3-3765" fmla="*/ 386723 w 1269098"/>
                <a:gd name="connsiteY3-3766" fmla="*/ 23540 h 1898645"/>
                <a:gd name="connsiteX4-3767" fmla="*/ 433773 w 1269098"/>
                <a:gd name="connsiteY4-3768" fmla="*/ 167143 h 1898645"/>
                <a:gd name="connsiteX5-3769" fmla="*/ 497290 w 1269098"/>
                <a:gd name="connsiteY5-3770" fmla="*/ 239864 h 1898645"/>
                <a:gd name="connsiteX6-3771" fmla="*/ 1176848 w 1269098"/>
                <a:gd name="connsiteY6-3772" fmla="*/ 229263 h 1898645"/>
                <a:gd name="connsiteX7-3773" fmla="*/ 1269040 w 1269098"/>
                <a:gd name="connsiteY7-3774" fmla="*/ 328935 h 1898645"/>
                <a:gd name="connsiteX8-3775" fmla="*/ 1268673 w 1269098"/>
                <a:gd name="connsiteY8-3776" fmla="*/ 1725383 h 1898645"/>
                <a:gd name="connsiteX9-3777" fmla="*/ 1122460 w 1269098"/>
                <a:gd name="connsiteY9-3778" fmla="*/ 1883563 h 1898645"/>
                <a:gd name="connsiteX10-3779" fmla="*/ 445407 w 1269098"/>
                <a:gd name="connsiteY10-3780" fmla="*/ 1892311 h 1898645"/>
                <a:gd name="connsiteX11-3781" fmla="*/ 326340 w 1269098"/>
                <a:gd name="connsiteY11-3782" fmla="*/ 1780181 h 1898645"/>
                <a:gd name="connsiteX12-3783" fmla="*/ 287108 w 1269098"/>
                <a:gd name="connsiteY12-3784" fmla="*/ 1092103 h 1898645"/>
                <a:gd name="connsiteX13-3785" fmla="*/ 0 w 1269098"/>
                <a:gd name="connsiteY13-3786" fmla="*/ 989814 h 1898645"/>
                <a:gd name="connsiteX14-3787" fmla="*/ 3818 w 1269098"/>
                <a:gd name="connsiteY14-3788" fmla="*/ 588083 h 1898645"/>
                <a:gd name="connsiteX0-3789" fmla="*/ 3818 w 1269098"/>
                <a:gd name="connsiteY0-3790" fmla="*/ 588083 h 1898645"/>
                <a:gd name="connsiteX1-3791" fmla="*/ 28881 w 1269098"/>
                <a:gd name="connsiteY1-3792" fmla="*/ 196313 h 1898645"/>
                <a:gd name="connsiteX2-3793" fmla="*/ 151014 w 1269098"/>
                <a:gd name="connsiteY2-3794" fmla="*/ 30190 h 1898645"/>
                <a:gd name="connsiteX3-3795" fmla="*/ 386723 w 1269098"/>
                <a:gd name="connsiteY3-3796" fmla="*/ 23540 h 1898645"/>
                <a:gd name="connsiteX4-3797" fmla="*/ 433773 w 1269098"/>
                <a:gd name="connsiteY4-3798" fmla="*/ 167143 h 1898645"/>
                <a:gd name="connsiteX5-3799" fmla="*/ 497290 w 1269098"/>
                <a:gd name="connsiteY5-3800" fmla="*/ 239864 h 1898645"/>
                <a:gd name="connsiteX6-3801" fmla="*/ 1176848 w 1269098"/>
                <a:gd name="connsiteY6-3802" fmla="*/ 229263 h 1898645"/>
                <a:gd name="connsiteX7-3803" fmla="*/ 1269040 w 1269098"/>
                <a:gd name="connsiteY7-3804" fmla="*/ 328935 h 1898645"/>
                <a:gd name="connsiteX8-3805" fmla="*/ 1268673 w 1269098"/>
                <a:gd name="connsiteY8-3806" fmla="*/ 1725383 h 1898645"/>
                <a:gd name="connsiteX9-3807" fmla="*/ 1122460 w 1269098"/>
                <a:gd name="connsiteY9-3808" fmla="*/ 1883563 h 1898645"/>
                <a:gd name="connsiteX10-3809" fmla="*/ 445407 w 1269098"/>
                <a:gd name="connsiteY10-3810" fmla="*/ 1892311 h 1898645"/>
                <a:gd name="connsiteX11-3811" fmla="*/ 326340 w 1269098"/>
                <a:gd name="connsiteY11-3812" fmla="*/ 1780181 h 1898645"/>
                <a:gd name="connsiteX12-3813" fmla="*/ 287108 w 1269098"/>
                <a:gd name="connsiteY12-3814" fmla="*/ 1092103 h 1898645"/>
                <a:gd name="connsiteX13-3815" fmla="*/ 0 w 1269098"/>
                <a:gd name="connsiteY13-3816" fmla="*/ 989814 h 1898645"/>
                <a:gd name="connsiteX14-3817" fmla="*/ 3818 w 1269098"/>
                <a:gd name="connsiteY14-3818" fmla="*/ 588083 h 1898645"/>
                <a:gd name="connsiteX0-3819" fmla="*/ 3818 w 1269098"/>
                <a:gd name="connsiteY0-3820" fmla="*/ 588083 h 1904437"/>
                <a:gd name="connsiteX1-3821" fmla="*/ 28881 w 1269098"/>
                <a:gd name="connsiteY1-3822" fmla="*/ 196313 h 1904437"/>
                <a:gd name="connsiteX2-3823" fmla="*/ 151014 w 1269098"/>
                <a:gd name="connsiteY2-3824" fmla="*/ 30190 h 1904437"/>
                <a:gd name="connsiteX3-3825" fmla="*/ 386723 w 1269098"/>
                <a:gd name="connsiteY3-3826" fmla="*/ 23540 h 1904437"/>
                <a:gd name="connsiteX4-3827" fmla="*/ 433773 w 1269098"/>
                <a:gd name="connsiteY4-3828" fmla="*/ 167143 h 1904437"/>
                <a:gd name="connsiteX5-3829" fmla="*/ 497290 w 1269098"/>
                <a:gd name="connsiteY5-3830" fmla="*/ 239864 h 1904437"/>
                <a:gd name="connsiteX6-3831" fmla="*/ 1176848 w 1269098"/>
                <a:gd name="connsiteY6-3832" fmla="*/ 229263 h 1904437"/>
                <a:gd name="connsiteX7-3833" fmla="*/ 1269040 w 1269098"/>
                <a:gd name="connsiteY7-3834" fmla="*/ 328935 h 1904437"/>
                <a:gd name="connsiteX8-3835" fmla="*/ 1268673 w 1269098"/>
                <a:gd name="connsiteY8-3836" fmla="*/ 1725383 h 1904437"/>
                <a:gd name="connsiteX9-3837" fmla="*/ 1122460 w 1269098"/>
                <a:gd name="connsiteY9-3838" fmla="*/ 1883563 h 1904437"/>
                <a:gd name="connsiteX10-3839" fmla="*/ 438569 w 1269098"/>
                <a:gd name="connsiteY10-3840" fmla="*/ 1891501 h 1904437"/>
                <a:gd name="connsiteX11-3841" fmla="*/ 326340 w 1269098"/>
                <a:gd name="connsiteY11-3842" fmla="*/ 1780181 h 1904437"/>
                <a:gd name="connsiteX12-3843" fmla="*/ 287108 w 1269098"/>
                <a:gd name="connsiteY12-3844" fmla="*/ 1092103 h 1904437"/>
                <a:gd name="connsiteX13-3845" fmla="*/ 0 w 1269098"/>
                <a:gd name="connsiteY13-3846" fmla="*/ 989814 h 1904437"/>
                <a:gd name="connsiteX14-3847" fmla="*/ 3818 w 1269098"/>
                <a:gd name="connsiteY14-3848" fmla="*/ 588083 h 1904437"/>
                <a:gd name="connsiteX0-3849" fmla="*/ 3818 w 1269098"/>
                <a:gd name="connsiteY0-3850" fmla="*/ 588083 h 1899470"/>
                <a:gd name="connsiteX1-3851" fmla="*/ 28881 w 1269098"/>
                <a:gd name="connsiteY1-3852" fmla="*/ 196313 h 1899470"/>
                <a:gd name="connsiteX2-3853" fmla="*/ 151014 w 1269098"/>
                <a:gd name="connsiteY2-3854" fmla="*/ 30190 h 1899470"/>
                <a:gd name="connsiteX3-3855" fmla="*/ 386723 w 1269098"/>
                <a:gd name="connsiteY3-3856" fmla="*/ 23540 h 1899470"/>
                <a:gd name="connsiteX4-3857" fmla="*/ 433773 w 1269098"/>
                <a:gd name="connsiteY4-3858" fmla="*/ 167143 h 1899470"/>
                <a:gd name="connsiteX5-3859" fmla="*/ 497290 w 1269098"/>
                <a:gd name="connsiteY5-3860" fmla="*/ 239864 h 1899470"/>
                <a:gd name="connsiteX6-3861" fmla="*/ 1176848 w 1269098"/>
                <a:gd name="connsiteY6-3862" fmla="*/ 229263 h 1899470"/>
                <a:gd name="connsiteX7-3863" fmla="*/ 1269040 w 1269098"/>
                <a:gd name="connsiteY7-3864" fmla="*/ 328935 h 1899470"/>
                <a:gd name="connsiteX8-3865" fmla="*/ 1268673 w 1269098"/>
                <a:gd name="connsiteY8-3866" fmla="*/ 1725383 h 1899470"/>
                <a:gd name="connsiteX9-3867" fmla="*/ 1122460 w 1269098"/>
                <a:gd name="connsiteY9-3868" fmla="*/ 1883563 h 1899470"/>
                <a:gd name="connsiteX10-3869" fmla="*/ 438569 w 1269098"/>
                <a:gd name="connsiteY10-3870" fmla="*/ 1891501 h 1899470"/>
                <a:gd name="connsiteX11-3871" fmla="*/ 326340 w 1269098"/>
                <a:gd name="connsiteY11-3872" fmla="*/ 1780181 h 1899470"/>
                <a:gd name="connsiteX12-3873" fmla="*/ 287108 w 1269098"/>
                <a:gd name="connsiteY12-3874" fmla="*/ 1092103 h 1899470"/>
                <a:gd name="connsiteX13-3875" fmla="*/ 0 w 1269098"/>
                <a:gd name="connsiteY13-3876" fmla="*/ 989814 h 1899470"/>
                <a:gd name="connsiteX14-3877" fmla="*/ 3818 w 1269098"/>
                <a:gd name="connsiteY14-3878" fmla="*/ 588083 h 1899470"/>
                <a:gd name="connsiteX0-3879" fmla="*/ 3818 w 1269098"/>
                <a:gd name="connsiteY0-3880" fmla="*/ 588083 h 1897738"/>
                <a:gd name="connsiteX1-3881" fmla="*/ 28881 w 1269098"/>
                <a:gd name="connsiteY1-3882" fmla="*/ 196313 h 1897738"/>
                <a:gd name="connsiteX2-3883" fmla="*/ 151014 w 1269098"/>
                <a:gd name="connsiteY2-3884" fmla="*/ 30190 h 1897738"/>
                <a:gd name="connsiteX3-3885" fmla="*/ 386723 w 1269098"/>
                <a:gd name="connsiteY3-3886" fmla="*/ 23540 h 1897738"/>
                <a:gd name="connsiteX4-3887" fmla="*/ 433773 w 1269098"/>
                <a:gd name="connsiteY4-3888" fmla="*/ 167143 h 1897738"/>
                <a:gd name="connsiteX5-3889" fmla="*/ 497290 w 1269098"/>
                <a:gd name="connsiteY5-3890" fmla="*/ 239864 h 1897738"/>
                <a:gd name="connsiteX6-3891" fmla="*/ 1176848 w 1269098"/>
                <a:gd name="connsiteY6-3892" fmla="*/ 229263 h 1897738"/>
                <a:gd name="connsiteX7-3893" fmla="*/ 1269040 w 1269098"/>
                <a:gd name="connsiteY7-3894" fmla="*/ 328935 h 1897738"/>
                <a:gd name="connsiteX8-3895" fmla="*/ 1268673 w 1269098"/>
                <a:gd name="connsiteY8-3896" fmla="*/ 1725383 h 1897738"/>
                <a:gd name="connsiteX9-3897" fmla="*/ 1122460 w 1269098"/>
                <a:gd name="connsiteY9-3898" fmla="*/ 1883563 h 1897738"/>
                <a:gd name="connsiteX10-3899" fmla="*/ 438569 w 1269098"/>
                <a:gd name="connsiteY10-3900" fmla="*/ 1891501 h 1897738"/>
                <a:gd name="connsiteX11-3901" fmla="*/ 326340 w 1269098"/>
                <a:gd name="connsiteY11-3902" fmla="*/ 1780181 h 1897738"/>
                <a:gd name="connsiteX12-3903" fmla="*/ 287108 w 1269098"/>
                <a:gd name="connsiteY12-3904" fmla="*/ 1092103 h 1897738"/>
                <a:gd name="connsiteX13-3905" fmla="*/ 0 w 1269098"/>
                <a:gd name="connsiteY13-3906" fmla="*/ 989814 h 1897738"/>
                <a:gd name="connsiteX14-3907" fmla="*/ 3818 w 1269098"/>
                <a:gd name="connsiteY14-3908" fmla="*/ 588083 h 1897738"/>
                <a:gd name="connsiteX0-3909" fmla="*/ 3818 w 1269098"/>
                <a:gd name="connsiteY0-3910" fmla="*/ 588083 h 1901921"/>
                <a:gd name="connsiteX1-3911" fmla="*/ 28881 w 1269098"/>
                <a:gd name="connsiteY1-3912" fmla="*/ 196313 h 1901921"/>
                <a:gd name="connsiteX2-3913" fmla="*/ 151014 w 1269098"/>
                <a:gd name="connsiteY2-3914" fmla="*/ 30190 h 1901921"/>
                <a:gd name="connsiteX3-3915" fmla="*/ 386723 w 1269098"/>
                <a:gd name="connsiteY3-3916" fmla="*/ 23540 h 1901921"/>
                <a:gd name="connsiteX4-3917" fmla="*/ 433773 w 1269098"/>
                <a:gd name="connsiteY4-3918" fmla="*/ 167143 h 1901921"/>
                <a:gd name="connsiteX5-3919" fmla="*/ 497290 w 1269098"/>
                <a:gd name="connsiteY5-3920" fmla="*/ 239864 h 1901921"/>
                <a:gd name="connsiteX6-3921" fmla="*/ 1176848 w 1269098"/>
                <a:gd name="connsiteY6-3922" fmla="*/ 229263 h 1901921"/>
                <a:gd name="connsiteX7-3923" fmla="*/ 1269040 w 1269098"/>
                <a:gd name="connsiteY7-3924" fmla="*/ 328935 h 1901921"/>
                <a:gd name="connsiteX8-3925" fmla="*/ 1268673 w 1269098"/>
                <a:gd name="connsiteY8-3926" fmla="*/ 1725383 h 1901921"/>
                <a:gd name="connsiteX9-3927" fmla="*/ 1122460 w 1269098"/>
                <a:gd name="connsiteY9-3928" fmla="*/ 1883563 h 1901921"/>
                <a:gd name="connsiteX10-3929" fmla="*/ 438569 w 1269098"/>
                <a:gd name="connsiteY10-3930" fmla="*/ 1891501 h 1901921"/>
                <a:gd name="connsiteX11-3931" fmla="*/ 326340 w 1269098"/>
                <a:gd name="connsiteY11-3932" fmla="*/ 1780181 h 1901921"/>
                <a:gd name="connsiteX12-3933" fmla="*/ 287108 w 1269098"/>
                <a:gd name="connsiteY12-3934" fmla="*/ 1092103 h 1901921"/>
                <a:gd name="connsiteX13-3935" fmla="*/ 0 w 1269098"/>
                <a:gd name="connsiteY13-3936" fmla="*/ 989814 h 1901921"/>
                <a:gd name="connsiteX14-3937" fmla="*/ 3818 w 1269098"/>
                <a:gd name="connsiteY14-3938" fmla="*/ 588083 h 1901921"/>
                <a:gd name="connsiteX0-3939" fmla="*/ 3818 w 1269098"/>
                <a:gd name="connsiteY0-3940" fmla="*/ 588083 h 1901921"/>
                <a:gd name="connsiteX1-3941" fmla="*/ 28881 w 1269098"/>
                <a:gd name="connsiteY1-3942" fmla="*/ 196313 h 1901921"/>
                <a:gd name="connsiteX2-3943" fmla="*/ 151014 w 1269098"/>
                <a:gd name="connsiteY2-3944" fmla="*/ 30190 h 1901921"/>
                <a:gd name="connsiteX3-3945" fmla="*/ 386723 w 1269098"/>
                <a:gd name="connsiteY3-3946" fmla="*/ 23540 h 1901921"/>
                <a:gd name="connsiteX4-3947" fmla="*/ 433773 w 1269098"/>
                <a:gd name="connsiteY4-3948" fmla="*/ 167143 h 1901921"/>
                <a:gd name="connsiteX5-3949" fmla="*/ 497290 w 1269098"/>
                <a:gd name="connsiteY5-3950" fmla="*/ 239864 h 1901921"/>
                <a:gd name="connsiteX6-3951" fmla="*/ 1176848 w 1269098"/>
                <a:gd name="connsiteY6-3952" fmla="*/ 229263 h 1901921"/>
                <a:gd name="connsiteX7-3953" fmla="*/ 1269040 w 1269098"/>
                <a:gd name="connsiteY7-3954" fmla="*/ 328935 h 1901921"/>
                <a:gd name="connsiteX8-3955" fmla="*/ 1268673 w 1269098"/>
                <a:gd name="connsiteY8-3956" fmla="*/ 1725383 h 1901921"/>
                <a:gd name="connsiteX9-3957" fmla="*/ 1122460 w 1269098"/>
                <a:gd name="connsiteY9-3958" fmla="*/ 1883563 h 1901921"/>
                <a:gd name="connsiteX10-3959" fmla="*/ 438569 w 1269098"/>
                <a:gd name="connsiteY10-3960" fmla="*/ 1891501 h 1901921"/>
                <a:gd name="connsiteX11-3961" fmla="*/ 326340 w 1269098"/>
                <a:gd name="connsiteY11-3962" fmla="*/ 1780181 h 1901921"/>
                <a:gd name="connsiteX12-3963" fmla="*/ 287108 w 1269098"/>
                <a:gd name="connsiteY12-3964" fmla="*/ 1092103 h 1901921"/>
                <a:gd name="connsiteX13-3965" fmla="*/ 0 w 1269098"/>
                <a:gd name="connsiteY13-3966" fmla="*/ 989814 h 1901921"/>
                <a:gd name="connsiteX14-3967" fmla="*/ 3818 w 1269098"/>
                <a:gd name="connsiteY14-3968" fmla="*/ 588083 h 1901921"/>
                <a:gd name="connsiteX0-3969" fmla="*/ 3818 w 1269098"/>
                <a:gd name="connsiteY0-3970" fmla="*/ 588083 h 1898371"/>
                <a:gd name="connsiteX1-3971" fmla="*/ 28881 w 1269098"/>
                <a:gd name="connsiteY1-3972" fmla="*/ 196313 h 1898371"/>
                <a:gd name="connsiteX2-3973" fmla="*/ 151014 w 1269098"/>
                <a:gd name="connsiteY2-3974" fmla="*/ 30190 h 1898371"/>
                <a:gd name="connsiteX3-3975" fmla="*/ 386723 w 1269098"/>
                <a:gd name="connsiteY3-3976" fmla="*/ 23540 h 1898371"/>
                <a:gd name="connsiteX4-3977" fmla="*/ 433773 w 1269098"/>
                <a:gd name="connsiteY4-3978" fmla="*/ 167143 h 1898371"/>
                <a:gd name="connsiteX5-3979" fmla="*/ 497290 w 1269098"/>
                <a:gd name="connsiteY5-3980" fmla="*/ 239864 h 1898371"/>
                <a:gd name="connsiteX6-3981" fmla="*/ 1176848 w 1269098"/>
                <a:gd name="connsiteY6-3982" fmla="*/ 229263 h 1898371"/>
                <a:gd name="connsiteX7-3983" fmla="*/ 1269040 w 1269098"/>
                <a:gd name="connsiteY7-3984" fmla="*/ 328935 h 1898371"/>
                <a:gd name="connsiteX8-3985" fmla="*/ 1268673 w 1269098"/>
                <a:gd name="connsiteY8-3986" fmla="*/ 1725383 h 1898371"/>
                <a:gd name="connsiteX9-3987" fmla="*/ 1122460 w 1269098"/>
                <a:gd name="connsiteY9-3988" fmla="*/ 1883563 h 1898371"/>
                <a:gd name="connsiteX10-3989" fmla="*/ 438569 w 1269098"/>
                <a:gd name="connsiteY10-3990" fmla="*/ 1891501 h 1898371"/>
                <a:gd name="connsiteX11-3991" fmla="*/ 326340 w 1269098"/>
                <a:gd name="connsiteY11-3992" fmla="*/ 1780181 h 1898371"/>
                <a:gd name="connsiteX12-3993" fmla="*/ 287108 w 1269098"/>
                <a:gd name="connsiteY12-3994" fmla="*/ 1092103 h 1898371"/>
                <a:gd name="connsiteX13-3995" fmla="*/ 0 w 1269098"/>
                <a:gd name="connsiteY13-3996" fmla="*/ 989814 h 1898371"/>
                <a:gd name="connsiteX14-3997" fmla="*/ 3818 w 1269098"/>
                <a:gd name="connsiteY14-3998" fmla="*/ 588083 h 1898371"/>
                <a:gd name="connsiteX0-3999" fmla="*/ 3818 w 1269098"/>
                <a:gd name="connsiteY0-4000" fmla="*/ 588083 h 1898371"/>
                <a:gd name="connsiteX1-4001" fmla="*/ 28881 w 1269098"/>
                <a:gd name="connsiteY1-4002" fmla="*/ 196313 h 1898371"/>
                <a:gd name="connsiteX2-4003" fmla="*/ 151014 w 1269098"/>
                <a:gd name="connsiteY2-4004" fmla="*/ 30190 h 1898371"/>
                <a:gd name="connsiteX3-4005" fmla="*/ 386723 w 1269098"/>
                <a:gd name="connsiteY3-4006" fmla="*/ 23540 h 1898371"/>
                <a:gd name="connsiteX4-4007" fmla="*/ 433773 w 1269098"/>
                <a:gd name="connsiteY4-4008" fmla="*/ 167143 h 1898371"/>
                <a:gd name="connsiteX5-4009" fmla="*/ 497290 w 1269098"/>
                <a:gd name="connsiteY5-4010" fmla="*/ 239864 h 1898371"/>
                <a:gd name="connsiteX6-4011" fmla="*/ 1176848 w 1269098"/>
                <a:gd name="connsiteY6-4012" fmla="*/ 229263 h 1898371"/>
                <a:gd name="connsiteX7-4013" fmla="*/ 1269040 w 1269098"/>
                <a:gd name="connsiteY7-4014" fmla="*/ 328935 h 1898371"/>
                <a:gd name="connsiteX8-4015" fmla="*/ 1268673 w 1269098"/>
                <a:gd name="connsiteY8-4016" fmla="*/ 1725383 h 1898371"/>
                <a:gd name="connsiteX9-4017" fmla="*/ 1122460 w 1269098"/>
                <a:gd name="connsiteY9-4018" fmla="*/ 1883563 h 1898371"/>
                <a:gd name="connsiteX10-4019" fmla="*/ 438569 w 1269098"/>
                <a:gd name="connsiteY10-4020" fmla="*/ 1891501 h 1898371"/>
                <a:gd name="connsiteX11-4021" fmla="*/ 326340 w 1269098"/>
                <a:gd name="connsiteY11-4022" fmla="*/ 1780181 h 1898371"/>
                <a:gd name="connsiteX12-4023" fmla="*/ 287108 w 1269098"/>
                <a:gd name="connsiteY12-4024" fmla="*/ 1092103 h 1898371"/>
                <a:gd name="connsiteX13-4025" fmla="*/ 0 w 1269098"/>
                <a:gd name="connsiteY13-4026" fmla="*/ 989814 h 1898371"/>
                <a:gd name="connsiteX14-4027" fmla="*/ 3818 w 1269098"/>
                <a:gd name="connsiteY14-4028" fmla="*/ 588083 h 1898371"/>
                <a:gd name="connsiteX0-4029" fmla="*/ 3818 w 1269098"/>
                <a:gd name="connsiteY0-4030" fmla="*/ 588083 h 1898371"/>
                <a:gd name="connsiteX1-4031" fmla="*/ 28881 w 1269098"/>
                <a:gd name="connsiteY1-4032" fmla="*/ 196313 h 1898371"/>
                <a:gd name="connsiteX2-4033" fmla="*/ 151014 w 1269098"/>
                <a:gd name="connsiteY2-4034" fmla="*/ 30190 h 1898371"/>
                <a:gd name="connsiteX3-4035" fmla="*/ 386723 w 1269098"/>
                <a:gd name="connsiteY3-4036" fmla="*/ 23540 h 1898371"/>
                <a:gd name="connsiteX4-4037" fmla="*/ 433773 w 1269098"/>
                <a:gd name="connsiteY4-4038" fmla="*/ 167143 h 1898371"/>
                <a:gd name="connsiteX5-4039" fmla="*/ 497290 w 1269098"/>
                <a:gd name="connsiteY5-4040" fmla="*/ 239864 h 1898371"/>
                <a:gd name="connsiteX6-4041" fmla="*/ 1176848 w 1269098"/>
                <a:gd name="connsiteY6-4042" fmla="*/ 229263 h 1898371"/>
                <a:gd name="connsiteX7-4043" fmla="*/ 1269040 w 1269098"/>
                <a:gd name="connsiteY7-4044" fmla="*/ 328935 h 1898371"/>
                <a:gd name="connsiteX8-4045" fmla="*/ 1268673 w 1269098"/>
                <a:gd name="connsiteY8-4046" fmla="*/ 1725383 h 1898371"/>
                <a:gd name="connsiteX9-4047" fmla="*/ 1122460 w 1269098"/>
                <a:gd name="connsiteY9-4048" fmla="*/ 1883563 h 1898371"/>
                <a:gd name="connsiteX10-4049" fmla="*/ 438569 w 1269098"/>
                <a:gd name="connsiteY10-4050" fmla="*/ 1891501 h 1898371"/>
                <a:gd name="connsiteX11-4051" fmla="*/ 321211 w 1269098"/>
                <a:gd name="connsiteY11-4052" fmla="*/ 1766414 h 1898371"/>
                <a:gd name="connsiteX12-4053" fmla="*/ 287108 w 1269098"/>
                <a:gd name="connsiteY12-4054" fmla="*/ 1092103 h 1898371"/>
                <a:gd name="connsiteX13-4055" fmla="*/ 0 w 1269098"/>
                <a:gd name="connsiteY13-4056" fmla="*/ 989814 h 1898371"/>
                <a:gd name="connsiteX14-4057" fmla="*/ 3818 w 1269098"/>
                <a:gd name="connsiteY14-4058" fmla="*/ 588083 h 1898371"/>
                <a:gd name="connsiteX0-4059" fmla="*/ 3818 w 1269098"/>
                <a:gd name="connsiteY0-4060" fmla="*/ 588083 h 1898371"/>
                <a:gd name="connsiteX1-4061" fmla="*/ 28881 w 1269098"/>
                <a:gd name="connsiteY1-4062" fmla="*/ 196313 h 1898371"/>
                <a:gd name="connsiteX2-4063" fmla="*/ 151014 w 1269098"/>
                <a:gd name="connsiteY2-4064" fmla="*/ 30190 h 1898371"/>
                <a:gd name="connsiteX3-4065" fmla="*/ 386723 w 1269098"/>
                <a:gd name="connsiteY3-4066" fmla="*/ 23540 h 1898371"/>
                <a:gd name="connsiteX4-4067" fmla="*/ 433773 w 1269098"/>
                <a:gd name="connsiteY4-4068" fmla="*/ 167143 h 1898371"/>
                <a:gd name="connsiteX5-4069" fmla="*/ 497290 w 1269098"/>
                <a:gd name="connsiteY5-4070" fmla="*/ 239864 h 1898371"/>
                <a:gd name="connsiteX6-4071" fmla="*/ 1176848 w 1269098"/>
                <a:gd name="connsiteY6-4072" fmla="*/ 229263 h 1898371"/>
                <a:gd name="connsiteX7-4073" fmla="*/ 1269040 w 1269098"/>
                <a:gd name="connsiteY7-4074" fmla="*/ 328935 h 1898371"/>
                <a:gd name="connsiteX8-4075" fmla="*/ 1268673 w 1269098"/>
                <a:gd name="connsiteY8-4076" fmla="*/ 1725383 h 1898371"/>
                <a:gd name="connsiteX9-4077" fmla="*/ 1122460 w 1269098"/>
                <a:gd name="connsiteY9-4078" fmla="*/ 1883563 h 1898371"/>
                <a:gd name="connsiteX10-4079" fmla="*/ 438569 w 1269098"/>
                <a:gd name="connsiteY10-4080" fmla="*/ 1891501 h 1898371"/>
                <a:gd name="connsiteX11-4081" fmla="*/ 321211 w 1269098"/>
                <a:gd name="connsiteY11-4082" fmla="*/ 1766414 h 1898371"/>
                <a:gd name="connsiteX12-4083" fmla="*/ 287108 w 1269098"/>
                <a:gd name="connsiteY12-4084" fmla="*/ 1092103 h 1898371"/>
                <a:gd name="connsiteX13-4085" fmla="*/ 0 w 1269098"/>
                <a:gd name="connsiteY13-4086" fmla="*/ 989814 h 1898371"/>
                <a:gd name="connsiteX14-4087" fmla="*/ 3818 w 1269098"/>
                <a:gd name="connsiteY14-4088" fmla="*/ 588083 h 1898371"/>
                <a:gd name="connsiteX0-4089" fmla="*/ 3818 w 1269098"/>
                <a:gd name="connsiteY0-4090" fmla="*/ 588083 h 1898371"/>
                <a:gd name="connsiteX1-4091" fmla="*/ 28881 w 1269098"/>
                <a:gd name="connsiteY1-4092" fmla="*/ 196313 h 1898371"/>
                <a:gd name="connsiteX2-4093" fmla="*/ 151014 w 1269098"/>
                <a:gd name="connsiteY2-4094" fmla="*/ 30190 h 1898371"/>
                <a:gd name="connsiteX3-4095" fmla="*/ 386723 w 1269098"/>
                <a:gd name="connsiteY3-4096" fmla="*/ 23540 h 1898371"/>
                <a:gd name="connsiteX4-4097" fmla="*/ 433773 w 1269098"/>
                <a:gd name="connsiteY4-4098" fmla="*/ 167143 h 1898371"/>
                <a:gd name="connsiteX5-4099" fmla="*/ 497290 w 1269098"/>
                <a:gd name="connsiteY5-4100" fmla="*/ 239864 h 1898371"/>
                <a:gd name="connsiteX6-4101" fmla="*/ 1176848 w 1269098"/>
                <a:gd name="connsiteY6-4102" fmla="*/ 229263 h 1898371"/>
                <a:gd name="connsiteX7-4103" fmla="*/ 1269040 w 1269098"/>
                <a:gd name="connsiteY7-4104" fmla="*/ 328935 h 1898371"/>
                <a:gd name="connsiteX8-4105" fmla="*/ 1268673 w 1269098"/>
                <a:gd name="connsiteY8-4106" fmla="*/ 1725383 h 1898371"/>
                <a:gd name="connsiteX9-4107" fmla="*/ 1122460 w 1269098"/>
                <a:gd name="connsiteY9-4108" fmla="*/ 1883563 h 1898371"/>
                <a:gd name="connsiteX10-4109" fmla="*/ 438569 w 1269098"/>
                <a:gd name="connsiteY10-4110" fmla="*/ 1891501 h 1898371"/>
                <a:gd name="connsiteX11-4111" fmla="*/ 325485 w 1269098"/>
                <a:gd name="connsiteY11-4112" fmla="*/ 1765604 h 1898371"/>
                <a:gd name="connsiteX12-4113" fmla="*/ 287108 w 1269098"/>
                <a:gd name="connsiteY12-4114" fmla="*/ 1092103 h 1898371"/>
                <a:gd name="connsiteX13-4115" fmla="*/ 0 w 1269098"/>
                <a:gd name="connsiteY13-4116" fmla="*/ 989814 h 1898371"/>
                <a:gd name="connsiteX14-4117" fmla="*/ 3818 w 1269098"/>
                <a:gd name="connsiteY14-4118" fmla="*/ 588083 h 1898371"/>
                <a:gd name="connsiteX0-4119" fmla="*/ 3818 w 1269098"/>
                <a:gd name="connsiteY0-4120" fmla="*/ 588083 h 1898371"/>
                <a:gd name="connsiteX1-4121" fmla="*/ 28881 w 1269098"/>
                <a:gd name="connsiteY1-4122" fmla="*/ 196313 h 1898371"/>
                <a:gd name="connsiteX2-4123" fmla="*/ 151014 w 1269098"/>
                <a:gd name="connsiteY2-4124" fmla="*/ 30190 h 1898371"/>
                <a:gd name="connsiteX3-4125" fmla="*/ 386723 w 1269098"/>
                <a:gd name="connsiteY3-4126" fmla="*/ 23540 h 1898371"/>
                <a:gd name="connsiteX4-4127" fmla="*/ 433773 w 1269098"/>
                <a:gd name="connsiteY4-4128" fmla="*/ 167143 h 1898371"/>
                <a:gd name="connsiteX5-4129" fmla="*/ 497290 w 1269098"/>
                <a:gd name="connsiteY5-4130" fmla="*/ 239864 h 1898371"/>
                <a:gd name="connsiteX6-4131" fmla="*/ 1176848 w 1269098"/>
                <a:gd name="connsiteY6-4132" fmla="*/ 229263 h 1898371"/>
                <a:gd name="connsiteX7-4133" fmla="*/ 1269040 w 1269098"/>
                <a:gd name="connsiteY7-4134" fmla="*/ 328935 h 1898371"/>
                <a:gd name="connsiteX8-4135" fmla="*/ 1268673 w 1269098"/>
                <a:gd name="connsiteY8-4136" fmla="*/ 1725383 h 1898371"/>
                <a:gd name="connsiteX9-4137" fmla="*/ 1122460 w 1269098"/>
                <a:gd name="connsiteY9-4138" fmla="*/ 1883563 h 1898371"/>
                <a:gd name="connsiteX10-4139" fmla="*/ 438569 w 1269098"/>
                <a:gd name="connsiteY10-4140" fmla="*/ 1891501 h 1898371"/>
                <a:gd name="connsiteX11-4141" fmla="*/ 325485 w 1269098"/>
                <a:gd name="connsiteY11-4142" fmla="*/ 1765604 h 1898371"/>
                <a:gd name="connsiteX12-4143" fmla="*/ 287108 w 1269098"/>
                <a:gd name="connsiteY12-4144" fmla="*/ 1092103 h 1898371"/>
                <a:gd name="connsiteX13-4145" fmla="*/ 0 w 1269098"/>
                <a:gd name="connsiteY13-4146" fmla="*/ 989814 h 1898371"/>
                <a:gd name="connsiteX14-4147" fmla="*/ 3818 w 1269098"/>
                <a:gd name="connsiteY14-4148" fmla="*/ 588083 h 1898371"/>
                <a:gd name="connsiteX0-4149" fmla="*/ 3818 w 1269098"/>
                <a:gd name="connsiteY0-4150" fmla="*/ 588083 h 1898130"/>
                <a:gd name="connsiteX1-4151" fmla="*/ 28881 w 1269098"/>
                <a:gd name="connsiteY1-4152" fmla="*/ 196313 h 1898130"/>
                <a:gd name="connsiteX2-4153" fmla="*/ 151014 w 1269098"/>
                <a:gd name="connsiteY2-4154" fmla="*/ 30190 h 1898130"/>
                <a:gd name="connsiteX3-4155" fmla="*/ 386723 w 1269098"/>
                <a:gd name="connsiteY3-4156" fmla="*/ 23540 h 1898130"/>
                <a:gd name="connsiteX4-4157" fmla="*/ 433773 w 1269098"/>
                <a:gd name="connsiteY4-4158" fmla="*/ 167143 h 1898130"/>
                <a:gd name="connsiteX5-4159" fmla="*/ 497290 w 1269098"/>
                <a:gd name="connsiteY5-4160" fmla="*/ 239864 h 1898130"/>
                <a:gd name="connsiteX6-4161" fmla="*/ 1176848 w 1269098"/>
                <a:gd name="connsiteY6-4162" fmla="*/ 229263 h 1898130"/>
                <a:gd name="connsiteX7-4163" fmla="*/ 1269040 w 1269098"/>
                <a:gd name="connsiteY7-4164" fmla="*/ 328935 h 1898130"/>
                <a:gd name="connsiteX8-4165" fmla="*/ 1268673 w 1269098"/>
                <a:gd name="connsiteY8-4166" fmla="*/ 1725383 h 1898130"/>
                <a:gd name="connsiteX9-4167" fmla="*/ 1122460 w 1269098"/>
                <a:gd name="connsiteY9-4168" fmla="*/ 1883563 h 1898130"/>
                <a:gd name="connsiteX10-4169" fmla="*/ 438569 w 1269098"/>
                <a:gd name="connsiteY10-4170" fmla="*/ 1891501 h 1898130"/>
                <a:gd name="connsiteX11-4171" fmla="*/ 325485 w 1269098"/>
                <a:gd name="connsiteY11-4172" fmla="*/ 1765604 h 1898130"/>
                <a:gd name="connsiteX12-4173" fmla="*/ 287108 w 1269098"/>
                <a:gd name="connsiteY12-4174" fmla="*/ 1092103 h 1898130"/>
                <a:gd name="connsiteX13-4175" fmla="*/ 0 w 1269098"/>
                <a:gd name="connsiteY13-4176" fmla="*/ 989814 h 1898130"/>
                <a:gd name="connsiteX14-4177" fmla="*/ 3818 w 1269098"/>
                <a:gd name="connsiteY14-4178" fmla="*/ 588083 h 1898130"/>
                <a:gd name="connsiteX0-4179" fmla="*/ 3818 w 1275135"/>
                <a:gd name="connsiteY0-4180" fmla="*/ 588083 h 1903538"/>
                <a:gd name="connsiteX1-4181" fmla="*/ 28881 w 1275135"/>
                <a:gd name="connsiteY1-4182" fmla="*/ 196313 h 1903538"/>
                <a:gd name="connsiteX2-4183" fmla="*/ 151014 w 1275135"/>
                <a:gd name="connsiteY2-4184" fmla="*/ 30190 h 1903538"/>
                <a:gd name="connsiteX3-4185" fmla="*/ 386723 w 1275135"/>
                <a:gd name="connsiteY3-4186" fmla="*/ 23540 h 1903538"/>
                <a:gd name="connsiteX4-4187" fmla="*/ 433773 w 1275135"/>
                <a:gd name="connsiteY4-4188" fmla="*/ 167143 h 1903538"/>
                <a:gd name="connsiteX5-4189" fmla="*/ 497290 w 1275135"/>
                <a:gd name="connsiteY5-4190" fmla="*/ 239864 h 1903538"/>
                <a:gd name="connsiteX6-4191" fmla="*/ 1176848 w 1275135"/>
                <a:gd name="connsiteY6-4192" fmla="*/ 229263 h 1903538"/>
                <a:gd name="connsiteX7-4193" fmla="*/ 1269040 w 1275135"/>
                <a:gd name="connsiteY7-4194" fmla="*/ 328935 h 1903538"/>
                <a:gd name="connsiteX8-4195" fmla="*/ 1268673 w 1275135"/>
                <a:gd name="connsiteY8-4196" fmla="*/ 1725383 h 1903538"/>
                <a:gd name="connsiteX9-4197" fmla="*/ 1171694 w 1275135"/>
                <a:gd name="connsiteY9-4198" fmla="*/ 1891337 h 1903538"/>
                <a:gd name="connsiteX10-4199" fmla="*/ 438569 w 1275135"/>
                <a:gd name="connsiteY10-4200" fmla="*/ 1891501 h 1903538"/>
                <a:gd name="connsiteX11-4201" fmla="*/ 325485 w 1275135"/>
                <a:gd name="connsiteY11-4202" fmla="*/ 1765604 h 1903538"/>
                <a:gd name="connsiteX12-4203" fmla="*/ 287108 w 1275135"/>
                <a:gd name="connsiteY12-4204" fmla="*/ 1092103 h 1903538"/>
                <a:gd name="connsiteX13-4205" fmla="*/ 0 w 1275135"/>
                <a:gd name="connsiteY13-4206" fmla="*/ 989814 h 1903538"/>
                <a:gd name="connsiteX14-4207" fmla="*/ 3818 w 1275135"/>
                <a:gd name="connsiteY14-4208" fmla="*/ 588083 h 1903538"/>
                <a:gd name="connsiteX0-4209" fmla="*/ 3818 w 1275135"/>
                <a:gd name="connsiteY0-4210" fmla="*/ 588083 h 1907933"/>
                <a:gd name="connsiteX1-4211" fmla="*/ 28881 w 1275135"/>
                <a:gd name="connsiteY1-4212" fmla="*/ 196313 h 1907933"/>
                <a:gd name="connsiteX2-4213" fmla="*/ 151014 w 1275135"/>
                <a:gd name="connsiteY2-4214" fmla="*/ 30190 h 1907933"/>
                <a:gd name="connsiteX3-4215" fmla="*/ 386723 w 1275135"/>
                <a:gd name="connsiteY3-4216" fmla="*/ 23540 h 1907933"/>
                <a:gd name="connsiteX4-4217" fmla="*/ 433773 w 1275135"/>
                <a:gd name="connsiteY4-4218" fmla="*/ 167143 h 1907933"/>
                <a:gd name="connsiteX5-4219" fmla="*/ 497290 w 1275135"/>
                <a:gd name="connsiteY5-4220" fmla="*/ 239864 h 1907933"/>
                <a:gd name="connsiteX6-4221" fmla="*/ 1176848 w 1275135"/>
                <a:gd name="connsiteY6-4222" fmla="*/ 229263 h 1907933"/>
                <a:gd name="connsiteX7-4223" fmla="*/ 1269040 w 1275135"/>
                <a:gd name="connsiteY7-4224" fmla="*/ 328935 h 1907933"/>
                <a:gd name="connsiteX8-4225" fmla="*/ 1268673 w 1275135"/>
                <a:gd name="connsiteY8-4226" fmla="*/ 1725383 h 1907933"/>
                <a:gd name="connsiteX9-4227" fmla="*/ 1171694 w 1275135"/>
                <a:gd name="connsiteY9-4228" fmla="*/ 1891337 h 1907933"/>
                <a:gd name="connsiteX10-4229" fmla="*/ 438569 w 1275135"/>
                <a:gd name="connsiteY10-4230" fmla="*/ 1891501 h 1907933"/>
                <a:gd name="connsiteX11-4231" fmla="*/ 325485 w 1275135"/>
                <a:gd name="connsiteY11-4232" fmla="*/ 1765604 h 1907933"/>
                <a:gd name="connsiteX12-4233" fmla="*/ 287108 w 1275135"/>
                <a:gd name="connsiteY12-4234" fmla="*/ 1092103 h 1907933"/>
                <a:gd name="connsiteX13-4235" fmla="*/ 0 w 1275135"/>
                <a:gd name="connsiteY13-4236" fmla="*/ 989814 h 1907933"/>
                <a:gd name="connsiteX14-4237" fmla="*/ 3818 w 1275135"/>
                <a:gd name="connsiteY14-4238" fmla="*/ 588083 h 1907933"/>
                <a:gd name="connsiteX0-4239" fmla="*/ 3818 w 1275135"/>
                <a:gd name="connsiteY0-4240" fmla="*/ 588083 h 1906905"/>
                <a:gd name="connsiteX1-4241" fmla="*/ 28881 w 1275135"/>
                <a:gd name="connsiteY1-4242" fmla="*/ 196313 h 1906905"/>
                <a:gd name="connsiteX2-4243" fmla="*/ 151014 w 1275135"/>
                <a:gd name="connsiteY2-4244" fmla="*/ 30190 h 1906905"/>
                <a:gd name="connsiteX3-4245" fmla="*/ 386723 w 1275135"/>
                <a:gd name="connsiteY3-4246" fmla="*/ 23540 h 1906905"/>
                <a:gd name="connsiteX4-4247" fmla="*/ 433773 w 1275135"/>
                <a:gd name="connsiteY4-4248" fmla="*/ 167143 h 1906905"/>
                <a:gd name="connsiteX5-4249" fmla="*/ 497290 w 1275135"/>
                <a:gd name="connsiteY5-4250" fmla="*/ 239864 h 1906905"/>
                <a:gd name="connsiteX6-4251" fmla="*/ 1176848 w 1275135"/>
                <a:gd name="connsiteY6-4252" fmla="*/ 229263 h 1906905"/>
                <a:gd name="connsiteX7-4253" fmla="*/ 1269040 w 1275135"/>
                <a:gd name="connsiteY7-4254" fmla="*/ 328935 h 1906905"/>
                <a:gd name="connsiteX8-4255" fmla="*/ 1268673 w 1275135"/>
                <a:gd name="connsiteY8-4256" fmla="*/ 1725383 h 1906905"/>
                <a:gd name="connsiteX9-4257" fmla="*/ 1171694 w 1275135"/>
                <a:gd name="connsiteY9-4258" fmla="*/ 1891337 h 1906905"/>
                <a:gd name="connsiteX10-4259" fmla="*/ 438569 w 1275135"/>
                <a:gd name="connsiteY10-4260" fmla="*/ 1891501 h 1906905"/>
                <a:gd name="connsiteX11-4261" fmla="*/ 325485 w 1275135"/>
                <a:gd name="connsiteY11-4262" fmla="*/ 1765604 h 1906905"/>
                <a:gd name="connsiteX12-4263" fmla="*/ 287108 w 1275135"/>
                <a:gd name="connsiteY12-4264" fmla="*/ 1092103 h 1906905"/>
                <a:gd name="connsiteX13-4265" fmla="*/ 0 w 1275135"/>
                <a:gd name="connsiteY13-4266" fmla="*/ 989814 h 1906905"/>
                <a:gd name="connsiteX14-4267" fmla="*/ 3818 w 1275135"/>
                <a:gd name="connsiteY14-4268" fmla="*/ 588083 h 1906905"/>
                <a:gd name="connsiteX0-4269" fmla="*/ 3818 w 1275135"/>
                <a:gd name="connsiteY0-4270" fmla="*/ 588083 h 1908203"/>
                <a:gd name="connsiteX1-4271" fmla="*/ 28881 w 1275135"/>
                <a:gd name="connsiteY1-4272" fmla="*/ 196313 h 1908203"/>
                <a:gd name="connsiteX2-4273" fmla="*/ 151014 w 1275135"/>
                <a:gd name="connsiteY2-4274" fmla="*/ 30190 h 1908203"/>
                <a:gd name="connsiteX3-4275" fmla="*/ 386723 w 1275135"/>
                <a:gd name="connsiteY3-4276" fmla="*/ 23540 h 1908203"/>
                <a:gd name="connsiteX4-4277" fmla="*/ 433773 w 1275135"/>
                <a:gd name="connsiteY4-4278" fmla="*/ 167143 h 1908203"/>
                <a:gd name="connsiteX5-4279" fmla="*/ 497290 w 1275135"/>
                <a:gd name="connsiteY5-4280" fmla="*/ 239864 h 1908203"/>
                <a:gd name="connsiteX6-4281" fmla="*/ 1176848 w 1275135"/>
                <a:gd name="connsiteY6-4282" fmla="*/ 229263 h 1908203"/>
                <a:gd name="connsiteX7-4283" fmla="*/ 1269040 w 1275135"/>
                <a:gd name="connsiteY7-4284" fmla="*/ 328935 h 1908203"/>
                <a:gd name="connsiteX8-4285" fmla="*/ 1268673 w 1275135"/>
                <a:gd name="connsiteY8-4286" fmla="*/ 1725383 h 1908203"/>
                <a:gd name="connsiteX9-4287" fmla="*/ 1171694 w 1275135"/>
                <a:gd name="connsiteY9-4288" fmla="*/ 1891337 h 1908203"/>
                <a:gd name="connsiteX10-4289" fmla="*/ 438569 w 1275135"/>
                <a:gd name="connsiteY10-4290" fmla="*/ 1891501 h 1908203"/>
                <a:gd name="connsiteX11-4291" fmla="*/ 325485 w 1275135"/>
                <a:gd name="connsiteY11-4292" fmla="*/ 1765604 h 1908203"/>
                <a:gd name="connsiteX12-4293" fmla="*/ 287108 w 1275135"/>
                <a:gd name="connsiteY12-4294" fmla="*/ 1092103 h 1908203"/>
                <a:gd name="connsiteX13-4295" fmla="*/ 0 w 1275135"/>
                <a:gd name="connsiteY13-4296" fmla="*/ 989814 h 1908203"/>
                <a:gd name="connsiteX14-4297" fmla="*/ 3818 w 1275135"/>
                <a:gd name="connsiteY14-4298" fmla="*/ 588083 h 1908203"/>
                <a:gd name="connsiteX0-4299" fmla="*/ 3818 w 1284512"/>
                <a:gd name="connsiteY0-4300" fmla="*/ 588083 h 1933586"/>
                <a:gd name="connsiteX1-4301" fmla="*/ 28881 w 1284512"/>
                <a:gd name="connsiteY1-4302" fmla="*/ 196313 h 1933586"/>
                <a:gd name="connsiteX2-4303" fmla="*/ 151014 w 1284512"/>
                <a:gd name="connsiteY2-4304" fmla="*/ 30190 h 1933586"/>
                <a:gd name="connsiteX3-4305" fmla="*/ 386723 w 1284512"/>
                <a:gd name="connsiteY3-4306" fmla="*/ 23540 h 1933586"/>
                <a:gd name="connsiteX4-4307" fmla="*/ 433773 w 1284512"/>
                <a:gd name="connsiteY4-4308" fmla="*/ 167143 h 1933586"/>
                <a:gd name="connsiteX5-4309" fmla="*/ 497290 w 1284512"/>
                <a:gd name="connsiteY5-4310" fmla="*/ 239864 h 1933586"/>
                <a:gd name="connsiteX6-4311" fmla="*/ 1176848 w 1284512"/>
                <a:gd name="connsiteY6-4312" fmla="*/ 229263 h 1933586"/>
                <a:gd name="connsiteX7-4313" fmla="*/ 1269040 w 1284512"/>
                <a:gd name="connsiteY7-4314" fmla="*/ 328935 h 1933586"/>
                <a:gd name="connsiteX8-4315" fmla="*/ 1274827 w 1284512"/>
                <a:gd name="connsiteY8-4316" fmla="*/ 1789522 h 1933586"/>
                <a:gd name="connsiteX9-4317" fmla="*/ 1171694 w 1284512"/>
                <a:gd name="connsiteY9-4318" fmla="*/ 1891337 h 1933586"/>
                <a:gd name="connsiteX10-4319" fmla="*/ 438569 w 1284512"/>
                <a:gd name="connsiteY10-4320" fmla="*/ 1891501 h 1933586"/>
                <a:gd name="connsiteX11-4321" fmla="*/ 325485 w 1284512"/>
                <a:gd name="connsiteY11-4322" fmla="*/ 1765604 h 1933586"/>
                <a:gd name="connsiteX12-4323" fmla="*/ 287108 w 1284512"/>
                <a:gd name="connsiteY12-4324" fmla="*/ 1092103 h 1933586"/>
                <a:gd name="connsiteX13-4325" fmla="*/ 0 w 1284512"/>
                <a:gd name="connsiteY13-4326" fmla="*/ 989814 h 1933586"/>
                <a:gd name="connsiteX14-4327" fmla="*/ 3818 w 1284512"/>
                <a:gd name="connsiteY14-4328" fmla="*/ 588083 h 1933586"/>
                <a:gd name="connsiteX0-4329" fmla="*/ 3818 w 1279152"/>
                <a:gd name="connsiteY0-4330" fmla="*/ 588083 h 1898921"/>
                <a:gd name="connsiteX1-4331" fmla="*/ 28881 w 1279152"/>
                <a:gd name="connsiteY1-4332" fmla="*/ 196313 h 1898921"/>
                <a:gd name="connsiteX2-4333" fmla="*/ 151014 w 1279152"/>
                <a:gd name="connsiteY2-4334" fmla="*/ 30190 h 1898921"/>
                <a:gd name="connsiteX3-4335" fmla="*/ 386723 w 1279152"/>
                <a:gd name="connsiteY3-4336" fmla="*/ 23540 h 1898921"/>
                <a:gd name="connsiteX4-4337" fmla="*/ 433773 w 1279152"/>
                <a:gd name="connsiteY4-4338" fmla="*/ 167143 h 1898921"/>
                <a:gd name="connsiteX5-4339" fmla="*/ 497290 w 1279152"/>
                <a:gd name="connsiteY5-4340" fmla="*/ 239864 h 1898921"/>
                <a:gd name="connsiteX6-4341" fmla="*/ 1176848 w 1279152"/>
                <a:gd name="connsiteY6-4342" fmla="*/ 229263 h 1898921"/>
                <a:gd name="connsiteX7-4343" fmla="*/ 1269040 w 1279152"/>
                <a:gd name="connsiteY7-4344" fmla="*/ 328935 h 1898921"/>
                <a:gd name="connsiteX8-4345" fmla="*/ 1274827 w 1279152"/>
                <a:gd name="connsiteY8-4346" fmla="*/ 1789522 h 1898921"/>
                <a:gd name="connsiteX9-4347" fmla="*/ 1171694 w 1279152"/>
                <a:gd name="connsiteY9-4348" fmla="*/ 1891337 h 1898921"/>
                <a:gd name="connsiteX10-4349" fmla="*/ 438569 w 1279152"/>
                <a:gd name="connsiteY10-4350" fmla="*/ 1891501 h 1898921"/>
                <a:gd name="connsiteX11-4351" fmla="*/ 325485 w 1279152"/>
                <a:gd name="connsiteY11-4352" fmla="*/ 1765604 h 1898921"/>
                <a:gd name="connsiteX12-4353" fmla="*/ 287108 w 1279152"/>
                <a:gd name="connsiteY12-4354" fmla="*/ 1092103 h 1898921"/>
                <a:gd name="connsiteX13-4355" fmla="*/ 0 w 1279152"/>
                <a:gd name="connsiteY13-4356" fmla="*/ 989814 h 1898921"/>
                <a:gd name="connsiteX14-4357" fmla="*/ 3818 w 1279152"/>
                <a:gd name="connsiteY14-4358" fmla="*/ 588083 h 1898921"/>
                <a:gd name="connsiteX0-4359" fmla="*/ 3818 w 1279289"/>
                <a:gd name="connsiteY0-4360" fmla="*/ 588083 h 1898921"/>
                <a:gd name="connsiteX1-4361" fmla="*/ 28881 w 1279289"/>
                <a:gd name="connsiteY1-4362" fmla="*/ 196313 h 1898921"/>
                <a:gd name="connsiteX2-4363" fmla="*/ 151014 w 1279289"/>
                <a:gd name="connsiteY2-4364" fmla="*/ 30190 h 1898921"/>
                <a:gd name="connsiteX3-4365" fmla="*/ 386723 w 1279289"/>
                <a:gd name="connsiteY3-4366" fmla="*/ 23540 h 1898921"/>
                <a:gd name="connsiteX4-4367" fmla="*/ 433773 w 1279289"/>
                <a:gd name="connsiteY4-4368" fmla="*/ 167143 h 1898921"/>
                <a:gd name="connsiteX5-4369" fmla="*/ 497290 w 1279289"/>
                <a:gd name="connsiteY5-4370" fmla="*/ 239864 h 1898921"/>
                <a:gd name="connsiteX6-4371" fmla="*/ 1176848 w 1279289"/>
                <a:gd name="connsiteY6-4372" fmla="*/ 229263 h 1898921"/>
                <a:gd name="connsiteX7-4373" fmla="*/ 1269040 w 1279289"/>
                <a:gd name="connsiteY7-4374" fmla="*/ 328935 h 1898921"/>
                <a:gd name="connsiteX8-4375" fmla="*/ 1274827 w 1279289"/>
                <a:gd name="connsiteY8-4376" fmla="*/ 1789522 h 1898921"/>
                <a:gd name="connsiteX9-4377" fmla="*/ 1171694 w 1279289"/>
                <a:gd name="connsiteY9-4378" fmla="*/ 1891337 h 1898921"/>
                <a:gd name="connsiteX10-4379" fmla="*/ 438569 w 1279289"/>
                <a:gd name="connsiteY10-4380" fmla="*/ 1891501 h 1898921"/>
                <a:gd name="connsiteX11-4381" fmla="*/ 325485 w 1279289"/>
                <a:gd name="connsiteY11-4382" fmla="*/ 1765604 h 1898921"/>
                <a:gd name="connsiteX12-4383" fmla="*/ 287108 w 1279289"/>
                <a:gd name="connsiteY12-4384" fmla="*/ 1092103 h 1898921"/>
                <a:gd name="connsiteX13-4385" fmla="*/ 0 w 1279289"/>
                <a:gd name="connsiteY13-4386" fmla="*/ 989814 h 1898921"/>
                <a:gd name="connsiteX14-4387" fmla="*/ 3818 w 1279289"/>
                <a:gd name="connsiteY14-4388" fmla="*/ 588083 h 1898921"/>
                <a:gd name="connsiteX0-4389" fmla="*/ 3818 w 1277164"/>
                <a:gd name="connsiteY0-4390" fmla="*/ 588083 h 1895186"/>
                <a:gd name="connsiteX1-4391" fmla="*/ 28881 w 1277164"/>
                <a:gd name="connsiteY1-4392" fmla="*/ 196313 h 1895186"/>
                <a:gd name="connsiteX2-4393" fmla="*/ 151014 w 1277164"/>
                <a:gd name="connsiteY2-4394" fmla="*/ 30190 h 1895186"/>
                <a:gd name="connsiteX3-4395" fmla="*/ 386723 w 1277164"/>
                <a:gd name="connsiteY3-4396" fmla="*/ 23540 h 1895186"/>
                <a:gd name="connsiteX4-4397" fmla="*/ 433773 w 1277164"/>
                <a:gd name="connsiteY4-4398" fmla="*/ 167143 h 1895186"/>
                <a:gd name="connsiteX5-4399" fmla="*/ 497290 w 1277164"/>
                <a:gd name="connsiteY5-4400" fmla="*/ 239864 h 1895186"/>
                <a:gd name="connsiteX6-4401" fmla="*/ 1176848 w 1277164"/>
                <a:gd name="connsiteY6-4402" fmla="*/ 229263 h 1895186"/>
                <a:gd name="connsiteX7-4403" fmla="*/ 1269040 w 1277164"/>
                <a:gd name="connsiteY7-4404" fmla="*/ 328935 h 1895186"/>
                <a:gd name="connsiteX8-4405" fmla="*/ 1274827 w 1277164"/>
                <a:gd name="connsiteY8-4406" fmla="*/ 1789522 h 1895186"/>
                <a:gd name="connsiteX9-4407" fmla="*/ 1171694 w 1277164"/>
                <a:gd name="connsiteY9-4408" fmla="*/ 1891337 h 1895186"/>
                <a:gd name="connsiteX10-4409" fmla="*/ 438569 w 1277164"/>
                <a:gd name="connsiteY10-4410" fmla="*/ 1891501 h 1895186"/>
                <a:gd name="connsiteX11-4411" fmla="*/ 325485 w 1277164"/>
                <a:gd name="connsiteY11-4412" fmla="*/ 1765604 h 1895186"/>
                <a:gd name="connsiteX12-4413" fmla="*/ 287108 w 1277164"/>
                <a:gd name="connsiteY12-4414" fmla="*/ 1092103 h 1895186"/>
                <a:gd name="connsiteX13-4415" fmla="*/ 0 w 1277164"/>
                <a:gd name="connsiteY13-4416" fmla="*/ 989814 h 1895186"/>
                <a:gd name="connsiteX14-4417" fmla="*/ 3818 w 1277164"/>
                <a:gd name="connsiteY14-4418" fmla="*/ 588083 h 1895186"/>
                <a:gd name="connsiteX0-4419" fmla="*/ 3818 w 1277164"/>
                <a:gd name="connsiteY0-4420" fmla="*/ 588083 h 1891501"/>
                <a:gd name="connsiteX1-4421" fmla="*/ 28881 w 1277164"/>
                <a:gd name="connsiteY1-4422" fmla="*/ 196313 h 1891501"/>
                <a:gd name="connsiteX2-4423" fmla="*/ 151014 w 1277164"/>
                <a:gd name="connsiteY2-4424" fmla="*/ 30190 h 1891501"/>
                <a:gd name="connsiteX3-4425" fmla="*/ 386723 w 1277164"/>
                <a:gd name="connsiteY3-4426" fmla="*/ 23540 h 1891501"/>
                <a:gd name="connsiteX4-4427" fmla="*/ 433773 w 1277164"/>
                <a:gd name="connsiteY4-4428" fmla="*/ 167143 h 1891501"/>
                <a:gd name="connsiteX5-4429" fmla="*/ 497290 w 1277164"/>
                <a:gd name="connsiteY5-4430" fmla="*/ 239864 h 1891501"/>
                <a:gd name="connsiteX6-4431" fmla="*/ 1176848 w 1277164"/>
                <a:gd name="connsiteY6-4432" fmla="*/ 229263 h 1891501"/>
                <a:gd name="connsiteX7-4433" fmla="*/ 1269040 w 1277164"/>
                <a:gd name="connsiteY7-4434" fmla="*/ 328935 h 1891501"/>
                <a:gd name="connsiteX8-4435" fmla="*/ 1274827 w 1277164"/>
                <a:gd name="connsiteY8-4436" fmla="*/ 1789522 h 1891501"/>
                <a:gd name="connsiteX9-4437" fmla="*/ 1171694 w 1277164"/>
                <a:gd name="connsiteY9-4438" fmla="*/ 1891337 h 1891501"/>
                <a:gd name="connsiteX10-4439" fmla="*/ 438569 w 1277164"/>
                <a:gd name="connsiteY10-4440" fmla="*/ 1891501 h 1891501"/>
                <a:gd name="connsiteX11-4441" fmla="*/ 325485 w 1277164"/>
                <a:gd name="connsiteY11-4442" fmla="*/ 1765604 h 1891501"/>
                <a:gd name="connsiteX12-4443" fmla="*/ 287108 w 1277164"/>
                <a:gd name="connsiteY12-4444" fmla="*/ 1092103 h 1891501"/>
                <a:gd name="connsiteX13-4445" fmla="*/ 0 w 1277164"/>
                <a:gd name="connsiteY13-4446" fmla="*/ 989814 h 1891501"/>
                <a:gd name="connsiteX14-4447" fmla="*/ 3818 w 1277164"/>
                <a:gd name="connsiteY14-4448" fmla="*/ 588083 h 1891501"/>
                <a:gd name="connsiteX0-4449" fmla="*/ 3818 w 1286141"/>
                <a:gd name="connsiteY0-4450" fmla="*/ 588083 h 1939285"/>
                <a:gd name="connsiteX1-4451" fmla="*/ 28881 w 1286141"/>
                <a:gd name="connsiteY1-4452" fmla="*/ 196313 h 1939285"/>
                <a:gd name="connsiteX2-4453" fmla="*/ 151014 w 1286141"/>
                <a:gd name="connsiteY2-4454" fmla="*/ 30190 h 1939285"/>
                <a:gd name="connsiteX3-4455" fmla="*/ 386723 w 1286141"/>
                <a:gd name="connsiteY3-4456" fmla="*/ 23540 h 1939285"/>
                <a:gd name="connsiteX4-4457" fmla="*/ 433773 w 1286141"/>
                <a:gd name="connsiteY4-4458" fmla="*/ 167143 h 1939285"/>
                <a:gd name="connsiteX5-4459" fmla="*/ 497290 w 1286141"/>
                <a:gd name="connsiteY5-4460" fmla="*/ 239864 h 1939285"/>
                <a:gd name="connsiteX6-4461" fmla="*/ 1176848 w 1286141"/>
                <a:gd name="connsiteY6-4462" fmla="*/ 229263 h 1939285"/>
                <a:gd name="connsiteX7-4463" fmla="*/ 1272460 w 1286141"/>
                <a:gd name="connsiteY7-4464" fmla="*/ 324076 h 1939285"/>
                <a:gd name="connsiteX8-4465" fmla="*/ 1274827 w 1286141"/>
                <a:gd name="connsiteY8-4466" fmla="*/ 1789522 h 1939285"/>
                <a:gd name="connsiteX9-4467" fmla="*/ 1171694 w 1286141"/>
                <a:gd name="connsiteY9-4468" fmla="*/ 1891337 h 1939285"/>
                <a:gd name="connsiteX10-4469" fmla="*/ 438569 w 1286141"/>
                <a:gd name="connsiteY10-4470" fmla="*/ 1891501 h 1939285"/>
                <a:gd name="connsiteX11-4471" fmla="*/ 325485 w 1286141"/>
                <a:gd name="connsiteY11-4472" fmla="*/ 1765604 h 1939285"/>
                <a:gd name="connsiteX12-4473" fmla="*/ 287108 w 1286141"/>
                <a:gd name="connsiteY12-4474" fmla="*/ 1092103 h 1939285"/>
                <a:gd name="connsiteX13-4475" fmla="*/ 0 w 1286141"/>
                <a:gd name="connsiteY13-4476" fmla="*/ 989814 h 1939285"/>
                <a:gd name="connsiteX14-4477" fmla="*/ 3818 w 1286141"/>
                <a:gd name="connsiteY14-4478" fmla="*/ 588083 h 1939285"/>
                <a:gd name="connsiteX0-4479" fmla="*/ 3818 w 1285345"/>
                <a:gd name="connsiteY0-4480" fmla="*/ 588083 h 1939285"/>
                <a:gd name="connsiteX1-4481" fmla="*/ 28881 w 1285345"/>
                <a:gd name="connsiteY1-4482" fmla="*/ 196313 h 1939285"/>
                <a:gd name="connsiteX2-4483" fmla="*/ 151014 w 1285345"/>
                <a:gd name="connsiteY2-4484" fmla="*/ 30190 h 1939285"/>
                <a:gd name="connsiteX3-4485" fmla="*/ 386723 w 1285345"/>
                <a:gd name="connsiteY3-4486" fmla="*/ 23540 h 1939285"/>
                <a:gd name="connsiteX4-4487" fmla="*/ 433773 w 1285345"/>
                <a:gd name="connsiteY4-4488" fmla="*/ 167143 h 1939285"/>
                <a:gd name="connsiteX5-4489" fmla="*/ 497290 w 1285345"/>
                <a:gd name="connsiteY5-4490" fmla="*/ 239864 h 1939285"/>
                <a:gd name="connsiteX6-4491" fmla="*/ 1176848 w 1285345"/>
                <a:gd name="connsiteY6-4492" fmla="*/ 229263 h 1939285"/>
                <a:gd name="connsiteX7-4493" fmla="*/ 1272460 w 1285345"/>
                <a:gd name="connsiteY7-4494" fmla="*/ 324076 h 1939285"/>
                <a:gd name="connsiteX8-4495" fmla="*/ 1274827 w 1285345"/>
                <a:gd name="connsiteY8-4496" fmla="*/ 1789522 h 1939285"/>
                <a:gd name="connsiteX9-4497" fmla="*/ 1171694 w 1285345"/>
                <a:gd name="connsiteY9-4498" fmla="*/ 1891337 h 1939285"/>
                <a:gd name="connsiteX10-4499" fmla="*/ 438569 w 1285345"/>
                <a:gd name="connsiteY10-4500" fmla="*/ 1891501 h 1939285"/>
                <a:gd name="connsiteX11-4501" fmla="*/ 325485 w 1285345"/>
                <a:gd name="connsiteY11-4502" fmla="*/ 1765604 h 1939285"/>
                <a:gd name="connsiteX12-4503" fmla="*/ 287108 w 1285345"/>
                <a:gd name="connsiteY12-4504" fmla="*/ 1092103 h 1939285"/>
                <a:gd name="connsiteX13-4505" fmla="*/ 0 w 1285345"/>
                <a:gd name="connsiteY13-4506" fmla="*/ 989814 h 1939285"/>
                <a:gd name="connsiteX14-4507" fmla="*/ 3818 w 1285345"/>
                <a:gd name="connsiteY14-4508" fmla="*/ 588083 h 1939285"/>
                <a:gd name="connsiteX0-4509" fmla="*/ 3818 w 1282903"/>
                <a:gd name="connsiteY0-4510" fmla="*/ 588083 h 1939285"/>
                <a:gd name="connsiteX1-4511" fmla="*/ 28881 w 1282903"/>
                <a:gd name="connsiteY1-4512" fmla="*/ 196313 h 1939285"/>
                <a:gd name="connsiteX2-4513" fmla="*/ 151014 w 1282903"/>
                <a:gd name="connsiteY2-4514" fmla="*/ 30190 h 1939285"/>
                <a:gd name="connsiteX3-4515" fmla="*/ 386723 w 1282903"/>
                <a:gd name="connsiteY3-4516" fmla="*/ 23540 h 1939285"/>
                <a:gd name="connsiteX4-4517" fmla="*/ 433773 w 1282903"/>
                <a:gd name="connsiteY4-4518" fmla="*/ 167143 h 1939285"/>
                <a:gd name="connsiteX5-4519" fmla="*/ 497290 w 1282903"/>
                <a:gd name="connsiteY5-4520" fmla="*/ 239864 h 1939285"/>
                <a:gd name="connsiteX6-4521" fmla="*/ 1176848 w 1282903"/>
                <a:gd name="connsiteY6-4522" fmla="*/ 229263 h 1939285"/>
                <a:gd name="connsiteX7-4523" fmla="*/ 1272460 w 1282903"/>
                <a:gd name="connsiteY7-4524" fmla="*/ 324076 h 1939285"/>
                <a:gd name="connsiteX8-4525" fmla="*/ 1274827 w 1282903"/>
                <a:gd name="connsiteY8-4526" fmla="*/ 1789522 h 1939285"/>
                <a:gd name="connsiteX9-4527" fmla="*/ 1171694 w 1282903"/>
                <a:gd name="connsiteY9-4528" fmla="*/ 1891337 h 1939285"/>
                <a:gd name="connsiteX10-4529" fmla="*/ 438569 w 1282903"/>
                <a:gd name="connsiteY10-4530" fmla="*/ 1891501 h 1939285"/>
                <a:gd name="connsiteX11-4531" fmla="*/ 325485 w 1282903"/>
                <a:gd name="connsiteY11-4532" fmla="*/ 1765604 h 1939285"/>
                <a:gd name="connsiteX12-4533" fmla="*/ 287108 w 1282903"/>
                <a:gd name="connsiteY12-4534" fmla="*/ 1092103 h 1939285"/>
                <a:gd name="connsiteX13-4535" fmla="*/ 0 w 1282903"/>
                <a:gd name="connsiteY13-4536" fmla="*/ 989814 h 1939285"/>
                <a:gd name="connsiteX14-4537" fmla="*/ 3818 w 1282903"/>
                <a:gd name="connsiteY14-4538" fmla="*/ 588083 h 1939285"/>
                <a:gd name="connsiteX0-4539" fmla="*/ 3818 w 1282903"/>
                <a:gd name="connsiteY0-4540" fmla="*/ 588083 h 1939285"/>
                <a:gd name="connsiteX1-4541" fmla="*/ 28881 w 1282903"/>
                <a:gd name="connsiteY1-4542" fmla="*/ 196313 h 1939285"/>
                <a:gd name="connsiteX2-4543" fmla="*/ 151014 w 1282903"/>
                <a:gd name="connsiteY2-4544" fmla="*/ 30190 h 1939285"/>
                <a:gd name="connsiteX3-4545" fmla="*/ 386723 w 1282903"/>
                <a:gd name="connsiteY3-4546" fmla="*/ 23540 h 1939285"/>
                <a:gd name="connsiteX4-4547" fmla="*/ 433773 w 1282903"/>
                <a:gd name="connsiteY4-4548" fmla="*/ 167143 h 1939285"/>
                <a:gd name="connsiteX5-4549" fmla="*/ 497290 w 1282903"/>
                <a:gd name="connsiteY5-4550" fmla="*/ 239864 h 1939285"/>
                <a:gd name="connsiteX6-4551" fmla="*/ 1176848 w 1282903"/>
                <a:gd name="connsiteY6-4552" fmla="*/ 229263 h 1939285"/>
                <a:gd name="connsiteX7-4553" fmla="*/ 1272460 w 1282903"/>
                <a:gd name="connsiteY7-4554" fmla="*/ 324076 h 1939285"/>
                <a:gd name="connsiteX8-4555" fmla="*/ 1274827 w 1282903"/>
                <a:gd name="connsiteY8-4556" fmla="*/ 1789522 h 1939285"/>
                <a:gd name="connsiteX9-4557" fmla="*/ 1171694 w 1282903"/>
                <a:gd name="connsiteY9-4558" fmla="*/ 1891337 h 1939285"/>
                <a:gd name="connsiteX10-4559" fmla="*/ 438569 w 1282903"/>
                <a:gd name="connsiteY10-4560" fmla="*/ 1891501 h 1939285"/>
                <a:gd name="connsiteX11-4561" fmla="*/ 325485 w 1282903"/>
                <a:gd name="connsiteY11-4562" fmla="*/ 1765604 h 1939285"/>
                <a:gd name="connsiteX12-4563" fmla="*/ 287108 w 1282903"/>
                <a:gd name="connsiteY12-4564" fmla="*/ 1092103 h 1939285"/>
                <a:gd name="connsiteX13-4565" fmla="*/ 0 w 1282903"/>
                <a:gd name="connsiteY13-4566" fmla="*/ 989814 h 1939285"/>
                <a:gd name="connsiteX14-4567" fmla="*/ 3818 w 1282903"/>
                <a:gd name="connsiteY14-4568" fmla="*/ 588083 h 1939285"/>
                <a:gd name="connsiteX0-4569" fmla="*/ 3818 w 1282903"/>
                <a:gd name="connsiteY0-4570" fmla="*/ 588083 h 1939285"/>
                <a:gd name="connsiteX1-4571" fmla="*/ 28881 w 1282903"/>
                <a:gd name="connsiteY1-4572" fmla="*/ 196313 h 1939285"/>
                <a:gd name="connsiteX2-4573" fmla="*/ 151014 w 1282903"/>
                <a:gd name="connsiteY2-4574" fmla="*/ 30190 h 1939285"/>
                <a:gd name="connsiteX3-4575" fmla="*/ 386723 w 1282903"/>
                <a:gd name="connsiteY3-4576" fmla="*/ 23540 h 1939285"/>
                <a:gd name="connsiteX4-4577" fmla="*/ 433773 w 1282903"/>
                <a:gd name="connsiteY4-4578" fmla="*/ 167143 h 1939285"/>
                <a:gd name="connsiteX5-4579" fmla="*/ 497290 w 1282903"/>
                <a:gd name="connsiteY5-4580" fmla="*/ 239864 h 1939285"/>
                <a:gd name="connsiteX6-4581" fmla="*/ 1176848 w 1282903"/>
                <a:gd name="connsiteY6-4582" fmla="*/ 229263 h 1939285"/>
                <a:gd name="connsiteX7-4583" fmla="*/ 1272460 w 1282903"/>
                <a:gd name="connsiteY7-4584" fmla="*/ 324076 h 1939285"/>
                <a:gd name="connsiteX8-4585" fmla="*/ 1274827 w 1282903"/>
                <a:gd name="connsiteY8-4586" fmla="*/ 1789522 h 1939285"/>
                <a:gd name="connsiteX9-4587" fmla="*/ 1171694 w 1282903"/>
                <a:gd name="connsiteY9-4588" fmla="*/ 1891337 h 1939285"/>
                <a:gd name="connsiteX10-4589" fmla="*/ 438569 w 1282903"/>
                <a:gd name="connsiteY10-4590" fmla="*/ 1891501 h 1939285"/>
                <a:gd name="connsiteX11-4591" fmla="*/ 325485 w 1282903"/>
                <a:gd name="connsiteY11-4592" fmla="*/ 1765604 h 1939285"/>
                <a:gd name="connsiteX12-4593" fmla="*/ 287108 w 1282903"/>
                <a:gd name="connsiteY12-4594" fmla="*/ 1092103 h 1939285"/>
                <a:gd name="connsiteX13-4595" fmla="*/ 0 w 1282903"/>
                <a:gd name="connsiteY13-4596" fmla="*/ 989814 h 1939285"/>
                <a:gd name="connsiteX14-4597" fmla="*/ 3818 w 1282903"/>
                <a:gd name="connsiteY14-4598" fmla="*/ 588083 h 1939285"/>
                <a:gd name="connsiteX0-4599" fmla="*/ 3818 w 1282903"/>
                <a:gd name="connsiteY0-4600" fmla="*/ 588083 h 1939285"/>
                <a:gd name="connsiteX1-4601" fmla="*/ 28881 w 1282903"/>
                <a:gd name="connsiteY1-4602" fmla="*/ 196313 h 1939285"/>
                <a:gd name="connsiteX2-4603" fmla="*/ 151014 w 1282903"/>
                <a:gd name="connsiteY2-4604" fmla="*/ 30190 h 1939285"/>
                <a:gd name="connsiteX3-4605" fmla="*/ 386723 w 1282903"/>
                <a:gd name="connsiteY3-4606" fmla="*/ 23540 h 1939285"/>
                <a:gd name="connsiteX4-4607" fmla="*/ 433773 w 1282903"/>
                <a:gd name="connsiteY4-4608" fmla="*/ 167143 h 1939285"/>
                <a:gd name="connsiteX5-4609" fmla="*/ 497290 w 1282903"/>
                <a:gd name="connsiteY5-4610" fmla="*/ 239864 h 1939285"/>
                <a:gd name="connsiteX6-4611" fmla="*/ 1176848 w 1282903"/>
                <a:gd name="connsiteY6-4612" fmla="*/ 229263 h 1939285"/>
                <a:gd name="connsiteX7-4613" fmla="*/ 1272460 w 1282903"/>
                <a:gd name="connsiteY7-4614" fmla="*/ 324076 h 1939285"/>
                <a:gd name="connsiteX8-4615" fmla="*/ 1274827 w 1282903"/>
                <a:gd name="connsiteY8-4616" fmla="*/ 1789522 h 1939285"/>
                <a:gd name="connsiteX9-4617" fmla="*/ 1171694 w 1282903"/>
                <a:gd name="connsiteY9-4618" fmla="*/ 1891337 h 1939285"/>
                <a:gd name="connsiteX10-4619" fmla="*/ 438569 w 1282903"/>
                <a:gd name="connsiteY10-4620" fmla="*/ 1891501 h 1939285"/>
                <a:gd name="connsiteX11-4621" fmla="*/ 325485 w 1282903"/>
                <a:gd name="connsiteY11-4622" fmla="*/ 1765604 h 1939285"/>
                <a:gd name="connsiteX12-4623" fmla="*/ 287108 w 1282903"/>
                <a:gd name="connsiteY12-4624" fmla="*/ 1092103 h 1939285"/>
                <a:gd name="connsiteX13-4625" fmla="*/ 0 w 1282903"/>
                <a:gd name="connsiteY13-4626" fmla="*/ 989814 h 1939285"/>
                <a:gd name="connsiteX14-4627" fmla="*/ 3818 w 1282903"/>
                <a:gd name="connsiteY14-4628" fmla="*/ 588083 h 1939285"/>
                <a:gd name="connsiteX0-4629" fmla="*/ 3818 w 1282903"/>
                <a:gd name="connsiteY0-4630" fmla="*/ 588083 h 1939285"/>
                <a:gd name="connsiteX1-4631" fmla="*/ 28881 w 1282903"/>
                <a:gd name="connsiteY1-4632" fmla="*/ 196313 h 1939285"/>
                <a:gd name="connsiteX2-4633" fmla="*/ 151014 w 1282903"/>
                <a:gd name="connsiteY2-4634" fmla="*/ 30190 h 1939285"/>
                <a:gd name="connsiteX3-4635" fmla="*/ 386723 w 1282903"/>
                <a:gd name="connsiteY3-4636" fmla="*/ 23540 h 1939285"/>
                <a:gd name="connsiteX4-4637" fmla="*/ 433773 w 1282903"/>
                <a:gd name="connsiteY4-4638" fmla="*/ 167143 h 1939285"/>
                <a:gd name="connsiteX5-4639" fmla="*/ 497290 w 1282903"/>
                <a:gd name="connsiteY5-4640" fmla="*/ 239864 h 1939285"/>
                <a:gd name="connsiteX6-4641" fmla="*/ 1176848 w 1282903"/>
                <a:gd name="connsiteY6-4642" fmla="*/ 229263 h 1939285"/>
                <a:gd name="connsiteX7-4643" fmla="*/ 1272460 w 1282903"/>
                <a:gd name="connsiteY7-4644" fmla="*/ 324076 h 1939285"/>
                <a:gd name="connsiteX8-4645" fmla="*/ 1274827 w 1282903"/>
                <a:gd name="connsiteY8-4646" fmla="*/ 1789522 h 1939285"/>
                <a:gd name="connsiteX9-4647" fmla="*/ 1171694 w 1282903"/>
                <a:gd name="connsiteY9-4648" fmla="*/ 1891337 h 1939285"/>
                <a:gd name="connsiteX10-4649" fmla="*/ 438569 w 1282903"/>
                <a:gd name="connsiteY10-4650" fmla="*/ 1891501 h 1939285"/>
                <a:gd name="connsiteX11-4651" fmla="*/ 325485 w 1282903"/>
                <a:gd name="connsiteY11-4652" fmla="*/ 1765604 h 1939285"/>
                <a:gd name="connsiteX12-4653" fmla="*/ 287108 w 1282903"/>
                <a:gd name="connsiteY12-4654" fmla="*/ 1092103 h 1939285"/>
                <a:gd name="connsiteX13-4655" fmla="*/ 0 w 1282903"/>
                <a:gd name="connsiteY13-4656" fmla="*/ 989814 h 1939285"/>
                <a:gd name="connsiteX14-4657" fmla="*/ 3818 w 1282903"/>
                <a:gd name="connsiteY14-4658" fmla="*/ 588083 h 1939285"/>
                <a:gd name="connsiteX0-4659" fmla="*/ 3818 w 1282903"/>
                <a:gd name="connsiteY0-4660" fmla="*/ 588083 h 1939285"/>
                <a:gd name="connsiteX1-4661" fmla="*/ 28881 w 1282903"/>
                <a:gd name="connsiteY1-4662" fmla="*/ 196313 h 1939285"/>
                <a:gd name="connsiteX2-4663" fmla="*/ 151014 w 1282903"/>
                <a:gd name="connsiteY2-4664" fmla="*/ 30190 h 1939285"/>
                <a:gd name="connsiteX3-4665" fmla="*/ 386723 w 1282903"/>
                <a:gd name="connsiteY3-4666" fmla="*/ 23540 h 1939285"/>
                <a:gd name="connsiteX4-4667" fmla="*/ 433773 w 1282903"/>
                <a:gd name="connsiteY4-4668" fmla="*/ 167143 h 1939285"/>
                <a:gd name="connsiteX5-4669" fmla="*/ 497290 w 1282903"/>
                <a:gd name="connsiteY5-4670" fmla="*/ 239864 h 1939285"/>
                <a:gd name="connsiteX6-4671" fmla="*/ 1176848 w 1282903"/>
                <a:gd name="connsiteY6-4672" fmla="*/ 229263 h 1939285"/>
                <a:gd name="connsiteX7-4673" fmla="*/ 1272460 w 1282903"/>
                <a:gd name="connsiteY7-4674" fmla="*/ 324076 h 1939285"/>
                <a:gd name="connsiteX8-4675" fmla="*/ 1274827 w 1282903"/>
                <a:gd name="connsiteY8-4676" fmla="*/ 1789522 h 1939285"/>
                <a:gd name="connsiteX9-4677" fmla="*/ 1171694 w 1282903"/>
                <a:gd name="connsiteY9-4678" fmla="*/ 1891337 h 1939285"/>
                <a:gd name="connsiteX10-4679" fmla="*/ 438569 w 1282903"/>
                <a:gd name="connsiteY10-4680" fmla="*/ 1891501 h 1939285"/>
                <a:gd name="connsiteX11-4681" fmla="*/ 325485 w 1282903"/>
                <a:gd name="connsiteY11-4682" fmla="*/ 1765604 h 1939285"/>
                <a:gd name="connsiteX12-4683" fmla="*/ 287108 w 1282903"/>
                <a:gd name="connsiteY12-4684" fmla="*/ 1092103 h 1939285"/>
                <a:gd name="connsiteX13-4685" fmla="*/ 0 w 1282903"/>
                <a:gd name="connsiteY13-4686" fmla="*/ 989814 h 1939285"/>
                <a:gd name="connsiteX14-4687" fmla="*/ 3818 w 1282903"/>
                <a:gd name="connsiteY14-4688" fmla="*/ 588083 h 1939285"/>
                <a:gd name="connsiteX0-4689" fmla="*/ 3818 w 1282903"/>
                <a:gd name="connsiteY0-4690" fmla="*/ 588083 h 1939285"/>
                <a:gd name="connsiteX1-4691" fmla="*/ 28881 w 1282903"/>
                <a:gd name="connsiteY1-4692" fmla="*/ 196313 h 1939285"/>
                <a:gd name="connsiteX2-4693" fmla="*/ 151014 w 1282903"/>
                <a:gd name="connsiteY2-4694" fmla="*/ 30190 h 1939285"/>
                <a:gd name="connsiteX3-4695" fmla="*/ 386723 w 1282903"/>
                <a:gd name="connsiteY3-4696" fmla="*/ 23540 h 1939285"/>
                <a:gd name="connsiteX4-4697" fmla="*/ 433773 w 1282903"/>
                <a:gd name="connsiteY4-4698" fmla="*/ 167143 h 1939285"/>
                <a:gd name="connsiteX5-4699" fmla="*/ 497290 w 1282903"/>
                <a:gd name="connsiteY5-4700" fmla="*/ 239864 h 1939285"/>
                <a:gd name="connsiteX6-4701" fmla="*/ 1176848 w 1282903"/>
                <a:gd name="connsiteY6-4702" fmla="*/ 229263 h 1939285"/>
                <a:gd name="connsiteX7-4703" fmla="*/ 1272460 w 1282903"/>
                <a:gd name="connsiteY7-4704" fmla="*/ 324076 h 1939285"/>
                <a:gd name="connsiteX8-4705" fmla="*/ 1274827 w 1282903"/>
                <a:gd name="connsiteY8-4706" fmla="*/ 1789522 h 1939285"/>
                <a:gd name="connsiteX9-4707" fmla="*/ 1171694 w 1282903"/>
                <a:gd name="connsiteY9-4708" fmla="*/ 1891337 h 1939285"/>
                <a:gd name="connsiteX10-4709" fmla="*/ 438569 w 1282903"/>
                <a:gd name="connsiteY10-4710" fmla="*/ 1891501 h 1939285"/>
                <a:gd name="connsiteX11-4711" fmla="*/ 325485 w 1282903"/>
                <a:gd name="connsiteY11-4712" fmla="*/ 1765604 h 1939285"/>
                <a:gd name="connsiteX12-4713" fmla="*/ 287108 w 1282903"/>
                <a:gd name="connsiteY12-4714" fmla="*/ 1092103 h 1939285"/>
                <a:gd name="connsiteX13-4715" fmla="*/ 0 w 1282903"/>
                <a:gd name="connsiteY13-4716" fmla="*/ 989814 h 1939285"/>
                <a:gd name="connsiteX14-4717" fmla="*/ 3818 w 1282903"/>
                <a:gd name="connsiteY14-4718" fmla="*/ 588083 h 1939285"/>
                <a:gd name="connsiteX0-4719" fmla="*/ 3818 w 1282903"/>
                <a:gd name="connsiteY0-4720" fmla="*/ 588083 h 1939285"/>
                <a:gd name="connsiteX1-4721" fmla="*/ 28881 w 1282903"/>
                <a:gd name="connsiteY1-4722" fmla="*/ 196313 h 1939285"/>
                <a:gd name="connsiteX2-4723" fmla="*/ 151014 w 1282903"/>
                <a:gd name="connsiteY2-4724" fmla="*/ 30190 h 1939285"/>
                <a:gd name="connsiteX3-4725" fmla="*/ 386723 w 1282903"/>
                <a:gd name="connsiteY3-4726" fmla="*/ 23540 h 1939285"/>
                <a:gd name="connsiteX4-4727" fmla="*/ 433773 w 1282903"/>
                <a:gd name="connsiteY4-4728" fmla="*/ 167143 h 1939285"/>
                <a:gd name="connsiteX5-4729" fmla="*/ 497290 w 1282903"/>
                <a:gd name="connsiteY5-4730" fmla="*/ 239864 h 1939285"/>
                <a:gd name="connsiteX6-4731" fmla="*/ 1176848 w 1282903"/>
                <a:gd name="connsiteY6-4732" fmla="*/ 229263 h 1939285"/>
                <a:gd name="connsiteX7-4733" fmla="*/ 1272460 w 1282903"/>
                <a:gd name="connsiteY7-4734" fmla="*/ 324076 h 1939285"/>
                <a:gd name="connsiteX8-4735" fmla="*/ 1274827 w 1282903"/>
                <a:gd name="connsiteY8-4736" fmla="*/ 1789522 h 1939285"/>
                <a:gd name="connsiteX9-4737" fmla="*/ 1171694 w 1282903"/>
                <a:gd name="connsiteY9-4738" fmla="*/ 1891337 h 1939285"/>
                <a:gd name="connsiteX10-4739" fmla="*/ 438569 w 1282903"/>
                <a:gd name="connsiteY10-4740" fmla="*/ 1891501 h 1939285"/>
                <a:gd name="connsiteX11-4741" fmla="*/ 325485 w 1282903"/>
                <a:gd name="connsiteY11-4742" fmla="*/ 1765604 h 1939285"/>
                <a:gd name="connsiteX12-4743" fmla="*/ 287108 w 1282903"/>
                <a:gd name="connsiteY12-4744" fmla="*/ 1092103 h 1939285"/>
                <a:gd name="connsiteX13-4745" fmla="*/ 0 w 1282903"/>
                <a:gd name="connsiteY13-4746" fmla="*/ 989814 h 1939285"/>
                <a:gd name="connsiteX14-4747" fmla="*/ 3818 w 1282903"/>
                <a:gd name="connsiteY14-4748" fmla="*/ 588083 h 1939285"/>
                <a:gd name="connsiteX0-4749" fmla="*/ 3818 w 1282903"/>
                <a:gd name="connsiteY0-4750" fmla="*/ 586337 h 1937539"/>
                <a:gd name="connsiteX1-4751" fmla="*/ 28881 w 1282903"/>
                <a:gd name="connsiteY1-4752" fmla="*/ 194567 h 1937539"/>
                <a:gd name="connsiteX2-4753" fmla="*/ 151014 w 1282903"/>
                <a:gd name="connsiteY2-4754" fmla="*/ 28444 h 1937539"/>
                <a:gd name="connsiteX3-4755" fmla="*/ 378517 w 1282903"/>
                <a:gd name="connsiteY3-4756" fmla="*/ 19850 h 1937539"/>
                <a:gd name="connsiteX4-4757" fmla="*/ 433773 w 1282903"/>
                <a:gd name="connsiteY4-4758" fmla="*/ 165397 h 1937539"/>
                <a:gd name="connsiteX5-4759" fmla="*/ 497290 w 1282903"/>
                <a:gd name="connsiteY5-4760" fmla="*/ 238118 h 1937539"/>
                <a:gd name="connsiteX6-4761" fmla="*/ 1176848 w 1282903"/>
                <a:gd name="connsiteY6-4762" fmla="*/ 227517 h 1937539"/>
                <a:gd name="connsiteX7-4763" fmla="*/ 1272460 w 1282903"/>
                <a:gd name="connsiteY7-4764" fmla="*/ 322330 h 1937539"/>
                <a:gd name="connsiteX8-4765" fmla="*/ 1274827 w 1282903"/>
                <a:gd name="connsiteY8-4766" fmla="*/ 1787776 h 1937539"/>
                <a:gd name="connsiteX9-4767" fmla="*/ 1171694 w 1282903"/>
                <a:gd name="connsiteY9-4768" fmla="*/ 1889591 h 1937539"/>
                <a:gd name="connsiteX10-4769" fmla="*/ 438569 w 1282903"/>
                <a:gd name="connsiteY10-4770" fmla="*/ 1889755 h 1937539"/>
                <a:gd name="connsiteX11-4771" fmla="*/ 325485 w 1282903"/>
                <a:gd name="connsiteY11-4772" fmla="*/ 1763858 h 1937539"/>
                <a:gd name="connsiteX12-4773" fmla="*/ 287108 w 1282903"/>
                <a:gd name="connsiteY12-4774" fmla="*/ 1090357 h 1937539"/>
                <a:gd name="connsiteX13-4775" fmla="*/ 0 w 1282903"/>
                <a:gd name="connsiteY13-4776" fmla="*/ 988068 h 1937539"/>
                <a:gd name="connsiteX14-4777" fmla="*/ 3818 w 1282903"/>
                <a:gd name="connsiteY14-4778" fmla="*/ 586337 h 1937539"/>
                <a:gd name="connsiteX0-4779" fmla="*/ 3818 w 1282903"/>
                <a:gd name="connsiteY0-4780" fmla="*/ 586337 h 1937539"/>
                <a:gd name="connsiteX1-4781" fmla="*/ 28881 w 1282903"/>
                <a:gd name="connsiteY1-4782" fmla="*/ 194567 h 1937539"/>
                <a:gd name="connsiteX2-4783" fmla="*/ 151014 w 1282903"/>
                <a:gd name="connsiteY2-4784" fmla="*/ 28444 h 1937539"/>
                <a:gd name="connsiteX3-4785" fmla="*/ 378517 w 1282903"/>
                <a:gd name="connsiteY3-4786" fmla="*/ 19850 h 1937539"/>
                <a:gd name="connsiteX4-4787" fmla="*/ 433773 w 1282903"/>
                <a:gd name="connsiteY4-4788" fmla="*/ 165397 h 1937539"/>
                <a:gd name="connsiteX5-4789" fmla="*/ 497290 w 1282903"/>
                <a:gd name="connsiteY5-4790" fmla="*/ 238118 h 1937539"/>
                <a:gd name="connsiteX6-4791" fmla="*/ 1176848 w 1282903"/>
                <a:gd name="connsiteY6-4792" fmla="*/ 227517 h 1937539"/>
                <a:gd name="connsiteX7-4793" fmla="*/ 1272460 w 1282903"/>
                <a:gd name="connsiteY7-4794" fmla="*/ 322330 h 1937539"/>
                <a:gd name="connsiteX8-4795" fmla="*/ 1274827 w 1282903"/>
                <a:gd name="connsiteY8-4796" fmla="*/ 1787776 h 1937539"/>
                <a:gd name="connsiteX9-4797" fmla="*/ 1171694 w 1282903"/>
                <a:gd name="connsiteY9-4798" fmla="*/ 1889591 h 1937539"/>
                <a:gd name="connsiteX10-4799" fmla="*/ 438569 w 1282903"/>
                <a:gd name="connsiteY10-4800" fmla="*/ 1889755 h 1937539"/>
                <a:gd name="connsiteX11-4801" fmla="*/ 325485 w 1282903"/>
                <a:gd name="connsiteY11-4802" fmla="*/ 1763858 h 1937539"/>
                <a:gd name="connsiteX12-4803" fmla="*/ 287108 w 1282903"/>
                <a:gd name="connsiteY12-4804" fmla="*/ 1090357 h 1937539"/>
                <a:gd name="connsiteX13-4805" fmla="*/ 0 w 1282903"/>
                <a:gd name="connsiteY13-4806" fmla="*/ 988068 h 1937539"/>
                <a:gd name="connsiteX14-4807" fmla="*/ 3818 w 1282903"/>
                <a:gd name="connsiteY14-4808" fmla="*/ 586337 h 1937539"/>
                <a:gd name="connsiteX0-4809" fmla="*/ 3818 w 1282903"/>
                <a:gd name="connsiteY0-4810" fmla="*/ 573641 h 1924843"/>
                <a:gd name="connsiteX1-4811" fmla="*/ 28881 w 1282903"/>
                <a:gd name="connsiteY1-4812" fmla="*/ 181871 h 1924843"/>
                <a:gd name="connsiteX2-4813" fmla="*/ 151014 w 1282903"/>
                <a:gd name="connsiteY2-4814" fmla="*/ 15748 h 1924843"/>
                <a:gd name="connsiteX3-4815" fmla="*/ 378517 w 1282903"/>
                <a:gd name="connsiteY3-4816" fmla="*/ 7154 h 1924843"/>
                <a:gd name="connsiteX4-4817" fmla="*/ 433773 w 1282903"/>
                <a:gd name="connsiteY4-4818" fmla="*/ 152701 h 1924843"/>
                <a:gd name="connsiteX5-4819" fmla="*/ 497290 w 1282903"/>
                <a:gd name="connsiteY5-4820" fmla="*/ 225422 h 1924843"/>
                <a:gd name="connsiteX6-4821" fmla="*/ 1176848 w 1282903"/>
                <a:gd name="connsiteY6-4822" fmla="*/ 214821 h 1924843"/>
                <a:gd name="connsiteX7-4823" fmla="*/ 1272460 w 1282903"/>
                <a:gd name="connsiteY7-4824" fmla="*/ 309634 h 1924843"/>
                <a:gd name="connsiteX8-4825" fmla="*/ 1274827 w 1282903"/>
                <a:gd name="connsiteY8-4826" fmla="*/ 1775080 h 1924843"/>
                <a:gd name="connsiteX9-4827" fmla="*/ 1171694 w 1282903"/>
                <a:gd name="connsiteY9-4828" fmla="*/ 1876895 h 1924843"/>
                <a:gd name="connsiteX10-4829" fmla="*/ 438569 w 1282903"/>
                <a:gd name="connsiteY10-4830" fmla="*/ 1877059 h 1924843"/>
                <a:gd name="connsiteX11-4831" fmla="*/ 325485 w 1282903"/>
                <a:gd name="connsiteY11-4832" fmla="*/ 1751162 h 1924843"/>
                <a:gd name="connsiteX12-4833" fmla="*/ 287108 w 1282903"/>
                <a:gd name="connsiteY12-4834" fmla="*/ 1077661 h 1924843"/>
                <a:gd name="connsiteX13-4835" fmla="*/ 0 w 1282903"/>
                <a:gd name="connsiteY13-4836" fmla="*/ 975372 h 1924843"/>
                <a:gd name="connsiteX14-4837" fmla="*/ 3818 w 1282903"/>
                <a:gd name="connsiteY14-4838" fmla="*/ 573641 h 1924843"/>
                <a:gd name="connsiteX0-4839" fmla="*/ 3818 w 1282903"/>
                <a:gd name="connsiteY0-4840" fmla="*/ 573641 h 1924843"/>
                <a:gd name="connsiteX1-4841" fmla="*/ 28881 w 1282903"/>
                <a:gd name="connsiteY1-4842" fmla="*/ 181871 h 1924843"/>
                <a:gd name="connsiteX2-4843" fmla="*/ 130500 w 1282903"/>
                <a:gd name="connsiteY2-4844" fmla="*/ 15748 h 1924843"/>
                <a:gd name="connsiteX3-4845" fmla="*/ 378517 w 1282903"/>
                <a:gd name="connsiteY3-4846" fmla="*/ 7154 h 1924843"/>
                <a:gd name="connsiteX4-4847" fmla="*/ 433773 w 1282903"/>
                <a:gd name="connsiteY4-4848" fmla="*/ 152701 h 1924843"/>
                <a:gd name="connsiteX5-4849" fmla="*/ 497290 w 1282903"/>
                <a:gd name="connsiteY5-4850" fmla="*/ 225422 h 1924843"/>
                <a:gd name="connsiteX6-4851" fmla="*/ 1176848 w 1282903"/>
                <a:gd name="connsiteY6-4852" fmla="*/ 214821 h 1924843"/>
                <a:gd name="connsiteX7-4853" fmla="*/ 1272460 w 1282903"/>
                <a:gd name="connsiteY7-4854" fmla="*/ 309634 h 1924843"/>
                <a:gd name="connsiteX8-4855" fmla="*/ 1274827 w 1282903"/>
                <a:gd name="connsiteY8-4856" fmla="*/ 1775080 h 1924843"/>
                <a:gd name="connsiteX9-4857" fmla="*/ 1171694 w 1282903"/>
                <a:gd name="connsiteY9-4858" fmla="*/ 1876895 h 1924843"/>
                <a:gd name="connsiteX10-4859" fmla="*/ 438569 w 1282903"/>
                <a:gd name="connsiteY10-4860" fmla="*/ 1877059 h 1924843"/>
                <a:gd name="connsiteX11-4861" fmla="*/ 325485 w 1282903"/>
                <a:gd name="connsiteY11-4862" fmla="*/ 1751162 h 1924843"/>
                <a:gd name="connsiteX12-4863" fmla="*/ 287108 w 1282903"/>
                <a:gd name="connsiteY12-4864" fmla="*/ 1077661 h 1924843"/>
                <a:gd name="connsiteX13-4865" fmla="*/ 0 w 1282903"/>
                <a:gd name="connsiteY13-4866" fmla="*/ 975372 h 1924843"/>
                <a:gd name="connsiteX14-4867" fmla="*/ 3818 w 1282903"/>
                <a:gd name="connsiteY14-4868" fmla="*/ 573641 h 1924843"/>
                <a:gd name="connsiteX0-4869" fmla="*/ 3818 w 1282903"/>
                <a:gd name="connsiteY0-4870" fmla="*/ 567033 h 1918235"/>
                <a:gd name="connsiteX1-4871" fmla="*/ 28881 w 1282903"/>
                <a:gd name="connsiteY1-4872" fmla="*/ 175263 h 1918235"/>
                <a:gd name="connsiteX2-4873" fmla="*/ 130500 w 1282903"/>
                <a:gd name="connsiteY2-4874" fmla="*/ 9140 h 1918235"/>
                <a:gd name="connsiteX3-4875" fmla="*/ 378517 w 1282903"/>
                <a:gd name="connsiteY3-4876" fmla="*/ 546 h 1918235"/>
                <a:gd name="connsiteX4-4877" fmla="*/ 433773 w 1282903"/>
                <a:gd name="connsiteY4-4878" fmla="*/ 146093 h 1918235"/>
                <a:gd name="connsiteX5-4879" fmla="*/ 497290 w 1282903"/>
                <a:gd name="connsiteY5-4880" fmla="*/ 218814 h 1918235"/>
                <a:gd name="connsiteX6-4881" fmla="*/ 1176848 w 1282903"/>
                <a:gd name="connsiteY6-4882" fmla="*/ 208213 h 1918235"/>
                <a:gd name="connsiteX7-4883" fmla="*/ 1272460 w 1282903"/>
                <a:gd name="connsiteY7-4884" fmla="*/ 303026 h 1918235"/>
                <a:gd name="connsiteX8-4885" fmla="*/ 1274827 w 1282903"/>
                <a:gd name="connsiteY8-4886" fmla="*/ 1768472 h 1918235"/>
                <a:gd name="connsiteX9-4887" fmla="*/ 1171694 w 1282903"/>
                <a:gd name="connsiteY9-4888" fmla="*/ 1870287 h 1918235"/>
                <a:gd name="connsiteX10-4889" fmla="*/ 438569 w 1282903"/>
                <a:gd name="connsiteY10-4890" fmla="*/ 1870451 h 1918235"/>
                <a:gd name="connsiteX11-4891" fmla="*/ 325485 w 1282903"/>
                <a:gd name="connsiteY11-4892" fmla="*/ 1744554 h 1918235"/>
                <a:gd name="connsiteX12-4893" fmla="*/ 287108 w 1282903"/>
                <a:gd name="connsiteY12-4894" fmla="*/ 1071053 h 1918235"/>
                <a:gd name="connsiteX13-4895" fmla="*/ 0 w 1282903"/>
                <a:gd name="connsiteY13-4896" fmla="*/ 968764 h 1918235"/>
                <a:gd name="connsiteX14-4897" fmla="*/ 3818 w 1282903"/>
                <a:gd name="connsiteY14-4898" fmla="*/ 567033 h 1918235"/>
                <a:gd name="connsiteX0-4899" fmla="*/ 3818 w 1282903"/>
                <a:gd name="connsiteY0-4900" fmla="*/ 566512 h 1917714"/>
                <a:gd name="connsiteX1-4901" fmla="*/ 28881 w 1282903"/>
                <a:gd name="connsiteY1-4902" fmla="*/ 174742 h 1917714"/>
                <a:gd name="connsiteX2-4903" fmla="*/ 130500 w 1282903"/>
                <a:gd name="connsiteY2-4904" fmla="*/ 8619 h 1917714"/>
                <a:gd name="connsiteX3-4905" fmla="*/ 378517 w 1282903"/>
                <a:gd name="connsiteY3-4906" fmla="*/ 25 h 1917714"/>
                <a:gd name="connsiteX4-4907" fmla="*/ 433773 w 1282903"/>
                <a:gd name="connsiteY4-4908" fmla="*/ 145572 h 1917714"/>
                <a:gd name="connsiteX5-4909" fmla="*/ 497290 w 1282903"/>
                <a:gd name="connsiteY5-4910" fmla="*/ 218293 h 1917714"/>
                <a:gd name="connsiteX6-4911" fmla="*/ 1176848 w 1282903"/>
                <a:gd name="connsiteY6-4912" fmla="*/ 207692 h 1917714"/>
                <a:gd name="connsiteX7-4913" fmla="*/ 1272460 w 1282903"/>
                <a:gd name="connsiteY7-4914" fmla="*/ 302505 h 1917714"/>
                <a:gd name="connsiteX8-4915" fmla="*/ 1274827 w 1282903"/>
                <a:gd name="connsiteY8-4916" fmla="*/ 1767951 h 1917714"/>
                <a:gd name="connsiteX9-4917" fmla="*/ 1171694 w 1282903"/>
                <a:gd name="connsiteY9-4918" fmla="*/ 1869766 h 1917714"/>
                <a:gd name="connsiteX10-4919" fmla="*/ 438569 w 1282903"/>
                <a:gd name="connsiteY10-4920" fmla="*/ 1869930 h 1917714"/>
                <a:gd name="connsiteX11-4921" fmla="*/ 325485 w 1282903"/>
                <a:gd name="connsiteY11-4922" fmla="*/ 1744033 h 1917714"/>
                <a:gd name="connsiteX12-4923" fmla="*/ 287108 w 1282903"/>
                <a:gd name="connsiteY12-4924" fmla="*/ 1070532 h 1917714"/>
                <a:gd name="connsiteX13-4925" fmla="*/ 0 w 1282903"/>
                <a:gd name="connsiteY13-4926" fmla="*/ 968243 h 1917714"/>
                <a:gd name="connsiteX14-4927" fmla="*/ 3818 w 1282903"/>
                <a:gd name="connsiteY14-4928" fmla="*/ 566512 h 1917714"/>
                <a:gd name="connsiteX0-4929" fmla="*/ 3818 w 1282903"/>
                <a:gd name="connsiteY0-4930" fmla="*/ 566512 h 1917714"/>
                <a:gd name="connsiteX1-4931" fmla="*/ 28881 w 1282903"/>
                <a:gd name="connsiteY1-4932" fmla="*/ 174742 h 1917714"/>
                <a:gd name="connsiteX2-4933" fmla="*/ 130500 w 1282903"/>
                <a:gd name="connsiteY2-4934" fmla="*/ 8619 h 1917714"/>
                <a:gd name="connsiteX3-4935" fmla="*/ 378517 w 1282903"/>
                <a:gd name="connsiteY3-4936" fmla="*/ 25 h 1917714"/>
                <a:gd name="connsiteX4-4937" fmla="*/ 433773 w 1282903"/>
                <a:gd name="connsiteY4-4938" fmla="*/ 145572 h 1917714"/>
                <a:gd name="connsiteX5-4939" fmla="*/ 497290 w 1282903"/>
                <a:gd name="connsiteY5-4940" fmla="*/ 218293 h 1917714"/>
                <a:gd name="connsiteX6-4941" fmla="*/ 1176848 w 1282903"/>
                <a:gd name="connsiteY6-4942" fmla="*/ 207692 h 1917714"/>
                <a:gd name="connsiteX7-4943" fmla="*/ 1272460 w 1282903"/>
                <a:gd name="connsiteY7-4944" fmla="*/ 302505 h 1917714"/>
                <a:gd name="connsiteX8-4945" fmla="*/ 1274827 w 1282903"/>
                <a:gd name="connsiteY8-4946" fmla="*/ 1767951 h 1917714"/>
                <a:gd name="connsiteX9-4947" fmla="*/ 1171694 w 1282903"/>
                <a:gd name="connsiteY9-4948" fmla="*/ 1869766 h 1917714"/>
                <a:gd name="connsiteX10-4949" fmla="*/ 438569 w 1282903"/>
                <a:gd name="connsiteY10-4950" fmla="*/ 1869930 h 1917714"/>
                <a:gd name="connsiteX11-4951" fmla="*/ 325485 w 1282903"/>
                <a:gd name="connsiteY11-4952" fmla="*/ 1744033 h 1917714"/>
                <a:gd name="connsiteX12-4953" fmla="*/ 287108 w 1282903"/>
                <a:gd name="connsiteY12-4954" fmla="*/ 1070532 h 1917714"/>
                <a:gd name="connsiteX13-4955" fmla="*/ 0 w 1282903"/>
                <a:gd name="connsiteY13-4956" fmla="*/ 968243 h 1917714"/>
                <a:gd name="connsiteX14-4957" fmla="*/ 3818 w 1282903"/>
                <a:gd name="connsiteY14-4958" fmla="*/ 566512 h 1917714"/>
                <a:gd name="connsiteX0-4959" fmla="*/ 3818 w 1282903"/>
                <a:gd name="connsiteY0-4960" fmla="*/ 566533 h 1917735"/>
                <a:gd name="connsiteX1-4961" fmla="*/ 28881 w 1282903"/>
                <a:gd name="connsiteY1-4962" fmla="*/ 174763 h 1917735"/>
                <a:gd name="connsiteX2-4963" fmla="*/ 130500 w 1282903"/>
                <a:gd name="connsiteY2-4964" fmla="*/ 8640 h 1917735"/>
                <a:gd name="connsiteX3-4965" fmla="*/ 378517 w 1282903"/>
                <a:gd name="connsiteY3-4966" fmla="*/ 46 h 1917735"/>
                <a:gd name="connsiteX4-4967" fmla="*/ 433773 w 1282903"/>
                <a:gd name="connsiteY4-4968" fmla="*/ 145593 h 1917735"/>
                <a:gd name="connsiteX5-4969" fmla="*/ 497290 w 1282903"/>
                <a:gd name="connsiteY5-4970" fmla="*/ 218314 h 1917735"/>
                <a:gd name="connsiteX6-4971" fmla="*/ 1176848 w 1282903"/>
                <a:gd name="connsiteY6-4972" fmla="*/ 207713 h 1917735"/>
                <a:gd name="connsiteX7-4973" fmla="*/ 1272460 w 1282903"/>
                <a:gd name="connsiteY7-4974" fmla="*/ 302526 h 1917735"/>
                <a:gd name="connsiteX8-4975" fmla="*/ 1274827 w 1282903"/>
                <a:gd name="connsiteY8-4976" fmla="*/ 1767972 h 1917735"/>
                <a:gd name="connsiteX9-4977" fmla="*/ 1171694 w 1282903"/>
                <a:gd name="connsiteY9-4978" fmla="*/ 1869787 h 1917735"/>
                <a:gd name="connsiteX10-4979" fmla="*/ 438569 w 1282903"/>
                <a:gd name="connsiteY10-4980" fmla="*/ 1869951 h 1917735"/>
                <a:gd name="connsiteX11-4981" fmla="*/ 325485 w 1282903"/>
                <a:gd name="connsiteY11-4982" fmla="*/ 1744054 h 1917735"/>
                <a:gd name="connsiteX12-4983" fmla="*/ 287108 w 1282903"/>
                <a:gd name="connsiteY12-4984" fmla="*/ 1070553 h 1917735"/>
                <a:gd name="connsiteX13-4985" fmla="*/ 0 w 1282903"/>
                <a:gd name="connsiteY13-4986" fmla="*/ 968264 h 1917735"/>
                <a:gd name="connsiteX14-4987" fmla="*/ 3818 w 1282903"/>
                <a:gd name="connsiteY14-4988" fmla="*/ 566533 h 1917735"/>
                <a:gd name="connsiteX0-4989" fmla="*/ 3818 w 1282903"/>
                <a:gd name="connsiteY0-4990" fmla="*/ 566508 h 1917710"/>
                <a:gd name="connsiteX1-4991" fmla="*/ 28881 w 1282903"/>
                <a:gd name="connsiteY1-4992" fmla="*/ 174738 h 1917710"/>
                <a:gd name="connsiteX2-4993" fmla="*/ 130500 w 1282903"/>
                <a:gd name="connsiteY2-4994" fmla="*/ 8615 h 1917710"/>
                <a:gd name="connsiteX3-4995" fmla="*/ 378517 w 1282903"/>
                <a:gd name="connsiteY3-4996" fmla="*/ 21 h 1917710"/>
                <a:gd name="connsiteX4-4997" fmla="*/ 433773 w 1282903"/>
                <a:gd name="connsiteY4-4998" fmla="*/ 145568 h 1917710"/>
                <a:gd name="connsiteX5-4999" fmla="*/ 497290 w 1282903"/>
                <a:gd name="connsiteY5-5000" fmla="*/ 218289 h 1917710"/>
                <a:gd name="connsiteX6-5001" fmla="*/ 1176848 w 1282903"/>
                <a:gd name="connsiteY6-5002" fmla="*/ 207688 h 1917710"/>
                <a:gd name="connsiteX7-5003" fmla="*/ 1272460 w 1282903"/>
                <a:gd name="connsiteY7-5004" fmla="*/ 302501 h 1917710"/>
                <a:gd name="connsiteX8-5005" fmla="*/ 1274827 w 1282903"/>
                <a:gd name="connsiteY8-5006" fmla="*/ 1767947 h 1917710"/>
                <a:gd name="connsiteX9-5007" fmla="*/ 1171694 w 1282903"/>
                <a:gd name="connsiteY9-5008" fmla="*/ 1869762 h 1917710"/>
                <a:gd name="connsiteX10-5009" fmla="*/ 438569 w 1282903"/>
                <a:gd name="connsiteY10-5010" fmla="*/ 1869926 h 1917710"/>
                <a:gd name="connsiteX11-5011" fmla="*/ 325485 w 1282903"/>
                <a:gd name="connsiteY11-5012" fmla="*/ 1744029 h 1917710"/>
                <a:gd name="connsiteX12-5013" fmla="*/ 287108 w 1282903"/>
                <a:gd name="connsiteY12-5014" fmla="*/ 1070528 h 1917710"/>
                <a:gd name="connsiteX13-5015" fmla="*/ 0 w 1282903"/>
                <a:gd name="connsiteY13-5016" fmla="*/ 968239 h 1917710"/>
                <a:gd name="connsiteX14-5017" fmla="*/ 3818 w 1282903"/>
                <a:gd name="connsiteY14-5018" fmla="*/ 566508 h 1917710"/>
                <a:gd name="connsiteX0-5019" fmla="*/ 3818 w 1282903"/>
                <a:gd name="connsiteY0-5020" fmla="*/ 566508 h 1917710"/>
                <a:gd name="connsiteX1-5021" fmla="*/ 28881 w 1282903"/>
                <a:gd name="connsiteY1-5022" fmla="*/ 174738 h 1917710"/>
                <a:gd name="connsiteX2-5023" fmla="*/ 130500 w 1282903"/>
                <a:gd name="connsiteY2-5024" fmla="*/ 8615 h 1917710"/>
                <a:gd name="connsiteX3-5025" fmla="*/ 378517 w 1282903"/>
                <a:gd name="connsiteY3-5026" fmla="*/ 21 h 1917710"/>
                <a:gd name="connsiteX4-5027" fmla="*/ 433773 w 1282903"/>
                <a:gd name="connsiteY4-5028" fmla="*/ 145568 h 1917710"/>
                <a:gd name="connsiteX5-5029" fmla="*/ 497290 w 1282903"/>
                <a:gd name="connsiteY5-5030" fmla="*/ 218289 h 1917710"/>
                <a:gd name="connsiteX6-5031" fmla="*/ 1176848 w 1282903"/>
                <a:gd name="connsiteY6-5032" fmla="*/ 207688 h 1917710"/>
                <a:gd name="connsiteX7-5033" fmla="*/ 1272460 w 1282903"/>
                <a:gd name="connsiteY7-5034" fmla="*/ 302501 h 1917710"/>
                <a:gd name="connsiteX8-5035" fmla="*/ 1274827 w 1282903"/>
                <a:gd name="connsiteY8-5036" fmla="*/ 1767947 h 1917710"/>
                <a:gd name="connsiteX9-5037" fmla="*/ 1171694 w 1282903"/>
                <a:gd name="connsiteY9-5038" fmla="*/ 1869762 h 1917710"/>
                <a:gd name="connsiteX10-5039" fmla="*/ 438569 w 1282903"/>
                <a:gd name="connsiteY10-5040" fmla="*/ 1869926 h 1917710"/>
                <a:gd name="connsiteX11-5041" fmla="*/ 325485 w 1282903"/>
                <a:gd name="connsiteY11-5042" fmla="*/ 1744029 h 1917710"/>
                <a:gd name="connsiteX12-5043" fmla="*/ 287108 w 1282903"/>
                <a:gd name="connsiteY12-5044" fmla="*/ 1070528 h 1917710"/>
                <a:gd name="connsiteX13-5045" fmla="*/ 43416 w 1282903"/>
                <a:gd name="connsiteY13-5046" fmla="*/ 983588 h 1917710"/>
                <a:gd name="connsiteX14-5047" fmla="*/ 0 w 1282903"/>
                <a:gd name="connsiteY14-5048" fmla="*/ 968239 h 1917710"/>
                <a:gd name="connsiteX15-5049" fmla="*/ 3818 w 1282903"/>
                <a:gd name="connsiteY15-5050" fmla="*/ 566508 h 1917710"/>
                <a:gd name="connsiteX0-5051" fmla="*/ 6382 w 1285467"/>
                <a:gd name="connsiteY0-5052" fmla="*/ 566508 h 1917710"/>
                <a:gd name="connsiteX1-5053" fmla="*/ 31445 w 1285467"/>
                <a:gd name="connsiteY1-5054" fmla="*/ 174738 h 1917710"/>
                <a:gd name="connsiteX2-5055" fmla="*/ 133064 w 1285467"/>
                <a:gd name="connsiteY2-5056" fmla="*/ 8615 h 1917710"/>
                <a:gd name="connsiteX3-5057" fmla="*/ 381081 w 1285467"/>
                <a:gd name="connsiteY3-5058" fmla="*/ 21 h 1917710"/>
                <a:gd name="connsiteX4-5059" fmla="*/ 436337 w 1285467"/>
                <a:gd name="connsiteY4-5060" fmla="*/ 145568 h 1917710"/>
                <a:gd name="connsiteX5-5061" fmla="*/ 499854 w 1285467"/>
                <a:gd name="connsiteY5-5062" fmla="*/ 218289 h 1917710"/>
                <a:gd name="connsiteX6-5063" fmla="*/ 1179412 w 1285467"/>
                <a:gd name="connsiteY6-5064" fmla="*/ 207688 h 1917710"/>
                <a:gd name="connsiteX7-5065" fmla="*/ 1275024 w 1285467"/>
                <a:gd name="connsiteY7-5066" fmla="*/ 302501 h 1917710"/>
                <a:gd name="connsiteX8-5067" fmla="*/ 1277391 w 1285467"/>
                <a:gd name="connsiteY8-5068" fmla="*/ 1767947 h 1917710"/>
                <a:gd name="connsiteX9-5069" fmla="*/ 1174258 w 1285467"/>
                <a:gd name="connsiteY9-5070" fmla="*/ 1869762 h 1917710"/>
                <a:gd name="connsiteX10-5071" fmla="*/ 441133 w 1285467"/>
                <a:gd name="connsiteY10-5072" fmla="*/ 1869926 h 1917710"/>
                <a:gd name="connsiteX11-5073" fmla="*/ 328049 w 1285467"/>
                <a:gd name="connsiteY11-5074" fmla="*/ 1744029 h 1917710"/>
                <a:gd name="connsiteX12-5075" fmla="*/ 289672 w 1285467"/>
                <a:gd name="connsiteY12-5076" fmla="*/ 1070528 h 1917710"/>
                <a:gd name="connsiteX13-5077" fmla="*/ 45980 w 1285467"/>
                <a:gd name="connsiteY13-5078" fmla="*/ 983588 h 1917710"/>
                <a:gd name="connsiteX14-5079" fmla="*/ 0 w 1285467"/>
                <a:gd name="connsiteY14-5080" fmla="*/ 885635 h 1917710"/>
                <a:gd name="connsiteX15-5081" fmla="*/ 6382 w 1285467"/>
                <a:gd name="connsiteY15-5082" fmla="*/ 566508 h 1917710"/>
                <a:gd name="connsiteX0-5083" fmla="*/ 8923 w 1288008"/>
                <a:gd name="connsiteY0-5084" fmla="*/ 566508 h 1917710"/>
                <a:gd name="connsiteX1-5085" fmla="*/ 33986 w 1288008"/>
                <a:gd name="connsiteY1-5086" fmla="*/ 174738 h 1917710"/>
                <a:gd name="connsiteX2-5087" fmla="*/ 135605 w 1288008"/>
                <a:gd name="connsiteY2-5088" fmla="*/ 8615 h 1917710"/>
                <a:gd name="connsiteX3-5089" fmla="*/ 383622 w 1288008"/>
                <a:gd name="connsiteY3-5090" fmla="*/ 21 h 1917710"/>
                <a:gd name="connsiteX4-5091" fmla="*/ 438878 w 1288008"/>
                <a:gd name="connsiteY4-5092" fmla="*/ 145568 h 1917710"/>
                <a:gd name="connsiteX5-5093" fmla="*/ 502395 w 1288008"/>
                <a:gd name="connsiteY5-5094" fmla="*/ 218289 h 1917710"/>
                <a:gd name="connsiteX6-5095" fmla="*/ 1181953 w 1288008"/>
                <a:gd name="connsiteY6-5096" fmla="*/ 207688 h 1917710"/>
                <a:gd name="connsiteX7-5097" fmla="*/ 1277565 w 1288008"/>
                <a:gd name="connsiteY7-5098" fmla="*/ 302501 h 1917710"/>
                <a:gd name="connsiteX8-5099" fmla="*/ 1279932 w 1288008"/>
                <a:gd name="connsiteY8-5100" fmla="*/ 1767947 h 1917710"/>
                <a:gd name="connsiteX9-5101" fmla="*/ 1176799 w 1288008"/>
                <a:gd name="connsiteY9-5102" fmla="*/ 1869762 h 1917710"/>
                <a:gd name="connsiteX10-5103" fmla="*/ 443674 w 1288008"/>
                <a:gd name="connsiteY10-5104" fmla="*/ 1869926 h 1917710"/>
                <a:gd name="connsiteX11-5105" fmla="*/ 330590 w 1288008"/>
                <a:gd name="connsiteY11-5106" fmla="*/ 1744029 h 1917710"/>
                <a:gd name="connsiteX12-5107" fmla="*/ 292213 w 1288008"/>
                <a:gd name="connsiteY12-5108" fmla="*/ 1070528 h 1917710"/>
                <a:gd name="connsiteX13-5109" fmla="*/ 48521 w 1288008"/>
                <a:gd name="connsiteY13-5110" fmla="*/ 983588 h 1917710"/>
                <a:gd name="connsiteX14-5111" fmla="*/ 2541 w 1288008"/>
                <a:gd name="connsiteY14-5112" fmla="*/ 885635 h 1917710"/>
                <a:gd name="connsiteX15-5113" fmla="*/ 8923 w 1288008"/>
                <a:gd name="connsiteY15-5114" fmla="*/ 566508 h 1917710"/>
                <a:gd name="connsiteX0-5115" fmla="*/ 8923 w 1288008"/>
                <a:gd name="connsiteY0-5116" fmla="*/ 566508 h 1917710"/>
                <a:gd name="connsiteX1-5117" fmla="*/ 33986 w 1288008"/>
                <a:gd name="connsiteY1-5118" fmla="*/ 174738 h 1917710"/>
                <a:gd name="connsiteX2-5119" fmla="*/ 135605 w 1288008"/>
                <a:gd name="connsiteY2-5120" fmla="*/ 8615 h 1917710"/>
                <a:gd name="connsiteX3-5121" fmla="*/ 383622 w 1288008"/>
                <a:gd name="connsiteY3-5122" fmla="*/ 21 h 1917710"/>
                <a:gd name="connsiteX4-5123" fmla="*/ 438878 w 1288008"/>
                <a:gd name="connsiteY4-5124" fmla="*/ 145568 h 1917710"/>
                <a:gd name="connsiteX5-5125" fmla="*/ 502395 w 1288008"/>
                <a:gd name="connsiteY5-5126" fmla="*/ 218289 h 1917710"/>
                <a:gd name="connsiteX6-5127" fmla="*/ 1181953 w 1288008"/>
                <a:gd name="connsiteY6-5128" fmla="*/ 207688 h 1917710"/>
                <a:gd name="connsiteX7-5129" fmla="*/ 1277565 w 1288008"/>
                <a:gd name="connsiteY7-5130" fmla="*/ 302501 h 1917710"/>
                <a:gd name="connsiteX8-5131" fmla="*/ 1279932 w 1288008"/>
                <a:gd name="connsiteY8-5132" fmla="*/ 1767947 h 1917710"/>
                <a:gd name="connsiteX9-5133" fmla="*/ 1176799 w 1288008"/>
                <a:gd name="connsiteY9-5134" fmla="*/ 1869762 h 1917710"/>
                <a:gd name="connsiteX10-5135" fmla="*/ 443674 w 1288008"/>
                <a:gd name="connsiteY10-5136" fmla="*/ 1869926 h 1917710"/>
                <a:gd name="connsiteX11-5137" fmla="*/ 330590 w 1288008"/>
                <a:gd name="connsiteY11-5138" fmla="*/ 1744029 h 1917710"/>
                <a:gd name="connsiteX12-5139" fmla="*/ 292213 w 1288008"/>
                <a:gd name="connsiteY12-5140" fmla="*/ 1070528 h 1917710"/>
                <a:gd name="connsiteX13-5141" fmla="*/ 48521 w 1288008"/>
                <a:gd name="connsiteY13-5142" fmla="*/ 983588 h 1917710"/>
                <a:gd name="connsiteX14-5143" fmla="*/ 2541 w 1288008"/>
                <a:gd name="connsiteY14-5144" fmla="*/ 885635 h 1917710"/>
                <a:gd name="connsiteX15-5145" fmla="*/ 8923 w 1288008"/>
                <a:gd name="connsiteY15-5146" fmla="*/ 566508 h 1917710"/>
                <a:gd name="connsiteX0-5147" fmla="*/ 1741 w 1280826"/>
                <a:gd name="connsiteY0-5148" fmla="*/ 566508 h 1917710"/>
                <a:gd name="connsiteX1-5149" fmla="*/ 26804 w 1280826"/>
                <a:gd name="connsiteY1-5150" fmla="*/ 174738 h 1917710"/>
                <a:gd name="connsiteX2-5151" fmla="*/ 128423 w 1280826"/>
                <a:gd name="connsiteY2-5152" fmla="*/ 8615 h 1917710"/>
                <a:gd name="connsiteX3-5153" fmla="*/ 376440 w 1280826"/>
                <a:gd name="connsiteY3-5154" fmla="*/ 21 h 1917710"/>
                <a:gd name="connsiteX4-5155" fmla="*/ 431696 w 1280826"/>
                <a:gd name="connsiteY4-5156" fmla="*/ 145568 h 1917710"/>
                <a:gd name="connsiteX5-5157" fmla="*/ 495213 w 1280826"/>
                <a:gd name="connsiteY5-5158" fmla="*/ 218289 h 1917710"/>
                <a:gd name="connsiteX6-5159" fmla="*/ 1174771 w 1280826"/>
                <a:gd name="connsiteY6-5160" fmla="*/ 207688 h 1917710"/>
                <a:gd name="connsiteX7-5161" fmla="*/ 1270383 w 1280826"/>
                <a:gd name="connsiteY7-5162" fmla="*/ 302501 h 1917710"/>
                <a:gd name="connsiteX8-5163" fmla="*/ 1272750 w 1280826"/>
                <a:gd name="connsiteY8-5164" fmla="*/ 1767947 h 1917710"/>
                <a:gd name="connsiteX9-5165" fmla="*/ 1169617 w 1280826"/>
                <a:gd name="connsiteY9-5166" fmla="*/ 1869762 h 1917710"/>
                <a:gd name="connsiteX10-5167" fmla="*/ 436492 w 1280826"/>
                <a:gd name="connsiteY10-5168" fmla="*/ 1869926 h 1917710"/>
                <a:gd name="connsiteX11-5169" fmla="*/ 323408 w 1280826"/>
                <a:gd name="connsiteY11-5170" fmla="*/ 1744029 h 1917710"/>
                <a:gd name="connsiteX12-5171" fmla="*/ 285031 w 1280826"/>
                <a:gd name="connsiteY12-5172" fmla="*/ 1070528 h 1917710"/>
                <a:gd name="connsiteX13-5173" fmla="*/ 41339 w 1280826"/>
                <a:gd name="connsiteY13-5174" fmla="*/ 983588 h 1917710"/>
                <a:gd name="connsiteX14-5175" fmla="*/ 10745 w 1280826"/>
                <a:gd name="connsiteY14-5176" fmla="*/ 906691 h 1917710"/>
                <a:gd name="connsiteX15-5177" fmla="*/ 1741 w 1280826"/>
                <a:gd name="connsiteY15-5178" fmla="*/ 566508 h 1917710"/>
                <a:gd name="connsiteX0-5179" fmla="*/ 3092 w 1282177"/>
                <a:gd name="connsiteY0-5180" fmla="*/ 571937 h 1923139"/>
                <a:gd name="connsiteX1-5181" fmla="*/ 12770 w 1282177"/>
                <a:gd name="connsiteY1-5182" fmla="*/ 155872 h 1923139"/>
                <a:gd name="connsiteX2-5183" fmla="*/ 129774 w 1282177"/>
                <a:gd name="connsiteY2-5184" fmla="*/ 14044 h 1923139"/>
                <a:gd name="connsiteX3-5185" fmla="*/ 377791 w 1282177"/>
                <a:gd name="connsiteY3-5186" fmla="*/ 5450 h 1923139"/>
                <a:gd name="connsiteX4-5187" fmla="*/ 433047 w 1282177"/>
                <a:gd name="connsiteY4-5188" fmla="*/ 150997 h 1923139"/>
                <a:gd name="connsiteX5-5189" fmla="*/ 496564 w 1282177"/>
                <a:gd name="connsiteY5-5190" fmla="*/ 223718 h 1923139"/>
                <a:gd name="connsiteX6-5191" fmla="*/ 1176122 w 1282177"/>
                <a:gd name="connsiteY6-5192" fmla="*/ 213117 h 1923139"/>
                <a:gd name="connsiteX7-5193" fmla="*/ 1271734 w 1282177"/>
                <a:gd name="connsiteY7-5194" fmla="*/ 307930 h 1923139"/>
                <a:gd name="connsiteX8-5195" fmla="*/ 1274101 w 1282177"/>
                <a:gd name="connsiteY8-5196" fmla="*/ 1773376 h 1923139"/>
                <a:gd name="connsiteX9-5197" fmla="*/ 1170968 w 1282177"/>
                <a:gd name="connsiteY9-5198" fmla="*/ 1875191 h 1923139"/>
                <a:gd name="connsiteX10-5199" fmla="*/ 437843 w 1282177"/>
                <a:gd name="connsiteY10-5200" fmla="*/ 1875355 h 1923139"/>
                <a:gd name="connsiteX11-5201" fmla="*/ 324759 w 1282177"/>
                <a:gd name="connsiteY11-5202" fmla="*/ 1749458 h 1923139"/>
                <a:gd name="connsiteX12-5203" fmla="*/ 286382 w 1282177"/>
                <a:gd name="connsiteY12-5204" fmla="*/ 1075957 h 1923139"/>
                <a:gd name="connsiteX13-5205" fmla="*/ 42690 w 1282177"/>
                <a:gd name="connsiteY13-5206" fmla="*/ 989017 h 1923139"/>
                <a:gd name="connsiteX14-5207" fmla="*/ 12096 w 1282177"/>
                <a:gd name="connsiteY14-5208" fmla="*/ 912120 h 1923139"/>
                <a:gd name="connsiteX15-5209" fmla="*/ 3092 w 1282177"/>
                <a:gd name="connsiteY15-5210" fmla="*/ 571937 h 1923139"/>
                <a:gd name="connsiteX0-5211" fmla="*/ 1741 w 1280826"/>
                <a:gd name="connsiteY0-5212" fmla="*/ 571937 h 1923139"/>
                <a:gd name="connsiteX1-5213" fmla="*/ 11419 w 1280826"/>
                <a:gd name="connsiteY1-5214" fmla="*/ 155872 h 1923139"/>
                <a:gd name="connsiteX2-5215" fmla="*/ 128423 w 1280826"/>
                <a:gd name="connsiteY2-5216" fmla="*/ 14044 h 1923139"/>
                <a:gd name="connsiteX3-5217" fmla="*/ 376440 w 1280826"/>
                <a:gd name="connsiteY3-5218" fmla="*/ 5450 h 1923139"/>
                <a:gd name="connsiteX4-5219" fmla="*/ 431696 w 1280826"/>
                <a:gd name="connsiteY4-5220" fmla="*/ 150997 h 1923139"/>
                <a:gd name="connsiteX5-5221" fmla="*/ 495213 w 1280826"/>
                <a:gd name="connsiteY5-5222" fmla="*/ 223718 h 1923139"/>
                <a:gd name="connsiteX6-5223" fmla="*/ 1174771 w 1280826"/>
                <a:gd name="connsiteY6-5224" fmla="*/ 213117 h 1923139"/>
                <a:gd name="connsiteX7-5225" fmla="*/ 1270383 w 1280826"/>
                <a:gd name="connsiteY7-5226" fmla="*/ 307930 h 1923139"/>
                <a:gd name="connsiteX8-5227" fmla="*/ 1272750 w 1280826"/>
                <a:gd name="connsiteY8-5228" fmla="*/ 1773376 h 1923139"/>
                <a:gd name="connsiteX9-5229" fmla="*/ 1169617 w 1280826"/>
                <a:gd name="connsiteY9-5230" fmla="*/ 1875191 h 1923139"/>
                <a:gd name="connsiteX10-5231" fmla="*/ 436492 w 1280826"/>
                <a:gd name="connsiteY10-5232" fmla="*/ 1875355 h 1923139"/>
                <a:gd name="connsiteX11-5233" fmla="*/ 323408 w 1280826"/>
                <a:gd name="connsiteY11-5234" fmla="*/ 1749458 h 1923139"/>
                <a:gd name="connsiteX12-5235" fmla="*/ 285031 w 1280826"/>
                <a:gd name="connsiteY12-5236" fmla="*/ 1075957 h 1923139"/>
                <a:gd name="connsiteX13-5237" fmla="*/ 41339 w 1280826"/>
                <a:gd name="connsiteY13-5238" fmla="*/ 989017 h 1923139"/>
                <a:gd name="connsiteX14-5239" fmla="*/ 10745 w 1280826"/>
                <a:gd name="connsiteY14-5240" fmla="*/ 912120 h 1923139"/>
                <a:gd name="connsiteX15-5241" fmla="*/ 1741 w 1280826"/>
                <a:gd name="connsiteY15-5242" fmla="*/ 571937 h 1923139"/>
                <a:gd name="connsiteX0-5243" fmla="*/ 1741 w 1280826"/>
                <a:gd name="connsiteY0-5244" fmla="*/ 571937 h 1923139"/>
                <a:gd name="connsiteX1-5245" fmla="*/ 11419 w 1280826"/>
                <a:gd name="connsiteY1-5246" fmla="*/ 155872 h 1923139"/>
                <a:gd name="connsiteX2-5247" fmla="*/ 128423 w 1280826"/>
                <a:gd name="connsiteY2-5248" fmla="*/ 14044 h 1923139"/>
                <a:gd name="connsiteX3-5249" fmla="*/ 376440 w 1280826"/>
                <a:gd name="connsiteY3-5250" fmla="*/ 5450 h 1923139"/>
                <a:gd name="connsiteX4-5251" fmla="*/ 431696 w 1280826"/>
                <a:gd name="connsiteY4-5252" fmla="*/ 150997 h 1923139"/>
                <a:gd name="connsiteX5-5253" fmla="*/ 495213 w 1280826"/>
                <a:gd name="connsiteY5-5254" fmla="*/ 223718 h 1923139"/>
                <a:gd name="connsiteX6-5255" fmla="*/ 1174771 w 1280826"/>
                <a:gd name="connsiteY6-5256" fmla="*/ 213117 h 1923139"/>
                <a:gd name="connsiteX7-5257" fmla="*/ 1270383 w 1280826"/>
                <a:gd name="connsiteY7-5258" fmla="*/ 307930 h 1923139"/>
                <a:gd name="connsiteX8-5259" fmla="*/ 1272750 w 1280826"/>
                <a:gd name="connsiteY8-5260" fmla="*/ 1773376 h 1923139"/>
                <a:gd name="connsiteX9-5261" fmla="*/ 1169617 w 1280826"/>
                <a:gd name="connsiteY9-5262" fmla="*/ 1875191 h 1923139"/>
                <a:gd name="connsiteX10-5263" fmla="*/ 436492 w 1280826"/>
                <a:gd name="connsiteY10-5264" fmla="*/ 1875355 h 1923139"/>
                <a:gd name="connsiteX11-5265" fmla="*/ 323408 w 1280826"/>
                <a:gd name="connsiteY11-5266" fmla="*/ 1749458 h 1923139"/>
                <a:gd name="connsiteX12-5267" fmla="*/ 285031 w 1280826"/>
                <a:gd name="connsiteY12-5268" fmla="*/ 1075957 h 1923139"/>
                <a:gd name="connsiteX13-5269" fmla="*/ 41339 w 1280826"/>
                <a:gd name="connsiteY13-5270" fmla="*/ 989017 h 1923139"/>
                <a:gd name="connsiteX14-5271" fmla="*/ 10745 w 1280826"/>
                <a:gd name="connsiteY14-5272" fmla="*/ 912120 h 1923139"/>
                <a:gd name="connsiteX15-5273" fmla="*/ 1741 w 1280826"/>
                <a:gd name="connsiteY15-5274" fmla="*/ 571937 h 1923139"/>
                <a:gd name="connsiteX0-5275" fmla="*/ 1741 w 1280826"/>
                <a:gd name="connsiteY0-5276" fmla="*/ 577360 h 1928562"/>
                <a:gd name="connsiteX1-5277" fmla="*/ 11419 w 1280826"/>
                <a:gd name="connsiteY1-5278" fmla="*/ 161295 h 1928562"/>
                <a:gd name="connsiteX2-5279" fmla="*/ 66881 w 1280826"/>
                <a:gd name="connsiteY2-5280" fmla="*/ 11369 h 1928562"/>
                <a:gd name="connsiteX3-5281" fmla="*/ 376440 w 1280826"/>
                <a:gd name="connsiteY3-5282" fmla="*/ 10873 h 1928562"/>
                <a:gd name="connsiteX4-5283" fmla="*/ 431696 w 1280826"/>
                <a:gd name="connsiteY4-5284" fmla="*/ 156420 h 1928562"/>
                <a:gd name="connsiteX5-5285" fmla="*/ 495213 w 1280826"/>
                <a:gd name="connsiteY5-5286" fmla="*/ 229141 h 1928562"/>
                <a:gd name="connsiteX6-5287" fmla="*/ 1174771 w 1280826"/>
                <a:gd name="connsiteY6-5288" fmla="*/ 218540 h 1928562"/>
                <a:gd name="connsiteX7-5289" fmla="*/ 1270383 w 1280826"/>
                <a:gd name="connsiteY7-5290" fmla="*/ 313353 h 1928562"/>
                <a:gd name="connsiteX8-5291" fmla="*/ 1272750 w 1280826"/>
                <a:gd name="connsiteY8-5292" fmla="*/ 1778799 h 1928562"/>
                <a:gd name="connsiteX9-5293" fmla="*/ 1169617 w 1280826"/>
                <a:gd name="connsiteY9-5294" fmla="*/ 1880614 h 1928562"/>
                <a:gd name="connsiteX10-5295" fmla="*/ 436492 w 1280826"/>
                <a:gd name="connsiteY10-5296" fmla="*/ 1880778 h 1928562"/>
                <a:gd name="connsiteX11-5297" fmla="*/ 323408 w 1280826"/>
                <a:gd name="connsiteY11-5298" fmla="*/ 1754881 h 1928562"/>
                <a:gd name="connsiteX12-5299" fmla="*/ 285031 w 1280826"/>
                <a:gd name="connsiteY12-5300" fmla="*/ 1081380 h 1928562"/>
                <a:gd name="connsiteX13-5301" fmla="*/ 41339 w 1280826"/>
                <a:gd name="connsiteY13-5302" fmla="*/ 994440 h 1928562"/>
                <a:gd name="connsiteX14-5303" fmla="*/ 10745 w 1280826"/>
                <a:gd name="connsiteY14-5304" fmla="*/ 917543 h 1928562"/>
                <a:gd name="connsiteX15-5305" fmla="*/ 1741 w 1280826"/>
                <a:gd name="connsiteY15-5306" fmla="*/ 577360 h 1928562"/>
                <a:gd name="connsiteX0-5307" fmla="*/ 1741 w 1280826"/>
                <a:gd name="connsiteY0-5308" fmla="*/ 577705 h 1928907"/>
                <a:gd name="connsiteX1-5309" fmla="*/ 11419 w 1280826"/>
                <a:gd name="connsiteY1-5310" fmla="*/ 161640 h 1928907"/>
                <a:gd name="connsiteX2-5311" fmla="*/ 66881 w 1280826"/>
                <a:gd name="connsiteY2-5312" fmla="*/ 11714 h 1928907"/>
                <a:gd name="connsiteX3-5313" fmla="*/ 376440 w 1280826"/>
                <a:gd name="connsiteY3-5314" fmla="*/ 11218 h 1928907"/>
                <a:gd name="connsiteX4-5315" fmla="*/ 431696 w 1280826"/>
                <a:gd name="connsiteY4-5316" fmla="*/ 156765 h 1928907"/>
                <a:gd name="connsiteX5-5317" fmla="*/ 495213 w 1280826"/>
                <a:gd name="connsiteY5-5318" fmla="*/ 229486 h 1928907"/>
                <a:gd name="connsiteX6-5319" fmla="*/ 1174771 w 1280826"/>
                <a:gd name="connsiteY6-5320" fmla="*/ 218885 h 1928907"/>
                <a:gd name="connsiteX7-5321" fmla="*/ 1270383 w 1280826"/>
                <a:gd name="connsiteY7-5322" fmla="*/ 313698 h 1928907"/>
                <a:gd name="connsiteX8-5323" fmla="*/ 1272750 w 1280826"/>
                <a:gd name="connsiteY8-5324" fmla="*/ 1779144 h 1928907"/>
                <a:gd name="connsiteX9-5325" fmla="*/ 1169617 w 1280826"/>
                <a:gd name="connsiteY9-5326" fmla="*/ 1880959 h 1928907"/>
                <a:gd name="connsiteX10-5327" fmla="*/ 436492 w 1280826"/>
                <a:gd name="connsiteY10-5328" fmla="*/ 1881123 h 1928907"/>
                <a:gd name="connsiteX11-5329" fmla="*/ 323408 w 1280826"/>
                <a:gd name="connsiteY11-5330" fmla="*/ 1755226 h 1928907"/>
                <a:gd name="connsiteX12-5331" fmla="*/ 285031 w 1280826"/>
                <a:gd name="connsiteY12-5332" fmla="*/ 1081725 h 1928907"/>
                <a:gd name="connsiteX13-5333" fmla="*/ 41339 w 1280826"/>
                <a:gd name="connsiteY13-5334" fmla="*/ 994785 h 1928907"/>
                <a:gd name="connsiteX14-5335" fmla="*/ 10745 w 1280826"/>
                <a:gd name="connsiteY14-5336" fmla="*/ 917888 h 1928907"/>
                <a:gd name="connsiteX15-5337" fmla="*/ 1741 w 1280826"/>
                <a:gd name="connsiteY15-5338" fmla="*/ 577705 h 1928907"/>
                <a:gd name="connsiteX0-5339" fmla="*/ 1741 w 1280826"/>
                <a:gd name="connsiteY0-5340" fmla="*/ 572670 h 1923872"/>
                <a:gd name="connsiteX1-5341" fmla="*/ 11419 w 1280826"/>
                <a:gd name="connsiteY1-5342" fmla="*/ 156605 h 1923872"/>
                <a:gd name="connsiteX2-5343" fmla="*/ 66881 w 1280826"/>
                <a:gd name="connsiteY2-5344" fmla="*/ 6679 h 1923872"/>
                <a:gd name="connsiteX3-5345" fmla="*/ 376440 w 1280826"/>
                <a:gd name="connsiteY3-5346" fmla="*/ 6183 h 1923872"/>
                <a:gd name="connsiteX4-5347" fmla="*/ 431696 w 1280826"/>
                <a:gd name="connsiteY4-5348" fmla="*/ 151730 h 1923872"/>
                <a:gd name="connsiteX5-5349" fmla="*/ 495213 w 1280826"/>
                <a:gd name="connsiteY5-5350" fmla="*/ 224451 h 1923872"/>
                <a:gd name="connsiteX6-5351" fmla="*/ 1174771 w 1280826"/>
                <a:gd name="connsiteY6-5352" fmla="*/ 213850 h 1923872"/>
                <a:gd name="connsiteX7-5353" fmla="*/ 1270383 w 1280826"/>
                <a:gd name="connsiteY7-5354" fmla="*/ 308663 h 1923872"/>
                <a:gd name="connsiteX8-5355" fmla="*/ 1272750 w 1280826"/>
                <a:gd name="connsiteY8-5356" fmla="*/ 1774109 h 1923872"/>
                <a:gd name="connsiteX9-5357" fmla="*/ 1169617 w 1280826"/>
                <a:gd name="connsiteY9-5358" fmla="*/ 1875924 h 1923872"/>
                <a:gd name="connsiteX10-5359" fmla="*/ 436492 w 1280826"/>
                <a:gd name="connsiteY10-5360" fmla="*/ 1876088 h 1923872"/>
                <a:gd name="connsiteX11-5361" fmla="*/ 323408 w 1280826"/>
                <a:gd name="connsiteY11-5362" fmla="*/ 1750191 h 1923872"/>
                <a:gd name="connsiteX12-5363" fmla="*/ 285031 w 1280826"/>
                <a:gd name="connsiteY12-5364" fmla="*/ 1076690 h 1923872"/>
                <a:gd name="connsiteX13-5365" fmla="*/ 41339 w 1280826"/>
                <a:gd name="connsiteY13-5366" fmla="*/ 989750 h 1923872"/>
                <a:gd name="connsiteX14-5367" fmla="*/ 10745 w 1280826"/>
                <a:gd name="connsiteY14-5368" fmla="*/ 912853 h 1923872"/>
                <a:gd name="connsiteX15-5369" fmla="*/ 1741 w 1280826"/>
                <a:gd name="connsiteY15-5370" fmla="*/ 572670 h 1923872"/>
                <a:gd name="connsiteX0-5371" fmla="*/ 1741 w 1280826"/>
                <a:gd name="connsiteY0-5372" fmla="*/ 571128 h 1922330"/>
                <a:gd name="connsiteX1-5373" fmla="*/ 9709 w 1280826"/>
                <a:gd name="connsiteY1-5374" fmla="*/ 70840 h 1922330"/>
                <a:gd name="connsiteX2-5375" fmla="*/ 66881 w 1280826"/>
                <a:gd name="connsiteY2-5376" fmla="*/ 5137 h 1922330"/>
                <a:gd name="connsiteX3-5377" fmla="*/ 376440 w 1280826"/>
                <a:gd name="connsiteY3-5378" fmla="*/ 4641 h 1922330"/>
                <a:gd name="connsiteX4-5379" fmla="*/ 431696 w 1280826"/>
                <a:gd name="connsiteY4-5380" fmla="*/ 150188 h 1922330"/>
                <a:gd name="connsiteX5-5381" fmla="*/ 495213 w 1280826"/>
                <a:gd name="connsiteY5-5382" fmla="*/ 222909 h 1922330"/>
                <a:gd name="connsiteX6-5383" fmla="*/ 1174771 w 1280826"/>
                <a:gd name="connsiteY6-5384" fmla="*/ 212308 h 1922330"/>
                <a:gd name="connsiteX7-5385" fmla="*/ 1270383 w 1280826"/>
                <a:gd name="connsiteY7-5386" fmla="*/ 307121 h 1922330"/>
                <a:gd name="connsiteX8-5387" fmla="*/ 1272750 w 1280826"/>
                <a:gd name="connsiteY8-5388" fmla="*/ 1772567 h 1922330"/>
                <a:gd name="connsiteX9-5389" fmla="*/ 1169617 w 1280826"/>
                <a:gd name="connsiteY9-5390" fmla="*/ 1874382 h 1922330"/>
                <a:gd name="connsiteX10-5391" fmla="*/ 436492 w 1280826"/>
                <a:gd name="connsiteY10-5392" fmla="*/ 1874546 h 1922330"/>
                <a:gd name="connsiteX11-5393" fmla="*/ 323408 w 1280826"/>
                <a:gd name="connsiteY11-5394" fmla="*/ 1748649 h 1922330"/>
                <a:gd name="connsiteX12-5395" fmla="*/ 285031 w 1280826"/>
                <a:gd name="connsiteY12-5396" fmla="*/ 1075148 h 1922330"/>
                <a:gd name="connsiteX13-5397" fmla="*/ 41339 w 1280826"/>
                <a:gd name="connsiteY13-5398" fmla="*/ 988208 h 1922330"/>
                <a:gd name="connsiteX14-5399" fmla="*/ 10745 w 1280826"/>
                <a:gd name="connsiteY14-5400" fmla="*/ 911311 h 1922330"/>
                <a:gd name="connsiteX15-5401" fmla="*/ 1741 w 1280826"/>
                <a:gd name="connsiteY15-5402" fmla="*/ 571128 h 1922330"/>
                <a:gd name="connsiteX0-5403" fmla="*/ 1741 w 1280826"/>
                <a:gd name="connsiteY0-5404" fmla="*/ 571128 h 1922330"/>
                <a:gd name="connsiteX1-5405" fmla="*/ 9709 w 1280826"/>
                <a:gd name="connsiteY1-5406" fmla="*/ 70840 h 1922330"/>
                <a:gd name="connsiteX2-5407" fmla="*/ 66881 w 1280826"/>
                <a:gd name="connsiteY2-5408" fmla="*/ 5137 h 1922330"/>
                <a:gd name="connsiteX3-5409" fmla="*/ 376440 w 1280826"/>
                <a:gd name="connsiteY3-5410" fmla="*/ 4641 h 1922330"/>
                <a:gd name="connsiteX4-5411" fmla="*/ 431696 w 1280826"/>
                <a:gd name="connsiteY4-5412" fmla="*/ 150188 h 1922330"/>
                <a:gd name="connsiteX5-5413" fmla="*/ 495213 w 1280826"/>
                <a:gd name="connsiteY5-5414" fmla="*/ 222909 h 1922330"/>
                <a:gd name="connsiteX6-5415" fmla="*/ 1174771 w 1280826"/>
                <a:gd name="connsiteY6-5416" fmla="*/ 212308 h 1922330"/>
                <a:gd name="connsiteX7-5417" fmla="*/ 1270383 w 1280826"/>
                <a:gd name="connsiteY7-5418" fmla="*/ 307121 h 1922330"/>
                <a:gd name="connsiteX8-5419" fmla="*/ 1272750 w 1280826"/>
                <a:gd name="connsiteY8-5420" fmla="*/ 1772567 h 1922330"/>
                <a:gd name="connsiteX9-5421" fmla="*/ 1169617 w 1280826"/>
                <a:gd name="connsiteY9-5422" fmla="*/ 1874382 h 1922330"/>
                <a:gd name="connsiteX10-5423" fmla="*/ 436492 w 1280826"/>
                <a:gd name="connsiteY10-5424" fmla="*/ 1874546 h 1922330"/>
                <a:gd name="connsiteX11-5425" fmla="*/ 323408 w 1280826"/>
                <a:gd name="connsiteY11-5426" fmla="*/ 1748649 h 1922330"/>
                <a:gd name="connsiteX12-5427" fmla="*/ 285031 w 1280826"/>
                <a:gd name="connsiteY12-5428" fmla="*/ 1075148 h 1922330"/>
                <a:gd name="connsiteX13-5429" fmla="*/ 41339 w 1280826"/>
                <a:gd name="connsiteY13-5430" fmla="*/ 988208 h 1922330"/>
                <a:gd name="connsiteX14-5431" fmla="*/ 10745 w 1280826"/>
                <a:gd name="connsiteY14-5432" fmla="*/ 911311 h 1922330"/>
                <a:gd name="connsiteX15-5433" fmla="*/ 1741 w 1280826"/>
                <a:gd name="connsiteY15-5434" fmla="*/ 571128 h 1922330"/>
                <a:gd name="connsiteX0-5435" fmla="*/ 1741 w 1280826"/>
                <a:gd name="connsiteY0-5436" fmla="*/ 571128 h 1922330"/>
                <a:gd name="connsiteX1-5437" fmla="*/ 9709 w 1280826"/>
                <a:gd name="connsiteY1-5438" fmla="*/ 70840 h 1922330"/>
                <a:gd name="connsiteX2-5439" fmla="*/ 66881 w 1280826"/>
                <a:gd name="connsiteY2-5440" fmla="*/ 5137 h 1922330"/>
                <a:gd name="connsiteX3-5441" fmla="*/ 376440 w 1280826"/>
                <a:gd name="connsiteY3-5442" fmla="*/ 4641 h 1922330"/>
                <a:gd name="connsiteX4-5443" fmla="*/ 431696 w 1280826"/>
                <a:gd name="connsiteY4-5444" fmla="*/ 150188 h 1922330"/>
                <a:gd name="connsiteX5-5445" fmla="*/ 495213 w 1280826"/>
                <a:gd name="connsiteY5-5446" fmla="*/ 222909 h 1922330"/>
                <a:gd name="connsiteX6-5447" fmla="*/ 1174771 w 1280826"/>
                <a:gd name="connsiteY6-5448" fmla="*/ 212308 h 1922330"/>
                <a:gd name="connsiteX7-5449" fmla="*/ 1270383 w 1280826"/>
                <a:gd name="connsiteY7-5450" fmla="*/ 307121 h 1922330"/>
                <a:gd name="connsiteX8-5451" fmla="*/ 1272750 w 1280826"/>
                <a:gd name="connsiteY8-5452" fmla="*/ 1772567 h 1922330"/>
                <a:gd name="connsiteX9-5453" fmla="*/ 1169617 w 1280826"/>
                <a:gd name="connsiteY9-5454" fmla="*/ 1874382 h 1922330"/>
                <a:gd name="connsiteX10-5455" fmla="*/ 436492 w 1280826"/>
                <a:gd name="connsiteY10-5456" fmla="*/ 1874546 h 1922330"/>
                <a:gd name="connsiteX11-5457" fmla="*/ 323408 w 1280826"/>
                <a:gd name="connsiteY11-5458" fmla="*/ 1748649 h 1922330"/>
                <a:gd name="connsiteX12-5459" fmla="*/ 285031 w 1280826"/>
                <a:gd name="connsiteY12-5460" fmla="*/ 1075148 h 1922330"/>
                <a:gd name="connsiteX13-5461" fmla="*/ 41339 w 1280826"/>
                <a:gd name="connsiteY13-5462" fmla="*/ 988208 h 1922330"/>
                <a:gd name="connsiteX14-5463" fmla="*/ 10745 w 1280826"/>
                <a:gd name="connsiteY14-5464" fmla="*/ 911311 h 1922330"/>
                <a:gd name="connsiteX15-5465" fmla="*/ 1741 w 1280826"/>
                <a:gd name="connsiteY15-5466" fmla="*/ 571128 h 1922330"/>
                <a:gd name="connsiteX0-5467" fmla="*/ 1741 w 1280826"/>
                <a:gd name="connsiteY0-5468" fmla="*/ 571128 h 1922330"/>
                <a:gd name="connsiteX1-5469" fmla="*/ 9709 w 1280826"/>
                <a:gd name="connsiteY1-5470" fmla="*/ 70840 h 1922330"/>
                <a:gd name="connsiteX2-5471" fmla="*/ 66881 w 1280826"/>
                <a:gd name="connsiteY2-5472" fmla="*/ 5137 h 1922330"/>
                <a:gd name="connsiteX3-5473" fmla="*/ 376440 w 1280826"/>
                <a:gd name="connsiteY3-5474" fmla="*/ 4641 h 1922330"/>
                <a:gd name="connsiteX4-5475" fmla="*/ 431696 w 1280826"/>
                <a:gd name="connsiteY4-5476" fmla="*/ 150188 h 1922330"/>
                <a:gd name="connsiteX5-5477" fmla="*/ 495213 w 1280826"/>
                <a:gd name="connsiteY5-5478" fmla="*/ 222909 h 1922330"/>
                <a:gd name="connsiteX6-5479" fmla="*/ 1174771 w 1280826"/>
                <a:gd name="connsiteY6-5480" fmla="*/ 212308 h 1922330"/>
                <a:gd name="connsiteX7-5481" fmla="*/ 1270383 w 1280826"/>
                <a:gd name="connsiteY7-5482" fmla="*/ 307121 h 1922330"/>
                <a:gd name="connsiteX8-5483" fmla="*/ 1272750 w 1280826"/>
                <a:gd name="connsiteY8-5484" fmla="*/ 1772567 h 1922330"/>
                <a:gd name="connsiteX9-5485" fmla="*/ 1169617 w 1280826"/>
                <a:gd name="connsiteY9-5486" fmla="*/ 1874382 h 1922330"/>
                <a:gd name="connsiteX10-5487" fmla="*/ 436492 w 1280826"/>
                <a:gd name="connsiteY10-5488" fmla="*/ 1874546 h 1922330"/>
                <a:gd name="connsiteX11-5489" fmla="*/ 323408 w 1280826"/>
                <a:gd name="connsiteY11-5490" fmla="*/ 1748649 h 1922330"/>
                <a:gd name="connsiteX12-5491" fmla="*/ 285031 w 1280826"/>
                <a:gd name="connsiteY12-5492" fmla="*/ 1075148 h 1922330"/>
                <a:gd name="connsiteX13-5493" fmla="*/ 41339 w 1280826"/>
                <a:gd name="connsiteY13-5494" fmla="*/ 988208 h 1922330"/>
                <a:gd name="connsiteX14-5495" fmla="*/ 10745 w 1280826"/>
                <a:gd name="connsiteY14-5496" fmla="*/ 911311 h 1922330"/>
                <a:gd name="connsiteX15-5497" fmla="*/ 1741 w 1280826"/>
                <a:gd name="connsiteY15-5498" fmla="*/ 571128 h 1922330"/>
                <a:gd name="connsiteX0-5499" fmla="*/ 1741 w 1280826"/>
                <a:gd name="connsiteY0-5500" fmla="*/ 571128 h 1922330"/>
                <a:gd name="connsiteX1-5501" fmla="*/ 9709 w 1280826"/>
                <a:gd name="connsiteY1-5502" fmla="*/ 70840 h 1922330"/>
                <a:gd name="connsiteX2-5503" fmla="*/ 66881 w 1280826"/>
                <a:gd name="connsiteY2-5504" fmla="*/ 5137 h 1922330"/>
                <a:gd name="connsiteX3-5505" fmla="*/ 376440 w 1280826"/>
                <a:gd name="connsiteY3-5506" fmla="*/ 4641 h 1922330"/>
                <a:gd name="connsiteX4-5507" fmla="*/ 431696 w 1280826"/>
                <a:gd name="connsiteY4-5508" fmla="*/ 150188 h 1922330"/>
                <a:gd name="connsiteX5-5509" fmla="*/ 495213 w 1280826"/>
                <a:gd name="connsiteY5-5510" fmla="*/ 222909 h 1922330"/>
                <a:gd name="connsiteX6-5511" fmla="*/ 1174771 w 1280826"/>
                <a:gd name="connsiteY6-5512" fmla="*/ 212308 h 1922330"/>
                <a:gd name="connsiteX7-5513" fmla="*/ 1270383 w 1280826"/>
                <a:gd name="connsiteY7-5514" fmla="*/ 307121 h 1922330"/>
                <a:gd name="connsiteX8-5515" fmla="*/ 1272750 w 1280826"/>
                <a:gd name="connsiteY8-5516" fmla="*/ 1772567 h 1922330"/>
                <a:gd name="connsiteX9-5517" fmla="*/ 1169617 w 1280826"/>
                <a:gd name="connsiteY9-5518" fmla="*/ 1874382 h 1922330"/>
                <a:gd name="connsiteX10-5519" fmla="*/ 436492 w 1280826"/>
                <a:gd name="connsiteY10-5520" fmla="*/ 1874546 h 1922330"/>
                <a:gd name="connsiteX11-5521" fmla="*/ 323408 w 1280826"/>
                <a:gd name="connsiteY11-5522" fmla="*/ 1748649 h 1922330"/>
                <a:gd name="connsiteX12-5523" fmla="*/ 285031 w 1280826"/>
                <a:gd name="connsiteY12-5524" fmla="*/ 1075148 h 1922330"/>
                <a:gd name="connsiteX13-5525" fmla="*/ 41339 w 1280826"/>
                <a:gd name="connsiteY13-5526" fmla="*/ 988208 h 1922330"/>
                <a:gd name="connsiteX14-5527" fmla="*/ 10745 w 1280826"/>
                <a:gd name="connsiteY14-5528" fmla="*/ 911311 h 1922330"/>
                <a:gd name="connsiteX15-5529" fmla="*/ 1741 w 1280826"/>
                <a:gd name="connsiteY15-5530" fmla="*/ 571128 h 1922330"/>
                <a:gd name="connsiteX0-5531" fmla="*/ 1741 w 1280826"/>
                <a:gd name="connsiteY0-5532" fmla="*/ 571128 h 1922330"/>
                <a:gd name="connsiteX1-5533" fmla="*/ 9709 w 1280826"/>
                <a:gd name="connsiteY1-5534" fmla="*/ 70840 h 1922330"/>
                <a:gd name="connsiteX2-5535" fmla="*/ 66881 w 1280826"/>
                <a:gd name="connsiteY2-5536" fmla="*/ 5137 h 1922330"/>
                <a:gd name="connsiteX3-5537" fmla="*/ 376440 w 1280826"/>
                <a:gd name="connsiteY3-5538" fmla="*/ 4641 h 1922330"/>
                <a:gd name="connsiteX4-5539" fmla="*/ 431696 w 1280826"/>
                <a:gd name="connsiteY4-5540" fmla="*/ 150188 h 1922330"/>
                <a:gd name="connsiteX5-5541" fmla="*/ 495213 w 1280826"/>
                <a:gd name="connsiteY5-5542" fmla="*/ 222909 h 1922330"/>
                <a:gd name="connsiteX6-5543" fmla="*/ 1174771 w 1280826"/>
                <a:gd name="connsiteY6-5544" fmla="*/ 212308 h 1922330"/>
                <a:gd name="connsiteX7-5545" fmla="*/ 1270383 w 1280826"/>
                <a:gd name="connsiteY7-5546" fmla="*/ 307121 h 1922330"/>
                <a:gd name="connsiteX8-5547" fmla="*/ 1272750 w 1280826"/>
                <a:gd name="connsiteY8-5548" fmla="*/ 1772567 h 1922330"/>
                <a:gd name="connsiteX9-5549" fmla="*/ 1169617 w 1280826"/>
                <a:gd name="connsiteY9-5550" fmla="*/ 1874382 h 1922330"/>
                <a:gd name="connsiteX10-5551" fmla="*/ 436492 w 1280826"/>
                <a:gd name="connsiteY10-5552" fmla="*/ 1874546 h 1922330"/>
                <a:gd name="connsiteX11-5553" fmla="*/ 323408 w 1280826"/>
                <a:gd name="connsiteY11-5554" fmla="*/ 1748649 h 1922330"/>
                <a:gd name="connsiteX12-5555" fmla="*/ 285031 w 1280826"/>
                <a:gd name="connsiteY12-5556" fmla="*/ 1075148 h 1922330"/>
                <a:gd name="connsiteX13-5557" fmla="*/ 41339 w 1280826"/>
                <a:gd name="connsiteY13-5558" fmla="*/ 988208 h 1922330"/>
                <a:gd name="connsiteX14-5559" fmla="*/ 10745 w 1280826"/>
                <a:gd name="connsiteY14-5560" fmla="*/ 911311 h 1922330"/>
                <a:gd name="connsiteX15-5561" fmla="*/ 1741 w 1280826"/>
                <a:gd name="connsiteY15-5562" fmla="*/ 571128 h 1922330"/>
                <a:gd name="connsiteX0-5563" fmla="*/ 1741 w 1280826"/>
                <a:gd name="connsiteY0-5564" fmla="*/ 571128 h 1922330"/>
                <a:gd name="connsiteX1-5565" fmla="*/ 9709 w 1280826"/>
                <a:gd name="connsiteY1-5566" fmla="*/ 70840 h 1922330"/>
                <a:gd name="connsiteX2-5567" fmla="*/ 66881 w 1280826"/>
                <a:gd name="connsiteY2-5568" fmla="*/ 5137 h 1922330"/>
                <a:gd name="connsiteX3-5569" fmla="*/ 376440 w 1280826"/>
                <a:gd name="connsiteY3-5570" fmla="*/ 4641 h 1922330"/>
                <a:gd name="connsiteX4-5571" fmla="*/ 431696 w 1280826"/>
                <a:gd name="connsiteY4-5572" fmla="*/ 150188 h 1922330"/>
                <a:gd name="connsiteX5-5573" fmla="*/ 495213 w 1280826"/>
                <a:gd name="connsiteY5-5574" fmla="*/ 222909 h 1922330"/>
                <a:gd name="connsiteX6-5575" fmla="*/ 1174771 w 1280826"/>
                <a:gd name="connsiteY6-5576" fmla="*/ 212308 h 1922330"/>
                <a:gd name="connsiteX7-5577" fmla="*/ 1270383 w 1280826"/>
                <a:gd name="connsiteY7-5578" fmla="*/ 307121 h 1922330"/>
                <a:gd name="connsiteX8-5579" fmla="*/ 1272750 w 1280826"/>
                <a:gd name="connsiteY8-5580" fmla="*/ 1772567 h 1922330"/>
                <a:gd name="connsiteX9-5581" fmla="*/ 1169617 w 1280826"/>
                <a:gd name="connsiteY9-5582" fmla="*/ 1874382 h 1922330"/>
                <a:gd name="connsiteX10-5583" fmla="*/ 436492 w 1280826"/>
                <a:gd name="connsiteY10-5584" fmla="*/ 1874546 h 1922330"/>
                <a:gd name="connsiteX11-5585" fmla="*/ 323408 w 1280826"/>
                <a:gd name="connsiteY11-5586" fmla="*/ 1748649 h 1922330"/>
                <a:gd name="connsiteX12-5587" fmla="*/ 285031 w 1280826"/>
                <a:gd name="connsiteY12-5588" fmla="*/ 1075148 h 1922330"/>
                <a:gd name="connsiteX13-5589" fmla="*/ 41339 w 1280826"/>
                <a:gd name="connsiteY13-5590" fmla="*/ 988208 h 1922330"/>
                <a:gd name="connsiteX14-5591" fmla="*/ 10745 w 1280826"/>
                <a:gd name="connsiteY14-5592" fmla="*/ 911311 h 1922330"/>
                <a:gd name="connsiteX15-5593" fmla="*/ 1741 w 1280826"/>
                <a:gd name="connsiteY15-5594" fmla="*/ 571128 h 1922330"/>
                <a:gd name="connsiteX0-5595" fmla="*/ 1741 w 1280826"/>
                <a:gd name="connsiteY0-5596" fmla="*/ 573283 h 1924485"/>
                <a:gd name="connsiteX1-5597" fmla="*/ 11419 w 1280826"/>
                <a:gd name="connsiteY1-5598" fmla="*/ 102149 h 1924485"/>
                <a:gd name="connsiteX2-5599" fmla="*/ 66881 w 1280826"/>
                <a:gd name="connsiteY2-5600" fmla="*/ 7292 h 1924485"/>
                <a:gd name="connsiteX3-5601" fmla="*/ 376440 w 1280826"/>
                <a:gd name="connsiteY3-5602" fmla="*/ 6796 h 1924485"/>
                <a:gd name="connsiteX4-5603" fmla="*/ 431696 w 1280826"/>
                <a:gd name="connsiteY4-5604" fmla="*/ 152343 h 1924485"/>
                <a:gd name="connsiteX5-5605" fmla="*/ 495213 w 1280826"/>
                <a:gd name="connsiteY5-5606" fmla="*/ 225064 h 1924485"/>
                <a:gd name="connsiteX6-5607" fmla="*/ 1174771 w 1280826"/>
                <a:gd name="connsiteY6-5608" fmla="*/ 214463 h 1924485"/>
                <a:gd name="connsiteX7-5609" fmla="*/ 1270383 w 1280826"/>
                <a:gd name="connsiteY7-5610" fmla="*/ 309276 h 1924485"/>
                <a:gd name="connsiteX8-5611" fmla="*/ 1272750 w 1280826"/>
                <a:gd name="connsiteY8-5612" fmla="*/ 1774722 h 1924485"/>
                <a:gd name="connsiteX9-5613" fmla="*/ 1169617 w 1280826"/>
                <a:gd name="connsiteY9-5614" fmla="*/ 1876537 h 1924485"/>
                <a:gd name="connsiteX10-5615" fmla="*/ 436492 w 1280826"/>
                <a:gd name="connsiteY10-5616" fmla="*/ 1876701 h 1924485"/>
                <a:gd name="connsiteX11-5617" fmla="*/ 323408 w 1280826"/>
                <a:gd name="connsiteY11-5618" fmla="*/ 1750804 h 1924485"/>
                <a:gd name="connsiteX12-5619" fmla="*/ 285031 w 1280826"/>
                <a:gd name="connsiteY12-5620" fmla="*/ 1077303 h 1924485"/>
                <a:gd name="connsiteX13-5621" fmla="*/ 41339 w 1280826"/>
                <a:gd name="connsiteY13-5622" fmla="*/ 990363 h 1924485"/>
                <a:gd name="connsiteX14-5623" fmla="*/ 10745 w 1280826"/>
                <a:gd name="connsiteY14-5624" fmla="*/ 913466 h 1924485"/>
                <a:gd name="connsiteX15-5625" fmla="*/ 1741 w 1280826"/>
                <a:gd name="connsiteY15-5626" fmla="*/ 573283 h 1924485"/>
                <a:gd name="connsiteX0-5627" fmla="*/ 1741 w 1280826"/>
                <a:gd name="connsiteY0-5628" fmla="*/ 573283 h 1924485"/>
                <a:gd name="connsiteX1-5629" fmla="*/ 11419 w 1280826"/>
                <a:gd name="connsiteY1-5630" fmla="*/ 102149 h 1924485"/>
                <a:gd name="connsiteX2-5631" fmla="*/ 66881 w 1280826"/>
                <a:gd name="connsiteY2-5632" fmla="*/ 7292 h 1924485"/>
                <a:gd name="connsiteX3-5633" fmla="*/ 376440 w 1280826"/>
                <a:gd name="connsiteY3-5634" fmla="*/ 6796 h 1924485"/>
                <a:gd name="connsiteX4-5635" fmla="*/ 431696 w 1280826"/>
                <a:gd name="connsiteY4-5636" fmla="*/ 152343 h 1924485"/>
                <a:gd name="connsiteX5-5637" fmla="*/ 495213 w 1280826"/>
                <a:gd name="connsiteY5-5638" fmla="*/ 225064 h 1924485"/>
                <a:gd name="connsiteX6-5639" fmla="*/ 1174771 w 1280826"/>
                <a:gd name="connsiteY6-5640" fmla="*/ 214463 h 1924485"/>
                <a:gd name="connsiteX7-5641" fmla="*/ 1270383 w 1280826"/>
                <a:gd name="connsiteY7-5642" fmla="*/ 309276 h 1924485"/>
                <a:gd name="connsiteX8-5643" fmla="*/ 1272750 w 1280826"/>
                <a:gd name="connsiteY8-5644" fmla="*/ 1774722 h 1924485"/>
                <a:gd name="connsiteX9-5645" fmla="*/ 1169617 w 1280826"/>
                <a:gd name="connsiteY9-5646" fmla="*/ 1876537 h 1924485"/>
                <a:gd name="connsiteX10-5647" fmla="*/ 436492 w 1280826"/>
                <a:gd name="connsiteY10-5648" fmla="*/ 1876701 h 1924485"/>
                <a:gd name="connsiteX11-5649" fmla="*/ 323408 w 1280826"/>
                <a:gd name="connsiteY11-5650" fmla="*/ 1750804 h 1924485"/>
                <a:gd name="connsiteX12-5651" fmla="*/ 285031 w 1280826"/>
                <a:gd name="connsiteY12-5652" fmla="*/ 1077303 h 1924485"/>
                <a:gd name="connsiteX13-5653" fmla="*/ 41339 w 1280826"/>
                <a:gd name="connsiteY13-5654" fmla="*/ 990363 h 1924485"/>
                <a:gd name="connsiteX14-5655" fmla="*/ 10745 w 1280826"/>
                <a:gd name="connsiteY14-5656" fmla="*/ 913466 h 1924485"/>
                <a:gd name="connsiteX15-5657" fmla="*/ 1741 w 1280826"/>
                <a:gd name="connsiteY15-5658" fmla="*/ 573283 h 1924485"/>
                <a:gd name="connsiteX0-5659" fmla="*/ 1741 w 1280826"/>
                <a:gd name="connsiteY0-5660" fmla="*/ 568262 h 1919464"/>
                <a:gd name="connsiteX1-5661" fmla="*/ 11419 w 1280826"/>
                <a:gd name="connsiteY1-5662" fmla="*/ 97128 h 1919464"/>
                <a:gd name="connsiteX2-5663" fmla="*/ 66881 w 1280826"/>
                <a:gd name="connsiteY2-5664" fmla="*/ 2271 h 1919464"/>
                <a:gd name="connsiteX3-5665" fmla="*/ 376440 w 1280826"/>
                <a:gd name="connsiteY3-5666" fmla="*/ 1775 h 1919464"/>
                <a:gd name="connsiteX4-5667" fmla="*/ 431696 w 1280826"/>
                <a:gd name="connsiteY4-5668" fmla="*/ 147322 h 1919464"/>
                <a:gd name="connsiteX5-5669" fmla="*/ 495213 w 1280826"/>
                <a:gd name="connsiteY5-5670" fmla="*/ 220043 h 1919464"/>
                <a:gd name="connsiteX6-5671" fmla="*/ 1174771 w 1280826"/>
                <a:gd name="connsiteY6-5672" fmla="*/ 209442 h 1919464"/>
                <a:gd name="connsiteX7-5673" fmla="*/ 1270383 w 1280826"/>
                <a:gd name="connsiteY7-5674" fmla="*/ 304255 h 1919464"/>
                <a:gd name="connsiteX8-5675" fmla="*/ 1272750 w 1280826"/>
                <a:gd name="connsiteY8-5676" fmla="*/ 1769701 h 1919464"/>
                <a:gd name="connsiteX9-5677" fmla="*/ 1169617 w 1280826"/>
                <a:gd name="connsiteY9-5678" fmla="*/ 1871516 h 1919464"/>
                <a:gd name="connsiteX10-5679" fmla="*/ 436492 w 1280826"/>
                <a:gd name="connsiteY10-5680" fmla="*/ 1871680 h 1919464"/>
                <a:gd name="connsiteX11-5681" fmla="*/ 323408 w 1280826"/>
                <a:gd name="connsiteY11-5682" fmla="*/ 1745783 h 1919464"/>
                <a:gd name="connsiteX12-5683" fmla="*/ 285031 w 1280826"/>
                <a:gd name="connsiteY12-5684" fmla="*/ 1072282 h 1919464"/>
                <a:gd name="connsiteX13-5685" fmla="*/ 41339 w 1280826"/>
                <a:gd name="connsiteY13-5686" fmla="*/ 985342 h 1919464"/>
                <a:gd name="connsiteX14-5687" fmla="*/ 10745 w 1280826"/>
                <a:gd name="connsiteY14-5688" fmla="*/ 908445 h 1919464"/>
                <a:gd name="connsiteX15-5689" fmla="*/ 1741 w 1280826"/>
                <a:gd name="connsiteY15-5690" fmla="*/ 568262 h 1919464"/>
                <a:gd name="connsiteX0-5691" fmla="*/ 1741 w 1280826"/>
                <a:gd name="connsiteY0-5692" fmla="*/ 568262 h 1919464"/>
                <a:gd name="connsiteX1-5693" fmla="*/ 11419 w 1280826"/>
                <a:gd name="connsiteY1-5694" fmla="*/ 97128 h 1919464"/>
                <a:gd name="connsiteX2-5695" fmla="*/ 66881 w 1280826"/>
                <a:gd name="connsiteY2-5696" fmla="*/ 2271 h 1919464"/>
                <a:gd name="connsiteX3-5697" fmla="*/ 376440 w 1280826"/>
                <a:gd name="connsiteY3-5698" fmla="*/ 1775 h 1919464"/>
                <a:gd name="connsiteX4-5699" fmla="*/ 431696 w 1280826"/>
                <a:gd name="connsiteY4-5700" fmla="*/ 147322 h 1919464"/>
                <a:gd name="connsiteX5-5701" fmla="*/ 495213 w 1280826"/>
                <a:gd name="connsiteY5-5702" fmla="*/ 220043 h 1919464"/>
                <a:gd name="connsiteX6-5703" fmla="*/ 1174771 w 1280826"/>
                <a:gd name="connsiteY6-5704" fmla="*/ 209442 h 1919464"/>
                <a:gd name="connsiteX7-5705" fmla="*/ 1270383 w 1280826"/>
                <a:gd name="connsiteY7-5706" fmla="*/ 304255 h 1919464"/>
                <a:gd name="connsiteX8-5707" fmla="*/ 1272750 w 1280826"/>
                <a:gd name="connsiteY8-5708" fmla="*/ 1769701 h 1919464"/>
                <a:gd name="connsiteX9-5709" fmla="*/ 1169617 w 1280826"/>
                <a:gd name="connsiteY9-5710" fmla="*/ 1871516 h 1919464"/>
                <a:gd name="connsiteX10-5711" fmla="*/ 436492 w 1280826"/>
                <a:gd name="connsiteY10-5712" fmla="*/ 1871680 h 1919464"/>
                <a:gd name="connsiteX11-5713" fmla="*/ 323408 w 1280826"/>
                <a:gd name="connsiteY11-5714" fmla="*/ 1745783 h 1919464"/>
                <a:gd name="connsiteX12-5715" fmla="*/ 285031 w 1280826"/>
                <a:gd name="connsiteY12-5716" fmla="*/ 1072282 h 1919464"/>
                <a:gd name="connsiteX13-5717" fmla="*/ 41339 w 1280826"/>
                <a:gd name="connsiteY13-5718" fmla="*/ 985342 h 1919464"/>
                <a:gd name="connsiteX14-5719" fmla="*/ 10745 w 1280826"/>
                <a:gd name="connsiteY14-5720" fmla="*/ 908445 h 1919464"/>
                <a:gd name="connsiteX15-5721" fmla="*/ 1741 w 1280826"/>
                <a:gd name="connsiteY15-5722" fmla="*/ 568262 h 1919464"/>
                <a:gd name="connsiteX0-5723" fmla="*/ 5100 w 1275181"/>
                <a:gd name="connsiteY0-5724" fmla="*/ 914855 h 1925874"/>
                <a:gd name="connsiteX1-5725" fmla="*/ 5774 w 1275181"/>
                <a:gd name="connsiteY1-5726" fmla="*/ 103538 h 1925874"/>
                <a:gd name="connsiteX2-5727" fmla="*/ 61236 w 1275181"/>
                <a:gd name="connsiteY2-5728" fmla="*/ 8681 h 1925874"/>
                <a:gd name="connsiteX3-5729" fmla="*/ 370795 w 1275181"/>
                <a:gd name="connsiteY3-5730" fmla="*/ 8185 h 1925874"/>
                <a:gd name="connsiteX4-5731" fmla="*/ 426051 w 1275181"/>
                <a:gd name="connsiteY4-5732" fmla="*/ 153732 h 1925874"/>
                <a:gd name="connsiteX5-5733" fmla="*/ 489568 w 1275181"/>
                <a:gd name="connsiteY5-5734" fmla="*/ 226453 h 1925874"/>
                <a:gd name="connsiteX6-5735" fmla="*/ 1169126 w 1275181"/>
                <a:gd name="connsiteY6-5736" fmla="*/ 215852 h 1925874"/>
                <a:gd name="connsiteX7-5737" fmla="*/ 1264738 w 1275181"/>
                <a:gd name="connsiteY7-5738" fmla="*/ 310665 h 1925874"/>
                <a:gd name="connsiteX8-5739" fmla="*/ 1267105 w 1275181"/>
                <a:gd name="connsiteY8-5740" fmla="*/ 1776111 h 1925874"/>
                <a:gd name="connsiteX9-5741" fmla="*/ 1163972 w 1275181"/>
                <a:gd name="connsiteY9-5742" fmla="*/ 1877926 h 1925874"/>
                <a:gd name="connsiteX10-5743" fmla="*/ 430847 w 1275181"/>
                <a:gd name="connsiteY10-5744" fmla="*/ 1878090 h 1925874"/>
                <a:gd name="connsiteX11-5745" fmla="*/ 317763 w 1275181"/>
                <a:gd name="connsiteY11-5746" fmla="*/ 1752193 h 1925874"/>
                <a:gd name="connsiteX12-5747" fmla="*/ 279386 w 1275181"/>
                <a:gd name="connsiteY12-5748" fmla="*/ 1078692 h 1925874"/>
                <a:gd name="connsiteX13-5749" fmla="*/ 35694 w 1275181"/>
                <a:gd name="connsiteY13-5750" fmla="*/ 991752 h 1925874"/>
                <a:gd name="connsiteX14-5751" fmla="*/ 5100 w 1275181"/>
                <a:gd name="connsiteY14-5752" fmla="*/ 914855 h 1925874"/>
                <a:gd name="connsiteX0-5753" fmla="*/ 8050 w 1278131"/>
                <a:gd name="connsiteY0-5754" fmla="*/ 914855 h 1925874"/>
                <a:gd name="connsiteX1-5755" fmla="*/ 8724 w 1278131"/>
                <a:gd name="connsiteY1-5756" fmla="*/ 103538 h 1925874"/>
                <a:gd name="connsiteX2-5757" fmla="*/ 64186 w 1278131"/>
                <a:gd name="connsiteY2-5758" fmla="*/ 8681 h 1925874"/>
                <a:gd name="connsiteX3-5759" fmla="*/ 373745 w 1278131"/>
                <a:gd name="connsiteY3-5760" fmla="*/ 8185 h 1925874"/>
                <a:gd name="connsiteX4-5761" fmla="*/ 429001 w 1278131"/>
                <a:gd name="connsiteY4-5762" fmla="*/ 153732 h 1925874"/>
                <a:gd name="connsiteX5-5763" fmla="*/ 492518 w 1278131"/>
                <a:gd name="connsiteY5-5764" fmla="*/ 226453 h 1925874"/>
                <a:gd name="connsiteX6-5765" fmla="*/ 1172076 w 1278131"/>
                <a:gd name="connsiteY6-5766" fmla="*/ 215852 h 1925874"/>
                <a:gd name="connsiteX7-5767" fmla="*/ 1267688 w 1278131"/>
                <a:gd name="connsiteY7-5768" fmla="*/ 310665 h 1925874"/>
                <a:gd name="connsiteX8-5769" fmla="*/ 1270055 w 1278131"/>
                <a:gd name="connsiteY8-5770" fmla="*/ 1776111 h 1925874"/>
                <a:gd name="connsiteX9-5771" fmla="*/ 1166922 w 1278131"/>
                <a:gd name="connsiteY9-5772" fmla="*/ 1877926 h 1925874"/>
                <a:gd name="connsiteX10-5773" fmla="*/ 433797 w 1278131"/>
                <a:gd name="connsiteY10-5774" fmla="*/ 1878090 h 1925874"/>
                <a:gd name="connsiteX11-5775" fmla="*/ 320713 w 1278131"/>
                <a:gd name="connsiteY11-5776" fmla="*/ 1752193 h 1925874"/>
                <a:gd name="connsiteX12-5777" fmla="*/ 282336 w 1278131"/>
                <a:gd name="connsiteY12-5778" fmla="*/ 1078692 h 1925874"/>
                <a:gd name="connsiteX13-5779" fmla="*/ 38644 w 1278131"/>
                <a:gd name="connsiteY13-5780" fmla="*/ 991752 h 1925874"/>
                <a:gd name="connsiteX14-5781" fmla="*/ 8050 w 1278131"/>
                <a:gd name="connsiteY14-5782" fmla="*/ 914855 h 1925874"/>
                <a:gd name="connsiteX0-5783" fmla="*/ 3863 w 1273944"/>
                <a:gd name="connsiteY0-5784" fmla="*/ 914855 h 1925874"/>
                <a:gd name="connsiteX1-5785" fmla="*/ 4537 w 1273944"/>
                <a:gd name="connsiteY1-5786" fmla="*/ 103538 h 1925874"/>
                <a:gd name="connsiteX2-5787" fmla="*/ 59999 w 1273944"/>
                <a:gd name="connsiteY2-5788" fmla="*/ 8681 h 1925874"/>
                <a:gd name="connsiteX3-5789" fmla="*/ 369558 w 1273944"/>
                <a:gd name="connsiteY3-5790" fmla="*/ 8185 h 1925874"/>
                <a:gd name="connsiteX4-5791" fmla="*/ 424814 w 1273944"/>
                <a:gd name="connsiteY4-5792" fmla="*/ 153732 h 1925874"/>
                <a:gd name="connsiteX5-5793" fmla="*/ 488331 w 1273944"/>
                <a:gd name="connsiteY5-5794" fmla="*/ 226453 h 1925874"/>
                <a:gd name="connsiteX6-5795" fmla="*/ 1167889 w 1273944"/>
                <a:gd name="connsiteY6-5796" fmla="*/ 215852 h 1925874"/>
                <a:gd name="connsiteX7-5797" fmla="*/ 1263501 w 1273944"/>
                <a:gd name="connsiteY7-5798" fmla="*/ 310665 h 1925874"/>
                <a:gd name="connsiteX8-5799" fmla="*/ 1265868 w 1273944"/>
                <a:gd name="connsiteY8-5800" fmla="*/ 1776111 h 1925874"/>
                <a:gd name="connsiteX9-5801" fmla="*/ 1162735 w 1273944"/>
                <a:gd name="connsiteY9-5802" fmla="*/ 1877926 h 1925874"/>
                <a:gd name="connsiteX10-5803" fmla="*/ 429610 w 1273944"/>
                <a:gd name="connsiteY10-5804" fmla="*/ 1878090 h 1925874"/>
                <a:gd name="connsiteX11-5805" fmla="*/ 316526 w 1273944"/>
                <a:gd name="connsiteY11-5806" fmla="*/ 1752193 h 1925874"/>
                <a:gd name="connsiteX12-5807" fmla="*/ 278149 w 1273944"/>
                <a:gd name="connsiteY12-5808" fmla="*/ 1078692 h 1925874"/>
                <a:gd name="connsiteX13-5809" fmla="*/ 34457 w 1273944"/>
                <a:gd name="connsiteY13-5810" fmla="*/ 991752 h 1925874"/>
                <a:gd name="connsiteX14-5811" fmla="*/ 3863 w 1273944"/>
                <a:gd name="connsiteY14-5812" fmla="*/ 914855 h 1925874"/>
                <a:gd name="connsiteX0-5813" fmla="*/ 7669 w 1277750"/>
                <a:gd name="connsiteY0-5814" fmla="*/ 914855 h 1925874"/>
                <a:gd name="connsiteX1-5815" fmla="*/ 8343 w 1277750"/>
                <a:gd name="connsiteY1-5816" fmla="*/ 103538 h 1925874"/>
                <a:gd name="connsiteX2-5817" fmla="*/ 63805 w 1277750"/>
                <a:gd name="connsiteY2-5818" fmla="*/ 8681 h 1925874"/>
                <a:gd name="connsiteX3-5819" fmla="*/ 373364 w 1277750"/>
                <a:gd name="connsiteY3-5820" fmla="*/ 8185 h 1925874"/>
                <a:gd name="connsiteX4-5821" fmla="*/ 428620 w 1277750"/>
                <a:gd name="connsiteY4-5822" fmla="*/ 153732 h 1925874"/>
                <a:gd name="connsiteX5-5823" fmla="*/ 492137 w 1277750"/>
                <a:gd name="connsiteY5-5824" fmla="*/ 226453 h 1925874"/>
                <a:gd name="connsiteX6-5825" fmla="*/ 1171695 w 1277750"/>
                <a:gd name="connsiteY6-5826" fmla="*/ 215852 h 1925874"/>
                <a:gd name="connsiteX7-5827" fmla="*/ 1267307 w 1277750"/>
                <a:gd name="connsiteY7-5828" fmla="*/ 310665 h 1925874"/>
                <a:gd name="connsiteX8-5829" fmla="*/ 1269674 w 1277750"/>
                <a:gd name="connsiteY8-5830" fmla="*/ 1776111 h 1925874"/>
                <a:gd name="connsiteX9-5831" fmla="*/ 1166541 w 1277750"/>
                <a:gd name="connsiteY9-5832" fmla="*/ 1877926 h 1925874"/>
                <a:gd name="connsiteX10-5833" fmla="*/ 433416 w 1277750"/>
                <a:gd name="connsiteY10-5834" fmla="*/ 1878090 h 1925874"/>
                <a:gd name="connsiteX11-5835" fmla="*/ 320332 w 1277750"/>
                <a:gd name="connsiteY11-5836" fmla="*/ 1752193 h 1925874"/>
                <a:gd name="connsiteX12-5837" fmla="*/ 281955 w 1277750"/>
                <a:gd name="connsiteY12-5838" fmla="*/ 1078692 h 1925874"/>
                <a:gd name="connsiteX13-5839" fmla="*/ 79291 w 1277750"/>
                <a:gd name="connsiteY13-5840" fmla="*/ 993372 h 1925874"/>
                <a:gd name="connsiteX14-5841" fmla="*/ 7669 w 1277750"/>
                <a:gd name="connsiteY14-5842" fmla="*/ 914855 h 1925874"/>
                <a:gd name="connsiteX0-5843" fmla="*/ 7669 w 1277750"/>
                <a:gd name="connsiteY0-5844" fmla="*/ 914855 h 1925874"/>
                <a:gd name="connsiteX1-5845" fmla="*/ 8343 w 1277750"/>
                <a:gd name="connsiteY1-5846" fmla="*/ 103538 h 1925874"/>
                <a:gd name="connsiteX2-5847" fmla="*/ 63805 w 1277750"/>
                <a:gd name="connsiteY2-5848" fmla="*/ 8681 h 1925874"/>
                <a:gd name="connsiteX3-5849" fmla="*/ 373364 w 1277750"/>
                <a:gd name="connsiteY3-5850" fmla="*/ 8185 h 1925874"/>
                <a:gd name="connsiteX4-5851" fmla="*/ 428620 w 1277750"/>
                <a:gd name="connsiteY4-5852" fmla="*/ 153732 h 1925874"/>
                <a:gd name="connsiteX5-5853" fmla="*/ 492137 w 1277750"/>
                <a:gd name="connsiteY5-5854" fmla="*/ 226453 h 1925874"/>
                <a:gd name="connsiteX6-5855" fmla="*/ 1171695 w 1277750"/>
                <a:gd name="connsiteY6-5856" fmla="*/ 215852 h 1925874"/>
                <a:gd name="connsiteX7-5857" fmla="*/ 1267307 w 1277750"/>
                <a:gd name="connsiteY7-5858" fmla="*/ 310665 h 1925874"/>
                <a:gd name="connsiteX8-5859" fmla="*/ 1269674 w 1277750"/>
                <a:gd name="connsiteY8-5860" fmla="*/ 1776111 h 1925874"/>
                <a:gd name="connsiteX9-5861" fmla="*/ 1166541 w 1277750"/>
                <a:gd name="connsiteY9-5862" fmla="*/ 1877926 h 1925874"/>
                <a:gd name="connsiteX10-5863" fmla="*/ 433416 w 1277750"/>
                <a:gd name="connsiteY10-5864" fmla="*/ 1878090 h 1925874"/>
                <a:gd name="connsiteX11-5865" fmla="*/ 320332 w 1277750"/>
                <a:gd name="connsiteY11-5866" fmla="*/ 1752193 h 1925874"/>
                <a:gd name="connsiteX12-5867" fmla="*/ 281955 w 1277750"/>
                <a:gd name="connsiteY12-5868" fmla="*/ 1078692 h 1925874"/>
                <a:gd name="connsiteX13-5869" fmla="*/ 79291 w 1277750"/>
                <a:gd name="connsiteY13-5870" fmla="*/ 993372 h 1925874"/>
                <a:gd name="connsiteX14-5871" fmla="*/ 7669 w 1277750"/>
                <a:gd name="connsiteY14-5872" fmla="*/ 914855 h 1925874"/>
                <a:gd name="connsiteX0-5873" fmla="*/ 7669 w 1277750"/>
                <a:gd name="connsiteY0-5874" fmla="*/ 914855 h 1925874"/>
                <a:gd name="connsiteX1-5875" fmla="*/ 8343 w 1277750"/>
                <a:gd name="connsiteY1-5876" fmla="*/ 103538 h 1925874"/>
                <a:gd name="connsiteX2-5877" fmla="*/ 63805 w 1277750"/>
                <a:gd name="connsiteY2-5878" fmla="*/ 8681 h 1925874"/>
                <a:gd name="connsiteX3-5879" fmla="*/ 373364 w 1277750"/>
                <a:gd name="connsiteY3-5880" fmla="*/ 8185 h 1925874"/>
                <a:gd name="connsiteX4-5881" fmla="*/ 428620 w 1277750"/>
                <a:gd name="connsiteY4-5882" fmla="*/ 153732 h 1925874"/>
                <a:gd name="connsiteX5-5883" fmla="*/ 492137 w 1277750"/>
                <a:gd name="connsiteY5-5884" fmla="*/ 226453 h 1925874"/>
                <a:gd name="connsiteX6-5885" fmla="*/ 1171695 w 1277750"/>
                <a:gd name="connsiteY6-5886" fmla="*/ 215852 h 1925874"/>
                <a:gd name="connsiteX7-5887" fmla="*/ 1267307 w 1277750"/>
                <a:gd name="connsiteY7-5888" fmla="*/ 310665 h 1925874"/>
                <a:gd name="connsiteX8-5889" fmla="*/ 1269674 w 1277750"/>
                <a:gd name="connsiteY8-5890" fmla="*/ 1776111 h 1925874"/>
                <a:gd name="connsiteX9-5891" fmla="*/ 1166541 w 1277750"/>
                <a:gd name="connsiteY9-5892" fmla="*/ 1877926 h 1925874"/>
                <a:gd name="connsiteX10-5893" fmla="*/ 433416 w 1277750"/>
                <a:gd name="connsiteY10-5894" fmla="*/ 1878090 h 1925874"/>
                <a:gd name="connsiteX11-5895" fmla="*/ 320332 w 1277750"/>
                <a:gd name="connsiteY11-5896" fmla="*/ 1752193 h 1925874"/>
                <a:gd name="connsiteX12-5897" fmla="*/ 281955 w 1277750"/>
                <a:gd name="connsiteY12-5898" fmla="*/ 1078692 h 1925874"/>
                <a:gd name="connsiteX13-5899" fmla="*/ 79291 w 1277750"/>
                <a:gd name="connsiteY13-5900" fmla="*/ 993372 h 1925874"/>
                <a:gd name="connsiteX14-5901" fmla="*/ 7669 w 1277750"/>
                <a:gd name="connsiteY14-5902" fmla="*/ 914855 h 1925874"/>
                <a:gd name="connsiteX0-5903" fmla="*/ 7669 w 1277750"/>
                <a:gd name="connsiteY0-5904" fmla="*/ 914855 h 1925874"/>
                <a:gd name="connsiteX1-5905" fmla="*/ 8343 w 1277750"/>
                <a:gd name="connsiteY1-5906" fmla="*/ 103538 h 1925874"/>
                <a:gd name="connsiteX2-5907" fmla="*/ 63805 w 1277750"/>
                <a:gd name="connsiteY2-5908" fmla="*/ 8681 h 1925874"/>
                <a:gd name="connsiteX3-5909" fmla="*/ 373364 w 1277750"/>
                <a:gd name="connsiteY3-5910" fmla="*/ 8185 h 1925874"/>
                <a:gd name="connsiteX4-5911" fmla="*/ 428620 w 1277750"/>
                <a:gd name="connsiteY4-5912" fmla="*/ 153732 h 1925874"/>
                <a:gd name="connsiteX5-5913" fmla="*/ 492137 w 1277750"/>
                <a:gd name="connsiteY5-5914" fmla="*/ 226453 h 1925874"/>
                <a:gd name="connsiteX6-5915" fmla="*/ 1171695 w 1277750"/>
                <a:gd name="connsiteY6-5916" fmla="*/ 215852 h 1925874"/>
                <a:gd name="connsiteX7-5917" fmla="*/ 1267307 w 1277750"/>
                <a:gd name="connsiteY7-5918" fmla="*/ 310665 h 1925874"/>
                <a:gd name="connsiteX8-5919" fmla="*/ 1269674 w 1277750"/>
                <a:gd name="connsiteY8-5920" fmla="*/ 1776111 h 1925874"/>
                <a:gd name="connsiteX9-5921" fmla="*/ 1166541 w 1277750"/>
                <a:gd name="connsiteY9-5922" fmla="*/ 1877926 h 1925874"/>
                <a:gd name="connsiteX10-5923" fmla="*/ 433416 w 1277750"/>
                <a:gd name="connsiteY10-5924" fmla="*/ 1878090 h 1925874"/>
                <a:gd name="connsiteX11-5925" fmla="*/ 320332 w 1277750"/>
                <a:gd name="connsiteY11-5926" fmla="*/ 1752193 h 1925874"/>
                <a:gd name="connsiteX12-5927" fmla="*/ 281955 w 1277750"/>
                <a:gd name="connsiteY12-5928" fmla="*/ 1078692 h 1925874"/>
                <a:gd name="connsiteX13-5929" fmla="*/ 208359 w 1277750"/>
                <a:gd name="connsiteY13-5930" fmla="*/ 1033054 h 1925874"/>
                <a:gd name="connsiteX14-5931" fmla="*/ 79291 w 1277750"/>
                <a:gd name="connsiteY14-5932" fmla="*/ 993372 h 1925874"/>
                <a:gd name="connsiteX15-5933" fmla="*/ 7669 w 1277750"/>
                <a:gd name="connsiteY15-5934" fmla="*/ 914855 h 1925874"/>
                <a:gd name="connsiteX0-5935" fmla="*/ 7669 w 1277750"/>
                <a:gd name="connsiteY0-5936" fmla="*/ 914855 h 1925874"/>
                <a:gd name="connsiteX1-5937" fmla="*/ 8343 w 1277750"/>
                <a:gd name="connsiteY1-5938" fmla="*/ 103538 h 1925874"/>
                <a:gd name="connsiteX2-5939" fmla="*/ 63805 w 1277750"/>
                <a:gd name="connsiteY2-5940" fmla="*/ 8681 h 1925874"/>
                <a:gd name="connsiteX3-5941" fmla="*/ 373364 w 1277750"/>
                <a:gd name="connsiteY3-5942" fmla="*/ 8185 h 1925874"/>
                <a:gd name="connsiteX4-5943" fmla="*/ 428620 w 1277750"/>
                <a:gd name="connsiteY4-5944" fmla="*/ 153732 h 1925874"/>
                <a:gd name="connsiteX5-5945" fmla="*/ 492137 w 1277750"/>
                <a:gd name="connsiteY5-5946" fmla="*/ 226453 h 1925874"/>
                <a:gd name="connsiteX6-5947" fmla="*/ 1171695 w 1277750"/>
                <a:gd name="connsiteY6-5948" fmla="*/ 215852 h 1925874"/>
                <a:gd name="connsiteX7-5949" fmla="*/ 1267307 w 1277750"/>
                <a:gd name="connsiteY7-5950" fmla="*/ 310665 h 1925874"/>
                <a:gd name="connsiteX8-5951" fmla="*/ 1269674 w 1277750"/>
                <a:gd name="connsiteY8-5952" fmla="*/ 1776111 h 1925874"/>
                <a:gd name="connsiteX9-5953" fmla="*/ 1166541 w 1277750"/>
                <a:gd name="connsiteY9-5954" fmla="*/ 1877926 h 1925874"/>
                <a:gd name="connsiteX10-5955" fmla="*/ 433416 w 1277750"/>
                <a:gd name="connsiteY10-5956" fmla="*/ 1878090 h 1925874"/>
                <a:gd name="connsiteX11-5957" fmla="*/ 320332 w 1277750"/>
                <a:gd name="connsiteY11-5958" fmla="*/ 1752193 h 1925874"/>
                <a:gd name="connsiteX12-5959" fmla="*/ 281955 w 1277750"/>
                <a:gd name="connsiteY12-5960" fmla="*/ 1078692 h 1925874"/>
                <a:gd name="connsiteX13-5961" fmla="*/ 237421 w 1277750"/>
                <a:gd name="connsiteY13-5962" fmla="*/ 1003900 h 1925874"/>
                <a:gd name="connsiteX14-5963" fmla="*/ 79291 w 1277750"/>
                <a:gd name="connsiteY14-5964" fmla="*/ 993372 h 1925874"/>
                <a:gd name="connsiteX15-5965" fmla="*/ 7669 w 1277750"/>
                <a:gd name="connsiteY15-5966" fmla="*/ 914855 h 1925874"/>
                <a:gd name="connsiteX0-5967" fmla="*/ 7669 w 1277750"/>
                <a:gd name="connsiteY0-5968" fmla="*/ 914855 h 1925874"/>
                <a:gd name="connsiteX1-5969" fmla="*/ 8343 w 1277750"/>
                <a:gd name="connsiteY1-5970" fmla="*/ 103538 h 1925874"/>
                <a:gd name="connsiteX2-5971" fmla="*/ 63805 w 1277750"/>
                <a:gd name="connsiteY2-5972" fmla="*/ 8681 h 1925874"/>
                <a:gd name="connsiteX3-5973" fmla="*/ 373364 w 1277750"/>
                <a:gd name="connsiteY3-5974" fmla="*/ 8185 h 1925874"/>
                <a:gd name="connsiteX4-5975" fmla="*/ 428620 w 1277750"/>
                <a:gd name="connsiteY4-5976" fmla="*/ 153732 h 1925874"/>
                <a:gd name="connsiteX5-5977" fmla="*/ 492137 w 1277750"/>
                <a:gd name="connsiteY5-5978" fmla="*/ 226453 h 1925874"/>
                <a:gd name="connsiteX6-5979" fmla="*/ 1171695 w 1277750"/>
                <a:gd name="connsiteY6-5980" fmla="*/ 215852 h 1925874"/>
                <a:gd name="connsiteX7-5981" fmla="*/ 1267307 w 1277750"/>
                <a:gd name="connsiteY7-5982" fmla="*/ 310665 h 1925874"/>
                <a:gd name="connsiteX8-5983" fmla="*/ 1269674 w 1277750"/>
                <a:gd name="connsiteY8-5984" fmla="*/ 1776111 h 1925874"/>
                <a:gd name="connsiteX9-5985" fmla="*/ 1166541 w 1277750"/>
                <a:gd name="connsiteY9-5986" fmla="*/ 1877926 h 1925874"/>
                <a:gd name="connsiteX10-5987" fmla="*/ 433416 w 1277750"/>
                <a:gd name="connsiteY10-5988" fmla="*/ 1878090 h 1925874"/>
                <a:gd name="connsiteX11-5989" fmla="*/ 320332 w 1277750"/>
                <a:gd name="connsiteY11-5990" fmla="*/ 1752193 h 1925874"/>
                <a:gd name="connsiteX12-5991" fmla="*/ 281955 w 1277750"/>
                <a:gd name="connsiteY12-5992" fmla="*/ 1078692 h 1925874"/>
                <a:gd name="connsiteX13-5993" fmla="*/ 237421 w 1277750"/>
                <a:gd name="connsiteY13-5994" fmla="*/ 1003900 h 1925874"/>
                <a:gd name="connsiteX14-5995" fmla="*/ 79291 w 1277750"/>
                <a:gd name="connsiteY14-5996" fmla="*/ 993372 h 1925874"/>
                <a:gd name="connsiteX15-5997" fmla="*/ 7669 w 1277750"/>
                <a:gd name="connsiteY15-5998" fmla="*/ 914855 h 1925874"/>
                <a:gd name="connsiteX0-5999" fmla="*/ 7669 w 1277750"/>
                <a:gd name="connsiteY0-6000" fmla="*/ 914855 h 1925874"/>
                <a:gd name="connsiteX1-6001" fmla="*/ 8343 w 1277750"/>
                <a:gd name="connsiteY1-6002" fmla="*/ 103538 h 1925874"/>
                <a:gd name="connsiteX2-6003" fmla="*/ 63805 w 1277750"/>
                <a:gd name="connsiteY2-6004" fmla="*/ 8681 h 1925874"/>
                <a:gd name="connsiteX3-6005" fmla="*/ 373364 w 1277750"/>
                <a:gd name="connsiteY3-6006" fmla="*/ 8185 h 1925874"/>
                <a:gd name="connsiteX4-6007" fmla="*/ 428620 w 1277750"/>
                <a:gd name="connsiteY4-6008" fmla="*/ 153732 h 1925874"/>
                <a:gd name="connsiteX5-6009" fmla="*/ 492137 w 1277750"/>
                <a:gd name="connsiteY5-6010" fmla="*/ 226453 h 1925874"/>
                <a:gd name="connsiteX6-6011" fmla="*/ 1171695 w 1277750"/>
                <a:gd name="connsiteY6-6012" fmla="*/ 215852 h 1925874"/>
                <a:gd name="connsiteX7-6013" fmla="*/ 1267307 w 1277750"/>
                <a:gd name="connsiteY7-6014" fmla="*/ 310665 h 1925874"/>
                <a:gd name="connsiteX8-6015" fmla="*/ 1269674 w 1277750"/>
                <a:gd name="connsiteY8-6016" fmla="*/ 1776111 h 1925874"/>
                <a:gd name="connsiteX9-6017" fmla="*/ 1166541 w 1277750"/>
                <a:gd name="connsiteY9-6018" fmla="*/ 1877926 h 1925874"/>
                <a:gd name="connsiteX10-6019" fmla="*/ 433416 w 1277750"/>
                <a:gd name="connsiteY10-6020" fmla="*/ 1878090 h 1925874"/>
                <a:gd name="connsiteX11-6021" fmla="*/ 320332 w 1277750"/>
                <a:gd name="connsiteY11-6022" fmla="*/ 1752193 h 1925874"/>
                <a:gd name="connsiteX12-6023" fmla="*/ 281955 w 1277750"/>
                <a:gd name="connsiteY12-6024" fmla="*/ 1078692 h 1925874"/>
                <a:gd name="connsiteX13-6025" fmla="*/ 216907 w 1277750"/>
                <a:gd name="connsiteY13-6026" fmla="*/ 1003900 h 1925874"/>
                <a:gd name="connsiteX14-6027" fmla="*/ 79291 w 1277750"/>
                <a:gd name="connsiteY14-6028" fmla="*/ 993372 h 1925874"/>
                <a:gd name="connsiteX15-6029" fmla="*/ 7669 w 1277750"/>
                <a:gd name="connsiteY15-6030" fmla="*/ 914855 h 1925874"/>
                <a:gd name="connsiteX0-6031" fmla="*/ 7669 w 1277750"/>
                <a:gd name="connsiteY0-6032" fmla="*/ 914855 h 1925874"/>
                <a:gd name="connsiteX1-6033" fmla="*/ 8343 w 1277750"/>
                <a:gd name="connsiteY1-6034" fmla="*/ 103538 h 1925874"/>
                <a:gd name="connsiteX2-6035" fmla="*/ 63805 w 1277750"/>
                <a:gd name="connsiteY2-6036" fmla="*/ 8681 h 1925874"/>
                <a:gd name="connsiteX3-6037" fmla="*/ 373364 w 1277750"/>
                <a:gd name="connsiteY3-6038" fmla="*/ 8185 h 1925874"/>
                <a:gd name="connsiteX4-6039" fmla="*/ 428620 w 1277750"/>
                <a:gd name="connsiteY4-6040" fmla="*/ 153732 h 1925874"/>
                <a:gd name="connsiteX5-6041" fmla="*/ 492137 w 1277750"/>
                <a:gd name="connsiteY5-6042" fmla="*/ 226453 h 1925874"/>
                <a:gd name="connsiteX6-6043" fmla="*/ 1171695 w 1277750"/>
                <a:gd name="connsiteY6-6044" fmla="*/ 215852 h 1925874"/>
                <a:gd name="connsiteX7-6045" fmla="*/ 1267307 w 1277750"/>
                <a:gd name="connsiteY7-6046" fmla="*/ 310665 h 1925874"/>
                <a:gd name="connsiteX8-6047" fmla="*/ 1269674 w 1277750"/>
                <a:gd name="connsiteY8-6048" fmla="*/ 1776111 h 1925874"/>
                <a:gd name="connsiteX9-6049" fmla="*/ 1166541 w 1277750"/>
                <a:gd name="connsiteY9-6050" fmla="*/ 1877926 h 1925874"/>
                <a:gd name="connsiteX10-6051" fmla="*/ 433416 w 1277750"/>
                <a:gd name="connsiteY10-6052" fmla="*/ 1878090 h 1925874"/>
                <a:gd name="connsiteX11-6053" fmla="*/ 320332 w 1277750"/>
                <a:gd name="connsiteY11-6054" fmla="*/ 1752193 h 1925874"/>
                <a:gd name="connsiteX12-6055" fmla="*/ 281955 w 1277750"/>
                <a:gd name="connsiteY12-6056" fmla="*/ 1078692 h 1925874"/>
                <a:gd name="connsiteX13-6057" fmla="*/ 216907 w 1277750"/>
                <a:gd name="connsiteY13-6058" fmla="*/ 1003900 h 1925874"/>
                <a:gd name="connsiteX14-6059" fmla="*/ 79291 w 1277750"/>
                <a:gd name="connsiteY14-6060" fmla="*/ 993372 h 1925874"/>
                <a:gd name="connsiteX15-6061" fmla="*/ 7669 w 1277750"/>
                <a:gd name="connsiteY15-6062" fmla="*/ 914855 h 1925874"/>
                <a:gd name="connsiteX0-6063" fmla="*/ 7669 w 1277750"/>
                <a:gd name="connsiteY0-6064" fmla="*/ 914855 h 1925874"/>
                <a:gd name="connsiteX1-6065" fmla="*/ 8343 w 1277750"/>
                <a:gd name="connsiteY1-6066" fmla="*/ 103538 h 1925874"/>
                <a:gd name="connsiteX2-6067" fmla="*/ 63805 w 1277750"/>
                <a:gd name="connsiteY2-6068" fmla="*/ 8681 h 1925874"/>
                <a:gd name="connsiteX3-6069" fmla="*/ 373364 w 1277750"/>
                <a:gd name="connsiteY3-6070" fmla="*/ 8185 h 1925874"/>
                <a:gd name="connsiteX4-6071" fmla="*/ 428620 w 1277750"/>
                <a:gd name="connsiteY4-6072" fmla="*/ 153732 h 1925874"/>
                <a:gd name="connsiteX5-6073" fmla="*/ 492137 w 1277750"/>
                <a:gd name="connsiteY5-6074" fmla="*/ 226453 h 1925874"/>
                <a:gd name="connsiteX6-6075" fmla="*/ 1171695 w 1277750"/>
                <a:gd name="connsiteY6-6076" fmla="*/ 215852 h 1925874"/>
                <a:gd name="connsiteX7-6077" fmla="*/ 1267307 w 1277750"/>
                <a:gd name="connsiteY7-6078" fmla="*/ 310665 h 1925874"/>
                <a:gd name="connsiteX8-6079" fmla="*/ 1269674 w 1277750"/>
                <a:gd name="connsiteY8-6080" fmla="*/ 1776111 h 1925874"/>
                <a:gd name="connsiteX9-6081" fmla="*/ 1166541 w 1277750"/>
                <a:gd name="connsiteY9-6082" fmla="*/ 1877926 h 1925874"/>
                <a:gd name="connsiteX10-6083" fmla="*/ 433416 w 1277750"/>
                <a:gd name="connsiteY10-6084" fmla="*/ 1878090 h 1925874"/>
                <a:gd name="connsiteX11-6085" fmla="*/ 320332 w 1277750"/>
                <a:gd name="connsiteY11-6086" fmla="*/ 1752193 h 1925874"/>
                <a:gd name="connsiteX12-6087" fmla="*/ 310675 w 1277750"/>
                <a:gd name="connsiteY12-6088" fmla="*/ 1026214 h 1925874"/>
                <a:gd name="connsiteX13-6089" fmla="*/ 216907 w 1277750"/>
                <a:gd name="connsiteY13-6090" fmla="*/ 1003900 h 1925874"/>
                <a:gd name="connsiteX14-6091" fmla="*/ 79291 w 1277750"/>
                <a:gd name="connsiteY14-6092" fmla="*/ 993372 h 1925874"/>
                <a:gd name="connsiteX15-6093" fmla="*/ 7669 w 1277750"/>
                <a:gd name="connsiteY15-6094" fmla="*/ 914855 h 1925874"/>
                <a:gd name="connsiteX0-6095" fmla="*/ 7669 w 1277750"/>
                <a:gd name="connsiteY0-6096" fmla="*/ 914855 h 1925874"/>
                <a:gd name="connsiteX1-6097" fmla="*/ 8343 w 1277750"/>
                <a:gd name="connsiteY1-6098" fmla="*/ 103538 h 1925874"/>
                <a:gd name="connsiteX2-6099" fmla="*/ 63805 w 1277750"/>
                <a:gd name="connsiteY2-6100" fmla="*/ 8681 h 1925874"/>
                <a:gd name="connsiteX3-6101" fmla="*/ 373364 w 1277750"/>
                <a:gd name="connsiteY3-6102" fmla="*/ 8185 h 1925874"/>
                <a:gd name="connsiteX4-6103" fmla="*/ 428620 w 1277750"/>
                <a:gd name="connsiteY4-6104" fmla="*/ 153732 h 1925874"/>
                <a:gd name="connsiteX5-6105" fmla="*/ 492137 w 1277750"/>
                <a:gd name="connsiteY5-6106" fmla="*/ 226453 h 1925874"/>
                <a:gd name="connsiteX6-6107" fmla="*/ 1171695 w 1277750"/>
                <a:gd name="connsiteY6-6108" fmla="*/ 215852 h 1925874"/>
                <a:gd name="connsiteX7-6109" fmla="*/ 1267307 w 1277750"/>
                <a:gd name="connsiteY7-6110" fmla="*/ 310665 h 1925874"/>
                <a:gd name="connsiteX8-6111" fmla="*/ 1269674 w 1277750"/>
                <a:gd name="connsiteY8-6112" fmla="*/ 1776111 h 1925874"/>
                <a:gd name="connsiteX9-6113" fmla="*/ 1166541 w 1277750"/>
                <a:gd name="connsiteY9-6114" fmla="*/ 1877926 h 1925874"/>
                <a:gd name="connsiteX10-6115" fmla="*/ 433416 w 1277750"/>
                <a:gd name="connsiteY10-6116" fmla="*/ 1878090 h 1925874"/>
                <a:gd name="connsiteX11-6117" fmla="*/ 320332 w 1277750"/>
                <a:gd name="connsiteY11-6118" fmla="*/ 1752193 h 1925874"/>
                <a:gd name="connsiteX12-6119" fmla="*/ 310675 w 1277750"/>
                <a:gd name="connsiteY12-6120" fmla="*/ 1026214 h 1925874"/>
                <a:gd name="connsiteX13-6121" fmla="*/ 216907 w 1277750"/>
                <a:gd name="connsiteY13-6122" fmla="*/ 1003900 h 1925874"/>
                <a:gd name="connsiteX14-6123" fmla="*/ 79291 w 1277750"/>
                <a:gd name="connsiteY14-6124" fmla="*/ 993372 h 1925874"/>
                <a:gd name="connsiteX15-6125" fmla="*/ 7669 w 1277750"/>
                <a:gd name="connsiteY15-6126" fmla="*/ 914855 h 1925874"/>
                <a:gd name="connsiteX0-6127" fmla="*/ 7669 w 1277750"/>
                <a:gd name="connsiteY0-6128" fmla="*/ 914855 h 1925874"/>
                <a:gd name="connsiteX1-6129" fmla="*/ 8343 w 1277750"/>
                <a:gd name="connsiteY1-6130" fmla="*/ 103538 h 1925874"/>
                <a:gd name="connsiteX2-6131" fmla="*/ 63805 w 1277750"/>
                <a:gd name="connsiteY2-6132" fmla="*/ 8681 h 1925874"/>
                <a:gd name="connsiteX3-6133" fmla="*/ 373364 w 1277750"/>
                <a:gd name="connsiteY3-6134" fmla="*/ 8185 h 1925874"/>
                <a:gd name="connsiteX4-6135" fmla="*/ 428620 w 1277750"/>
                <a:gd name="connsiteY4-6136" fmla="*/ 153732 h 1925874"/>
                <a:gd name="connsiteX5-6137" fmla="*/ 492137 w 1277750"/>
                <a:gd name="connsiteY5-6138" fmla="*/ 226453 h 1925874"/>
                <a:gd name="connsiteX6-6139" fmla="*/ 1171695 w 1277750"/>
                <a:gd name="connsiteY6-6140" fmla="*/ 215852 h 1925874"/>
                <a:gd name="connsiteX7-6141" fmla="*/ 1267307 w 1277750"/>
                <a:gd name="connsiteY7-6142" fmla="*/ 310665 h 1925874"/>
                <a:gd name="connsiteX8-6143" fmla="*/ 1269674 w 1277750"/>
                <a:gd name="connsiteY8-6144" fmla="*/ 1776111 h 1925874"/>
                <a:gd name="connsiteX9-6145" fmla="*/ 1166541 w 1277750"/>
                <a:gd name="connsiteY9-6146" fmla="*/ 1877926 h 1925874"/>
                <a:gd name="connsiteX10-6147" fmla="*/ 433416 w 1277750"/>
                <a:gd name="connsiteY10-6148" fmla="*/ 1878090 h 1925874"/>
                <a:gd name="connsiteX11-6149" fmla="*/ 320332 w 1277750"/>
                <a:gd name="connsiteY11-6150" fmla="*/ 1752193 h 1925874"/>
                <a:gd name="connsiteX12-6151" fmla="*/ 310675 w 1277750"/>
                <a:gd name="connsiteY12-6152" fmla="*/ 1026214 h 1925874"/>
                <a:gd name="connsiteX13-6153" fmla="*/ 216907 w 1277750"/>
                <a:gd name="connsiteY13-6154" fmla="*/ 1003900 h 1925874"/>
                <a:gd name="connsiteX14-6155" fmla="*/ 79291 w 1277750"/>
                <a:gd name="connsiteY14-6156" fmla="*/ 993372 h 1925874"/>
                <a:gd name="connsiteX15-6157" fmla="*/ 7669 w 1277750"/>
                <a:gd name="connsiteY15-6158" fmla="*/ 914855 h 1925874"/>
                <a:gd name="connsiteX0-6159" fmla="*/ 7669 w 1277750"/>
                <a:gd name="connsiteY0-6160" fmla="*/ 914855 h 1925874"/>
                <a:gd name="connsiteX1-6161" fmla="*/ 8343 w 1277750"/>
                <a:gd name="connsiteY1-6162" fmla="*/ 103538 h 1925874"/>
                <a:gd name="connsiteX2-6163" fmla="*/ 63805 w 1277750"/>
                <a:gd name="connsiteY2-6164" fmla="*/ 8681 h 1925874"/>
                <a:gd name="connsiteX3-6165" fmla="*/ 373364 w 1277750"/>
                <a:gd name="connsiteY3-6166" fmla="*/ 8185 h 1925874"/>
                <a:gd name="connsiteX4-6167" fmla="*/ 428620 w 1277750"/>
                <a:gd name="connsiteY4-6168" fmla="*/ 153732 h 1925874"/>
                <a:gd name="connsiteX5-6169" fmla="*/ 492137 w 1277750"/>
                <a:gd name="connsiteY5-6170" fmla="*/ 226453 h 1925874"/>
                <a:gd name="connsiteX6-6171" fmla="*/ 1171695 w 1277750"/>
                <a:gd name="connsiteY6-6172" fmla="*/ 215852 h 1925874"/>
                <a:gd name="connsiteX7-6173" fmla="*/ 1267307 w 1277750"/>
                <a:gd name="connsiteY7-6174" fmla="*/ 310665 h 1925874"/>
                <a:gd name="connsiteX8-6175" fmla="*/ 1269674 w 1277750"/>
                <a:gd name="connsiteY8-6176" fmla="*/ 1776111 h 1925874"/>
                <a:gd name="connsiteX9-6177" fmla="*/ 1166541 w 1277750"/>
                <a:gd name="connsiteY9-6178" fmla="*/ 1877926 h 1925874"/>
                <a:gd name="connsiteX10-6179" fmla="*/ 433416 w 1277750"/>
                <a:gd name="connsiteY10-6180" fmla="*/ 1878090 h 1925874"/>
                <a:gd name="connsiteX11-6181" fmla="*/ 320332 w 1277750"/>
                <a:gd name="connsiteY11-6182" fmla="*/ 1752193 h 1925874"/>
                <a:gd name="connsiteX12-6183" fmla="*/ 314778 w 1277750"/>
                <a:gd name="connsiteY12-6184" fmla="*/ 1070917 h 1925874"/>
                <a:gd name="connsiteX13-6185" fmla="*/ 216907 w 1277750"/>
                <a:gd name="connsiteY13-6186" fmla="*/ 1003900 h 1925874"/>
                <a:gd name="connsiteX14-6187" fmla="*/ 79291 w 1277750"/>
                <a:gd name="connsiteY14-6188" fmla="*/ 993372 h 1925874"/>
                <a:gd name="connsiteX15-6189" fmla="*/ 7669 w 1277750"/>
                <a:gd name="connsiteY15-6190" fmla="*/ 914855 h 1925874"/>
                <a:gd name="connsiteX0-6191" fmla="*/ 7669 w 1277750"/>
                <a:gd name="connsiteY0-6192" fmla="*/ 914855 h 1925874"/>
                <a:gd name="connsiteX1-6193" fmla="*/ 8343 w 1277750"/>
                <a:gd name="connsiteY1-6194" fmla="*/ 103538 h 1925874"/>
                <a:gd name="connsiteX2-6195" fmla="*/ 63805 w 1277750"/>
                <a:gd name="connsiteY2-6196" fmla="*/ 8681 h 1925874"/>
                <a:gd name="connsiteX3-6197" fmla="*/ 373364 w 1277750"/>
                <a:gd name="connsiteY3-6198" fmla="*/ 8185 h 1925874"/>
                <a:gd name="connsiteX4-6199" fmla="*/ 428620 w 1277750"/>
                <a:gd name="connsiteY4-6200" fmla="*/ 153732 h 1925874"/>
                <a:gd name="connsiteX5-6201" fmla="*/ 492137 w 1277750"/>
                <a:gd name="connsiteY5-6202" fmla="*/ 226453 h 1925874"/>
                <a:gd name="connsiteX6-6203" fmla="*/ 1171695 w 1277750"/>
                <a:gd name="connsiteY6-6204" fmla="*/ 215852 h 1925874"/>
                <a:gd name="connsiteX7-6205" fmla="*/ 1267307 w 1277750"/>
                <a:gd name="connsiteY7-6206" fmla="*/ 310665 h 1925874"/>
                <a:gd name="connsiteX8-6207" fmla="*/ 1269674 w 1277750"/>
                <a:gd name="connsiteY8-6208" fmla="*/ 1776111 h 1925874"/>
                <a:gd name="connsiteX9-6209" fmla="*/ 1166541 w 1277750"/>
                <a:gd name="connsiteY9-6210" fmla="*/ 1877926 h 1925874"/>
                <a:gd name="connsiteX10-6211" fmla="*/ 433416 w 1277750"/>
                <a:gd name="connsiteY10-6212" fmla="*/ 1878090 h 1925874"/>
                <a:gd name="connsiteX11-6213" fmla="*/ 320332 w 1277750"/>
                <a:gd name="connsiteY11-6214" fmla="*/ 1752193 h 1925874"/>
                <a:gd name="connsiteX12-6215" fmla="*/ 314778 w 1277750"/>
                <a:gd name="connsiteY12-6216" fmla="*/ 1070917 h 1925874"/>
                <a:gd name="connsiteX13-6217" fmla="*/ 216907 w 1277750"/>
                <a:gd name="connsiteY13-6218" fmla="*/ 1003900 h 1925874"/>
                <a:gd name="connsiteX14-6219" fmla="*/ 79291 w 1277750"/>
                <a:gd name="connsiteY14-6220" fmla="*/ 993372 h 1925874"/>
                <a:gd name="connsiteX15-6221" fmla="*/ 7669 w 1277750"/>
                <a:gd name="connsiteY15-6222" fmla="*/ 914855 h 1925874"/>
                <a:gd name="connsiteX0-6223" fmla="*/ 7669 w 1277750"/>
                <a:gd name="connsiteY0-6224" fmla="*/ 914855 h 1925874"/>
                <a:gd name="connsiteX1-6225" fmla="*/ 8343 w 1277750"/>
                <a:gd name="connsiteY1-6226" fmla="*/ 103538 h 1925874"/>
                <a:gd name="connsiteX2-6227" fmla="*/ 63805 w 1277750"/>
                <a:gd name="connsiteY2-6228" fmla="*/ 8681 h 1925874"/>
                <a:gd name="connsiteX3-6229" fmla="*/ 373364 w 1277750"/>
                <a:gd name="connsiteY3-6230" fmla="*/ 8185 h 1925874"/>
                <a:gd name="connsiteX4-6231" fmla="*/ 428620 w 1277750"/>
                <a:gd name="connsiteY4-6232" fmla="*/ 153732 h 1925874"/>
                <a:gd name="connsiteX5-6233" fmla="*/ 492137 w 1277750"/>
                <a:gd name="connsiteY5-6234" fmla="*/ 226453 h 1925874"/>
                <a:gd name="connsiteX6-6235" fmla="*/ 1171695 w 1277750"/>
                <a:gd name="connsiteY6-6236" fmla="*/ 215852 h 1925874"/>
                <a:gd name="connsiteX7-6237" fmla="*/ 1267307 w 1277750"/>
                <a:gd name="connsiteY7-6238" fmla="*/ 310665 h 1925874"/>
                <a:gd name="connsiteX8-6239" fmla="*/ 1269674 w 1277750"/>
                <a:gd name="connsiteY8-6240" fmla="*/ 1776111 h 1925874"/>
                <a:gd name="connsiteX9-6241" fmla="*/ 1166541 w 1277750"/>
                <a:gd name="connsiteY9-6242" fmla="*/ 1877926 h 1925874"/>
                <a:gd name="connsiteX10-6243" fmla="*/ 433416 w 1277750"/>
                <a:gd name="connsiteY10-6244" fmla="*/ 1878090 h 1925874"/>
                <a:gd name="connsiteX11-6245" fmla="*/ 320332 w 1277750"/>
                <a:gd name="connsiteY11-6246" fmla="*/ 1752193 h 1925874"/>
                <a:gd name="connsiteX12-6247" fmla="*/ 314778 w 1277750"/>
                <a:gd name="connsiteY12-6248" fmla="*/ 1070917 h 1925874"/>
                <a:gd name="connsiteX13-6249" fmla="*/ 216907 w 1277750"/>
                <a:gd name="connsiteY13-6250" fmla="*/ 1003900 h 1925874"/>
                <a:gd name="connsiteX14-6251" fmla="*/ 79291 w 1277750"/>
                <a:gd name="connsiteY14-6252" fmla="*/ 993372 h 1925874"/>
                <a:gd name="connsiteX15-6253" fmla="*/ 7669 w 1277750"/>
                <a:gd name="connsiteY15-6254" fmla="*/ 914855 h 1925874"/>
                <a:gd name="connsiteX0-6255" fmla="*/ 7669 w 1277750"/>
                <a:gd name="connsiteY0-6256" fmla="*/ 914855 h 1925874"/>
                <a:gd name="connsiteX1-6257" fmla="*/ 8343 w 1277750"/>
                <a:gd name="connsiteY1-6258" fmla="*/ 103538 h 1925874"/>
                <a:gd name="connsiteX2-6259" fmla="*/ 63805 w 1277750"/>
                <a:gd name="connsiteY2-6260" fmla="*/ 8681 h 1925874"/>
                <a:gd name="connsiteX3-6261" fmla="*/ 373364 w 1277750"/>
                <a:gd name="connsiteY3-6262" fmla="*/ 8185 h 1925874"/>
                <a:gd name="connsiteX4-6263" fmla="*/ 428620 w 1277750"/>
                <a:gd name="connsiteY4-6264" fmla="*/ 153732 h 1925874"/>
                <a:gd name="connsiteX5-6265" fmla="*/ 492137 w 1277750"/>
                <a:gd name="connsiteY5-6266" fmla="*/ 226453 h 1925874"/>
                <a:gd name="connsiteX6-6267" fmla="*/ 1171695 w 1277750"/>
                <a:gd name="connsiteY6-6268" fmla="*/ 215852 h 1925874"/>
                <a:gd name="connsiteX7-6269" fmla="*/ 1267307 w 1277750"/>
                <a:gd name="connsiteY7-6270" fmla="*/ 310665 h 1925874"/>
                <a:gd name="connsiteX8-6271" fmla="*/ 1269674 w 1277750"/>
                <a:gd name="connsiteY8-6272" fmla="*/ 1776111 h 1925874"/>
                <a:gd name="connsiteX9-6273" fmla="*/ 1166541 w 1277750"/>
                <a:gd name="connsiteY9-6274" fmla="*/ 1877926 h 1925874"/>
                <a:gd name="connsiteX10-6275" fmla="*/ 433416 w 1277750"/>
                <a:gd name="connsiteY10-6276" fmla="*/ 1878090 h 1925874"/>
                <a:gd name="connsiteX11-6277" fmla="*/ 320332 w 1277750"/>
                <a:gd name="connsiteY11-6278" fmla="*/ 1752193 h 1925874"/>
                <a:gd name="connsiteX12-6279" fmla="*/ 314778 w 1277750"/>
                <a:gd name="connsiteY12-6280" fmla="*/ 1070917 h 1925874"/>
                <a:gd name="connsiteX13-6281" fmla="*/ 216907 w 1277750"/>
                <a:gd name="connsiteY13-6282" fmla="*/ 1003900 h 1925874"/>
                <a:gd name="connsiteX14-6283" fmla="*/ 79291 w 1277750"/>
                <a:gd name="connsiteY14-6284" fmla="*/ 993372 h 1925874"/>
                <a:gd name="connsiteX15-6285" fmla="*/ 7669 w 1277750"/>
                <a:gd name="connsiteY15-6286" fmla="*/ 914855 h 1925874"/>
                <a:gd name="connsiteX0-6287" fmla="*/ 7669 w 1277750"/>
                <a:gd name="connsiteY0-6288" fmla="*/ 914855 h 1925874"/>
                <a:gd name="connsiteX1-6289" fmla="*/ 8343 w 1277750"/>
                <a:gd name="connsiteY1-6290" fmla="*/ 103538 h 1925874"/>
                <a:gd name="connsiteX2-6291" fmla="*/ 63805 w 1277750"/>
                <a:gd name="connsiteY2-6292" fmla="*/ 8681 h 1925874"/>
                <a:gd name="connsiteX3-6293" fmla="*/ 373364 w 1277750"/>
                <a:gd name="connsiteY3-6294" fmla="*/ 8185 h 1925874"/>
                <a:gd name="connsiteX4-6295" fmla="*/ 428620 w 1277750"/>
                <a:gd name="connsiteY4-6296" fmla="*/ 153732 h 1925874"/>
                <a:gd name="connsiteX5-6297" fmla="*/ 492137 w 1277750"/>
                <a:gd name="connsiteY5-6298" fmla="*/ 226453 h 1925874"/>
                <a:gd name="connsiteX6-6299" fmla="*/ 1171695 w 1277750"/>
                <a:gd name="connsiteY6-6300" fmla="*/ 215852 h 1925874"/>
                <a:gd name="connsiteX7-6301" fmla="*/ 1267307 w 1277750"/>
                <a:gd name="connsiteY7-6302" fmla="*/ 310665 h 1925874"/>
                <a:gd name="connsiteX8-6303" fmla="*/ 1269674 w 1277750"/>
                <a:gd name="connsiteY8-6304" fmla="*/ 1776111 h 1925874"/>
                <a:gd name="connsiteX9-6305" fmla="*/ 1166541 w 1277750"/>
                <a:gd name="connsiteY9-6306" fmla="*/ 1877926 h 1925874"/>
                <a:gd name="connsiteX10-6307" fmla="*/ 433416 w 1277750"/>
                <a:gd name="connsiteY10-6308" fmla="*/ 1878090 h 1925874"/>
                <a:gd name="connsiteX11-6309" fmla="*/ 320332 w 1277750"/>
                <a:gd name="connsiteY11-6310" fmla="*/ 1752193 h 1925874"/>
                <a:gd name="connsiteX12-6311" fmla="*/ 314778 w 1277750"/>
                <a:gd name="connsiteY12-6312" fmla="*/ 1070917 h 1925874"/>
                <a:gd name="connsiteX13-6313" fmla="*/ 216907 w 1277750"/>
                <a:gd name="connsiteY13-6314" fmla="*/ 1003900 h 1925874"/>
                <a:gd name="connsiteX14-6315" fmla="*/ 79291 w 1277750"/>
                <a:gd name="connsiteY14-6316" fmla="*/ 999041 h 1925874"/>
                <a:gd name="connsiteX15-6317" fmla="*/ 7669 w 1277750"/>
                <a:gd name="connsiteY15-6318" fmla="*/ 914855 h 1925874"/>
                <a:gd name="connsiteX0-6319" fmla="*/ 7669 w 1277750"/>
                <a:gd name="connsiteY0-6320" fmla="*/ 914855 h 1925874"/>
                <a:gd name="connsiteX1-6321" fmla="*/ 8343 w 1277750"/>
                <a:gd name="connsiteY1-6322" fmla="*/ 103538 h 1925874"/>
                <a:gd name="connsiteX2-6323" fmla="*/ 63805 w 1277750"/>
                <a:gd name="connsiteY2-6324" fmla="*/ 8681 h 1925874"/>
                <a:gd name="connsiteX3-6325" fmla="*/ 373364 w 1277750"/>
                <a:gd name="connsiteY3-6326" fmla="*/ 8185 h 1925874"/>
                <a:gd name="connsiteX4-6327" fmla="*/ 428620 w 1277750"/>
                <a:gd name="connsiteY4-6328" fmla="*/ 153732 h 1925874"/>
                <a:gd name="connsiteX5-6329" fmla="*/ 492137 w 1277750"/>
                <a:gd name="connsiteY5-6330" fmla="*/ 226453 h 1925874"/>
                <a:gd name="connsiteX6-6331" fmla="*/ 1171695 w 1277750"/>
                <a:gd name="connsiteY6-6332" fmla="*/ 215852 h 1925874"/>
                <a:gd name="connsiteX7-6333" fmla="*/ 1267307 w 1277750"/>
                <a:gd name="connsiteY7-6334" fmla="*/ 310665 h 1925874"/>
                <a:gd name="connsiteX8-6335" fmla="*/ 1269674 w 1277750"/>
                <a:gd name="connsiteY8-6336" fmla="*/ 1776111 h 1925874"/>
                <a:gd name="connsiteX9-6337" fmla="*/ 1166541 w 1277750"/>
                <a:gd name="connsiteY9-6338" fmla="*/ 1877926 h 1925874"/>
                <a:gd name="connsiteX10-6339" fmla="*/ 433416 w 1277750"/>
                <a:gd name="connsiteY10-6340" fmla="*/ 1878090 h 1925874"/>
                <a:gd name="connsiteX11-6341" fmla="*/ 320332 w 1277750"/>
                <a:gd name="connsiteY11-6342" fmla="*/ 1752193 h 1925874"/>
                <a:gd name="connsiteX12-6343" fmla="*/ 314778 w 1277750"/>
                <a:gd name="connsiteY12-6344" fmla="*/ 1070917 h 1925874"/>
                <a:gd name="connsiteX13-6345" fmla="*/ 216907 w 1277750"/>
                <a:gd name="connsiteY13-6346" fmla="*/ 1003900 h 1925874"/>
                <a:gd name="connsiteX14-6347" fmla="*/ 79291 w 1277750"/>
                <a:gd name="connsiteY14-6348" fmla="*/ 999041 h 1925874"/>
                <a:gd name="connsiteX15-6349" fmla="*/ 7669 w 1277750"/>
                <a:gd name="connsiteY15-6350" fmla="*/ 914855 h 1925874"/>
                <a:gd name="connsiteX0-6351" fmla="*/ 6743 w 1276824"/>
                <a:gd name="connsiteY0-6352" fmla="*/ 914855 h 1925874"/>
                <a:gd name="connsiteX1-6353" fmla="*/ 7417 w 1276824"/>
                <a:gd name="connsiteY1-6354" fmla="*/ 103538 h 1925874"/>
                <a:gd name="connsiteX2-6355" fmla="*/ 62879 w 1276824"/>
                <a:gd name="connsiteY2-6356" fmla="*/ 8681 h 1925874"/>
                <a:gd name="connsiteX3-6357" fmla="*/ 372438 w 1276824"/>
                <a:gd name="connsiteY3-6358" fmla="*/ 8185 h 1925874"/>
                <a:gd name="connsiteX4-6359" fmla="*/ 427694 w 1276824"/>
                <a:gd name="connsiteY4-6360" fmla="*/ 153732 h 1925874"/>
                <a:gd name="connsiteX5-6361" fmla="*/ 491211 w 1276824"/>
                <a:gd name="connsiteY5-6362" fmla="*/ 226453 h 1925874"/>
                <a:gd name="connsiteX6-6363" fmla="*/ 1170769 w 1276824"/>
                <a:gd name="connsiteY6-6364" fmla="*/ 215852 h 1925874"/>
                <a:gd name="connsiteX7-6365" fmla="*/ 1266381 w 1276824"/>
                <a:gd name="connsiteY7-6366" fmla="*/ 310665 h 1925874"/>
                <a:gd name="connsiteX8-6367" fmla="*/ 1268748 w 1276824"/>
                <a:gd name="connsiteY8-6368" fmla="*/ 1776111 h 1925874"/>
                <a:gd name="connsiteX9-6369" fmla="*/ 1165615 w 1276824"/>
                <a:gd name="connsiteY9-6370" fmla="*/ 1877926 h 1925874"/>
                <a:gd name="connsiteX10-6371" fmla="*/ 432490 w 1276824"/>
                <a:gd name="connsiteY10-6372" fmla="*/ 1878090 h 1925874"/>
                <a:gd name="connsiteX11-6373" fmla="*/ 319406 w 1276824"/>
                <a:gd name="connsiteY11-6374" fmla="*/ 1752193 h 1925874"/>
                <a:gd name="connsiteX12-6375" fmla="*/ 313852 w 1276824"/>
                <a:gd name="connsiteY12-6376" fmla="*/ 1070917 h 1925874"/>
                <a:gd name="connsiteX13-6377" fmla="*/ 215981 w 1276824"/>
                <a:gd name="connsiteY13-6378" fmla="*/ 1003900 h 1925874"/>
                <a:gd name="connsiteX14-6379" fmla="*/ 78365 w 1276824"/>
                <a:gd name="connsiteY14-6380" fmla="*/ 999041 h 1925874"/>
                <a:gd name="connsiteX15-6381" fmla="*/ 6743 w 1276824"/>
                <a:gd name="connsiteY15-6382" fmla="*/ 914855 h 1925874"/>
                <a:gd name="connsiteX0-6383" fmla="*/ 4371 w 1274452"/>
                <a:gd name="connsiteY0-6384" fmla="*/ 914855 h 1925874"/>
                <a:gd name="connsiteX1-6385" fmla="*/ 5045 w 1274452"/>
                <a:gd name="connsiteY1-6386" fmla="*/ 103538 h 1925874"/>
                <a:gd name="connsiteX2-6387" fmla="*/ 60507 w 1274452"/>
                <a:gd name="connsiteY2-6388" fmla="*/ 8681 h 1925874"/>
                <a:gd name="connsiteX3-6389" fmla="*/ 370066 w 1274452"/>
                <a:gd name="connsiteY3-6390" fmla="*/ 8185 h 1925874"/>
                <a:gd name="connsiteX4-6391" fmla="*/ 425322 w 1274452"/>
                <a:gd name="connsiteY4-6392" fmla="*/ 153732 h 1925874"/>
                <a:gd name="connsiteX5-6393" fmla="*/ 488839 w 1274452"/>
                <a:gd name="connsiteY5-6394" fmla="*/ 226453 h 1925874"/>
                <a:gd name="connsiteX6-6395" fmla="*/ 1168397 w 1274452"/>
                <a:gd name="connsiteY6-6396" fmla="*/ 215852 h 1925874"/>
                <a:gd name="connsiteX7-6397" fmla="*/ 1264009 w 1274452"/>
                <a:gd name="connsiteY7-6398" fmla="*/ 310665 h 1925874"/>
                <a:gd name="connsiteX8-6399" fmla="*/ 1266376 w 1274452"/>
                <a:gd name="connsiteY8-6400" fmla="*/ 1776111 h 1925874"/>
                <a:gd name="connsiteX9-6401" fmla="*/ 1163243 w 1274452"/>
                <a:gd name="connsiteY9-6402" fmla="*/ 1877926 h 1925874"/>
                <a:gd name="connsiteX10-6403" fmla="*/ 430118 w 1274452"/>
                <a:gd name="connsiteY10-6404" fmla="*/ 1878090 h 1925874"/>
                <a:gd name="connsiteX11-6405" fmla="*/ 317034 w 1274452"/>
                <a:gd name="connsiteY11-6406" fmla="*/ 1752193 h 1925874"/>
                <a:gd name="connsiteX12-6407" fmla="*/ 311480 w 1274452"/>
                <a:gd name="connsiteY12-6408" fmla="*/ 1070917 h 1925874"/>
                <a:gd name="connsiteX13-6409" fmla="*/ 213609 w 1274452"/>
                <a:gd name="connsiteY13-6410" fmla="*/ 1003900 h 1925874"/>
                <a:gd name="connsiteX14-6411" fmla="*/ 75993 w 1274452"/>
                <a:gd name="connsiteY14-6412" fmla="*/ 999041 h 1925874"/>
                <a:gd name="connsiteX15-6413" fmla="*/ 4371 w 1274452"/>
                <a:gd name="connsiteY15-6414" fmla="*/ 914855 h 1925874"/>
                <a:gd name="connsiteX0-6415" fmla="*/ 7669 w 1277750"/>
                <a:gd name="connsiteY0-6416" fmla="*/ 914855 h 1925874"/>
                <a:gd name="connsiteX1-6417" fmla="*/ 8343 w 1277750"/>
                <a:gd name="connsiteY1-6418" fmla="*/ 103538 h 1925874"/>
                <a:gd name="connsiteX2-6419" fmla="*/ 63805 w 1277750"/>
                <a:gd name="connsiteY2-6420" fmla="*/ 8681 h 1925874"/>
                <a:gd name="connsiteX3-6421" fmla="*/ 373364 w 1277750"/>
                <a:gd name="connsiteY3-6422" fmla="*/ 8185 h 1925874"/>
                <a:gd name="connsiteX4-6423" fmla="*/ 428620 w 1277750"/>
                <a:gd name="connsiteY4-6424" fmla="*/ 153732 h 1925874"/>
                <a:gd name="connsiteX5-6425" fmla="*/ 492137 w 1277750"/>
                <a:gd name="connsiteY5-6426" fmla="*/ 226453 h 1925874"/>
                <a:gd name="connsiteX6-6427" fmla="*/ 1171695 w 1277750"/>
                <a:gd name="connsiteY6-6428" fmla="*/ 215852 h 1925874"/>
                <a:gd name="connsiteX7-6429" fmla="*/ 1267307 w 1277750"/>
                <a:gd name="connsiteY7-6430" fmla="*/ 310665 h 1925874"/>
                <a:gd name="connsiteX8-6431" fmla="*/ 1269674 w 1277750"/>
                <a:gd name="connsiteY8-6432" fmla="*/ 1776111 h 1925874"/>
                <a:gd name="connsiteX9-6433" fmla="*/ 1166541 w 1277750"/>
                <a:gd name="connsiteY9-6434" fmla="*/ 1877926 h 1925874"/>
                <a:gd name="connsiteX10-6435" fmla="*/ 433416 w 1277750"/>
                <a:gd name="connsiteY10-6436" fmla="*/ 1878090 h 1925874"/>
                <a:gd name="connsiteX11-6437" fmla="*/ 320332 w 1277750"/>
                <a:gd name="connsiteY11-6438" fmla="*/ 1752193 h 1925874"/>
                <a:gd name="connsiteX12-6439" fmla="*/ 314778 w 1277750"/>
                <a:gd name="connsiteY12-6440" fmla="*/ 1070917 h 1925874"/>
                <a:gd name="connsiteX13-6441" fmla="*/ 216907 w 1277750"/>
                <a:gd name="connsiteY13-6442" fmla="*/ 1003900 h 1925874"/>
                <a:gd name="connsiteX14-6443" fmla="*/ 79291 w 1277750"/>
                <a:gd name="connsiteY14-6444" fmla="*/ 1003090 h 1925874"/>
                <a:gd name="connsiteX15-6445" fmla="*/ 7669 w 1277750"/>
                <a:gd name="connsiteY15-6446" fmla="*/ 914855 h 1925874"/>
                <a:gd name="connsiteX0-6447" fmla="*/ 7669 w 1277750"/>
                <a:gd name="connsiteY0-6448" fmla="*/ 914855 h 1925874"/>
                <a:gd name="connsiteX1-6449" fmla="*/ 8343 w 1277750"/>
                <a:gd name="connsiteY1-6450" fmla="*/ 103538 h 1925874"/>
                <a:gd name="connsiteX2-6451" fmla="*/ 63805 w 1277750"/>
                <a:gd name="connsiteY2-6452" fmla="*/ 8681 h 1925874"/>
                <a:gd name="connsiteX3-6453" fmla="*/ 373364 w 1277750"/>
                <a:gd name="connsiteY3-6454" fmla="*/ 8185 h 1925874"/>
                <a:gd name="connsiteX4-6455" fmla="*/ 428620 w 1277750"/>
                <a:gd name="connsiteY4-6456" fmla="*/ 153732 h 1925874"/>
                <a:gd name="connsiteX5-6457" fmla="*/ 492137 w 1277750"/>
                <a:gd name="connsiteY5-6458" fmla="*/ 226453 h 1925874"/>
                <a:gd name="connsiteX6-6459" fmla="*/ 1171695 w 1277750"/>
                <a:gd name="connsiteY6-6460" fmla="*/ 215852 h 1925874"/>
                <a:gd name="connsiteX7-6461" fmla="*/ 1267307 w 1277750"/>
                <a:gd name="connsiteY7-6462" fmla="*/ 310665 h 1925874"/>
                <a:gd name="connsiteX8-6463" fmla="*/ 1269674 w 1277750"/>
                <a:gd name="connsiteY8-6464" fmla="*/ 1776111 h 1925874"/>
                <a:gd name="connsiteX9-6465" fmla="*/ 1166541 w 1277750"/>
                <a:gd name="connsiteY9-6466" fmla="*/ 1877926 h 1925874"/>
                <a:gd name="connsiteX10-6467" fmla="*/ 433416 w 1277750"/>
                <a:gd name="connsiteY10-6468" fmla="*/ 1878090 h 1925874"/>
                <a:gd name="connsiteX11-6469" fmla="*/ 320332 w 1277750"/>
                <a:gd name="connsiteY11-6470" fmla="*/ 1752193 h 1925874"/>
                <a:gd name="connsiteX12-6471" fmla="*/ 314778 w 1277750"/>
                <a:gd name="connsiteY12-6472" fmla="*/ 1070917 h 1925874"/>
                <a:gd name="connsiteX13-6473" fmla="*/ 216907 w 1277750"/>
                <a:gd name="connsiteY13-6474" fmla="*/ 1003900 h 1925874"/>
                <a:gd name="connsiteX14-6475" fmla="*/ 79291 w 1277750"/>
                <a:gd name="connsiteY14-6476" fmla="*/ 1003090 h 1925874"/>
                <a:gd name="connsiteX15-6477" fmla="*/ 7669 w 1277750"/>
                <a:gd name="connsiteY15-6478" fmla="*/ 914855 h 1925874"/>
                <a:gd name="connsiteX0-6479" fmla="*/ 5441 w 1275522"/>
                <a:gd name="connsiteY0-6480" fmla="*/ 914855 h 1925874"/>
                <a:gd name="connsiteX1-6481" fmla="*/ 6115 w 1275522"/>
                <a:gd name="connsiteY1-6482" fmla="*/ 103538 h 1925874"/>
                <a:gd name="connsiteX2-6483" fmla="*/ 61577 w 1275522"/>
                <a:gd name="connsiteY2-6484" fmla="*/ 8681 h 1925874"/>
                <a:gd name="connsiteX3-6485" fmla="*/ 371136 w 1275522"/>
                <a:gd name="connsiteY3-6486" fmla="*/ 8185 h 1925874"/>
                <a:gd name="connsiteX4-6487" fmla="*/ 426392 w 1275522"/>
                <a:gd name="connsiteY4-6488" fmla="*/ 153732 h 1925874"/>
                <a:gd name="connsiteX5-6489" fmla="*/ 489909 w 1275522"/>
                <a:gd name="connsiteY5-6490" fmla="*/ 226453 h 1925874"/>
                <a:gd name="connsiteX6-6491" fmla="*/ 1169467 w 1275522"/>
                <a:gd name="connsiteY6-6492" fmla="*/ 215852 h 1925874"/>
                <a:gd name="connsiteX7-6493" fmla="*/ 1265079 w 1275522"/>
                <a:gd name="connsiteY7-6494" fmla="*/ 310665 h 1925874"/>
                <a:gd name="connsiteX8-6495" fmla="*/ 1267446 w 1275522"/>
                <a:gd name="connsiteY8-6496" fmla="*/ 1776111 h 1925874"/>
                <a:gd name="connsiteX9-6497" fmla="*/ 1164313 w 1275522"/>
                <a:gd name="connsiteY9-6498" fmla="*/ 1877926 h 1925874"/>
                <a:gd name="connsiteX10-6499" fmla="*/ 431188 w 1275522"/>
                <a:gd name="connsiteY10-6500" fmla="*/ 1878090 h 1925874"/>
                <a:gd name="connsiteX11-6501" fmla="*/ 318104 w 1275522"/>
                <a:gd name="connsiteY11-6502" fmla="*/ 1752193 h 1925874"/>
                <a:gd name="connsiteX12-6503" fmla="*/ 312550 w 1275522"/>
                <a:gd name="connsiteY12-6504" fmla="*/ 1070917 h 1925874"/>
                <a:gd name="connsiteX13-6505" fmla="*/ 214679 w 1275522"/>
                <a:gd name="connsiteY13-6506" fmla="*/ 1003900 h 1925874"/>
                <a:gd name="connsiteX14-6507" fmla="*/ 77063 w 1275522"/>
                <a:gd name="connsiteY14-6508" fmla="*/ 1003090 h 1925874"/>
                <a:gd name="connsiteX15-6509" fmla="*/ 5441 w 1275522"/>
                <a:gd name="connsiteY15-6510" fmla="*/ 914855 h 1925874"/>
                <a:gd name="connsiteX0-6511" fmla="*/ 3878 w 1273959"/>
                <a:gd name="connsiteY0-6512" fmla="*/ 914855 h 1925874"/>
                <a:gd name="connsiteX1-6513" fmla="*/ 4552 w 1273959"/>
                <a:gd name="connsiteY1-6514" fmla="*/ 103538 h 1925874"/>
                <a:gd name="connsiteX2-6515" fmla="*/ 60014 w 1273959"/>
                <a:gd name="connsiteY2-6516" fmla="*/ 8681 h 1925874"/>
                <a:gd name="connsiteX3-6517" fmla="*/ 369573 w 1273959"/>
                <a:gd name="connsiteY3-6518" fmla="*/ 8185 h 1925874"/>
                <a:gd name="connsiteX4-6519" fmla="*/ 424829 w 1273959"/>
                <a:gd name="connsiteY4-6520" fmla="*/ 153732 h 1925874"/>
                <a:gd name="connsiteX5-6521" fmla="*/ 488346 w 1273959"/>
                <a:gd name="connsiteY5-6522" fmla="*/ 226453 h 1925874"/>
                <a:gd name="connsiteX6-6523" fmla="*/ 1167904 w 1273959"/>
                <a:gd name="connsiteY6-6524" fmla="*/ 215852 h 1925874"/>
                <a:gd name="connsiteX7-6525" fmla="*/ 1263516 w 1273959"/>
                <a:gd name="connsiteY7-6526" fmla="*/ 310665 h 1925874"/>
                <a:gd name="connsiteX8-6527" fmla="*/ 1265883 w 1273959"/>
                <a:gd name="connsiteY8-6528" fmla="*/ 1776111 h 1925874"/>
                <a:gd name="connsiteX9-6529" fmla="*/ 1162750 w 1273959"/>
                <a:gd name="connsiteY9-6530" fmla="*/ 1877926 h 1925874"/>
                <a:gd name="connsiteX10-6531" fmla="*/ 429625 w 1273959"/>
                <a:gd name="connsiteY10-6532" fmla="*/ 1878090 h 1925874"/>
                <a:gd name="connsiteX11-6533" fmla="*/ 316541 w 1273959"/>
                <a:gd name="connsiteY11-6534" fmla="*/ 1752193 h 1925874"/>
                <a:gd name="connsiteX12-6535" fmla="*/ 310987 w 1273959"/>
                <a:gd name="connsiteY12-6536" fmla="*/ 1070917 h 1925874"/>
                <a:gd name="connsiteX13-6537" fmla="*/ 213116 w 1273959"/>
                <a:gd name="connsiteY13-6538" fmla="*/ 1003900 h 1925874"/>
                <a:gd name="connsiteX14-6539" fmla="*/ 75500 w 1273959"/>
                <a:gd name="connsiteY14-6540" fmla="*/ 1003090 h 1925874"/>
                <a:gd name="connsiteX15-6541" fmla="*/ 3878 w 1273959"/>
                <a:gd name="connsiteY15-6542" fmla="*/ 914855 h 1925874"/>
                <a:gd name="connsiteX0-6543" fmla="*/ 3878 w 1273959"/>
                <a:gd name="connsiteY0-6544" fmla="*/ 914855 h 1925874"/>
                <a:gd name="connsiteX1-6545" fmla="*/ 4552 w 1273959"/>
                <a:gd name="connsiteY1-6546" fmla="*/ 103538 h 1925874"/>
                <a:gd name="connsiteX2-6547" fmla="*/ 60014 w 1273959"/>
                <a:gd name="connsiteY2-6548" fmla="*/ 8681 h 1925874"/>
                <a:gd name="connsiteX3-6549" fmla="*/ 369573 w 1273959"/>
                <a:gd name="connsiteY3-6550" fmla="*/ 8185 h 1925874"/>
                <a:gd name="connsiteX4-6551" fmla="*/ 424829 w 1273959"/>
                <a:gd name="connsiteY4-6552" fmla="*/ 153732 h 1925874"/>
                <a:gd name="connsiteX5-6553" fmla="*/ 488346 w 1273959"/>
                <a:gd name="connsiteY5-6554" fmla="*/ 226453 h 1925874"/>
                <a:gd name="connsiteX6-6555" fmla="*/ 1167904 w 1273959"/>
                <a:gd name="connsiteY6-6556" fmla="*/ 215852 h 1925874"/>
                <a:gd name="connsiteX7-6557" fmla="*/ 1263516 w 1273959"/>
                <a:gd name="connsiteY7-6558" fmla="*/ 310665 h 1925874"/>
                <a:gd name="connsiteX8-6559" fmla="*/ 1265883 w 1273959"/>
                <a:gd name="connsiteY8-6560" fmla="*/ 1776111 h 1925874"/>
                <a:gd name="connsiteX9-6561" fmla="*/ 1162750 w 1273959"/>
                <a:gd name="connsiteY9-6562" fmla="*/ 1877926 h 1925874"/>
                <a:gd name="connsiteX10-6563" fmla="*/ 429625 w 1273959"/>
                <a:gd name="connsiteY10-6564" fmla="*/ 1878090 h 1925874"/>
                <a:gd name="connsiteX11-6565" fmla="*/ 316541 w 1273959"/>
                <a:gd name="connsiteY11-6566" fmla="*/ 1752193 h 1925874"/>
                <a:gd name="connsiteX12-6567" fmla="*/ 310987 w 1273959"/>
                <a:gd name="connsiteY12-6568" fmla="*/ 1070917 h 1925874"/>
                <a:gd name="connsiteX13-6569" fmla="*/ 213116 w 1273959"/>
                <a:gd name="connsiteY13-6570" fmla="*/ 1003900 h 1925874"/>
                <a:gd name="connsiteX14-6571" fmla="*/ 75500 w 1273959"/>
                <a:gd name="connsiteY14-6572" fmla="*/ 1003090 h 1925874"/>
                <a:gd name="connsiteX15-6573" fmla="*/ 3878 w 1273959"/>
                <a:gd name="connsiteY15-6574" fmla="*/ 914855 h 1925874"/>
                <a:gd name="connsiteX0-6575" fmla="*/ 6525 w 1276606"/>
                <a:gd name="connsiteY0-6576" fmla="*/ 914855 h 1925874"/>
                <a:gd name="connsiteX1-6577" fmla="*/ 7199 w 1276606"/>
                <a:gd name="connsiteY1-6578" fmla="*/ 103538 h 1925874"/>
                <a:gd name="connsiteX2-6579" fmla="*/ 98561 w 1276606"/>
                <a:gd name="connsiteY2-6580" fmla="*/ 8681 h 1925874"/>
                <a:gd name="connsiteX3-6581" fmla="*/ 372220 w 1276606"/>
                <a:gd name="connsiteY3-6582" fmla="*/ 8185 h 1925874"/>
                <a:gd name="connsiteX4-6583" fmla="*/ 427476 w 1276606"/>
                <a:gd name="connsiteY4-6584" fmla="*/ 153732 h 1925874"/>
                <a:gd name="connsiteX5-6585" fmla="*/ 490993 w 1276606"/>
                <a:gd name="connsiteY5-6586" fmla="*/ 226453 h 1925874"/>
                <a:gd name="connsiteX6-6587" fmla="*/ 1170551 w 1276606"/>
                <a:gd name="connsiteY6-6588" fmla="*/ 215852 h 1925874"/>
                <a:gd name="connsiteX7-6589" fmla="*/ 1266163 w 1276606"/>
                <a:gd name="connsiteY7-6590" fmla="*/ 310665 h 1925874"/>
                <a:gd name="connsiteX8-6591" fmla="*/ 1268530 w 1276606"/>
                <a:gd name="connsiteY8-6592" fmla="*/ 1776111 h 1925874"/>
                <a:gd name="connsiteX9-6593" fmla="*/ 1165397 w 1276606"/>
                <a:gd name="connsiteY9-6594" fmla="*/ 1877926 h 1925874"/>
                <a:gd name="connsiteX10-6595" fmla="*/ 432272 w 1276606"/>
                <a:gd name="connsiteY10-6596" fmla="*/ 1878090 h 1925874"/>
                <a:gd name="connsiteX11-6597" fmla="*/ 319188 w 1276606"/>
                <a:gd name="connsiteY11-6598" fmla="*/ 1752193 h 1925874"/>
                <a:gd name="connsiteX12-6599" fmla="*/ 313634 w 1276606"/>
                <a:gd name="connsiteY12-6600" fmla="*/ 1070917 h 1925874"/>
                <a:gd name="connsiteX13-6601" fmla="*/ 215763 w 1276606"/>
                <a:gd name="connsiteY13-6602" fmla="*/ 1003900 h 1925874"/>
                <a:gd name="connsiteX14-6603" fmla="*/ 78147 w 1276606"/>
                <a:gd name="connsiteY14-6604" fmla="*/ 1003090 h 1925874"/>
                <a:gd name="connsiteX15-6605" fmla="*/ 6525 w 1276606"/>
                <a:gd name="connsiteY15-6606" fmla="*/ 914855 h 1925874"/>
                <a:gd name="connsiteX0-6607" fmla="*/ 6525 w 1276606"/>
                <a:gd name="connsiteY0-6608" fmla="*/ 913843 h 1924862"/>
                <a:gd name="connsiteX1-6609" fmla="*/ 7199 w 1276606"/>
                <a:gd name="connsiteY1-6610" fmla="*/ 102526 h 1924862"/>
                <a:gd name="connsiteX2-6611" fmla="*/ 98561 w 1276606"/>
                <a:gd name="connsiteY2-6612" fmla="*/ 7669 h 1924862"/>
                <a:gd name="connsiteX3-6613" fmla="*/ 372220 w 1276606"/>
                <a:gd name="connsiteY3-6614" fmla="*/ 7173 h 1924862"/>
                <a:gd name="connsiteX4-6615" fmla="*/ 427476 w 1276606"/>
                <a:gd name="connsiteY4-6616" fmla="*/ 152720 h 1924862"/>
                <a:gd name="connsiteX5-6617" fmla="*/ 490993 w 1276606"/>
                <a:gd name="connsiteY5-6618" fmla="*/ 225441 h 1924862"/>
                <a:gd name="connsiteX6-6619" fmla="*/ 1170551 w 1276606"/>
                <a:gd name="connsiteY6-6620" fmla="*/ 214840 h 1924862"/>
                <a:gd name="connsiteX7-6621" fmla="*/ 1266163 w 1276606"/>
                <a:gd name="connsiteY7-6622" fmla="*/ 309653 h 1924862"/>
                <a:gd name="connsiteX8-6623" fmla="*/ 1268530 w 1276606"/>
                <a:gd name="connsiteY8-6624" fmla="*/ 1775099 h 1924862"/>
                <a:gd name="connsiteX9-6625" fmla="*/ 1165397 w 1276606"/>
                <a:gd name="connsiteY9-6626" fmla="*/ 1876914 h 1924862"/>
                <a:gd name="connsiteX10-6627" fmla="*/ 432272 w 1276606"/>
                <a:gd name="connsiteY10-6628" fmla="*/ 1877078 h 1924862"/>
                <a:gd name="connsiteX11-6629" fmla="*/ 319188 w 1276606"/>
                <a:gd name="connsiteY11-6630" fmla="*/ 1751181 h 1924862"/>
                <a:gd name="connsiteX12-6631" fmla="*/ 313634 w 1276606"/>
                <a:gd name="connsiteY12-6632" fmla="*/ 1069905 h 1924862"/>
                <a:gd name="connsiteX13-6633" fmla="*/ 215763 w 1276606"/>
                <a:gd name="connsiteY13-6634" fmla="*/ 1002888 h 1924862"/>
                <a:gd name="connsiteX14-6635" fmla="*/ 78147 w 1276606"/>
                <a:gd name="connsiteY14-6636" fmla="*/ 1002078 h 1924862"/>
                <a:gd name="connsiteX15-6637" fmla="*/ 6525 w 1276606"/>
                <a:gd name="connsiteY15-6638" fmla="*/ 913843 h 1924862"/>
                <a:gd name="connsiteX0-6639" fmla="*/ 6525 w 1276606"/>
                <a:gd name="connsiteY0-6640" fmla="*/ 915466 h 1926485"/>
                <a:gd name="connsiteX1-6641" fmla="*/ 7199 w 1276606"/>
                <a:gd name="connsiteY1-6642" fmla="*/ 104149 h 1926485"/>
                <a:gd name="connsiteX2-6643" fmla="*/ 98561 w 1276606"/>
                <a:gd name="connsiteY2-6644" fmla="*/ 9292 h 1926485"/>
                <a:gd name="connsiteX3-6645" fmla="*/ 372220 w 1276606"/>
                <a:gd name="connsiteY3-6646" fmla="*/ 8796 h 1926485"/>
                <a:gd name="connsiteX4-6647" fmla="*/ 427476 w 1276606"/>
                <a:gd name="connsiteY4-6648" fmla="*/ 154343 h 1926485"/>
                <a:gd name="connsiteX5-6649" fmla="*/ 490993 w 1276606"/>
                <a:gd name="connsiteY5-6650" fmla="*/ 227064 h 1926485"/>
                <a:gd name="connsiteX6-6651" fmla="*/ 1170551 w 1276606"/>
                <a:gd name="connsiteY6-6652" fmla="*/ 216463 h 1926485"/>
                <a:gd name="connsiteX7-6653" fmla="*/ 1266163 w 1276606"/>
                <a:gd name="connsiteY7-6654" fmla="*/ 311276 h 1926485"/>
                <a:gd name="connsiteX8-6655" fmla="*/ 1268530 w 1276606"/>
                <a:gd name="connsiteY8-6656" fmla="*/ 1776722 h 1926485"/>
                <a:gd name="connsiteX9-6657" fmla="*/ 1165397 w 1276606"/>
                <a:gd name="connsiteY9-6658" fmla="*/ 1878537 h 1926485"/>
                <a:gd name="connsiteX10-6659" fmla="*/ 432272 w 1276606"/>
                <a:gd name="connsiteY10-6660" fmla="*/ 1878701 h 1926485"/>
                <a:gd name="connsiteX11-6661" fmla="*/ 319188 w 1276606"/>
                <a:gd name="connsiteY11-6662" fmla="*/ 1752804 h 1926485"/>
                <a:gd name="connsiteX12-6663" fmla="*/ 313634 w 1276606"/>
                <a:gd name="connsiteY12-6664" fmla="*/ 1071528 h 1926485"/>
                <a:gd name="connsiteX13-6665" fmla="*/ 215763 w 1276606"/>
                <a:gd name="connsiteY13-6666" fmla="*/ 1004511 h 1926485"/>
                <a:gd name="connsiteX14-6667" fmla="*/ 78147 w 1276606"/>
                <a:gd name="connsiteY14-6668" fmla="*/ 1003701 h 1926485"/>
                <a:gd name="connsiteX15-6669" fmla="*/ 6525 w 1276606"/>
                <a:gd name="connsiteY15-6670" fmla="*/ 915466 h 1926485"/>
                <a:gd name="connsiteX0-6671" fmla="*/ 1640 w 1271721"/>
                <a:gd name="connsiteY0-6672" fmla="*/ 907920 h 1918939"/>
                <a:gd name="connsiteX1-6673" fmla="*/ 2314 w 1271721"/>
                <a:gd name="connsiteY1-6674" fmla="*/ 96603 h 1918939"/>
                <a:gd name="connsiteX2-6675" fmla="*/ 93676 w 1271721"/>
                <a:gd name="connsiteY2-6676" fmla="*/ 1746 h 1918939"/>
                <a:gd name="connsiteX3-6677" fmla="*/ 367335 w 1271721"/>
                <a:gd name="connsiteY3-6678" fmla="*/ 1250 h 1918939"/>
                <a:gd name="connsiteX4-6679" fmla="*/ 422591 w 1271721"/>
                <a:gd name="connsiteY4-6680" fmla="*/ 146797 h 1918939"/>
                <a:gd name="connsiteX5-6681" fmla="*/ 486108 w 1271721"/>
                <a:gd name="connsiteY5-6682" fmla="*/ 219518 h 1918939"/>
                <a:gd name="connsiteX6-6683" fmla="*/ 1165666 w 1271721"/>
                <a:gd name="connsiteY6-6684" fmla="*/ 208917 h 1918939"/>
                <a:gd name="connsiteX7-6685" fmla="*/ 1261278 w 1271721"/>
                <a:gd name="connsiteY7-6686" fmla="*/ 303730 h 1918939"/>
                <a:gd name="connsiteX8-6687" fmla="*/ 1263645 w 1271721"/>
                <a:gd name="connsiteY8-6688" fmla="*/ 1769176 h 1918939"/>
                <a:gd name="connsiteX9-6689" fmla="*/ 1160512 w 1271721"/>
                <a:gd name="connsiteY9-6690" fmla="*/ 1870991 h 1918939"/>
                <a:gd name="connsiteX10-6691" fmla="*/ 427387 w 1271721"/>
                <a:gd name="connsiteY10-6692" fmla="*/ 1871155 h 1918939"/>
                <a:gd name="connsiteX11-6693" fmla="*/ 314303 w 1271721"/>
                <a:gd name="connsiteY11-6694" fmla="*/ 1745258 h 1918939"/>
                <a:gd name="connsiteX12-6695" fmla="*/ 308749 w 1271721"/>
                <a:gd name="connsiteY12-6696" fmla="*/ 1063982 h 1918939"/>
                <a:gd name="connsiteX13-6697" fmla="*/ 210878 w 1271721"/>
                <a:gd name="connsiteY13-6698" fmla="*/ 996965 h 1918939"/>
                <a:gd name="connsiteX14-6699" fmla="*/ 73262 w 1271721"/>
                <a:gd name="connsiteY14-6700" fmla="*/ 996155 h 1918939"/>
                <a:gd name="connsiteX15-6701" fmla="*/ 1640 w 1271721"/>
                <a:gd name="connsiteY15-6702" fmla="*/ 907920 h 1918939"/>
                <a:gd name="connsiteX0-6703" fmla="*/ 186 w 1270267"/>
                <a:gd name="connsiteY0-6704" fmla="*/ 907920 h 1918939"/>
                <a:gd name="connsiteX1-6705" fmla="*/ 860 w 1270267"/>
                <a:gd name="connsiteY1-6706" fmla="*/ 96603 h 1918939"/>
                <a:gd name="connsiteX2-6707" fmla="*/ 92222 w 1270267"/>
                <a:gd name="connsiteY2-6708" fmla="*/ 1746 h 1918939"/>
                <a:gd name="connsiteX3-6709" fmla="*/ 365881 w 1270267"/>
                <a:gd name="connsiteY3-6710" fmla="*/ 1250 h 1918939"/>
                <a:gd name="connsiteX4-6711" fmla="*/ 421137 w 1270267"/>
                <a:gd name="connsiteY4-6712" fmla="*/ 146797 h 1918939"/>
                <a:gd name="connsiteX5-6713" fmla="*/ 484654 w 1270267"/>
                <a:gd name="connsiteY5-6714" fmla="*/ 219518 h 1918939"/>
                <a:gd name="connsiteX6-6715" fmla="*/ 1164212 w 1270267"/>
                <a:gd name="connsiteY6-6716" fmla="*/ 208917 h 1918939"/>
                <a:gd name="connsiteX7-6717" fmla="*/ 1259824 w 1270267"/>
                <a:gd name="connsiteY7-6718" fmla="*/ 303730 h 1918939"/>
                <a:gd name="connsiteX8-6719" fmla="*/ 1262191 w 1270267"/>
                <a:gd name="connsiteY8-6720" fmla="*/ 1769176 h 1918939"/>
                <a:gd name="connsiteX9-6721" fmla="*/ 1159058 w 1270267"/>
                <a:gd name="connsiteY9-6722" fmla="*/ 1870991 h 1918939"/>
                <a:gd name="connsiteX10-6723" fmla="*/ 425933 w 1270267"/>
                <a:gd name="connsiteY10-6724" fmla="*/ 1871155 h 1918939"/>
                <a:gd name="connsiteX11-6725" fmla="*/ 312849 w 1270267"/>
                <a:gd name="connsiteY11-6726" fmla="*/ 1745258 h 1918939"/>
                <a:gd name="connsiteX12-6727" fmla="*/ 307295 w 1270267"/>
                <a:gd name="connsiteY12-6728" fmla="*/ 1063982 h 1918939"/>
                <a:gd name="connsiteX13-6729" fmla="*/ 209424 w 1270267"/>
                <a:gd name="connsiteY13-6730" fmla="*/ 996965 h 1918939"/>
                <a:gd name="connsiteX14-6731" fmla="*/ 71808 w 1270267"/>
                <a:gd name="connsiteY14-6732" fmla="*/ 996155 h 1918939"/>
                <a:gd name="connsiteX15-6733" fmla="*/ 186 w 1270267"/>
                <a:gd name="connsiteY15-6734" fmla="*/ 907920 h 1918939"/>
                <a:gd name="connsiteX0-6735" fmla="*/ 186 w 1285431"/>
                <a:gd name="connsiteY0-6736" fmla="*/ 907920 h 1871155"/>
                <a:gd name="connsiteX1-6737" fmla="*/ 860 w 1285431"/>
                <a:gd name="connsiteY1-6738" fmla="*/ 96603 h 1871155"/>
                <a:gd name="connsiteX2-6739" fmla="*/ 92222 w 1285431"/>
                <a:gd name="connsiteY2-6740" fmla="*/ 1746 h 1871155"/>
                <a:gd name="connsiteX3-6741" fmla="*/ 365881 w 1285431"/>
                <a:gd name="connsiteY3-6742" fmla="*/ 1250 h 1871155"/>
                <a:gd name="connsiteX4-6743" fmla="*/ 421137 w 1285431"/>
                <a:gd name="connsiteY4-6744" fmla="*/ 146797 h 1871155"/>
                <a:gd name="connsiteX5-6745" fmla="*/ 484654 w 1285431"/>
                <a:gd name="connsiteY5-6746" fmla="*/ 219518 h 1871155"/>
                <a:gd name="connsiteX6-6747" fmla="*/ 1164212 w 1285431"/>
                <a:gd name="connsiteY6-6748" fmla="*/ 208917 h 1871155"/>
                <a:gd name="connsiteX7-6749" fmla="*/ 1259824 w 1285431"/>
                <a:gd name="connsiteY7-6750" fmla="*/ 303730 h 1871155"/>
                <a:gd name="connsiteX8-6751" fmla="*/ 1262191 w 1285431"/>
                <a:gd name="connsiteY8-6752" fmla="*/ 1769176 h 1871155"/>
                <a:gd name="connsiteX9-6753" fmla="*/ 1159058 w 1285431"/>
                <a:gd name="connsiteY9-6754" fmla="*/ 1870991 h 1871155"/>
                <a:gd name="connsiteX10-6755" fmla="*/ 425933 w 1285431"/>
                <a:gd name="connsiteY10-6756" fmla="*/ 1871155 h 1871155"/>
                <a:gd name="connsiteX11-6757" fmla="*/ 312849 w 1285431"/>
                <a:gd name="connsiteY11-6758" fmla="*/ 1745258 h 1871155"/>
                <a:gd name="connsiteX12-6759" fmla="*/ 307295 w 1285431"/>
                <a:gd name="connsiteY12-6760" fmla="*/ 1063982 h 1871155"/>
                <a:gd name="connsiteX13-6761" fmla="*/ 209424 w 1285431"/>
                <a:gd name="connsiteY13-6762" fmla="*/ 996965 h 1871155"/>
                <a:gd name="connsiteX14-6763" fmla="*/ 71808 w 1285431"/>
                <a:gd name="connsiteY14-6764" fmla="*/ 996155 h 1871155"/>
                <a:gd name="connsiteX15-6765" fmla="*/ 186 w 1285431"/>
                <a:gd name="connsiteY15-6766" fmla="*/ 907920 h 1871155"/>
                <a:gd name="connsiteX0-6767" fmla="*/ 186 w 1263901"/>
                <a:gd name="connsiteY0-6768" fmla="*/ 907920 h 1871155"/>
                <a:gd name="connsiteX1-6769" fmla="*/ 860 w 1263901"/>
                <a:gd name="connsiteY1-6770" fmla="*/ 96603 h 1871155"/>
                <a:gd name="connsiteX2-6771" fmla="*/ 92222 w 1263901"/>
                <a:gd name="connsiteY2-6772" fmla="*/ 1746 h 1871155"/>
                <a:gd name="connsiteX3-6773" fmla="*/ 365881 w 1263901"/>
                <a:gd name="connsiteY3-6774" fmla="*/ 1250 h 1871155"/>
                <a:gd name="connsiteX4-6775" fmla="*/ 421137 w 1263901"/>
                <a:gd name="connsiteY4-6776" fmla="*/ 146797 h 1871155"/>
                <a:gd name="connsiteX5-6777" fmla="*/ 484654 w 1263901"/>
                <a:gd name="connsiteY5-6778" fmla="*/ 219518 h 1871155"/>
                <a:gd name="connsiteX6-6779" fmla="*/ 1164212 w 1263901"/>
                <a:gd name="connsiteY6-6780" fmla="*/ 208917 h 1871155"/>
                <a:gd name="connsiteX7-6781" fmla="*/ 1259824 w 1263901"/>
                <a:gd name="connsiteY7-6782" fmla="*/ 303730 h 1871155"/>
                <a:gd name="connsiteX8-6783" fmla="*/ 1262191 w 1263901"/>
                <a:gd name="connsiteY8-6784" fmla="*/ 1769176 h 1871155"/>
                <a:gd name="connsiteX9-6785" fmla="*/ 1159058 w 1263901"/>
                <a:gd name="connsiteY9-6786" fmla="*/ 1870991 h 1871155"/>
                <a:gd name="connsiteX10-6787" fmla="*/ 425933 w 1263901"/>
                <a:gd name="connsiteY10-6788" fmla="*/ 1871155 h 1871155"/>
                <a:gd name="connsiteX11-6789" fmla="*/ 312849 w 1263901"/>
                <a:gd name="connsiteY11-6790" fmla="*/ 1745258 h 1871155"/>
                <a:gd name="connsiteX12-6791" fmla="*/ 307295 w 1263901"/>
                <a:gd name="connsiteY12-6792" fmla="*/ 1063982 h 1871155"/>
                <a:gd name="connsiteX13-6793" fmla="*/ 209424 w 1263901"/>
                <a:gd name="connsiteY13-6794" fmla="*/ 996965 h 1871155"/>
                <a:gd name="connsiteX14-6795" fmla="*/ 71808 w 1263901"/>
                <a:gd name="connsiteY14-6796" fmla="*/ 996155 h 1871155"/>
                <a:gd name="connsiteX15-6797" fmla="*/ 186 w 1263901"/>
                <a:gd name="connsiteY15-6798" fmla="*/ 907920 h 1871155"/>
                <a:gd name="connsiteX0-6799" fmla="*/ 186 w 1263901"/>
                <a:gd name="connsiteY0-6800" fmla="*/ 907920 h 1874516"/>
                <a:gd name="connsiteX1-6801" fmla="*/ 860 w 1263901"/>
                <a:gd name="connsiteY1-6802" fmla="*/ 96603 h 1874516"/>
                <a:gd name="connsiteX2-6803" fmla="*/ 92222 w 1263901"/>
                <a:gd name="connsiteY2-6804" fmla="*/ 1746 h 1874516"/>
                <a:gd name="connsiteX3-6805" fmla="*/ 365881 w 1263901"/>
                <a:gd name="connsiteY3-6806" fmla="*/ 1250 h 1874516"/>
                <a:gd name="connsiteX4-6807" fmla="*/ 421137 w 1263901"/>
                <a:gd name="connsiteY4-6808" fmla="*/ 146797 h 1874516"/>
                <a:gd name="connsiteX5-6809" fmla="*/ 484654 w 1263901"/>
                <a:gd name="connsiteY5-6810" fmla="*/ 219518 h 1874516"/>
                <a:gd name="connsiteX6-6811" fmla="*/ 1164212 w 1263901"/>
                <a:gd name="connsiteY6-6812" fmla="*/ 208917 h 1874516"/>
                <a:gd name="connsiteX7-6813" fmla="*/ 1259824 w 1263901"/>
                <a:gd name="connsiteY7-6814" fmla="*/ 303730 h 1874516"/>
                <a:gd name="connsiteX8-6815" fmla="*/ 1262191 w 1263901"/>
                <a:gd name="connsiteY8-6816" fmla="*/ 1769176 h 1874516"/>
                <a:gd name="connsiteX9-6817" fmla="*/ 1159058 w 1263901"/>
                <a:gd name="connsiteY9-6818" fmla="*/ 1870991 h 1874516"/>
                <a:gd name="connsiteX10-6819" fmla="*/ 425933 w 1263901"/>
                <a:gd name="connsiteY10-6820" fmla="*/ 1871155 h 1874516"/>
                <a:gd name="connsiteX11-6821" fmla="*/ 309430 w 1263901"/>
                <a:gd name="connsiteY11-6822" fmla="*/ 1776842 h 1874516"/>
                <a:gd name="connsiteX12-6823" fmla="*/ 307295 w 1263901"/>
                <a:gd name="connsiteY12-6824" fmla="*/ 1063982 h 1874516"/>
                <a:gd name="connsiteX13-6825" fmla="*/ 209424 w 1263901"/>
                <a:gd name="connsiteY13-6826" fmla="*/ 996965 h 1874516"/>
                <a:gd name="connsiteX14-6827" fmla="*/ 71808 w 1263901"/>
                <a:gd name="connsiteY14-6828" fmla="*/ 996155 h 1874516"/>
                <a:gd name="connsiteX15-6829" fmla="*/ 186 w 1263901"/>
                <a:gd name="connsiteY15-6830" fmla="*/ 907920 h 1874516"/>
                <a:gd name="connsiteX0-6831" fmla="*/ 186 w 1263901"/>
                <a:gd name="connsiteY0-6832" fmla="*/ 907920 h 1874888"/>
                <a:gd name="connsiteX1-6833" fmla="*/ 860 w 1263901"/>
                <a:gd name="connsiteY1-6834" fmla="*/ 96603 h 1874888"/>
                <a:gd name="connsiteX2-6835" fmla="*/ 92222 w 1263901"/>
                <a:gd name="connsiteY2-6836" fmla="*/ 1746 h 1874888"/>
                <a:gd name="connsiteX3-6837" fmla="*/ 365881 w 1263901"/>
                <a:gd name="connsiteY3-6838" fmla="*/ 1250 h 1874888"/>
                <a:gd name="connsiteX4-6839" fmla="*/ 421137 w 1263901"/>
                <a:gd name="connsiteY4-6840" fmla="*/ 146797 h 1874888"/>
                <a:gd name="connsiteX5-6841" fmla="*/ 484654 w 1263901"/>
                <a:gd name="connsiteY5-6842" fmla="*/ 219518 h 1874888"/>
                <a:gd name="connsiteX6-6843" fmla="*/ 1164212 w 1263901"/>
                <a:gd name="connsiteY6-6844" fmla="*/ 208917 h 1874888"/>
                <a:gd name="connsiteX7-6845" fmla="*/ 1259824 w 1263901"/>
                <a:gd name="connsiteY7-6846" fmla="*/ 303730 h 1874888"/>
                <a:gd name="connsiteX8-6847" fmla="*/ 1262191 w 1263901"/>
                <a:gd name="connsiteY8-6848" fmla="*/ 1769176 h 1874888"/>
                <a:gd name="connsiteX9-6849" fmla="*/ 1159058 w 1263901"/>
                <a:gd name="connsiteY9-6850" fmla="*/ 1870991 h 1874888"/>
                <a:gd name="connsiteX10-6851" fmla="*/ 425933 w 1263901"/>
                <a:gd name="connsiteY10-6852" fmla="*/ 1871155 h 1874888"/>
                <a:gd name="connsiteX11-6853" fmla="*/ 309430 w 1263901"/>
                <a:gd name="connsiteY11-6854" fmla="*/ 1776842 h 1874888"/>
                <a:gd name="connsiteX12-6855" fmla="*/ 307295 w 1263901"/>
                <a:gd name="connsiteY12-6856" fmla="*/ 1063982 h 1874888"/>
                <a:gd name="connsiteX13-6857" fmla="*/ 209424 w 1263901"/>
                <a:gd name="connsiteY13-6858" fmla="*/ 996965 h 1874888"/>
                <a:gd name="connsiteX14-6859" fmla="*/ 71808 w 1263901"/>
                <a:gd name="connsiteY14-6860" fmla="*/ 996155 h 1874888"/>
                <a:gd name="connsiteX15-6861" fmla="*/ 186 w 1263901"/>
                <a:gd name="connsiteY15-6862" fmla="*/ 907920 h 1874888"/>
                <a:gd name="connsiteX0-6863" fmla="*/ 186 w 1263901"/>
                <a:gd name="connsiteY0-6864" fmla="*/ 907920 h 1871155"/>
                <a:gd name="connsiteX1-6865" fmla="*/ 860 w 1263901"/>
                <a:gd name="connsiteY1-6866" fmla="*/ 96603 h 1871155"/>
                <a:gd name="connsiteX2-6867" fmla="*/ 92222 w 1263901"/>
                <a:gd name="connsiteY2-6868" fmla="*/ 1746 h 1871155"/>
                <a:gd name="connsiteX3-6869" fmla="*/ 365881 w 1263901"/>
                <a:gd name="connsiteY3-6870" fmla="*/ 1250 h 1871155"/>
                <a:gd name="connsiteX4-6871" fmla="*/ 421137 w 1263901"/>
                <a:gd name="connsiteY4-6872" fmla="*/ 146797 h 1871155"/>
                <a:gd name="connsiteX5-6873" fmla="*/ 484654 w 1263901"/>
                <a:gd name="connsiteY5-6874" fmla="*/ 219518 h 1871155"/>
                <a:gd name="connsiteX6-6875" fmla="*/ 1164212 w 1263901"/>
                <a:gd name="connsiteY6-6876" fmla="*/ 208917 h 1871155"/>
                <a:gd name="connsiteX7-6877" fmla="*/ 1259824 w 1263901"/>
                <a:gd name="connsiteY7-6878" fmla="*/ 303730 h 1871155"/>
                <a:gd name="connsiteX8-6879" fmla="*/ 1262191 w 1263901"/>
                <a:gd name="connsiteY8-6880" fmla="*/ 1769176 h 1871155"/>
                <a:gd name="connsiteX9-6881" fmla="*/ 1159058 w 1263901"/>
                <a:gd name="connsiteY9-6882" fmla="*/ 1870991 h 1871155"/>
                <a:gd name="connsiteX10-6883" fmla="*/ 425933 w 1263901"/>
                <a:gd name="connsiteY10-6884" fmla="*/ 1871155 h 1871155"/>
                <a:gd name="connsiteX11-6885" fmla="*/ 309430 w 1263901"/>
                <a:gd name="connsiteY11-6886" fmla="*/ 1776842 h 1871155"/>
                <a:gd name="connsiteX12-6887" fmla="*/ 307295 w 1263901"/>
                <a:gd name="connsiteY12-6888" fmla="*/ 1063982 h 1871155"/>
                <a:gd name="connsiteX13-6889" fmla="*/ 209424 w 1263901"/>
                <a:gd name="connsiteY13-6890" fmla="*/ 996965 h 1871155"/>
                <a:gd name="connsiteX14-6891" fmla="*/ 71808 w 1263901"/>
                <a:gd name="connsiteY14-6892" fmla="*/ 996155 h 1871155"/>
                <a:gd name="connsiteX15-6893" fmla="*/ 186 w 1263901"/>
                <a:gd name="connsiteY15-6894" fmla="*/ 907920 h 1871155"/>
                <a:gd name="connsiteX0-6895" fmla="*/ 186 w 1263901"/>
                <a:gd name="connsiteY0-6896" fmla="*/ 907920 h 1871155"/>
                <a:gd name="connsiteX1-6897" fmla="*/ 860 w 1263901"/>
                <a:gd name="connsiteY1-6898" fmla="*/ 96603 h 1871155"/>
                <a:gd name="connsiteX2-6899" fmla="*/ 92222 w 1263901"/>
                <a:gd name="connsiteY2-6900" fmla="*/ 1746 h 1871155"/>
                <a:gd name="connsiteX3-6901" fmla="*/ 365881 w 1263901"/>
                <a:gd name="connsiteY3-6902" fmla="*/ 1250 h 1871155"/>
                <a:gd name="connsiteX4-6903" fmla="*/ 421137 w 1263901"/>
                <a:gd name="connsiteY4-6904" fmla="*/ 146797 h 1871155"/>
                <a:gd name="connsiteX5-6905" fmla="*/ 484654 w 1263901"/>
                <a:gd name="connsiteY5-6906" fmla="*/ 219518 h 1871155"/>
                <a:gd name="connsiteX6-6907" fmla="*/ 1164212 w 1263901"/>
                <a:gd name="connsiteY6-6908" fmla="*/ 208917 h 1871155"/>
                <a:gd name="connsiteX7-6909" fmla="*/ 1259824 w 1263901"/>
                <a:gd name="connsiteY7-6910" fmla="*/ 303730 h 1871155"/>
                <a:gd name="connsiteX8-6911" fmla="*/ 1262191 w 1263901"/>
                <a:gd name="connsiteY8-6912" fmla="*/ 1769176 h 1871155"/>
                <a:gd name="connsiteX9-6913" fmla="*/ 1159058 w 1263901"/>
                <a:gd name="connsiteY9-6914" fmla="*/ 1870991 h 1871155"/>
                <a:gd name="connsiteX10-6915" fmla="*/ 425933 w 1263901"/>
                <a:gd name="connsiteY10-6916" fmla="*/ 1871155 h 1871155"/>
                <a:gd name="connsiteX11-6917" fmla="*/ 309430 w 1263901"/>
                <a:gd name="connsiteY11-6918" fmla="*/ 1776842 h 1871155"/>
                <a:gd name="connsiteX12-6919" fmla="*/ 307295 w 1263901"/>
                <a:gd name="connsiteY12-6920" fmla="*/ 1063982 h 1871155"/>
                <a:gd name="connsiteX13-6921" fmla="*/ 209424 w 1263901"/>
                <a:gd name="connsiteY13-6922" fmla="*/ 996965 h 1871155"/>
                <a:gd name="connsiteX14-6923" fmla="*/ 71808 w 1263901"/>
                <a:gd name="connsiteY14-6924" fmla="*/ 996155 h 1871155"/>
                <a:gd name="connsiteX15-6925" fmla="*/ 186 w 1263901"/>
                <a:gd name="connsiteY15-6926" fmla="*/ 907920 h 1871155"/>
                <a:gd name="connsiteX0-6927" fmla="*/ 186 w 1263901"/>
                <a:gd name="connsiteY0-6928" fmla="*/ 907920 h 1871155"/>
                <a:gd name="connsiteX1-6929" fmla="*/ 860 w 1263901"/>
                <a:gd name="connsiteY1-6930" fmla="*/ 96603 h 1871155"/>
                <a:gd name="connsiteX2-6931" fmla="*/ 92222 w 1263901"/>
                <a:gd name="connsiteY2-6932" fmla="*/ 1746 h 1871155"/>
                <a:gd name="connsiteX3-6933" fmla="*/ 365881 w 1263901"/>
                <a:gd name="connsiteY3-6934" fmla="*/ 1250 h 1871155"/>
                <a:gd name="connsiteX4-6935" fmla="*/ 421137 w 1263901"/>
                <a:gd name="connsiteY4-6936" fmla="*/ 146797 h 1871155"/>
                <a:gd name="connsiteX5-6937" fmla="*/ 484654 w 1263901"/>
                <a:gd name="connsiteY5-6938" fmla="*/ 219518 h 1871155"/>
                <a:gd name="connsiteX6-6939" fmla="*/ 1164212 w 1263901"/>
                <a:gd name="connsiteY6-6940" fmla="*/ 208917 h 1871155"/>
                <a:gd name="connsiteX7-6941" fmla="*/ 1259824 w 1263901"/>
                <a:gd name="connsiteY7-6942" fmla="*/ 303730 h 1871155"/>
                <a:gd name="connsiteX8-6943" fmla="*/ 1262191 w 1263901"/>
                <a:gd name="connsiteY8-6944" fmla="*/ 1769176 h 1871155"/>
                <a:gd name="connsiteX9-6945" fmla="*/ 1159058 w 1263901"/>
                <a:gd name="connsiteY9-6946" fmla="*/ 1870991 h 1871155"/>
                <a:gd name="connsiteX10-6947" fmla="*/ 425933 w 1263901"/>
                <a:gd name="connsiteY10-6948" fmla="*/ 1871155 h 1871155"/>
                <a:gd name="connsiteX11-6949" fmla="*/ 309430 w 1263901"/>
                <a:gd name="connsiteY11-6950" fmla="*/ 1776842 h 1871155"/>
                <a:gd name="connsiteX12-6951" fmla="*/ 307295 w 1263901"/>
                <a:gd name="connsiteY12-6952" fmla="*/ 1063982 h 1871155"/>
                <a:gd name="connsiteX13-6953" fmla="*/ 209424 w 1263901"/>
                <a:gd name="connsiteY13-6954" fmla="*/ 996965 h 1871155"/>
                <a:gd name="connsiteX14-6955" fmla="*/ 71808 w 1263901"/>
                <a:gd name="connsiteY14-6956" fmla="*/ 996155 h 1871155"/>
                <a:gd name="connsiteX15-6957" fmla="*/ 186 w 1263901"/>
                <a:gd name="connsiteY15-6958" fmla="*/ 907920 h 1871155"/>
                <a:gd name="connsiteX0-6959" fmla="*/ 186 w 1263901"/>
                <a:gd name="connsiteY0-6960" fmla="*/ 907920 h 1871155"/>
                <a:gd name="connsiteX1-6961" fmla="*/ 860 w 1263901"/>
                <a:gd name="connsiteY1-6962" fmla="*/ 96603 h 1871155"/>
                <a:gd name="connsiteX2-6963" fmla="*/ 92222 w 1263901"/>
                <a:gd name="connsiteY2-6964" fmla="*/ 1746 h 1871155"/>
                <a:gd name="connsiteX3-6965" fmla="*/ 365881 w 1263901"/>
                <a:gd name="connsiteY3-6966" fmla="*/ 1250 h 1871155"/>
                <a:gd name="connsiteX4-6967" fmla="*/ 421137 w 1263901"/>
                <a:gd name="connsiteY4-6968" fmla="*/ 146797 h 1871155"/>
                <a:gd name="connsiteX5-6969" fmla="*/ 484654 w 1263901"/>
                <a:gd name="connsiteY5-6970" fmla="*/ 219518 h 1871155"/>
                <a:gd name="connsiteX6-6971" fmla="*/ 1164212 w 1263901"/>
                <a:gd name="connsiteY6-6972" fmla="*/ 208917 h 1871155"/>
                <a:gd name="connsiteX7-6973" fmla="*/ 1259824 w 1263901"/>
                <a:gd name="connsiteY7-6974" fmla="*/ 303730 h 1871155"/>
                <a:gd name="connsiteX8-6975" fmla="*/ 1262191 w 1263901"/>
                <a:gd name="connsiteY8-6976" fmla="*/ 1769176 h 1871155"/>
                <a:gd name="connsiteX9-6977" fmla="*/ 1159058 w 1263901"/>
                <a:gd name="connsiteY9-6978" fmla="*/ 1870991 h 1871155"/>
                <a:gd name="connsiteX10-6979" fmla="*/ 425933 w 1263901"/>
                <a:gd name="connsiteY10-6980" fmla="*/ 1871155 h 1871155"/>
                <a:gd name="connsiteX11-6981" fmla="*/ 311994 w 1263901"/>
                <a:gd name="connsiteY11-6982" fmla="*/ 1776842 h 1871155"/>
                <a:gd name="connsiteX12-6983" fmla="*/ 307295 w 1263901"/>
                <a:gd name="connsiteY12-6984" fmla="*/ 1063982 h 1871155"/>
                <a:gd name="connsiteX13-6985" fmla="*/ 209424 w 1263901"/>
                <a:gd name="connsiteY13-6986" fmla="*/ 996965 h 1871155"/>
                <a:gd name="connsiteX14-6987" fmla="*/ 71808 w 1263901"/>
                <a:gd name="connsiteY14-6988" fmla="*/ 996155 h 1871155"/>
                <a:gd name="connsiteX15-6989" fmla="*/ 186 w 1263901"/>
                <a:gd name="connsiteY15-6990" fmla="*/ 907920 h 1871155"/>
                <a:gd name="connsiteX0-6991" fmla="*/ 186 w 1263901"/>
                <a:gd name="connsiteY0-6992" fmla="*/ 907920 h 1871155"/>
                <a:gd name="connsiteX1-6993" fmla="*/ 860 w 1263901"/>
                <a:gd name="connsiteY1-6994" fmla="*/ 96603 h 1871155"/>
                <a:gd name="connsiteX2-6995" fmla="*/ 92222 w 1263901"/>
                <a:gd name="connsiteY2-6996" fmla="*/ 1746 h 1871155"/>
                <a:gd name="connsiteX3-6997" fmla="*/ 365881 w 1263901"/>
                <a:gd name="connsiteY3-6998" fmla="*/ 1250 h 1871155"/>
                <a:gd name="connsiteX4-6999" fmla="*/ 421137 w 1263901"/>
                <a:gd name="connsiteY4-7000" fmla="*/ 146797 h 1871155"/>
                <a:gd name="connsiteX5-7001" fmla="*/ 484654 w 1263901"/>
                <a:gd name="connsiteY5-7002" fmla="*/ 219518 h 1871155"/>
                <a:gd name="connsiteX6-7003" fmla="*/ 1164212 w 1263901"/>
                <a:gd name="connsiteY6-7004" fmla="*/ 208917 h 1871155"/>
                <a:gd name="connsiteX7-7005" fmla="*/ 1259824 w 1263901"/>
                <a:gd name="connsiteY7-7006" fmla="*/ 303730 h 1871155"/>
                <a:gd name="connsiteX8-7007" fmla="*/ 1262191 w 1263901"/>
                <a:gd name="connsiteY8-7008" fmla="*/ 1769176 h 1871155"/>
                <a:gd name="connsiteX9-7009" fmla="*/ 1159058 w 1263901"/>
                <a:gd name="connsiteY9-7010" fmla="*/ 1870991 h 1871155"/>
                <a:gd name="connsiteX10-7011" fmla="*/ 425933 w 1263901"/>
                <a:gd name="connsiteY10-7012" fmla="*/ 1871155 h 1871155"/>
                <a:gd name="connsiteX11-7013" fmla="*/ 311994 w 1263901"/>
                <a:gd name="connsiteY11-7014" fmla="*/ 1776842 h 1871155"/>
                <a:gd name="connsiteX12-7015" fmla="*/ 307295 w 1263901"/>
                <a:gd name="connsiteY12-7016" fmla="*/ 1063982 h 1871155"/>
                <a:gd name="connsiteX13-7017" fmla="*/ 209424 w 1263901"/>
                <a:gd name="connsiteY13-7018" fmla="*/ 996965 h 1871155"/>
                <a:gd name="connsiteX14-7019" fmla="*/ 71808 w 1263901"/>
                <a:gd name="connsiteY14-7020" fmla="*/ 996155 h 1871155"/>
                <a:gd name="connsiteX15-7021" fmla="*/ 186 w 1263901"/>
                <a:gd name="connsiteY15-7022" fmla="*/ 907920 h 1871155"/>
                <a:gd name="connsiteX0-7023" fmla="*/ 186 w 1263901"/>
                <a:gd name="connsiteY0-7024" fmla="*/ 907920 h 1871155"/>
                <a:gd name="connsiteX1-7025" fmla="*/ 860 w 1263901"/>
                <a:gd name="connsiteY1-7026" fmla="*/ 96603 h 1871155"/>
                <a:gd name="connsiteX2-7027" fmla="*/ 92222 w 1263901"/>
                <a:gd name="connsiteY2-7028" fmla="*/ 1746 h 1871155"/>
                <a:gd name="connsiteX3-7029" fmla="*/ 365881 w 1263901"/>
                <a:gd name="connsiteY3-7030" fmla="*/ 1250 h 1871155"/>
                <a:gd name="connsiteX4-7031" fmla="*/ 421137 w 1263901"/>
                <a:gd name="connsiteY4-7032" fmla="*/ 146797 h 1871155"/>
                <a:gd name="connsiteX5-7033" fmla="*/ 484654 w 1263901"/>
                <a:gd name="connsiteY5-7034" fmla="*/ 219518 h 1871155"/>
                <a:gd name="connsiteX6-7035" fmla="*/ 1164212 w 1263901"/>
                <a:gd name="connsiteY6-7036" fmla="*/ 208917 h 1871155"/>
                <a:gd name="connsiteX7-7037" fmla="*/ 1259824 w 1263901"/>
                <a:gd name="connsiteY7-7038" fmla="*/ 303730 h 1871155"/>
                <a:gd name="connsiteX8-7039" fmla="*/ 1262191 w 1263901"/>
                <a:gd name="connsiteY8-7040" fmla="*/ 1769176 h 1871155"/>
                <a:gd name="connsiteX9-7041" fmla="*/ 1159058 w 1263901"/>
                <a:gd name="connsiteY9-7042" fmla="*/ 1870991 h 1871155"/>
                <a:gd name="connsiteX10-7043" fmla="*/ 425933 w 1263901"/>
                <a:gd name="connsiteY10-7044" fmla="*/ 1871155 h 1871155"/>
                <a:gd name="connsiteX11-7045" fmla="*/ 311994 w 1263901"/>
                <a:gd name="connsiteY11-7046" fmla="*/ 1776842 h 1871155"/>
                <a:gd name="connsiteX12-7047" fmla="*/ 313985 w 1263901"/>
                <a:gd name="connsiteY12-7048" fmla="*/ 1129331 h 1871155"/>
                <a:gd name="connsiteX13-7049" fmla="*/ 209424 w 1263901"/>
                <a:gd name="connsiteY13-7050" fmla="*/ 996965 h 1871155"/>
                <a:gd name="connsiteX14-7051" fmla="*/ 71808 w 1263901"/>
                <a:gd name="connsiteY14-7052" fmla="*/ 996155 h 1871155"/>
                <a:gd name="connsiteX15-7053" fmla="*/ 186 w 1263901"/>
                <a:gd name="connsiteY15-7054" fmla="*/ 907920 h 1871155"/>
                <a:gd name="connsiteX0-7055" fmla="*/ 186 w 1263901"/>
                <a:gd name="connsiteY0-7056" fmla="*/ 1013830 h 1871155"/>
                <a:gd name="connsiteX1-7057" fmla="*/ 860 w 1263901"/>
                <a:gd name="connsiteY1-7058" fmla="*/ 96603 h 1871155"/>
                <a:gd name="connsiteX2-7059" fmla="*/ 92222 w 1263901"/>
                <a:gd name="connsiteY2-7060" fmla="*/ 1746 h 1871155"/>
                <a:gd name="connsiteX3-7061" fmla="*/ 365881 w 1263901"/>
                <a:gd name="connsiteY3-7062" fmla="*/ 1250 h 1871155"/>
                <a:gd name="connsiteX4-7063" fmla="*/ 421137 w 1263901"/>
                <a:gd name="connsiteY4-7064" fmla="*/ 146797 h 1871155"/>
                <a:gd name="connsiteX5-7065" fmla="*/ 484654 w 1263901"/>
                <a:gd name="connsiteY5-7066" fmla="*/ 219518 h 1871155"/>
                <a:gd name="connsiteX6-7067" fmla="*/ 1164212 w 1263901"/>
                <a:gd name="connsiteY6-7068" fmla="*/ 208917 h 1871155"/>
                <a:gd name="connsiteX7-7069" fmla="*/ 1259824 w 1263901"/>
                <a:gd name="connsiteY7-7070" fmla="*/ 303730 h 1871155"/>
                <a:gd name="connsiteX8-7071" fmla="*/ 1262191 w 1263901"/>
                <a:gd name="connsiteY8-7072" fmla="*/ 1769176 h 1871155"/>
                <a:gd name="connsiteX9-7073" fmla="*/ 1159058 w 1263901"/>
                <a:gd name="connsiteY9-7074" fmla="*/ 1870991 h 1871155"/>
                <a:gd name="connsiteX10-7075" fmla="*/ 425933 w 1263901"/>
                <a:gd name="connsiteY10-7076" fmla="*/ 1871155 h 1871155"/>
                <a:gd name="connsiteX11-7077" fmla="*/ 311994 w 1263901"/>
                <a:gd name="connsiteY11-7078" fmla="*/ 1776842 h 1871155"/>
                <a:gd name="connsiteX12-7079" fmla="*/ 313985 w 1263901"/>
                <a:gd name="connsiteY12-7080" fmla="*/ 1129331 h 1871155"/>
                <a:gd name="connsiteX13-7081" fmla="*/ 209424 w 1263901"/>
                <a:gd name="connsiteY13-7082" fmla="*/ 996965 h 1871155"/>
                <a:gd name="connsiteX14-7083" fmla="*/ 71808 w 1263901"/>
                <a:gd name="connsiteY14-7084" fmla="*/ 996155 h 1871155"/>
                <a:gd name="connsiteX15-7085" fmla="*/ 186 w 1263901"/>
                <a:gd name="connsiteY15-7086" fmla="*/ 1013830 h 1871155"/>
                <a:gd name="connsiteX0-7087" fmla="*/ 186 w 1263901"/>
                <a:gd name="connsiteY0-7088" fmla="*/ 1013830 h 1871155"/>
                <a:gd name="connsiteX1-7089" fmla="*/ 860 w 1263901"/>
                <a:gd name="connsiteY1-7090" fmla="*/ 96603 h 1871155"/>
                <a:gd name="connsiteX2-7091" fmla="*/ 92222 w 1263901"/>
                <a:gd name="connsiteY2-7092" fmla="*/ 1746 h 1871155"/>
                <a:gd name="connsiteX3-7093" fmla="*/ 365881 w 1263901"/>
                <a:gd name="connsiteY3-7094" fmla="*/ 1250 h 1871155"/>
                <a:gd name="connsiteX4-7095" fmla="*/ 421137 w 1263901"/>
                <a:gd name="connsiteY4-7096" fmla="*/ 146797 h 1871155"/>
                <a:gd name="connsiteX5-7097" fmla="*/ 484654 w 1263901"/>
                <a:gd name="connsiteY5-7098" fmla="*/ 219518 h 1871155"/>
                <a:gd name="connsiteX6-7099" fmla="*/ 1164212 w 1263901"/>
                <a:gd name="connsiteY6-7100" fmla="*/ 208917 h 1871155"/>
                <a:gd name="connsiteX7-7101" fmla="*/ 1259824 w 1263901"/>
                <a:gd name="connsiteY7-7102" fmla="*/ 303730 h 1871155"/>
                <a:gd name="connsiteX8-7103" fmla="*/ 1262191 w 1263901"/>
                <a:gd name="connsiteY8-7104" fmla="*/ 1769176 h 1871155"/>
                <a:gd name="connsiteX9-7105" fmla="*/ 1159058 w 1263901"/>
                <a:gd name="connsiteY9-7106" fmla="*/ 1870991 h 1871155"/>
                <a:gd name="connsiteX10-7107" fmla="*/ 425933 w 1263901"/>
                <a:gd name="connsiteY10-7108" fmla="*/ 1871155 h 1871155"/>
                <a:gd name="connsiteX11-7109" fmla="*/ 311994 w 1263901"/>
                <a:gd name="connsiteY11-7110" fmla="*/ 1776842 h 1871155"/>
                <a:gd name="connsiteX12-7111" fmla="*/ 313985 w 1263901"/>
                <a:gd name="connsiteY12-7112" fmla="*/ 1129331 h 1871155"/>
                <a:gd name="connsiteX13-7113" fmla="*/ 209424 w 1263901"/>
                <a:gd name="connsiteY13-7114" fmla="*/ 996965 h 1871155"/>
                <a:gd name="connsiteX14-7115" fmla="*/ 81843 w 1263901"/>
                <a:gd name="connsiteY14-7116" fmla="*/ 1075024 h 1871155"/>
                <a:gd name="connsiteX15-7117" fmla="*/ 186 w 1263901"/>
                <a:gd name="connsiteY15-7118" fmla="*/ 1013830 h 1871155"/>
                <a:gd name="connsiteX0-7119" fmla="*/ 186 w 1263901"/>
                <a:gd name="connsiteY0-7120" fmla="*/ 1013830 h 1871155"/>
                <a:gd name="connsiteX1-7121" fmla="*/ 860 w 1263901"/>
                <a:gd name="connsiteY1-7122" fmla="*/ 96603 h 1871155"/>
                <a:gd name="connsiteX2-7123" fmla="*/ 92222 w 1263901"/>
                <a:gd name="connsiteY2-7124" fmla="*/ 1746 h 1871155"/>
                <a:gd name="connsiteX3-7125" fmla="*/ 365881 w 1263901"/>
                <a:gd name="connsiteY3-7126" fmla="*/ 1250 h 1871155"/>
                <a:gd name="connsiteX4-7127" fmla="*/ 421137 w 1263901"/>
                <a:gd name="connsiteY4-7128" fmla="*/ 146797 h 1871155"/>
                <a:gd name="connsiteX5-7129" fmla="*/ 484654 w 1263901"/>
                <a:gd name="connsiteY5-7130" fmla="*/ 219518 h 1871155"/>
                <a:gd name="connsiteX6-7131" fmla="*/ 1164212 w 1263901"/>
                <a:gd name="connsiteY6-7132" fmla="*/ 208917 h 1871155"/>
                <a:gd name="connsiteX7-7133" fmla="*/ 1259824 w 1263901"/>
                <a:gd name="connsiteY7-7134" fmla="*/ 303730 h 1871155"/>
                <a:gd name="connsiteX8-7135" fmla="*/ 1262191 w 1263901"/>
                <a:gd name="connsiteY8-7136" fmla="*/ 1769176 h 1871155"/>
                <a:gd name="connsiteX9-7137" fmla="*/ 1159058 w 1263901"/>
                <a:gd name="connsiteY9-7138" fmla="*/ 1870991 h 1871155"/>
                <a:gd name="connsiteX10-7139" fmla="*/ 425933 w 1263901"/>
                <a:gd name="connsiteY10-7140" fmla="*/ 1871155 h 1871155"/>
                <a:gd name="connsiteX11-7141" fmla="*/ 311994 w 1263901"/>
                <a:gd name="connsiteY11-7142" fmla="*/ 1776842 h 1871155"/>
                <a:gd name="connsiteX12-7143" fmla="*/ 313985 w 1263901"/>
                <a:gd name="connsiteY12-7144" fmla="*/ 1129331 h 1871155"/>
                <a:gd name="connsiteX13-7145" fmla="*/ 216115 w 1263901"/>
                <a:gd name="connsiteY13-7146" fmla="*/ 1078088 h 1871155"/>
                <a:gd name="connsiteX14-7147" fmla="*/ 81843 w 1263901"/>
                <a:gd name="connsiteY14-7148" fmla="*/ 1075024 h 1871155"/>
                <a:gd name="connsiteX15-7149" fmla="*/ 186 w 1263901"/>
                <a:gd name="connsiteY15-7150" fmla="*/ 1013830 h 1871155"/>
                <a:gd name="connsiteX0-7151" fmla="*/ 186 w 1263901"/>
                <a:gd name="connsiteY0-7152" fmla="*/ 1013830 h 1871155"/>
                <a:gd name="connsiteX1-7153" fmla="*/ 860 w 1263901"/>
                <a:gd name="connsiteY1-7154" fmla="*/ 96603 h 1871155"/>
                <a:gd name="connsiteX2-7155" fmla="*/ 92222 w 1263901"/>
                <a:gd name="connsiteY2-7156" fmla="*/ 1746 h 1871155"/>
                <a:gd name="connsiteX3-7157" fmla="*/ 365881 w 1263901"/>
                <a:gd name="connsiteY3-7158" fmla="*/ 1250 h 1871155"/>
                <a:gd name="connsiteX4-7159" fmla="*/ 765659 w 1263901"/>
                <a:gd name="connsiteY4-7160" fmla="*/ 131023 h 1871155"/>
                <a:gd name="connsiteX5-7161" fmla="*/ 484654 w 1263901"/>
                <a:gd name="connsiteY5-7162" fmla="*/ 219518 h 1871155"/>
                <a:gd name="connsiteX6-7163" fmla="*/ 1164212 w 1263901"/>
                <a:gd name="connsiteY6-7164" fmla="*/ 208917 h 1871155"/>
                <a:gd name="connsiteX7-7165" fmla="*/ 1259824 w 1263901"/>
                <a:gd name="connsiteY7-7166" fmla="*/ 303730 h 1871155"/>
                <a:gd name="connsiteX8-7167" fmla="*/ 1262191 w 1263901"/>
                <a:gd name="connsiteY8-7168" fmla="*/ 1769176 h 1871155"/>
                <a:gd name="connsiteX9-7169" fmla="*/ 1159058 w 1263901"/>
                <a:gd name="connsiteY9-7170" fmla="*/ 1870991 h 1871155"/>
                <a:gd name="connsiteX10-7171" fmla="*/ 425933 w 1263901"/>
                <a:gd name="connsiteY10-7172" fmla="*/ 1871155 h 1871155"/>
                <a:gd name="connsiteX11-7173" fmla="*/ 311994 w 1263901"/>
                <a:gd name="connsiteY11-7174" fmla="*/ 1776842 h 1871155"/>
                <a:gd name="connsiteX12-7175" fmla="*/ 313985 w 1263901"/>
                <a:gd name="connsiteY12-7176" fmla="*/ 1129331 h 1871155"/>
                <a:gd name="connsiteX13-7177" fmla="*/ 216115 w 1263901"/>
                <a:gd name="connsiteY13-7178" fmla="*/ 1078088 h 1871155"/>
                <a:gd name="connsiteX14-7179" fmla="*/ 81843 w 1263901"/>
                <a:gd name="connsiteY14-7180" fmla="*/ 1075024 h 1871155"/>
                <a:gd name="connsiteX15-7181" fmla="*/ 186 w 1263901"/>
                <a:gd name="connsiteY15-7182" fmla="*/ 1013830 h 1871155"/>
                <a:gd name="connsiteX0-7183" fmla="*/ 1748 w 1265463"/>
                <a:gd name="connsiteY0-7184" fmla="*/ 1022276 h 1879601"/>
                <a:gd name="connsiteX1-7185" fmla="*/ 2422 w 1265463"/>
                <a:gd name="connsiteY1-7186" fmla="*/ 105049 h 1879601"/>
                <a:gd name="connsiteX2-7187" fmla="*/ 93784 w 1265463"/>
                <a:gd name="connsiteY2-7188" fmla="*/ 10192 h 1879601"/>
                <a:gd name="connsiteX3-7189" fmla="*/ 698586 w 1265463"/>
                <a:gd name="connsiteY3-7190" fmla="*/ 2935 h 1879601"/>
                <a:gd name="connsiteX4-7191" fmla="*/ 767221 w 1265463"/>
                <a:gd name="connsiteY4-7192" fmla="*/ 139469 h 1879601"/>
                <a:gd name="connsiteX5-7193" fmla="*/ 486216 w 1265463"/>
                <a:gd name="connsiteY5-7194" fmla="*/ 227964 h 1879601"/>
                <a:gd name="connsiteX6-7195" fmla="*/ 1165774 w 1265463"/>
                <a:gd name="connsiteY6-7196" fmla="*/ 217363 h 1879601"/>
                <a:gd name="connsiteX7-7197" fmla="*/ 1261386 w 1265463"/>
                <a:gd name="connsiteY7-7198" fmla="*/ 312176 h 1879601"/>
                <a:gd name="connsiteX8-7199" fmla="*/ 1263753 w 1265463"/>
                <a:gd name="connsiteY8-7200" fmla="*/ 1777622 h 1879601"/>
                <a:gd name="connsiteX9-7201" fmla="*/ 1160620 w 1265463"/>
                <a:gd name="connsiteY9-7202" fmla="*/ 1879437 h 1879601"/>
                <a:gd name="connsiteX10-7203" fmla="*/ 427495 w 1265463"/>
                <a:gd name="connsiteY10-7204" fmla="*/ 1879601 h 1879601"/>
                <a:gd name="connsiteX11-7205" fmla="*/ 313556 w 1265463"/>
                <a:gd name="connsiteY11-7206" fmla="*/ 1785288 h 1879601"/>
                <a:gd name="connsiteX12-7207" fmla="*/ 315547 w 1265463"/>
                <a:gd name="connsiteY12-7208" fmla="*/ 1137777 h 1879601"/>
                <a:gd name="connsiteX13-7209" fmla="*/ 217677 w 1265463"/>
                <a:gd name="connsiteY13-7210" fmla="*/ 1086534 h 1879601"/>
                <a:gd name="connsiteX14-7211" fmla="*/ 83405 w 1265463"/>
                <a:gd name="connsiteY14-7212" fmla="*/ 1083470 h 1879601"/>
                <a:gd name="connsiteX15-7213" fmla="*/ 1748 w 1265463"/>
                <a:gd name="connsiteY15-7214" fmla="*/ 1022276 h 1879601"/>
                <a:gd name="connsiteX0-7215" fmla="*/ 1748 w 1265463"/>
                <a:gd name="connsiteY0-7216" fmla="*/ 1022276 h 1879601"/>
                <a:gd name="connsiteX1-7217" fmla="*/ 2422 w 1265463"/>
                <a:gd name="connsiteY1-7218" fmla="*/ 105049 h 1879601"/>
                <a:gd name="connsiteX2-7219" fmla="*/ 93784 w 1265463"/>
                <a:gd name="connsiteY2-7220" fmla="*/ 10192 h 1879601"/>
                <a:gd name="connsiteX3-7221" fmla="*/ 698586 w 1265463"/>
                <a:gd name="connsiteY3-7222" fmla="*/ 2935 h 1879601"/>
                <a:gd name="connsiteX4-7223" fmla="*/ 767221 w 1265463"/>
                <a:gd name="connsiteY4-7224" fmla="*/ 139469 h 1879601"/>
                <a:gd name="connsiteX5-7225" fmla="*/ 817360 w 1265463"/>
                <a:gd name="connsiteY5-7226" fmla="*/ 212189 h 1879601"/>
                <a:gd name="connsiteX6-7227" fmla="*/ 1165774 w 1265463"/>
                <a:gd name="connsiteY6-7228" fmla="*/ 217363 h 1879601"/>
                <a:gd name="connsiteX7-7229" fmla="*/ 1261386 w 1265463"/>
                <a:gd name="connsiteY7-7230" fmla="*/ 312176 h 1879601"/>
                <a:gd name="connsiteX8-7231" fmla="*/ 1263753 w 1265463"/>
                <a:gd name="connsiteY8-7232" fmla="*/ 1777622 h 1879601"/>
                <a:gd name="connsiteX9-7233" fmla="*/ 1160620 w 1265463"/>
                <a:gd name="connsiteY9-7234" fmla="*/ 1879437 h 1879601"/>
                <a:gd name="connsiteX10-7235" fmla="*/ 427495 w 1265463"/>
                <a:gd name="connsiteY10-7236" fmla="*/ 1879601 h 1879601"/>
                <a:gd name="connsiteX11-7237" fmla="*/ 313556 w 1265463"/>
                <a:gd name="connsiteY11-7238" fmla="*/ 1785288 h 1879601"/>
                <a:gd name="connsiteX12-7239" fmla="*/ 315547 w 1265463"/>
                <a:gd name="connsiteY12-7240" fmla="*/ 1137777 h 1879601"/>
                <a:gd name="connsiteX13-7241" fmla="*/ 217677 w 1265463"/>
                <a:gd name="connsiteY13-7242" fmla="*/ 1086534 h 1879601"/>
                <a:gd name="connsiteX14-7243" fmla="*/ 83405 w 1265463"/>
                <a:gd name="connsiteY14-7244" fmla="*/ 1083470 h 1879601"/>
                <a:gd name="connsiteX15-7245" fmla="*/ 1748 w 1265463"/>
                <a:gd name="connsiteY15-7246" fmla="*/ 1022276 h 1879601"/>
                <a:gd name="connsiteX0-7247" fmla="*/ 1748 w 1265463"/>
                <a:gd name="connsiteY0-7248" fmla="*/ 1022276 h 1879601"/>
                <a:gd name="connsiteX1-7249" fmla="*/ 2422 w 1265463"/>
                <a:gd name="connsiteY1-7250" fmla="*/ 105049 h 1879601"/>
                <a:gd name="connsiteX2-7251" fmla="*/ 93784 w 1265463"/>
                <a:gd name="connsiteY2-7252" fmla="*/ 10192 h 1879601"/>
                <a:gd name="connsiteX3-7253" fmla="*/ 698586 w 1265463"/>
                <a:gd name="connsiteY3-7254" fmla="*/ 2935 h 1879601"/>
                <a:gd name="connsiteX4-7255" fmla="*/ 760531 w 1265463"/>
                <a:gd name="connsiteY4-7256" fmla="*/ 105667 h 1879601"/>
                <a:gd name="connsiteX5-7257" fmla="*/ 817360 w 1265463"/>
                <a:gd name="connsiteY5-7258" fmla="*/ 212189 h 1879601"/>
                <a:gd name="connsiteX6-7259" fmla="*/ 1165774 w 1265463"/>
                <a:gd name="connsiteY6-7260" fmla="*/ 217363 h 1879601"/>
                <a:gd name="connsiteX7-7261" fmla="*/ 1261386 w 1265463"/>
                <a:gd name="connsiteY7-7262" fmla="*/ 312176 h 1879601"/>
                <a:gd name="connsiteX8-7263" fmla="*/ 1263753 w 1265463"/>
                <a:gd name="connsiteY8-7264" fmla="*/ 1777622 h 1879601"/>
                <a:gd name="connsiteX9-7265" fmla="*/ 1160620 w 1265463"/>
                <a:gd name="connsiteY9-7266" fmla="*/ 1879437 h 1879601"/>
                <a:gd name="connsiteX10-7267" fmla="*/ 427495 w 1265463"/>
                <a:gd name="connsiteY10-7268" fmla="*/ 1879601 h 1879601"/>
                <a:gd name="connsiteX11-7269" fmla="*/ 313556 w 1265463"/>
                <a:gd name="connsiteY11-7270" fmla="*/ 1785288 h 1879601"/>
                <a:gd name="connsiteX12-7271" fmla="*/ 315547 w 1265463"/>
                <a:gd name="connsiteY12-7272" fmla="*/ 1137777 h 1879601"/>
                <a:gd name="connsiteX13-7273" fmla="*/ 217677 w 1265463"/>
                <a:gd name="connsiteY13-7274" fmla="*/ 1086534 h 1879601"/>
                <a:gd name="connsiteX14-7275" fmla="*/ 83405 w 1265463"/>
                <a:gd name="connsiteY14-7276" fmla="*/ 1083470 h 1879601"/>
                <a:gd name="connsiteX15-7277" fmla="*/ 1748 w 1265463"/>
                <a:gd name="connsiteY15-7278" fmla="*/ 1022276 h 1879601"/>
                <a:gd name="connsiteX0-7279" fmla="*/ 1748 w 1265463"/>
                <a:gd name="connsiteY0-7280" fmla="*/ 1022276 h 1879601"/>
                <a:gd name="connsiteX1-7281" fmla="*/ 2422 w 1265463"/>
                <a:gd name="connsiteY1-7282" fmla="*/ 105049 h 1879601"/>
                <a:gd name="connsiteX2-7283" fmla="*/ 93784 w 1265463"/>
                <a:gd name="connsiteY2-7284" fmla="*/ 10192 h 1879601"/>
                <a:gd name="connsiteX3-7285" fmla="*/ 698586 w 1265463"/>
                <a:gd name="connsiteY3-7286" fmla="*/ 2935 h 1879601"/>
                <a:gd name="connsiteX4-7287" fmla="*/ 760531 w 1265463"/>
                <a:gd name="connsiteY4-7288" fmla="*/ 105667 h 1879601"/>
                <a:gd name="connsiteX5-7289" fmla="*/ 817360 w 1265463"/>
                <a:gd name="connsiteY5-7290" fmla="*/ 212189 h 1879601"/>
                <a:gd name="connsiteX6-7291" fmla="*/ 1165774 w 1265463"/>
                <a:gd name="connsiteY6-7292" fmla="*/ 217363 h 1879601"/>
                <a:gd name="connsiteX7-7293" fmla="*/ 1261386 w 1265463"/>
                <a:gd name="connsiteY7-7294" fmla="*/ 312176 h 1879601"/>
                <a:gd name="connsiteX8-7295" fmla="*/ 1263753 w 1265463"/>
                <a:gd name="connsiteY8-7296" fmla="*/ 1777622 h 1879601"/>
                <a:gd name="connsiteX9-7297" fmla="*/ 1160620 w 1265463"/>
                <a:gd name="connsiteY9-7298" fmla="*/ 1879437 h 1879601"/>
                <a:gd name="connsiteX10-7299" fmla="*/ 427495 w 1265463"/>
                <a:gd name="connsiteY10-7300" fmla="*/ 1879601 h 1879601"/>
                <a:gd name="connsiteX11-7301" fmla="*/ 313556 w 1265463"/>
                <a:gd name="connsiteY11-7302" fmla="*/ 1785288 h 1879601"/>
                <a:gd name="connsiteX12-7303" fmla="*/ 315547 w 1265463"/>
                <a:gd name="connsiteY12-7304" fmla="*/ 1137777 h 1879601"/>
                <a:gd name="connsiteX13-7305" fmla="*/ 217677 w 1265463"/>
                <a:gd name="connsiteY13-7306" fmla="*/ 1086534 h 1879601"/>
                <a:gd name="connsiteX14-7307" fmla="*/ 83405 w 1265463"/>
                <a:gd name="connsiteY14-7308" fmla="*/ 1083470 h 1879601"/>
                <a:gd name="connsiteX15-7309" fmla="*/ 1748 w 1265463"/>
                <a:gd name="connsiteY15-7310" fmla="*/ 1022276 h 1879601"/>
                <a:gd name="connsiteX0-7311" fmla="*/ 1748 w 1265463"/>
                <a:gd name="connsiteY0-7312" fmla="*/ 1025053 h 1882378"/>
                <a:gd name="connsiteX1-7313" fmla="*/ 2422 w 1265463"/>
                <a:gd name="connsiteY1-7314" fmla="*/ 107826 h 1882378"/>
                <a:gd name="connsiteX2-7315" fmla="*/ 93784 w 1265463"/>
                <a:gd name="connsiteY2-7316" fmla="*/ 8462 h 1882378"/>
                <a:gd name="connsiteX3-7317" fmla="*/ 698586 w 1265463"/>
                <a:gd name="connsiteY3-7318" fmla="*/ 5712 h 1882378"/>
                <a:gd name="connsiteX4-7319" fmla="*/ 760531 w 1265463"/>
                <a:gd name="connsiteY4-7320" fmla="*/ 108444 h 1882378"/>
                <a:gd name="connsiteX5-7321" fmla="*/ 817360 w 1265463"/>
                <a:gd name="connsiteY5-7322" fmla="*/ 214966 h 1882378"/>
                <a:gd name="connsiteX6-7323" fmla="*/ 1165774 w 1265463"/>
                <a:gd name="connsiteY6-7324" fmla="*/ 220140 h 1882378"/>
                <a:gd name="connsiteX7-7325" fmla="*/ 1261386 w 1265463"/>
                <a:gd name="connsiteY7-7326" fmla="*/ 314953 h 1882378"/>
                <a:gd name="connsiteX8-7327" fmla="*/ 1263753 w 1265463"/>
                <a:gd name="connsiteY8-7328" fmla="*/ 1780399 h 1882378"/>
                <a:gd name="connsiteX9-7329" fmla="*/ 1160620 w 1265463"/>
                <a:gd name="connsiteY9-7330" fmla="*/ 1882214 h 1882378"/>
                <a:gd name="connsiteX10-7331" fmla="*/ 427495 w 1265463"/>
                <a:gd name="connsiteY10-7332" fmla="*/ 1882378 h 1882378"/>
                <a:gd name="connsiteX11-7333" fmla="*/ 313556 w 1265463"/>
                <a:gd name="connsiteY11-7334" fmla="*/ 1788065 h 1882378"/>
                <a:gd name="connsiteX12-7335" fmla="*/ 315547 w 1265463"/>
                <a:gd name="connsiteY12-7336" fmla="*/ 1140554 h 1882378"/>
                <a:gd name="connsiteX13-7337" fmla="*/ 217677 w 1265463"/>
                <a:gd name="connsiteY13-7338" fmla="*/ 1089311 h 1882378"/>
                <a:gd name="connsiteX14-7339" fmla="*/ 83405 w 1265463"/>
                <a:gd name="connsiteY14-7340" fmla="*/ 1086247 h 1882378"/>
                <a:gd name="connsiteX15-7341" fmla="*/ 1748 w 1265463"/>
                <a:gd name="connsiteY15-7342" fmla="*/ 1025053 h 1882378"/>
                <a:gd name="connsiteX0-7343" fmla="*/ 186 w 1263901"/>
                <a:gd name="connsiteY0-7344" fmla="*/ 1019510 h 1876835"/>
                <a:gd name="connsiteX1-7345" fmla="*/ 860 w 1263901"/>
                <a:gd name="connsiteY1-7346" fmla="*/ 102283 h 1876835"/>
                <a:gd name="connsiteX2-7347" fmla="*/ 92222 w 1263901"/>
                <a:gd name="connsiteY2-7348" fmla="*/ 2919 h 1876835"/>
                <a:gd name="connsiteX3-7349" fmla="*/ 697024 w 1263901"/>
                <a:gd name="connsiteY3-7350" fmla="*/ 169 h 1876835"/>
                <a:gd name="connsiteX4-7351" fmla="*/ 758969 w 1263901"/>
                <a:gd name="connsiteY4-7352" fmla="*/ 102901 h 1876835"/>
                <a:gd name="connsiteX5-7353" fmla="*/ 815798 w 1263901"/>
                <a:gd name="connsiteY5-7354" fmla="*/ 209423 h 1876835"/>
                <a:gd name="connsiteX6-7355" fmla="*/ 1164212 w 1263901"/>
                <a:gd name="connsiteY6-7356" fmla="*/ 214597 h 1876835"/>
                <a:gd name="connsiteX7-7357" fmla="*/ 1259824 w 1263901"/>
                <a:gd name="connsiteY7-7358" fmla="*/ 309410 h 1876835"/>
                <a:gd name="connsiteX8-7359" fmla="*/ 1262191 w 1263901"/>
                <a:gd name="connsiteY8-7360" fmla="*/ 1774856 h 1876835"/>
                <a:gd name="connsiteX9-7361" fmla="*/ 1159058 w 1263901"/>
                <a:gd name="connsiteY9-7362" fmla="*/ 1876671 h 1876835"/>
                <a:gd name="connsiteX10-7363" fmla="*/ 425933 w 1263901"/>
                <a:gd name="connsiteY10-7364" fmla="*/ 1876835 h 1876835"/>
                <a:gd name="connsiteX11-7365" fmla="*/ 311994 w 1263901"/>
                <a:gd name="connsiteY11-7366" fmla="*/ 1782522 h 1876835"/>
                <a:gd name="connsiteX12-7367" fmla="*/ 313985 w 1263901"/>
                <a:gd name="connsiteY12-7368" fmla="*/ 1135011 h 1876835"/>
                <a:gd name="connsiteX13-7369" fmla="*/ 216115 w 1263901"/>
                <a:gd name="connsiteY13-7370" fmla="*/ 1083768 h 1876835"/>
                <a:gd name="connsiteX14-7371" fmla="*/ 81843 w 1263901"/>
                <a:gd name="connsiteY14-7372" fmla="*/ 1080704 h 1876835"/>
                <a:gd name="connsiteX15-7373" fmla="*/ 186 w 1263901"/>
                <a:gd name="connsiteY15-7374" fmla="*/ 1019510 h 1876835"/>
                <a:gd name="connsiteX0-7375" fmla="*/ 186 w 1263901"/>
                <a:gd name="connsiteY0-7376" fmla="*/ 1019510 h 1876835"/>
                <a:gd name="connsiteX1-7377" fmla="*/ 860 w 1263901"/>
                <a:gd name="connsiteY1-7378" fmla="*/ 102283 h 1876835"/>
                <a:gd name="connsiteX2-7379" fmla="*/ 92222 w 1263901"/>
                <a:gd name="connsiteY2-7380" fmla="*/ 2919 h 1876835"/>
                <a:gd name="connsiteX3-7381" fmla="*/ 697024 w 1263901"/>
                <a:gd name="connsiteY3-7382" fmla="*/ 169 h 1876835"/>
                <a:gd name="connsiteX4-7383" fmla="*/ 758969 w 1263901"/>
                <a:gd name="connsiteY4-7384" fmla="*/ 102901 h 1876835"/>
                <a:gd name="connsiteX5-7385" fmla="*/ 815798 w 1263901"/>
                <a:gd name="connsiteY5-7386" fmla="*/ 209423 h 1876835"/>
                <a:gd name="connsiteX6-7387" fmla="*/ 1164212 w 1263901"/>
                <a:gd name="connsiteY6-7388" fmla="*/ 214597 h 1876835"/>
                <a:gd name="connsiteX7-7389" fmla="*/ 1259824 w 1263901"/>
                <a:gd name="connsiteY7-7390" fmla="*/ 309410 h 1876835"/>
                <a:gd name="connsiteX8-7391" fmla="*/ 1262191 w 1263901"/>
                <a:gd name="connsiteY8-7392" fmla="*/ 1774856 h 1876835"/>
                <a:gd name="connsiteX9-7393" fmla="*/ 1159058 w 1263901"/>
                <a:gd name="connsiteY9-7394" fmla="*/ 1876671 h 1876835"/>
                <a:gd name="connsiteX10-7395" fmla="*/ 425933 w 1263901"/>
                <a:gd name="connsiteY10-7396" fmla="*/ 1876835 h 1876835"/>
                <a:gd name="connsiteX11-7397" fmla="*/ 311994 w 1263901"/>
                <a:gd name="connsiteY11-7398" fmla="*/ 1782522 h 1876835"/>
                <a:gd name="connsiteX12-7399" fmla="*/ 313985 w 1263901"/>
                <a:gd name="connsiteY12-7400" fmla="*/ 1135011 h 1876835"/>
                <a:gd name="connsiteX13-7401" fmla="*/ 216115 w 1263901"/>
                <a:gd name="connsiteY13-7402" fmla="*/ 1081914 h 1876835"/>
                <a:gd name="connsiteX14-7403" fmla="*/ 81843 w 1263901"/>
                <a:gd name="connsiteY14-7404" fmla="*/ 1080704 h 1876835"/>
                <a:gd name="connsiteX15-7405" fmla="*/ 186 w 1263901"/>
                <a:gd name="connsiteY15-7406" fmla="*/ 1019510 h 1876835"/>
                <a:gd name="connsiteX0-7407" fmla="*/ 186 w 1263901"/>
                <a:gd name="connsiteY0-7408" fmla="*/ 1019510 h 1876835"/>
                <a:gd name="connsiteX1-7409" fmla="*/ 860 w 1263901"/>
                <a:gd name="connsiteY1-7410" fmla="*/ 102283 h 1876835"/>
                <a:gd name="connsiteX2-7411" fmla="*/ 92222 w 1263901"/>
                <a:gd name="connsiteY2-7412" fmla="*/ 2919 h 1876835"/>
                <a:gd name="connsiteX3-7413" fmla="*/ 697024 w 1263901"/>
                <a:gd name="connsiteY3-7414" fmla="*/ 169 h 1876835"/>
                <a:gd name="connsiteX4-7415" fmla="*/ 758969 w 1263901"/>
                <a:gd name="connsiteY4-7416" fmla="*/ 102901 h 1876835"/>
                <a:gd name="connsiteX5-7417" fmla="*/ 815798 w 1263901"/>
                <a:gd name="connsiteY5-7418" fmla="*/ 209423 h 1876835"/>
                <a:gd name="connsiteX6-7419" fmla="*/ 1164212 w 1263901"/>
                <a:gd name="connsiteY6-7420" fmla="*/ 214597 h 1876835"/>
                <a:gd name="connsiteX7-7421" fmla="*/ 1259824 w 1263901"/>
                <a:gd name="connsiteY7-7422" fmla="*/ 309410 h 1876835"/>
                <a:gd name="connsiteX8-7423" fmla="*/ 1262191 w 1263901"/>
                <a:gd name="connsiteY8-7424" fmla="*/ 1774856 h 1876835"/>
                <a:gd name="connsiteX9-7425" fmla="*/ 1159058 w 1263901"/>
                <a:gd name="connsiteY9-7426" fmla="*/ 1876671 h 1876835"/>
                <a:gd name="connsiteX10-7427" fmla="*/ 425933 w 1263901"/>
                <a:gd name="connsiteY10-7428" fmla="*/ 1876835 h 1876835"/>
                <a:gd name="connsiteX11-7429" fmla="*/ 311994 w 1263901"/>
                <a:gd name="connsiteY11-7430" fmla="*/ 1782522 h 1876835"/>
                <a:gd name="connsiteX12-7431" fmla="*/ 313985 w 1263901"/>
                <a:gd name="connsiteY12-7432" fmla="*/ 1135011 h 1876835"/>
                <a:gd name="connsiteX13-7433" fmla="*/ 216115 w 1263901"/>
                <a:gd name="connsiteY13-7434" fmla="*/ 1081914 h 1876835"/>
                <a:gd name="connsiteX14-7435" fmla="*/ 81843 w 1263901"/>
                <a:gd name="connsiteY14-7436" fmla="*/ 1080704 h 1876835"/>
                <a:gd name="connsiteX15-7437" fmla="*/ 186 w 1263901"/>
                <a:gd name="connsiteY15-7438" fmla="*/ 1019510 h 1876835"/>
                <a:gd name="connsiteX0-7439" fmla="*/ 186 w 1263901"/>
                <a:gd name="connsiteY0-7440" fmla="*/ 1019510 h 1876835"/>
                <a:gd name="connsiteX1-7441" fmla="*/ 860 w 1263901"/>
                <a:gd name="connsiteY1-7442" fmla="*/ 102283 h 1876835"/>
                <a:gd name="connsiteX2-7443" fmla="*/ 92222 w 1263901"/>
                <a:gd name="connsiteY2-7444" fmla="*/ 2919 h 1876835"/>
                <a:gd name="connsiteX3-7445" fmla="*/ 697024 w 1263901"/>
                <a:gd name="connsiteY3-7446" fmla="*/ 169 h 1876835"/>
                <a:gd name="connsiteX4-7447" fmla="*/ 758969 w 1263901"/>
                <a:gd name="connsiteY4-7448" fmla="*/ 102901 h 1876835"/>
                <a:gd name="connsiteX5-7449" fmla="*/ 815798 w 1263901"/>
                <a:gd name="connsiteY5-7450" fmla="*/ 209423 h 1876835"/>
                <a:gd name="connsiteX6-7451" fmla="*/ 1164212 w 1263901"/>
                <a:gd name="connsiteY6-7452" fmla="*/ 214597 h 1876835"/>
                <a:gd name="connsiteX7-7453" fmla="*/ 1259824 w 1263901"/>
                <a:gd name="connsiteY7-7454" fmla="*/ 309410 h 1876835"/>
                <a:gd name="connsiteX8-7455" fmla="*/ 1262191 w 1263901"/>
                <a:gd name="connsiteY8-7456" fmla="*/ 1774856 h 1876835"/>
                <a:gd name="connsiteX9-7457" fmla="*/ 1159058 w 1263901"/>
                <a:gd name="connsiteY9-7458" fmla="*/ 1876671 h 1876835"/>
                <a:gd name="connsiteX10-7459" fmla="*/ 425933 w 1263901"/>
                <a:gd name="connsiteY10-7460" fmla="*/ 1876835 h 1876835"/>
                <a:gd name="connsiteX11-7461" fmla="*/ 311994 w 1263901"/>
                <a:gd name="connsiteY11-7462" fmla="*/ 1782522 h 1876835"/>
                <a:gd name="connsiteX12-7463" fmla="*/ 313985 w 1263901"/>
                <a:gd name="connsiteY12-7464" fmla="*/ 1151965 h 1876835"/>
                <a:gd name="connsiteX13-7465" fmla="*/ 216115 w 1263901"/>
                <a:gd name="connsiteY13-7466" fmla="*/ 1081914 h 1876835"/>
                <a:gd name="connsiteX14-7467" fmla="*/ 81843 w 1263901"/>
                <a:gd name="connsiteY14-7468" fmla="*/ 1080704 h 1876835"/>
                <a:gd name="connsiteX15-7469" fmla="*/ 186 w 1263901"/>
                <a:gd name="connsiteY15-7470" fmla="*/ 1019510 h 1876835"/>
                <a:gd name="connsiteX0-7471" fmla="*/ 186 w 1263901"/>
                <a:gd name="connsiteY0-7472" fmla="*/ 1019510 h 1876835"/>
                <a:gd name="connsiteX1-7473" fmla="*/ 860 w 1263901"/>
                <a:gd name="connsiteY1-7474" fmla="*/ 102283 h 1876835"/>
                <a:gd name="connsiteX2-7475" fmla="*/ 92222 w 1263901"/>
                <a:gd name="connsiteY2-7476" fmla="*/ 2919 h 1876835"/>
                <a:gd name="connsiteX3-7477" fmla="*/ 697024 w 1263901"/>
                <a:gd name="connsiteY3-7478" fmla="*/ 169 h 1876835"/>
                <a:gd name="connsiteX4-7479" fmla="*/ 758969 w 1263901"/>
                <a:gd name="connsiteY4-7480" fmla="*/ 102901 h 1876835"/>
                <a:gd name="connsiteX5-7481" fmla="*/ 815798 w 1263901"/>
                <a:gd name="connsiteY5-7482" fmla="*/ 209423 h 1876835"/>
                <a:gd name="connsiteX6-7483" fmla="*/ 1164212 w 1263901"/>
                <a:gd name="connsiteY6-7484" fmla="*/ 214597 h 1876835"/>
                <a:gd name="connsiteX7-7485" fmla="*/ 1259824 w 1263901"/>
                <a:gd name="connsiteY7-7486" fmla="*/ 309410 h 1876835"/>
                <a:gd name="connsiteX8-7487" fmla="*/ 1262191 w 1263901"/>
                <a:gd name="connsiteY8-7488" fmla="*/ 1774856 h 1876835"/>
                <a:gd name="connsiteX9-7489" fmla="*/ 1159058 w 1263901"/>
                <a:gd name="connsiteY9-7490" fmla="*/ 1876671 h 1876835"/>
                <a:gd name="connsiteX10-7491" fmla="*/ 425933 w 1263901"/>
                <a:gd name="connsiteY10-7492" fmla="*/ 1876835 h 1876835"/>
                <a:gd name="connsiteX11-7493" fmla="*/ 311994 w 1263901"/>
                <a:gd name="connsiteY11-7494" fmla="*/ 1782522 h 1876835"/>
                <a:gd name="connsiteX12-7495" fmla="*/ 313985 w 1263901"/>
                <a:gd name="connsiteY12-7496" fmla="*/ 1151965 h 1876835"/>
                <a:gd name="connsiteX13-7497" fmla="*/ 216115 w 1263901"/>
                <a:gd name="connsiteY13-7498" fmla="*/ 1081914 h 1876835"/>
                <a:gd name="connsiteX14-7499" fmla="*/ 81843 w 1263901"/>
                <a:gd name="connsiteY14-7500" fmla="*/ 1080704 h 1876835"/>
                <a:gd name="connsiteX15-7501" fmla="*/ 186 w 1263901"/>
                <a:gd name="connsiteY15-7502" fmla="*/ 1019510 h 1876835"/>
                <a:gd name="connsiteX0-7503" fmla="*/ 186 w 1268894"/>
                <a:gd name="connsiteY0-7504" fmla="*/ 1019510 h 1933152"/>
                <a:gd name="connsiteX1-7505" fmla="*/ 860 w 1268894"/>
                <a:gd name="connsiteY1-7506" fmla="*/ 102283 h 1933152"/>
                <a:gd name="connsiteX2-7507" fmla="*/ 92222 w 1268894"/>
                <a:gd name="connsiteY2-7508" fmla="*/ 2919 h 1933152"/>
                <a:gd name="connsiteX3-7509" fmla="*/ 697024 w 1268894"/>
                <a:gd name="connsiteY3-7510" fmla="*/ 169 h 1933152"/>
                <a:gd name="connsiteX4-7511" fmla="*/ 758969 w 1268894"/>
                <a:gd name="connsiteY4-7512" fmla="*/ 102901 h 1933152"/>
                <a:gd name="connsiteX5-7513" fmla="*/ 815798 w 1268894"/>
                <a:gd name="connsiteY5-7514" fmla="*/ 209423 h 1933152"/>
                <a:gd name="connsiteX6-7515" fmla="*/ 1164212 w 1268894"/>
                <a:gd name="connsiteY6-7516" fmla="*/ 214597 h 1933152"/>
                <a:gd name="connsiteX7-7517" fmla="*/ 1255630 w 1268894"/>
                <a:gd name="connsiteY7-7518" fmla="*/ 185079 h 1933152"/>
                <a:gd name="connsiteX8-7519" fmla="*/ 1262191 w 1268894"/>
                <a:gd name="connsiteY8-7520" fmla="*/ 1774856 h 1933152"/>
                <a:gd name="connsiteX9-7521" fmla="*/ 1159058 w 1268894"/>
                <a:gd name="connsiteY9-7522" fmla="*/ 1876671 h 1933152"/>
                <a:gd name="connsiteX10-7523" fmla="*/ 425933 w 1268894"/>
                <a:gd name="connsiteY10-7524" fmla="*/ 1876835 h 1933152"/>
                <a:gd name="connsiteX11-7525" fmla="*/ 311994 w 1268894"/>
                <a:gd name="connsiteY11-7526" fmla="*/ 1782522 h 1933152"/>
                <a:gd name="connsiteX12-7527" fmla="*/ 313985 w 1268894"/>
                <a:gd name="connsiteY12-7528" fmla="*/ 1151965 h 1933152"/>
                <a:gd name="connsiteX13-7529" fmla="*/ 216115 w 1268894"/>
                <a:gd name="connsiteY13-7530" fmla="*/ 1081914 h 1933152"/>
                <a:gd name="connsiteX14-7531" fmla="*/ 81843 w 1268894"/>
                <a:gd name="connsiteY14-7532" fmla="*/ 1080704 h 1933152"/>
                <a:gd name="connsiteX15-7533" fmla="*/ 186 w 1268894"/>
                <a:gd name="connsiteY15-7534" fmla="*/ 1019510 h 1933152"/>
                <a:gd name="connsiteX0-7535" fmla="*/ 186 w 1273774"/>
                <a:gd name="connsiteY0-7536" fmla="*/ 1019510 h 1933152"/>
                <a:gd name="connsiteX1-7537" fmla="*/ 860 w 1273774"/>
                <a:gd name="connsiteY1-7538" fmla="*/ 102283 h 1933152"/>
                <a:gd name="connsiteX2-7539" fmla="*/ 92222 w 1273774"/>
                <a:gd name="connsiteY2-7540" fmla="*/ 2919 h 1933152"/>
                <a:gd name="connsiteX3-7541" fmla="*/ 697024 w 1273774"/>
                <a:gd name="connsiteY3-7542" fmla="*/ 169 h 1933152"/>
                <a:gd name="connsiteX4-7543" fmla="*/ 758969 w 1273774"/>
                <a:gd name="connsiteY4-7544" fmla="*/ 102901 h 1933152"/>
                <a:gd name="connsiteX5-7545" fmla="*/ 815798 w 1273774"/>
                <a:gd name="connsiteY5-7546" fmla="*/ 209423 h 1933152"/>
                <a:gd name="connsiteX6-7547" fmla="*/ 1122268 w 1273774"/>
                <a:gd name="connsiteY6-7548" fmla="*/ 175037 h 1933152"/>
                <a:gd name="connsiteX7-7549" fmla="*/ 1255630 w 1273774"/>
                <a:gd name="connsiteY7-7550" fmla="*/ 185079 h 1933152"/>
                <a:gd name="connsiteX8-7551" fmla="*/ 1262191 w 1273774"/>
                <a:gd name="connsiteY8-7552" fmla="*/ 1774856 h 1933152"/>
                <a:gd name="connsiteX9-7553" fmla="*/ 1159058 w 1273774"/>
                <a:gd name="connsiteY9-7554" fmla="*/ 1876671 h 1933152"/>
                <a:gd name="connsiteX10-7555" fmla="*/ 425933 w 1273774"/>
                <a:gd name="connsiteY10-7556" fmla="*/ 1876835 h 1933152"/>
                <a:gd name="connsiteX11-7557" fmla="*/ 311994 w 1273774"/>
                <a:gd name="connsiteY11-7558" fmla="*/ 1782522 h 1933152"/>
                <a:gd name="connsiteX12-7559" fmla="*/ 313985 w 1273774"/>
                <a:gd name="connsiteY12-7560" fmla="*/ 1151965 h 1933152"/>
                <a:gd name="connsiteX13-7561" fmla="*/ 216115 w 1273774"/>
                <a:gd name="connsiteY13-7562" fmla="*/ 1081914 h 1933152"/>
                <a:gd name="connsiteX14-7563" fmla="*/ 81843 w 1273774"/>
                <a:gd name="connsiteY14-7564" fmla="*/ 1080704 h 1933152"/>
                <a:gd name="connsiteX15-7565" fmla="*/ 186 w 1273774"/>
                <a:gd name="connsiteY15-7566" fmla="*/ 1019510 h 1933152"/>
                <a:gd name="connsiteX0-7567" fmla="*/ 186 w 1273774"/>
                <a:gd name="connsiteY0-7568" fmla="*/ 1019510 h 1933152"/>
                <a:gd name="connsiteX1-7569" fmla="*/ 860 w 1273774"/>
                <a:gd name="connsiteY1-7570" fmla="*/ 102283 h 1933152"/>
                <a:gd name="connsiteX2-7571" fmla="*/ 92222 w 1273774"/>
                <a:gd name="connsiteY2-7572" fmla="*/ 2919 h 1933152"/>
                <a:gd name="connsiteX3-7573" fmla="*/ 697024 w 1273774"/>
                <a:gd name="connsiteY3-7574" fmla="*/ 169 h 1933152"/>
                <a:gd name="connsiteX4-7575" fmla="*/ 758969 w 1273774"/>
                <a:gd name="connsiteY4-7576" fmla="*/ 102901 h 1933152"/>
                <a:gd name="connsiteX5-7577" fmla="*/ 815799 w 1273774"/>
                <a:gd name="connsiteY5-7578" fmla="*/ 161386 h 1933152"/>
                <a:gd name="connsiteX6-7579" fmla="*/ 1122268 w 1273774"/>
                <a:gd name="connsiteY6-7580" fmla="*/ 175037 h 1933152"/>
                <a:gd name="connsiteX7-7581" fmla="*/ 1255630 w 1273774"/>
                <a:gd name="connsiteY7-7582" fmla="*/ 185079 h 1933152"/>
                <a:gd name="connsiteX8-7583" fmla="*/ 1262191 w 1273774"/>
                <a:gd name="connsiteY8-7584" fmla="*/ 1774856 h 1933152"/>
                <a:gd name="connsiteX9-7585" fmla="*/ 1159058 w 1273774"/>
                <a:gd name="connsiteY9-7586" fmla="*/ 1876671 h 1933152"/>
                <a:gd name="connsiteX10-7587" fmla="*/ 425933 w 1273774"/>
                <a:gd name="connsiteY10-7588" fmla="*/ 1876835 h 1933152"/>
                <a:gd name="connsiteX11-7589" fmla="*/ 311994 w 1273774"/>
                <a:gd name="connsiteY11-7590" fmla="*/ 1782522 h 1933152"/>
                <a:gd name="connsiteX12-7591" fmla="*/ 313985 w 1273774"/>
                <a:gd name="connsiteY12-7592" fmla="*/ 1151965 h 1933152"/>
                <a:gd name="connsiteX13-7593" fmla="*/ 216115 w 1273774"/>
                <a:gd name="connsiteY13-7594" fmla="*/ 1081914 h 1933152"/>
                <a:gd name="connsiteX14-7595" fmla="*/ 81843 w 1273774"/>
                <a:gd name="connsiteY14-7596" fmla="*/ 1080704 h 1933152"/>
                <a:gd name="connsiteX15-7597" fmla="*/ 186 w 1273774"/>
                <a:gd name="connsiteY15-7598" fmla="*/ 1019510 h 1933152"/>
                <a:gd name="connsiteX0-7599" fmla="*/ 186 w 1313226"/>
                <a:gd name="connsiteY0-7600" fmla="*/ 1019510 h 1933152"/>
                <a:gd name="connsiteX1-7601" fmla="*/ 860 w 1313226"/>
                <a:gd name="connsiteY1-7602" fmla="*/ 102283 h 1933152"/>
                <a:gd name="connsiteX2-7603" fmla="*/ 92222 w 1313226"/>
                <a:gd name="connsiteY2-7604" fmla="*/ 2919 h 1933152"/>
                <a:gd name="connsiteX3-7605" fmla="*/ 697024 w 1313226"/>
                <a:gd name="connsiteY3-7606" fmla="*/ 169 h 1933152"/>
                <a:gd name="connsiteX4-7607" fmla="*/ 758969 w 1313226"/>
                <a:gd name="connsiteY4-7608" fmla="*/ 102901 h 1933152"/>
                <a:gd name="connsiteX5-7609" fmla="*/ 815799 w 1313226"/>
                <a:gd name="connsiteY5-7610" fmla="*/ 161386 h 1933152"/>
                <a:gd name="connsiteX6-7611" fmla="*/ 1122268 w 1313226"/>
                <a:gd name="connsiteY6-7612" fmla="*/ 175037 h 1933152"/>
                <a:gd name="connsiteX7-7613" fmla="*/ 1255630 w 1313226"/>
                <a:gd name="connsiteY7-7614" fmla="*/ 185079 h 1933152"/>
                <a:gd name="connsiteX8-7615" fmla="*/ 1262191 w 1313226"/>
                <a:gd name="connsiteY8-7616" fmla="*/ 1774856 h 1933152"/>
                <a:gd name="connsiteX9-7617" fmla="*/ 1159058 w 1313226"/>
                <a:gd name="connsiteY9-7618" fmla="*/ 1876671 h 1933152"/>
                <a:gd name="connsiteX10-7619" fmla="*/ 425933 w 1313226"/>
                <a:gd name="connsiteY10-7620" fmla="*/ 1876835 h 1933152"/>
                <a:gd name="connsiteX11-7621" fmla="*/ 311994 w 1313226"/>
                <a:gd name="connsiteY11-7622" fmla="*/ 1782522 h 1933152"/>
                <a:gd name="connsiteX12-7623" fmla="*/ 313985 w 1313226"/>
                <a:gd name="connsiteY12-7624" fmla="*/ 1151965 h 1933152"/>
                <a:gd name="connsiteX13-7625" fmla="*/ 216115 w 1313226"/>
                <a:gd name="connsiteY13-7626" fmla="*/ 1081914 h 1933152"/>
                <a:gd name="connsiteX14-7627" fmla="*/ 81843 w 1313226"/>
                <a:gd name="connsiteY14-7628" fmla="*/ 1080704 h 1933152"/>
                <a:gd name="connsiteX15-7629" fmla="*/ 186 w 1313226"/>
                <a:gd name="connsiteY15-7630" fmla="*/ 1019510 h 1933152"/>
                <a:gd name="connsiteX0-7631" fmla="*/ 186 w 1313226"/>
                <a:gd name="connsiteY0-7632" fmla="*/ 1019510 h 1933152"/>
                <a:gd name="connsiteX1-7633" fmla="*/ 860 w 1313226"/>
                <a:gd name="connsiteY1-7634" fmla="*/ 102283 h 1933152"/>
                <a:gd name="connsiteX2-7635" fmla="*/ 92222 w 1313226"/>
                <a:gd name="connsiteY2-7636" fmla="*/ 2919 h 1933152"/>
                <a:gd name="connsiteX3-7637" fmla="*/ 697024 w 1313226"/>
                <a:gd name="connsiteY3-7638" fmla="*/ 169 h 1933152"/>
                <a:gd name="connsiteX4-7639" fmla="*/ 758969 w 1313226"/>
                <a:gd name="connsiteY4-7640" fmla="*/ 102901 h 1933152"/>
                <a:gd name="connsiteX5-7641" fmla="*/ 815799 w 1313226"/>
                <a:gd name="connsiteY5-7642" fmla="*/ 161386 h 1933152"/>
                <a:gd name="connsiteX6-7643" fmla="*/ 1122268 w 1313226"/>
                <a:gd name="connsiteY6-7644" fmla="*/ 175037 h 1933152"/>
                <a:gd name="connsiteX7-7645" fmla="*/ 1255630 w 1313226"/>
                <a:gd name="connsiteY7-7646" fmla="*/ 185079 h 1933152"/>
                <a:gd name="connsiteX8-7647" fmla="*/ 1262191 w 1313226"/>
                <a:gd name="connsiteY8-7648" fmla="*/ 1774856 h 1933152"/>
                <a:gd name="connsiteX9-7649" fmla="*/ 1159058 w 1313226"/>
                <a:gd name="connsiteY9-7650" fmla="*/ 1876671 h 1933152"/>
                <a:gd name="connsiteX10-7651" fmla="*/ 425933 w 1313226"/>
                <a:gd name="connsiteY10-7652" fmla="*/ 1876835 h 1933152"/>
                <a:gd name="connsiteX11-7653" fmla="*/ 311994 w 1313226"/>
                <a:gd name="connsiteY11-7654" fmla="*/ 1782522 h 1933152"/>
                <a:gd name="connsiteX12-7655" fmla="*/ 313985 w 1313226"/>
                <a:gd name="connsiteY12-7656" fmla="*/ 1151965 h 1933152"/>
                <a:gd name="connsiteX13-7657" fmla="*/ 216115 w 1313226"/>
                <a:gd name="connsiteY13-7658" fmla="*/ 1081914 h 1933152"/>
                <a:gd name="connsiteX14-7659" fmla="*/ 81843 w 1313226"/>
                <a:gd name="connsiteY14-7660" fmla="*/ 1080704 h 1933152"/>
                <a:gd name="connsiteX15-7661" fmla="*/ 186 w 1313226"/>
                <a:gd name="connsiteY15-7662" fmla="*/ 1019510 h 1933152"/>
                <a:gd name="connsiteX0-7663" fmla="*/ 186 w 1313226"/>
                <a:gd name="connsiteY0-7664" fmla="*/ 1019510 h 1933152"/>
                <a:gd name="connsiteX1-7665" fmla="*/ 860 w 1313226"/>
                <a:gd name="connsiteY1-7666" fmla="*/ 102283 h 1933152"/>
                <a:gd name="connsiteX2-7667" fmla="*/ 92222 w 1313226"/>
                <a:gd name="connsiteY2-7668" fmla="*/ 2919 h 1933152"/>
                <a:gd name="connsiteX3-7669" fmla="*/ 697024 w 1313226"/>
                <a:gd name="connsiteY3-7670" fmla="*/ 169 h 1933152"/>
                <a:gd name="connsiteX4-7671" fmla="*/ 758969 w 1313226"/>
                <a:gd name="connsiteY4-7672" fmla="*/ 102901 h 1933152"/>
                <a:gd name="connsiteX5-7673" fmla="*/ 815799 w 1313226"/>
                <a:gd name="connsiteY5-7674" fmla="*/ 161386 h 1933152"/>
                <a:gd name="connsiteX6-7675" fmla="*/ 1122268 w 1313226"/>
                <a:gd name="connsiteY6-7676" fmla="*/ 175037 h 1933152"/>
                <a:gd name="connsiteX7-7677" fmla="*/ 1255630 w 1313226"/>
                <a:gd name="connsiteY7-7678" fmla="*/ 185079 h 1933152"/>
                <a:gd name="connsiteX8-7679" fmla="*/ 1262191 w 1313226"/>
                <a:gd name="connsiteY8-7680" fmla="*/ 1774856 h 1933152"/>
                <a:gd name="connsiteX9-7681" fmla="*/ 1159058 w 1313226"/>
                <a:gd name="connsiteY9-7682" fmla="*/ 1876671 h 1933152"/>
                <a:gd name="connsiteX10-7683" fmla="*/ 425933 w 1313226"/>
                <a:gd name="connsiteY10-7684" fmla="*/ 1876835 h 1933152"/>
                <a:gd name="connsiteX11-7685" fmla="*/ 311994 w 1313226"/>
                <a:gd name="connsiteY11-7686" fmla="*/ 1782522 h 1933152"/>
                <a:gd name="connsiteX12-7687" fmla="*/ 313985 w 1313226"/>
                <a:gd name="connsiteY12-7688" fmla="*/ 1151965 h 1933152"/>
                <a:gd name="connsiteX13-7689" fmla="*/ 216115 w 1313226"/>
                <a:gd name="connsiteY13-7690" fmla="*/ 1081914 h 1933152"/>
                <a:gd name="connsiteX14-7691" fmla="*/ 81843 w 1313226"/>
                <a:gd name="connsiteY14-7692" fmla="*/ 1080704 h 1933152"/>
                <a:gd name="connsiteX15-7693" fmla="*/ 186 w 1313226"/>
                <a:gd name="connsiteY15-7694" fmla="*/ 1019510 h 1933152"/>
                <a:gd name="connsiteX0-7695" fmla="*/ 186 w 1294719"/>
                <a:gd name="connsiteY0-7696" fmla="*/ 1019510 h 1933152"/>
                <a:gd name="connsiteX1-7697" fmla="*/ 860 w 1294719"/>
                <a:gd name="connsiteY1-7698" fmla="*/ 102283 h 1933152"/>
                <a:gd name="connsiteX2-7699" fmla="*/ 92222 w 1294719"/>
                <a:gd name="connsiteY2-7700" fmla="*/ 2919 h 1933152"/>
                <a:gd name="connsiteX3-7701" fmla="*/ 697024 w 1294719"/>
                <a:gd name="connsiteY3-7702" fmla="*/ 169 h 1933152"/>
                <a:gd name="connsiteX4-7703" fmla="*/ 758969 w 1294719"/>
                <a:gd name="connsiteY4-7704" fmla="*/ 102901 h 1933152"/>
                <a:gd name="connsiteX5-7705" fmla="*/ 815799 w 1294719"/>
                <a:gd name="connsiteY5-7706" fmla="*/ 161386 h 1933152"/>
                <a:gd name="connsiteX6-7707" fmla="*/ 1255630 w 1294719"/>
                <a:gd name="connsiteY6-7708" fmla="*/ 185079 h 1933152"/>
                <a:gd name="connsiteX7-7709" fmla="*/ 1262191 w 1294719"/>
                <a:gd name="connsiteY7-7710" fmla="*/ 1774856 h 1933152"/>
                <a:gd name="connsiteX8-7711" fmla="*/ 1159058 w 1294719"/>
                <a:gd name="connsiteY8-7712" fmla="*/ 1876671 h 1933152"/>
                <a:gd name="connsiteX9-7713" fmla="*/ 425933 w 1294719"/>
                <a:gd name="connsiteY9-7714" fmla="*/ 1876835 h 1933152"/>
                <a:gd name="connsiteX10-7715" fmla="*/ 311994 w 1294719"/>
                <a:gd name="connsiteY10-7716" fmla="*/ 1782522 h 1933152"/>
                <a:gd name="connsiteX11-7717" fmla="*/ 313985 w 1294719"/>
                <a:gd name="connsiteY11-7718" fmla="*/ 1151965 h 1933152"/>
                <a:gd name="connsiteX12-7719" fmla="*/ 216115 w 1294719"/>
                <a:gd name="connsiteY12-7720" fmla="*/ 1081914 h 1933152"/>
                <a:gd name="connsiteX13-7721" fmla="*/ 81843 w 1294719"/>
                <a:gd name="connsiteY13-7722" fmla="*/ 1080704 h 1933152"/>
                <a:gd name="connsiteX14-7723" fmla="*/ 186 w 1294719"/>
                <a:gd name="connsiteY14-7724" fmla="*/ 1019510 h 1933152"/>
                <a:gd name="connsiteX0-7725" fmla="*/ 186 w 1294719"/>
                <a:gd name="connsiteY0-7726" fmla="*/ 1019510 h 1933152"/>
                <a:gd name="connsiteX1-7727" fmla="*/ 860 w 1294719"/>
                <a:gd name="connsiteY1-7728" fmla="*/ 102283 h 1933152"/>
                <a:gd name="connsiteX2-7729" fmla="*/ 92222 w 1294719"/>
                <a:gd name="connsiteY2-7730" fmla="*/ 2919 h 1933152"/>
                <a:gd name="connsiteX3-7731" fmla="*/ 697024 w 1294719"/>
                <a:gd name="connsiteY3-7732" fmla="*/ 169 h 1933152"/>
                <a:gd name="connsiteX4-7733" fmla="*/ 758969 w 1294719"/>
                <a:gd name="connsiteY4-7734" fmla="*/ 102901 h 1933152"/>
                <a:gd name="connsiteX5-7735" fmla="*/ 815799 w 1294719"/>
                <a:gd name="connsiteY5-7736" fmla="*/ 161386 h 1933152"/>
                <a:gd name="connsiteX6-7737" fmla="*/ 1255630 w 1294719"/>
                <a:gd name="connsiteY6-7738" fmla="*/ 185079 h 1933152"/>
                <a:gd name="connsiteX7-7739" fmla="*/ 1262191 w 1294719"/>
                <a:gd name="connsiteY7-7740" fmla="*/ 1774856 h 1933152"/>
                <a:gd name="connsiteX8-7741" fmla="*/ 1159058 w 1294719"/>
                <a:gd name="connsiteY8-7742" fmla="*/ 1876671 h 1933152"/>
                <a:gd name="connsiteX9-7743" fmla="*/ 425933 w 1294719"/>
                <a:gd name="connsiteY9-7744" fmla="*/ 1876835 h 1933152"/>
                <a:gd name="connsiteX10-7745" fmla="*/ 311994 w 1294719"/>
                <a:gd name="connsiteY10-7746" fmla="*/ 1782522 h 1933152"/>
                <a:gd name="connsiteX11-7747" fmla="*/ 313985 w 1294719"/>
                <a:gd name="connsiteY11-7748" fmla="*/ 1151965 h 1933152"/>
                <a:gd name="connsiteX12-7749" fmla="*/ 216115 w 1294719"/>
                <a:gd name="connsiteY12-7750" fmla="*/ 1081914 h 1933152"/>
                <a:gd name="connsiteX13-7751" fmla="*/ 81843 w 1294719"/>
                <a:gd name="connsiteY13-7752" fmla="*/ 1080704 h 1933152"/>
                <a:gd name="connsiteX14-7753" fmla="*/ 186 w 1294719"/>
                <a:gd name="connsiteY14-7754" fmla="*/ 1019510 h 1933152"/>
                <a:gd name="connsiteX0-7755" fmla="*/ 186 w 1294719"/>
                <a:gd name="connsiteY0-7756" fmla="*/ 1019510 h 1933152"/>
                <a:gd name="connsiteX1-7757" fmla="*/ 860 w 1294719"/>
                <a:gd name="connsiteY1-7758" fmla="*/ 102283 h 1933152"/>
                <a:gd name="connsiteX2-7759" fmla="*/ 92222 w 1294719"/>
                <a:gd name="connsiteY2-7760" fmla="*/ 2919 h 1933152"/>
                <a:gd name="connsiteX3-7761" fmla="*/ 697024 w 1294719"/>
                <a:gd name="connsiteY3-7762" fmla="*/ 169 h 1933152"/>
                <a:gd name="connsiteX4-7763" fmla="*/ 758969 w 1294719"/>
                <a:gd name="connsiteY4-7764" fmla="*/ 102901 h 1933152"/>
                <a:gd name="connsiteX5-7765" fmla="*/ 815799 w 1294719"/>
                <a:gd name="connsiteY5-7766" fmla="*/ 161386 h 1933152"/>
                <a:gd name="connsiteX6-7767" fmla="*/ 1255630 w 1294719"/>
                <a:gd name="connsiteY6-7768" fmla="*/ 185079 h 1933152"/>
                <a:gd name="connsiteX7-7769" fmla="*/ 1262191 w 1294719"/>
                <a:gd name="connsiteY7-7770" fmla="*/ 1774856 h 1933152"/>
                <a:gd name="connsiteX8-7771" fmla="*/ 1159058 w 1294719"/>
                <a:gd name="connsiteY8-7772" fmla="*/ 1876671 h 1933152"/>
                <a:gd name="connsiteX9-7773" fmla="*/ 425933 w 1294719"/>
                <a:gd name="connsiteY9-7774" fmla="*/ 1876835 h 1933152"/>
                <a:gd name="connsiteX10-7775" fmla="*/ 311994 w 1294719"/>
                <a:gd name="connsiteY10-7776" fmla="*/ 1782522 h 1933152"/>
                <a:gd name="connsiteX11-7777" fmla="*/ 313985 w 1294719"/>
                <a:gd name="connsiteY11-7778" fmla="*/ 1151965 h 1933152"/>
                <a:gd name="connsiteX12-7779" fmla="*/ 216115 w 1294719"/>
                <a:gd name="connsiteY12-7780" fmla="*/ 1081914 h 1933152"/>
                <a:gd name="connsiteX13-7781" fmla="*/ 81843 w 1294719"/>
                <a:gd name="connsiteY13-7782" fmla="*/ 1080704 h 1933152"/>
                <a:gd name="connsiteX14-7783" fmla="*/ 186 w 1294719"/>
                <a:gd name="connsiteY14-7784" fmla="*/ 1019510 h 1933152"/>
                <a:gd name="connsiteX0-7785" fmla="*/ 186 w 1294719"/>
                <a:gd name="connsiteY0-7786" fmla="*/ 1019510 h 1933152"/>
                <a:gd name="connsiteX1-7787" fmla="*/ 860 w 1294719"/>
                <a:gd name="connsiteY1-7788" fmla="*/ 102283 h 1933152"/>
                <a:gd name="connsiteX2-7789" fmla="*/ 92222 w 1294719"/>
                <a:gd name="connsiteY2-7790" fmla="*/ 2919 h 1933152"/>
                <a:gd name="connsiteX3-7791" fmla="*/ 697024 w 1294719"/>
                <a:gd name="connsiteY3-7792" fmla="*/ 169 h 1933152"/>
                <a:gd name="connsiteX4-7793" fmla="*/ 758969 w 1294719"/>
                <a:gd name="connsiteY4-7794" fmla="*/ 102901 h 1933152"/>
                <a:gd name="connsiteX5-7795" fmla="*/ 815799 w 1294719"/>
                <a:gd name="connsiteY5-7796" fmla="*/ 161386 h 1933152"/>
                <a:gd name="connsiteX6-7797" fmla="*/ 1255630 w 1294719"/>
                <a:gd name="connsiteY6-7798" fmla="*/ 185079 h 1933152"/>
                <a:gd name="connsiteX7-7799" fmla="*/ 1262191 w 1294719"/>
                <a:gd name="connsiteY7-7800" fmla="*/ 1774856 h 1933152"/>
                <a:gd name="connsiteX8-7801" fmla="*/ 1159058 w 1294719"/>
                <a:gd name="connsiteY8-7802" fmla="*/ 1876671 h 1933152"/>
                <a:gd name="connsiteX9-7803" fmla="*/ 425933 w 1294719"/>
                <a:gd name="connsiteY9-7804" fmla="*/ 1876835 h 1933152"/>
                <a:gd name="connsiteX10-7805" fmla="*/ 311994 w 1294719"/>
                <a:gd name="connsiteY10-7806" fmla="*/ 1782522 h 1933152"/>
                <a:gd name="connsiteX11-7807" fmla="*/ 313985 w 1294719"/>
                <a:gd name="connsiteY11-7808" fmla="*/ 1151965 h 1933152"/>
                <a:gd name="connsiteX12-7809" fmla="*/ 216115 w 1294719"/>
                <a:gd name="connsiteY12-7810" fmla="*/ 1081914 h 1933152"/>
                <a:gd name="connsiteX13-7811" fmla="*/ 81843 w 1294719"/>
                <a:gd name="connsiteY13-7812" fmla="*/ 1080704 h 1933152"/>
                <a:gd name="connsiteX14-7813" fmla="*/ 186 w 1294719"/>
                <a:gd name="connsiteY14-7814" fmla="*/ 1019510 h 1933152"/>
                <a:gd name="connsiteX0-7815" fmla="*/ 186 w 1294719"/>
                <a:gd name="connsiteY0-7816" fmla="*/ 1019510 h 1933152"/>
                <a:gd name="connsiteX1-7817" fmla="*/ 860 w 1294719"/>
                <a:gd name="connsiteY1-7818" fmla="*/ 102283 h 1933152"/>
                <a:gd name="connsiteX2-7819" fmla="*/ 92222 w 1294719"/>
                <a:gd name="connsiteY2-7820" fmla="*/ 2919 h 1933152"/>
                <a:gd name="connsiteX3-7821" fmla="*/ 697024 w 1294719"/>
                <a:gd name="connsiteY3-7822" fmla="*/ 169 h 1933152"/>
                <a:gd name="connsiteX4-7823" fmla="*/ 758969 w 1294719"/>
                <a:gd name="connsiteY4-7824" fmla="*/ 102901 h 1933152"/>
                <a:gd name="connsiteX5-7825" fmla="*/ 815799 w 1294719"/>
                <a:gd name="connsiteY5-7826" fmla="*/ 161386 h 1933152"/>
                <a:gd name="connsiteX6-7827" fmla="*/ 1255630 w 1294719"/>
                <a:gd name="connsiteY6-7828" fmla="*/ 185079 h 1933152"/>
                <a:gd name="connsiteX7-7829" fmla="*/ 1262191 w 1294719"/>
                <a:gd name="connsiteY7-7830" fmla="*/ 1774856 h 1933152"/>
                <a:gd name="connsiteX8-7831" fmla="*/ 1159058 w 1294719"/>
                <a:gd name="connsiteY8-7832" fmla="*/ 1876671 h 1933152"/>
                <a:gd name="connsiteX9-7833" fmla="*/ 425933 w 1294719"/>
                <a:gd name="connsiteY9-7834" fmla="*/ 1876835 h 1933152"/>
                <a:gd name="connsiteX10-7835" fmla="*/ 311994 w 1294719"/>
                <a:gd name="connsiteY10-7836" fmla="*/ 1782522 h 1933152"/>
                <a:gd name="connsiteX11-7837" fmla="*/ 313985 w 1294719"/>
                <a:gd name="connsiteY11-7838" fmla="*/ 1151965 h 1933152"/>
                <a:gd name="connsiteX12-7839" fmla="*/ 216115 w 1294719"/>
                <a:gd name="connsiteY12-7840" fmla="*/ 1081914 h 1933152"/>
                <a:gd name="connsiteX13-7841" fmla="*/ 81843 w 1294719"/>
                <a:gd name="connsiteY13-7842" fmla="*/ 1080704 h 1933152"/>
                <a:gd name="connsiteX14-7843" fmla="*/ 186 w 1294719"/>
                <a:gd name="connsiteY14-7844" fmla="*/ 1019510 h 1933152"/>
                <a:gd name="connsiteX0-7845" fmla="*/ 186 w 1294719"/>
                <a:gd name="connsiteY0-7846" fmla="*/ 1019510 h 1933152"/>
                <a:gd name="connsiteX1-7847" fmla="*/ 860 w 1294719"/>
                <a:gd name="connsiteY1-7848" fmla="*/ 102283 h 1933152"/>
                <a:gd name="connsiteX2-7849" fmla="*/ 92222 w 1294719"/>
                <a:gd name="connsiteY2-7850" fmla="*/ 2919 h 1933152"/>
                <a:gd name="connsiteX3-7851" fmla="*/ 697024 w 1294719"/>
                <a:gd name="connsiteY3-7852" fmla="*/ 169 h 1933152"/>
                <a:gd name="connsiteX4-7853" fmla="*/ 758969 w 1294719"/>
                <a:gd name="connsiteY4-7854" fmla="*/ 102901 h 1933152"/>
                <a:gd name="connsiteX5-7855" fmla="*/ 924852 w 1294719"/>
                <a:gd name="connsiteY5-7856" fmla="*/ 155735 h 1933152"/>
                <a:gd name="connsiteX6-7857" fmla="*/ 1255630 w 1294719"/>
                <a:gd name="connsiteY6-7858" fmla="*/ 185079 h 1933152"/>
                <a:gd name="connsiteX7-7859" fmla="*/ 1262191 w 1294719"/>
                <a:gd name="connsiteY7-7860" fmla="*/ 1774856 h 1933152"/>
                <a:gd name="connsiteX8-7861" fmla="*/ 1159058 w 1294719"/>
                <a:gd name="connsiteY8-7862" fmla="*/ 1876671 h 1933152"/>
                <a:gd name="connsiteX9-7863" fmla="*/ 425933 w 1294719"/>
                <a:gd name="connsiteY9-7864" fmla="*/ 1876835 h 1933152"/>
                <a:gd name="connsiteX10-7865" fmla="*/ 311994 w 1294719"/>
                <a:gd name="connsiteY10-7866" fmla="*/ 1782522 h 1933152"/>
                <a:gd name="connsiteX11-7867" fmla="*/ 313985 w 1294719"/>
                <a:gd name="connsiteY11-7868" fmla="*/ 1151965 h 1933152"/>
                <a:gd name="connsiteX12-7869" fmla="*/ 216115 w 1294719"/>
                <a:gd name="connsiteY12-7870" fmla="*/ 1081914 h 1933152"/>
                <a:gd name="connsiteX13-7871" fmla="*/ 81843 w 1294719"/>
                <a:gd name="connsiteY13-7872" fmla="*/ 1080704 h 1933152"/>
                <a:gd name="connsiteX14-7873" fmla="*/ 186 w 1294719"/>
                <a:gd name="connsiteY14-7874" fmla="*/ 1019510 h 1933152"/>
                <a:gd name="connsiteX0-7875" fmla="*/ 186 w 1294719"/>
                <a:gd name="connsiteY0-7876" fmla="*/ 1019510 h 1933152"/>
                <a:gd name="connsiteX1-7877" fmla="*/ 860 w 1294719"/>
                <a:gd name="connsiteY1-7878" fmla="*/ 102283 h 1933152"/>
                <a:gd name="connsiteX2-7879" fmla="*/ 92222 w 1294719"/>
                <a:gd name="connsiteY2-7880" fmla="*/ 2919 h 1933152"/>
                <a:gd name="connsiteX3-7881" fmla="*/ 697024 w 1294719"/>
                <a:gd name="connsiteY3-7882" fmla="*/ 169 h 1933152"/>
                <a:gd name="connsiteX4-7883" fmla="*/ 758969 w 1294719"/>
                <a:gd name="connsiteY4-7884" fmla="*/ 71818 h 1933152"/>
                <a:gd name="connsiteX5-7885" fmla="*/ 924852 w 1294719"/>
                <a:gd name="connsiteY5-7886" fmla="*/ 155735 h 1933152"/>
                <a:gd name="connsiteX6-7887" fmla="*/ 1255630 w 1294719"/>
                <a:gd name="connsiteY6-7888" fmla="*/ 185079 h 1933152"/>
                <a:gd name="connsiteX7-7889" fmla="*/ 1262191 w 1294719"/>
                <a:gd name="connsiteY7-7890" fmla="*/ 1774856 h 1933152"/>
                <a:gd name="connsiteX8-7891" fmla="*/ 1159058 w 1294719"/>
                <a:gd name="connsiteY8-7892" fmla="*/ 1876671 h 1933152"/>
                <a:gd name="connsiteX9-7893" fmla="*/ 425933 w 1294719"/>
                <a:gd name="connsiteY9-7894" fmla="*/ 1876835 h 1933152"/>
                <a:gd name="connsiteX10-7895" fmla="*/ 311994 w 1294719"/>
                <a:gd name="connsiteY10-7896" fmla="*/ 1782522 h 1933152"/>
                <a:gd name="connsiteX11-7897" fmla="*/ 313985 w 1294719"/>
                <a:gd name="connsiteY11-7898" fmla="*/ 1151965 h 1933152"/>
                <a:gd name="connsiteX12-7899" fmla="*/ 216115 w 1294719"/>
                <a:gd name="connsiteY12-7900" fmla="*/ 1081914 h 1933152"/>
                <a:gd name="connsiteX13-7901" fmla="*/ 81843 w 1294719"/>
                <a:gd name="connsiteY13-7902" fmla="*/ 1080704 h 1933152"/>
                <a:gd name="connsiteX14-7903" fmla="*/ 186 w 1294719"/>
                <a:gd name="connsiteY14-7904" fmla="*/ 1019510 h 1933152"/>
                <a:gd name="connsiteX0-7905" fmla="*/ 186 w 1290074"/>
                <a:gd name="connsiteY0-7906" fmla="*/ 1019510 h 1876835"/>
                <a:gd name="connsiteX1-7907" fmla="*/ 860 w 1290074"/>
                <a:gd name="connsiteY1-7908" fmla="*/ 102283 h 1876835"/>
                <a:gd name="connsiteX2-7909" fmla="*/ 92222 w 1290074"/>
                <a:gd name="connsiteY2-7910" fmla="*/ 2919 h 1876835"/>
                <a:gd name="connsiteX3-7911" fmla="*/ 697024 w 1290074"/>
                <a:gd name="connsiteY3-7912" fmla="*/ 169 h 1876835"/>
                <a:gd name="connsiteX4-7913" fmla="*/ 758969 w 1290074"/>
                <a:gd name="connsiteY4-7914" fmla="*/ 71818 h 1876835"/>
                <a:gd name="connsiteX5-7915" fmla="*/ 924852 w 1290074"/>
                <a:gd name="connsiteY5-7916" fmla="*/ 155735 h 1876835"/>
                <a:gd name="connsiteX6-7917" fmla="*/ 1255630 w 1290074"/>
                <a:gd name="connsiteY6-7918" fmla="*/ 185079 h 1876835"/>
                <a:gd name="connsiteX7-7919" fmla="*/ 1262191 w 1290074"/>
                <a:gd name="connsiteY7-7920" fmla="*/ 1774856 h 1876835"/>
                <a:gd name="connsiteX8-7921" fmla="*/ 1159058 w 1290074"/>
                <a:gd name="connsiteY8-7922" fmla="*/ 1876671 h 1876835"/>
                <a:gd name="connsiteX9-7923" fmla="*/ 425933 w 1290074"/>
                <a:gd name="connsiteY9-7924" fmla="*/ 1876835 h 1876835"/>
                <a:gd name="connsiteX10-7925" fmla="*/ 311994 w 1290074"/>
                <a:gd name="connsiteY10-7926" fmla="*/ 1782522 h 1876835"/>
                <a:gd name="connsiteX11-7927" fmla="*/ 313985 w 1290074"/>
                <a:gd name="connsiteY11-7928" fmla="*/ 1151965 h 1876835"/>
                <a:gd name="connsiteX12-7929" fmla="*/ 216115 w 1290074"/>
                <a:gd name="connsiteY12-7930" fmla="*/ 1081914 h 1876835"/>
                <a:gd name="connsiteX13-7931" fmla="*/ 81843 w 1290074"/>
                <a:gd name="connsiteY13-7932" fmla="*/ 1080704 h 1876835"/>
                <a:gd name="connsiteX14-7933" fmla="*/ 186 w 1290074"/>
                <a:gd name="connsiteY14-7934" fmla="*/ 1019510 h 1876835"/>
                <a:gd name="connsiteX0-7935" fmla="*/ 186 w 1262200"/>
                <a:gd name="connsiteY0-7936" fmla="*/ 1019510 h 1876835"/>
                <a:gd name="connsiteX1-7937" fmla="*/ 860 w 1262200"/>
                <a:gd name="connsiteY1-7938" fmla="*/ 102283 h 1876835"/>
                <a:gd name="connsiteX2-7939" fmla="*/ 92222 w 1262200"/>
                <a:gd name="connsiteY2-7940" fmla="*/ 2919 h 1876835"/>
                <a:gd name="connsiteX3-7941" fmla="*/ 697024 w 1262200"/>
                <a:gd name="connsiteY3-7942" fmla="*/ 169 h 1876835"/>
                <a:gd name="connsiteX4-7943" fmla="*/ 758969 w 1262200"/>
                <a:gd name="connsiteY4-7944" fmla="*/ 71818 h 1876835"/>
                <a:gd name="connsiteX5-7945" fmla="*/ 924852 w 1262200"/>
                <a:gd name="connsiteY5-7946" fmla="*/ 155735 h 1876835"/>
                <a:gd name="connsiteX6-7947" fmla="*/ 1255630 w 1262200"/>
                <a:gd name="connsiteY6-7948" fmla="*/ 185079 h 1876835"/>
                <a:gd name="connsiteX7-7949" fmla="*/ 1262191 w 1262200"/>
                <a:gd name="connsiteY7-7950" fmla="*/ 1774856 h 1876835"/>
                <a:gd name="connsiteX8-7951" fmla="*/ 1159058 w 1262200"/>
                <a:gd name="connsiteY8-7952" fmla="*/ 1876671 h 1876835"/>
                <a:gd name="connsiteX9-7953" fmla="*/ 425933 w 1262200"/>
                <a:gd name="connsiteY9-7954" fmla="*/ 1876835 h 1876835"/>
                <a:gd name="connsiteX10-7955" fmla="*/ 311994 w 1262200"/>
                <a:gd name="connsiteY10-7956" fmla="*/ 1782522 h 1876835"/>
                <a:gd name="connsiteX11-7957" fmla="*/ 313985 w 1262200"/>
                <a:gd name="connsiteY11-7958" fmla="*/ 1151965 h 1876835"/>
                <a:gd name="connsiteX12-7959" fmla="*/ 216115 w 1262200"/>
                <a:gd name="connsiteY12-7960" fmla="*/ 1081914 h 1876835"/>
                <a:gd name="connsiteX13-7961" fmla="*/ 81843 w 1262200"/>
                <a:gd name="connsiteY13-7962" fmla="*/ 1080704 h 1876835"/>
                <a:gd name="connsiteX14-7963" fmla="*/ 186 w 1262200"/>
                <a:gd name="connsiteY14-7964" fmla="*/ 1019510 h 1876835"/>
                <a:gd name="connsiteX0-7965" fmla="*/ 186 w 1272464"/>
                <a:gd name="connsiteY0-7966" fmla="*/ 1019510 h 1931810"/>
                <a:gd name="connsiteX1-7967" fmla="*/ 860 w 1272464"/>
                <a:gd name="connsiteY1-7968" fmla="*/ 102283 h 1931810"/>
                <a:gd name="connsiteX2-7969" fmla="*/ 92222 w 1272464"/>
                <a:gd name="connsiteY2-7970" fmla="*/ 2919 h 1931810"/>
                <a:gd name="connsiteX3-7971" fmla="*/ 697024 w 1272464"/>
                <a:gd name="connsiteY3-7972" fmla="*/ 169 h 1931810"/>
                <a:gd name="connsiteX4-7973" fmla="*/ 758969 w 1272464"/>
                <a:gd name="connsiteY4-7974" fmla="*/ 71818 h 1931810"/>
                <a:gd name="connsiteX5-7975" fmla="*/ 924852 w 1272464"/>
                <a:gd name="connsiteY5-7976" fmla="*/ 155735 h 1931810"/>
                <a:gd name="connsiteX6-7977" fmla="*/ 1255630 w 1272464"/>
                <a:gd name="connsiteY6-7978" fmla="*/ 185079 h 1931810"/>
                <a:gd name="connsiteX7-7979" fmla="*/ 1262191 w 1272464"/>
                <a:gd name="connsiteY7-7980" fmla="*/ 1774856 h 1931810"/>
                <a:gd name="connsiteX8-7981" fmla="*/ 1104531 w 1272464"/>
                <a:gd name="connsiteY8-7982" fmla="*/ 1873845 h 1931810"/>
                <a:gd name="connsiteX9-7983" fmla="*/ 425933 w 1272464"/>
                <a:gd name="connsiteY9-7984" fmla="*/ 1876835 h 1931810"/>
                <a:gd name="connsiteX10-7985" fmla="*/ 311994 w 1272464"/>
                <a:gd name="connsiteY10-7986" fmla="*/ 1782522 h 1931810"/>
                <a:gd name="connsiteX11-7987" fmla="*/ 313985 w 1272464"/>
                <a:gd name="connsiteY11-7988" fmla="*/ 1151965 h 1931810"/>
                <a:gd name="connsiteX12-7989" fmla="*/ 216115 w 1272464"/>
                <a:gd name="connsiteY12-7990" fmla="*/ 1081914 h 1931810"/>
                <a:gd name="connsiteX13-7991" fmla="*/ 81843 w 1272464"/>
                <a:gd name="connsiteY13-7992" fmla="*/ 1080704 h 1931810"/>
                <a:gd name="connsiteX14-7993" fmla="*/ 186 w 1272464"/>
                <a:gd name="connsiteY14-7994" fmla="*/ 1019510 h 1931810"/>
                <a:gd name="connsiteX0-7995" fmla="*/ 186 w 1272464"/>
                <a:gd name="connsiteY0-7996" fmla="*/ 1019510 h 1929119"/>
                <a:gd name="connsiteX1-7997" fmla="*/ 860 w 1272464"/>
                <a:gd name="connsiteY1-7998" fmla="*/ 102283 h 1929119"/>
                <a:gd name="connsiteX2-7999" fmla="*/ 92222 w 1272464"/>
                <a:gd name="connsiteY2-8000" fmla="*/ 2919 h 1929119"/>
                <a:gd name="connsiteX3-8001" fmla="*/ 697024 w 1272464"/>
                <a:gd name="connsiteY3-8002" fmla="*/ 169 h 1929119"/>
                <a:gd name="connsiteX4-8003" fmla="*/ 758969 w 1272464"/>
                <a:gd name="connsiteY4-8004" fmla="*/ 71818 h 1929119"/>
                <a:gd name="connsiteX5-8005" fmla="*/ 924852 w 1272464"/>
                <a:gd name="connsiteY5-8006" fmla="*/ 155735 h 1929119"/>
                <a:gd name="connsiteX6-8007" fmla="*/ 1255630 w 1272464"/>
                <a:gd name="connsiteY6-8008" fmla="*/ 185079 h 1929119"/>
                <a:gd name="connsiteX7-8009" fmla="*/ 1262191 w 1272464"/>
                <a:gd name="connsiteY7-8010" fmla="*/ 1774856 h 1929119"/>
                <a:gd name="connsiteX8-8011" fmla="*/ 1104531 w 1272464"/>
                <a:gd name="connsiteY8-8012" fmla="*/ 1873845 h 1929119"/>
                <a:gd name="connsiteX9-8013" fmla="*/ 425933 w 1272464"/>
                <a:gd name="connsiteY9-8014" fmla="*/ 1876835 h 1929119"/>
                <a:gd name="connsiteX10-8015" fmla="*/ 311994 w 1272464"/>
                <a:gd name="connsiteY10-8016" fmla="*/ 1782522 h 1929119"/>
                <a:gd name="connsiteX11-8017" fmla="*/ 313985 w 1272464"/>
                <a:gd name="connsiteY11-8018" fmla="*/ 1151965 h 1929119"/>
                <a:gd name="connsiteX12-8019" fmla="*/ 216115 w 1272464"/>
                <a:gd name="connsiteY12-8020" fmla="*/ 1081914 h 1929119"/>
                <a:gd name="connsiteX13-8021" fmla="*/ 81843 w 1272464"/>
                <a:gd name="connsiteY13-8022" fmla="*/ 1080704 h 1929119"/>
                <a:gd name="connsiteX14-8023" fmla="*/ 186 w 1272464"/>
                <a:gd name="connsiteY14-8024" fmla="*/ 1019510 h 1929119"/>
                <a:gd name="connsiteX0-8025" fmla="*/ 186 w 1262191"/>
                <a:gd name="connsiteY0-8026" fmla="*/ 1019510 h 1876835"/>
                <a:gd name="connsiteX1-8027" fmla="*/ 860 w 1262191"/>
                <a:gd name="connsiteY1-8028" fmla="*/ 102283 h 1876835"/>
                <a:gd name="connsiteX2-8029" fmla="*/ 92222 w 1262191"/>
                <a:gd name="connsiteY2-8030" fmla="*/ 2919 h 1876835"/>
                <a:gd name="connsiteX3-8031" fmla="*/ 697024 w 1262191"/>
                <a:gd name="connsiteY3-8032" fmla="*/ 169 h 1876835"/>
                <a:gd name="connsiteX4-8033" fmla="*/ 758969 w 1262191"/>
                <a:gd name="connsiteY4-8034" fmla="*/ 71818 h 1876835"/>
                <a:gd name="connsiteX5-8035" fmla="*/ 924852 w 1262191"/>
                <a:gd name="connsiteY5-8036" fmla="*/ 155735 h 1876835"/>
                <a:gd name="connsiteX6-8037" fmla="*/ 1255630 w 1262191"/>
                <a:gd name="connsiteY6-8038" fmla="*/ 185079 h 1876835"/>
                <a:gd name="connsiteX7-8039" fmla="*/ 1262191 w 1262191"/>
                <a:gd name="connsiteY7-8040" fmla="*/ 1774856 h 1876835"/>
                <a:gd name="connsiteX8-8041" fmla="*/ 1104531 w 1262191"/>
                <a:gd name="connsiteY8-8042" fmla="*/ 1873845 h 1876835"/>
                <a:gd name="connsiteX9-8043" fmla="*/ 425933 w 1262191"/>
                <a:gd name="connsiteY9-8044" fmla="*/ 1876835 h 1876835"/>
                <a:gd name="connsiteX10-8045" fmla="*/ 311994 w 1262191"/>
                <a:gd name="connsiteY10-8046" fmla="*/ 1782522 h 1876835"/>
                <a:gd name="connsiteX11-8047" fmla="*/ 313985 w 1262191"/>
                <a:gd name="connsiteY11-8048" fmla="*/ 1151965 h 1876835"/>
                <a:gd name="connsiteX12-8049" fmla="*/ 216115 w 1262191"/>
                <a:gd name="connsiteY12-8050" fmla="*/ 1081914 h 1876835"/>
                <a:gd name="connsiteX13-8051" fmla="*/ 81843 w 1262191"/>
                <a:gd name="connsiteY13-8052" fmla="*/ 1080704 h 1876835"/>
                <a:gd name="connsiteX14-8053" fmla="*/ 186 w 1262191"/>
                <a:gd name="connsiteY14-8054" fmla="*/ 1019510 h 1876835"/>
                <a:gd name="connsiteX0-8055" fmla="*/ 186 w 1262191"/>
                <a:gd name="connsiteY0-8056" fmla="*/ 1019510 h 1876835"/>
                <a:gd name="connsiteX1-8057" fmla="*/ 860 w 1262191"/>
                <a:gd name="connsiteY1-8058" fmla="*/ 102283 h 1876835"/>
                <a:gd name="connsiteX2-8059" fmla="*/ 92222 w 1262191"/>
                <a:gd name="connsiteY2-8060" fmla="*/ 2919 h 1876835"/>
                <a:gd name="connsiteX3-8061" fmla="*/ 697024 w 1262191"/>
                <a:gd name="connsiteY3-8062" fmla="*/ 169 h 1876835"/>
                <a:gd name="connsiteX4-8063" fmla="*/ 758969 w 1262191"/>
                <a:gd name="connsiteY4-8064" fmla="*/ 71818 h 1876835"/>
                <a:gd name="connsiteX5-8065" fmla="*/ 924852 w 1262191"/>
                <a:gd name="connsiteY5-8066" fmla="*/ 155735 h 1876835"/>
                <a:gd name="connsiteX6-8067" fmla="*/ 1255630 w 1262191"/>
                <a:gd name="connsiteY6-8068" fmla="*/ 185079 h 1876835"/>
                <a:gd name="connsiteX7-8069" fmla="*/ 1262191 w 1262191"/>
                <a:gd name="connsiteY7-8070" fmla="*/ 1774856 h 1876835"/>
                <a:gd name="connsiteX8-8071" fmla="*/ 1104531 w 1262191"/>
                <a:gd name="connsiteY8-8072" fmla="*/ 1873845 h 1876835"/>
                <a:gd name="connsiteX9-8073" fmla="*/ 425933 w 1262191"/>
                <a:gd name="connsiteY9-8074" fmla="*/ 1876835 h 1876835"/>
                <a:gd name="connsiteX10-8075" fmla="*/ 311994 w 1262191"/>
                <a:gd name="connsiteY10-8076" fmla="*/ 1782522 h 1876835"/>
                <a:gd name="connsiteX11-8077" fmla="*/ 313985 w 1262191"/>
                <a:gd name="connsiteY11-8078" fmla="*/ 1151965 h 1876835"/>
                <a:gd name="connsiteX12-8079" fmla="*/ 216115 w 1262191"/>
                <a:gd name="connsiteY12-8080" fmla="*/ 1081914 h 1876835"/>
                <a:gd name="connsiteX13-8081" fmla="*/ 81843 w 1262191"/>
                <a:gd name="connsiteY13-8082" fmla="*/ 1080704 h 1876835"/>
                <a:gd name="connsiteX14-8083" fmla="*/ 186 w 1262191"/>
                <a:gd name="connsiteY14-8084" fmla="*/ 1019510 h 1876835"/>
                <a:gd name="connsiteX0-8085" fmla="*/ 186 w 1262191"/>
                <a:gd name="connsiteY0-8086" fmla="*/ 1019510 h 1876835"/>
                <a:gd name="connsiteX1-8087" fmla="*/ 860 w 1262191"/>
                <a:gd name="connsiteY1-8088" fmla="*/ 102283 h 1876835"/>
                <a:gd name="connsiteX2-8089" fmla="*/ 92222 w 1262191"/>
                <a:gd name="connsiteY2-8090" fmla="*/ 2919 h 1876835"/>
                <a:gd name="connsiteX3-8091" fmla="*/ 697024 w 1262191"/>
                <a:gd name="connsiteY3-8092" fmla="*/ 169 h 1876835"/>
                <a:gd name="connsiteX4-8093" fmla="*/ 758969 w 1262191"/>
                <a:gd name="connsiteY4-8094" fmla="*/ 71818 h 1876835"/>
                <a:gd name="connsiteX5-8095" fmla="*/ 924852 w 1262191"/>
                <a:gd name="connsiteY5-8096" fmla="*/ 155735 h 1876835"/>
                <a:gd name="connsiteX6-8097" fmla="*/ 1255630 w 1262191"/>
                <a:gd name="connsiteY6-8098" fmla="*/ 185079 h 1876835"/>
                <a:gd name="connsiteX7-8099" fmla="*/ 1262191 w 1262191"/>
                <a:gd name="connsiteY7-8100" fmla="*/ 1774856 h 1876835"/>
                <a:gd name="connsiteX8-8101" fmla="*/ 1104531 w 1262191"/>
                <a:gd name="connsiteY8-8102" fmla="*/ 1873845 h 1876835"/>
                <a:gd name="connsiteX9-8103" fmla="*/ 425933 w 1262191"/>
                <a:gd name="connsiteY9-8104" fmla="*/ 1876835 h 1876835"/>
                <a:gd name="connsiteX10-8105" fmla="*/ 311994 w 1262191"/>
                <a:gd name="connsiteY10-8106" fmla="*/ 1782522 h 1876835"/>
                <a:gd name="connsiteX11-8107" fmla="*/ 313985 w 1262191"/>
                <a:gd name="connsiteY11-8108" fmla="*/ 1151965 h 1876835"/>
                <a:gd name="connsiteX12-8109" fmla="*/ 216115 w 1262191"/>
                <a:gd name="connsiteY12-8110" fmla="*/ 1081914 h 1876835"/>
                <a:gd name="connsiteX13-8111" fmla="*/ 81843 w 1262191"/>
                <a:gd name="connsiteY13-8112" fmla="*/ 1080704 h 1876835"/>
                <a:gd name="connsiteX14-8113" fmla="*/ 186 w 1262191"/>
                <a:gd name="connsiteY14-8114" fmla="*/ 1019510 h 1876835"/>
                <a:gd name="connsiteX0-8115" fmla="*/ 186 w 1262191"/>
                <a:gd name="connsiteY0-8116" fmla="*/ 1019510 h 1876835"/>
                <a:gd name="connsiteX1-8117" fmla="*/ 860 w 1262191"/>
                <a:gd name="connsiteY1-8118" fmla="*/ 102283 h 1876835"/>
                <a:gd name="connsiteX2-8119" fmla="*/ 92222 w 1262191"/>
                <a:gd name="connsiteY2-8120" fmla="*/ 2919 h 1876835"/>
                <a:gd name="connsiteX3-8121" fmla="*/ 697024 w 1262191"/>
                <a:gd name="connsiteY3-8122" fmla="*/ 169 h 1876835"/>
                <a:gd name="connsiteX4-8123" fmla="*/ 758969 w 1262191"/>
                <a:gd name="connsiteY4-8124" fmla="*/ 71818 h 1876835"/>
                <a:gd name="connsiteX5-8125" fmla="*/ 924852 w 1262191"/>
                <a:gd name="connsiteY5-8126" fmla="*/ 155735 h 1876835"/>
                <a:gd name="connsiteX6-8127" fmla="*/ 1255630 w 1262191"/>
                <a:gd name="connsiteY6-8128" fmla="*/ 185079 h 1876835"/>
                <a:gd name="connsiteX7-8129" fmla="*/ 1262191 w 1262191"/>
                <a:gd name="connsiteY7-8130" fmla="*/ 1774856 h 1876835"/>
                <a:gd name="connsiteX8-8131" fmla="*/ 1104531 w 1262191"/>
                <a:gd name="connsiteY8-8132" fmla="*/ 1873845 h 1876835"/>
                <a:gd name="connsiteX9-8133" fmla="*/ 425933 w 1262191"/>
                <a:gd name="connsiteY9-8134" fmla="*/ 1876835 h 1876835"/>
                <a:gd name="connsiteX10-8135" fmla="*/ 311994 w 1262191"/>
                <a:gd name="connsiteY10-8136" fmla="*/ 1782522 h 1876835"/>
                <a:gd name="connsiteX11-8137" fmla="*/ 313985 w 1262191"/>
                <a:gd name="connsiteY11-8138" fmla="*/ 1151965 h 1876835"/>
                <a:gd name="connsiteX12-8139" fmla="*/ 216115 w 1262191"/>
                <a:gd name="connsiteY12-8140" fmla="*/ 1081914 h 1876835"/>
                <a:gd name="connsiteX13-8141" fmla="*/ 81843 w 1262191"/>
                <a:gd name="connsiteY13-8142" fmla="*/ 1080704 h 1876835"/>
                <a:gd name="connsiteX14-8143" fmla="*/ 186 w 1262191"/>
                <a:gd name="connsiteY14-8144" fmla="*/ 1019510 h 1876835"/>
                <a:gd name="connsiteX0-8145" fmla="*/ 186 w 1262191"/>
                <a:gd name="connsiteY0-8146" fmla="*/ 1019510 h 1876835"/>
                <a:gd name="connsiteX1-8147" fmla="*/ 860 w 1262191"/>
                <a:gd name="connsiteY1-8148" fmla="*/ 102283 h 1876835"/>
                <a:gd name="connsiteX2-8149" fmla="*/ 92222 w 1262191"/>
                <a:gd name="connsiteY2-8150" fmla="*/ 2919 h 1876835"/>
                <a:gd name="connsiteX3-8151" fmla="*/ 697024 w 1262191"/>
                <a:gd name="connsiteY3-8152" fmla="*/ 169 h 1876835"/>
                <a:gd name="connsiteX4-8153" fmla="*/ 758969 w 1262191"/>
                <a:gd name="connsiteY4-8154" fmla="*/ 71818 h 1876835"/>
                <a:gd name="connsiteX5-8155" fmla="*/ 828513 w 1262191"/>
                <a:gd name="connsiteY5-8156" fmla="*/ 156353 h 1876835"/>
                <a:gd name="connsiteX6-8157" fmla="*/ 1255630 w 1262191"/>
                <a:gd name="connsiteY6-8158" fmla="*/ 185079 h 1876835"/>
                <a:gd name="connsiteX7-8159" fmla="*/ 1262191 w 1262191"/>
                <a:gd name="connsiteY7-8160" fmla="*/ 1774856 h 1876835"/>
                <a:gd name="connsiteX8-8161" fmla="*/ 1104531 w 1262191"/>
                <a:gd name="connsiteY8-8162" fmla="*/ 1873845 h 1876835"/>
                <a:gd name="connsiteX9-8163" fmla="*/ 425933 w 1262191"/>
                <a:gd name="connsiteY9-8164" fmla="*/ 1876835 h 1876835"/>
                <a:gd name="connsiteX10-8165" fmla="*/ 311994 w 1262191"/>
                <a:gd name="connsiteY10-8166" fmla="*/ 1782522 h 1876835"/>
                <a:gd name="connsiteX11-8167" fmla="*/ 313985 w 1262191"/>
                <a:gd name="connsiteY11-8168" fmla="*/ 1151965 h 1876835"/>
                <a:gd name="connsiteX12-8169" fmla="*/ 216115 w 1262191"/>
                <a:gd name="connsiteY12-8170" fmla="*/ 1081914 h 1876835"/>
                <a:gd name="connsiteX13-8171" fmla="*/ 81843 w 1262191"/>
                <a:gd name="connsiteY13-8172" fmla="*/ 1080704 h 1876835"/>
                <a:gd name="connsiteX14-8173" fmla="*/ 186 w 1262191"/>
                <a:gd name="connsiteY14-8174" fmla="*/ 1019510 h 1876835"/>
                <a:gd name="connsiteX0-8175" fmla="*/ 186 w 1262191"/>
                <a:gd name="connsiteY0-8176" fmla="*/ 1019510 h 1876835"/>
                <a:gd name="connsiteX1-8177" fmla="*/ 860 w 1262191"/>
                <a:gd name="connsiteY1-8178" fmla="*/ 102283 h 1876835"/>
                <a:gd name="connsiteX2-8179" fmla="*/ 92222 w 1262191"/>
                <a:gd name="connsiteY2-8180" fmla="*/ 2919 h 1876835"/>
                <a:gd name="connsiteX3-8181" fmla="*/ 697024 w 1262191"/>
                <a:gd name="connsiteY3-8182" fmla="*/ 169 h 1876835"/>
                <a:gd name="connsiteX4-8183" fmla="*/ 758969 w 1262191"/>
                <a:gd name="connsiteY4-8184" fmla="*/ 71818 h 1876835"/>
                <a:gd name="connsiteX5-8185" fmla="*/ 828513 w 1262191"/>
                <a:gd name="connsiteY5-8186" fmla="*/ 156353 h 1876835"/>
                <a:gd name="connsiteX6-8187" fmla="*/ 1255630 w 1262191"/>
                <a:gd name="connsiteY6-8188" fmla="*/ 185079 h 1876835"/>
                <a:gd name="connsiteX7-8189" fmla="*/ 1262191 w 1262191"/>
                <a:gd name="connsiteY7-8190" fmla="*/ 1774856 h 1876835"/>
                <a:gd name="connsiteX8-8191" fmla="*/ 1104531 w 1262191"/>
                <a:gd name="connsiteY8-8192" fmla="*/ 1873845 h 1876835"/>
                <a:gd name="connsiteX9-8193" fmla="*/ 425933 w 1262191"/>
                <a:gd name="connsiteY9-8194" fmla="*/ 1876835 h 1876835"/>
                <a:gd name="connsiteX10-8195" fmla="*/ 311994 w 1262191"/>
                <a:gd name="connsiteY10-8196" fmla="*/ 1782522 h 1876835"/>
                <a:gd name="connsiteX11-8197" fmla="*/ 313985 w 1262191"/>
                <a:gd name="connsiteY11-8198" fmla="*/ 1151965 h 1876835"/>
                <a:gd name="connsiteX12-8199" fmla="*/ 216115 w 1262191"/>
                <a:gd name="connsiteY12-8200" fmla="*/ 1081914 h 1876835"/>
                <a:gd name="connsiteX13-8201" fmla="*/ 81843 w 1262191"/>
                <a:gd name="connsiteY13-8202" fmla="*/ 1080704 h 1876835"/>
                <a:gd name="connsiteX14-8203" fmla="*/ 186 w 1262191"/>
                <a:gd name="connsiteY14-8204" fmla="*/ 1019510 h 1876835"/>
                <a:gd name="connsiteX0-8205" fmla="*/ 186 w 1262191"/>
                <a:gd name="connsiteY0-8206" fmla="*/ 1019510 h 1876835"/>
                <a:gd name="connsiteX1-8207" fmla="*/ 860 w 1262191"/>
                <a:gd name="connsiteY1-8208" fmla="*/ 102283 h 1876835"/>
                <a:gd name="connsiteX2-8209" fmla="*/ 92222 w 1262191"/>
                <a:gd name="connsiteY2-8210" fmla="*/ 2919 h 1876835"/>
                <a:gd name="connsiteX3-8211" fmla="*/ 697024 w 1262191"/>
                <a:gd name="connsiteY3-8212" fmla="*/ 169 h 1876835"/>
                <a:gd name="connsiteX4-8213" fmla="*/ 777320 w 1262191"/>
                <a:gd name="connsiteY4-8214" fmla="*/ 62546 h 1876835"/>
                <a:gd name="connsiteX5-8215" fmla="*/ 828513 w 1262191"/>
                <a:gd name="connsiteY5-8216" fmla="*/ 156353 h 1876835"/>
                <a:gd name="connsiteX6-8217" fmla="*/ 1255630 w 1262191"/>
                <a:gd name="connsiteY6-8218" fmla="*/ 185079 h 1876835"/>
                <a:gd name="connsiteX7-8219" fmla="*/ 1262191 w 1262191"/>
                <a:gd name="connsiteY7-8220" fmla="*/ 1774856 h 1876835"/>
                <a:gd name="connsiteX8-8221" fmla="*/ 1104531 w 1262191"/>
                <a:gd name="connsiteY8-8222" fmla="*/ 1873845 h 1876835"/>
                <a:gd name="connsiteX9-8223" fmla="*/ 425933 w 1262191"/>
                <a:gd name="connsiteY9-8224" fmla="*/ 1876835 h 1876835"/>
                <a:gd name="connsiteX10-8225" fmla="*/ 311994 w 1262191"/>
                <a:gd name="connsiteY10-8226" fmla="*/ 1782522 h 1876835"/>
                <a:gd name="connsiteX11-8227" fmla="*/ 313985 w 1262191"/>
                <a:gd name="connsiteY11-8228" fmla="*/ 1151965 h 1876835"/>
                <a:gd name="connsiteX12-8229" fmla="*/ 216115 w 1262191"/>
                <a:gd name="connsiteY12-8230" fmla="*/ 1081914 h 1876835"/>
                <a:gd name="connsiteX13-8231" fmla="*/ 81843 w 1262191"/>
                <a:gd name="connsiteY13-8232" fmla="*/ 1080704 h 1876835"/>
                <a:gd name="connsiteX14-8233" fmla="*/ 186 w 1262191"/>
                <a:gd name="connsiteY14-8234" fmla="*/ 1019510 h 1876835"/>
                <a:gd name="connsiteX0-8235" fmla="*/ 186 w 1262191"/>
                <a:gd name="connsiteY0-8236" fmla="*/ 1019510 h 1876835"/>
                <a:gd name="connsiteX1-8237" fmla="*/ 860 w 1262191"/>
                <a:gd name="connsiteY1-8238" fmla="*/ 102283 h 1876835"/>
                <a:gd name="connsiteX2-8239" fmla="*/ 92222 w 1262191"/>
                <a:gd name="connsiteY2-8240" fmla="*/ 2919 h 1876835"/>
                <a:gd name="connsiteX3-8241" fmla="*/ 697024 w 1262191"/>
                <a:gd name="connsiteY3-8242" fmla="*/ 169 h 1876835"/>
                <a:gd name="connsiteX4-8243" fmla="*/ 777320 w 1262191"/>
                <a:gd name="connsiteY4-8244" fmla="*/ 62546 h 1876835"/>
                <a:gd name="connsiteX5-8245" fmla="*/ 828513 w 1262191"/>
                <a:gd name="connsiteY5-8246" fmla="*/ 156353 h 1876835"/>
                <a:gd name="connsiteX6-8247" fmla="*/ 1255630 w 1262191"/>
                <a:gd name="connsiteY6-8248" fmla="*/ 185079 h 1876835"/>
                <a:gd name="connsiteX7-8249" fmla="*/ 1262191 w 1262191"/>
                <a:gd name="connsiteY7-8250" fmla="*/ 1774856 h 1876835"/>
                <a:gd name="connsiteX8-8251" fmla="*/ 1104531 w 1262191"/>
                <a:gd name="connsiteY8-8252" fmla="*/ 1873845 h 1876835"/>
                <a:gd name="connsiteX9-8253" fmla="*/ 425933 w 1262191"/>
                <a:gd name="connsiteY9-8254" fmla="*/ 1876835 h 1876835"/>
                <a:gd name="connsiteX10-8255" fmla="*/ 311994 w 1262191"/>
                <a:gd name="connsiteY10-8256" fmla="*/ 1782522 h 1876835"/>
                <a:gd name="connsiteX11-8257" fmla="*/ 313985 w 1262191"/>
                <a:gd name="connsiteY11-8258" fmla="*/ 1151965 h 1876835"/>
                <a:gd name="connsiteX12-8259" fmla="*/ 216115 w 1262191"/>
                <a:gd name="connsiteY12-8260" fmla="*/ 1081914 h 1876835"/>
                <a:gd name="connsiteX13-8261" fmla="*/ 81843 w 1262191"/>
                <a:gd name="connsiteY13-8262" fmla="*/ 1080704 h 1876835"/>
                <a:gd name="connsiteX14-8263" fmla="*/ 186 w 1262191"/>
                <a:gd name="connsiteY14-8264" fmla="*/ 1019510 h 1876835"/>
                <a:gd name="connsiteX0-8265" fmla="*/ 186 w 1262191"/>
                <a:gd name="connsiteY0-8266" fmla="*/ 1019510 h 1876835"/>
                <a:gd name="connsiteX1-8267" fmla="*/ 860 w 1262191"/>
                <a:gd name="connsiteY1-8268" fmla="*/ 102283 h 1876835"/>
                <a:gd name="connsiteX2-8269" fmla="*/ 92222 w 1262191"/>
                <a:gd name="connsiteY2-8270" fmla="*/ 2919 h 1876835"/>
                <a:gd name="connsiteX3-8271" fmla="*/ 697024 w 1262191"/>
                <a:gd name="connsiteY3-8272" fmla="*/ 169 h 1876835"/>
                <a:gd name="connsiteX4-8273" fmla="*/ 775256 w 1262191"/>
                <a:gd name="connsiteY4-8274" fmla="*/ 46320 h 1876835"/>
                <a:gd name="connsiteX5-8275" fmla="*/ 828513 w 1262191"/>
                <a:gd name="connsiteY5-8276" fmla="*/ 156353 h 1876835"/>
                <a:gd name="connsiteX6-8277" fmla="*/ 1255630 w 1262191"/>
                <a:gd name="connsiteY6-8278" fmla="*/ 185079 h 1876835"/>
                <a:gd name="connsiteX7-8279" fmla="*/ 1262191 w 1262191"/>
                <a:gd name="connsiteY7-8280" fmla="*/ 1774856 h 1876835"/>
                <a:gd name="connsiteX8-8281" fmla="*/ 1104531 w 1262191"/>
                <a:gd name="connsiteY8-8282" fmla="*/ 1873845 h 1876835"/>
                <a:gd name="connsiteX9-8283" fmla="*/ 425933 w 1262191"/>
                <a:gd name="connsiteY9-8284" fmla="*/ 1876835 h 1876835"/>
                <a:gd name="connsiteX10-8285" fmla="*/ 311994 w 1262191"/>
                <a:gd name="connsiteY10-8286" fmla="*/ 1782522 h 1876835"/>
                <a:gd name="connsiteX11-8287" fmla="*/ 313985 w 1262191"/>
                <a:gd name="connsiteY11-8288" fmla="*/ 1151965 h 1876835"/>
                <a:gd name="connsiteX12-8289" fmla="*/ 216115 w 1262191"/>
                <a:gd name="connsiteY12-8290" fmla="*/ 1081914 h 1876835"/>
                <a:gd name="connsiteX13-8291" fmla="*/ 81843 w 1262191"/>
                <a:gd name="connsiteY13-8292" fmla="*/ 1080704 h 1876835"/>
                <a:gd name="connsiteX14-8293" fmla="*/ 186 w 1262191"/>
                <a:gd name="connsiteY14-8294" fmla="*/ 1019510 h 1876835"/>
                <a:gd name="connsiteX0-8295" fmla="*/ 186 w 1262191"/>
                <a:gd name="connsiteY0-8296" fmla="*/ 1019510 h 1876835"/>
                <a:gd name="connsiteX1-8297" fmla="*/ 860 w 1262191"/>
                <a:gd name="connsiteY1-8298" fmla="*/ 102283 h 1876835"/>
                <a:gd name="connsiteX2-8299" fmla="*/ 92222 w 1262191"/>
                <a:gd name="connsiteY2-8300" fmla="*/ 2919 h 1876835"/>
                <a:gd name="connsiteX3-8301" fmla="*/ 697024 w 1262191"/>
                <a:gd name="connsiteY3-8302" fmla="*/ 169 h 1876835"/>
                <a:gd name="connsiteX4-8303" fmla="*/ 775256 w 1262191"/>
                <a:gd name="connsiteY4-8304" fmla="*/ 46320 h 1876835"/>
                <a:gd name="connsiteX5-8305" fmla="*/ 844341 w 1262191"/>
                <a:gd name="connsiteY5-8306" fmla="*/ 157280 h 1876835"/>
                <a:gd name="connsiteX6-8307" fmla="*/ 1255630 w 1262191"/>
                <a:gd name="connsiteY6-8308" fmla="*/ 185079 h 1876835"/>
                <a:gd name="connsiteX7-8309" fmla="*/ 1262191 w 1262191"/>
                <a:gd name="connsiteY7-8310" fmla="*/ 1774856 h 1876835"/>
                <a:gd name="connsiteX8-8311" fmla="*/ 1104531 w 1262191"/>
                <a:gd name="connsiteY8-8312" fmla="*/ 1873845 h 1876835"/>
                <a:gd name="connsiteX9-8313" fmla="*/ 425933 w 1262191"/>
                <a:gd name="connsiteY9-8314" fmla="*/ 1876835 h 1876835"/>
                <a:gd name="connsiteX10-8315" fmla="*/ 311994 w 1262191"/>
                <a:gd name="connsiteY10-8316" fmla="*/ 1782522 h 1876835"/>
                <a:gd name="connsiteX11-8317" fmla="*/ 313985 w 1262191"/>
                <a:gd name="connsiteY11-8318" fmla="*/ 1151965 h 1876835"/>
                <a:gd name="connsiteX12-8319" fmla="*/ 216115 w 1262191"/>
                <a:gd name="connsiteY12-8320" fmla="*/ 1081914 h 1876835"/>
                <a:gd name="connsiteX13-8321" fmla="*/ 81843 w 1262191"/>
                <a:gd name="connsiteY13-8322" fmla="*/ 1080704 h 1876835"/>
                <a:gd name="connsiteX14-8323" fmla="*/ 186 w 1262191"/>
                <a:gd name="connsiteY14-8324" fmla="*/ 1019510 h 1876835"/>
                <a:gd name="connsiteX0-8325" fmla="*/ 186 w 1262191"/>
                <a:gd name="connsiteY0-8326" fmla="*/ 1019510 h 1876835"/>
                <a:gd name="connsiteX1-8327" fmla="*/ 860 w 1262191"/>
                <a:gd name="connsiteY1-8328" fmla="*/ 102283 h 1876835"/>
                <a:gd name="connsiteX2-8329" fmla="*/ 92222 w 1262191"/>
                <a:gd name="connsiteY2-8330" fmla="*/ 2919 h 1876835"/>
                <a:gd name="connsiteX3-8331" fmla="*/ 697024 w 1262191"/>
                <a:gd name="connsiteY3-8332" fmla="*/ 169 h 1876835"/>
                <a:gd name="connsiteX4-8333" fmla="*/ 775256 w 1262191"/>
                <a:gd name="connsiteY4-8334" fmla="*/ 46320 h 1876835"/>
                <a:gd name="connsiteX5-8335" fmla="*/ 844341 w 1262191"/>
                <a:gd name="connsiteY5-8336" fmla="*/ 157280 h 1876835"/>
                <a:gd name="connsiteX6-8337" fmla="*/ 1255630 w 1262191"/>
                <a:gd name="connsiteY6-8338" fmla="*/ 185079 h 1876835"/>
                <a:gd name="connsiteX7-8339" fmla="*/ 1262191 w 1262191"/>
                <a:gd name="connsiteY7-8340" fmla="*/ 1774856 h 1876835"/>
                <a:gd name="connsiteX8-8341" fmla="*/ 1104531 w 1262191"/>
                <a:gd name="connsiteY8-8342" fmla="*/ 1873845 h 1876835"/>
                <a:gd name="connsiteX9-8343" fmla="*/ 425933 w 1262191"/>
                <a:gd name="connsiteY9-8344" fmla="*/ 1876835 h 1876835"/>
                <a:gd name="connsiteX10-8345" fmla="*/ 311994 w 1262191"/>
                <a:gd name="connsiteY10-8346" fmla="*/ 1782522 h 1876835"/>
                <a:gd name="connsiteX11-8347" fmla="*/ 313985 w 1262191"/>
                <a:gd name="connsiteY11-8348" fmla="*/ 1151965 h 1876835"/>
                <a:gd name="connsiteX12-8349" fmla="*/ 216115 w 1262191"/>
                <a:gd name="connsiteY12-8350" fmla="*/ 1081914 h 1876835"/>
                <a:gd name="connsiteX13-8351" fmla="*/ 81843 w 1262191"/>
                <a:gd name="connsiteY13-8352" fmla="*/ 1080704 h 1876835"/>
                <a:gd name="connsiteX14-8353" fmla="*/ 186 w 1262191"/>
                <a:gd name="connsiteY14-8354" fmla="*/ 1019510 h 1876835"/>
                <a:gd name="connsiteX0-8355" fmla="*/ 186 w 1262191"/>
                <a:gd name="connsiteY0-8356" fmla="*/ 1019510 h 1876835"/>
                <a:gd name="connsiteX1-8357" fmla="*/ 860 w 1262191"/>
                <a:gd name="connsiteY1-8358" fmla="*/ 102283 h 1876835"/>
                <a:gd name="connsiteX2-8359" fmla="*/ 92222 w 1262191"/>
                <a:gd name="connsiteY2-8360" fmla="*/ 2919 h 1876835"/>
                <a:gd name="connsiteX3-8361" fmla="*/ 697024 w 1262191"/>
                <a:gd name="connsiteY3-8362" fmla="*/ 169 h 1876835"/>
                <a:gd name="connsiteX4-8363" fmla="*/ 775257 w 1262191"/>
                <a:gd name="connsiteY4-8364" fmla="*/ 39829 h 1876835"/>
                <a:gd name="connsiteX5-8365" fmla="*/ 844341 w 1262191"/>
                <a:gd name="connsiteY5-8366" fmla="*/ 157280 h 1876835"/>
                <a:gd name="connsiteX6-8367" fmla="*/ 1255630 w 1262191"/>
                <a:gd name="connsiteY6-8368" fmla="*/ 185079 h 1876835"/>
                <a:gd name="connsiteX7-8369" fmla="*/ 1262191 w 1262191"/>
                <a:gd name="connsiteY7-8370" fmla="*/ 1774856 h 1876835"/>
                <a:gd name="connsiteX8-8371" fmla="*/ 1104531 w 1262191"/>
                <a:gd name="connsiteY8-8372" fmla="*/ 1873845 h 1876835"/>
                <a:gd name="connsiteX9-8373" fmla="*/ 425933 w 1262191"/>
                <a:gd name="connsiteY9-8374" fmla="*/ 1876835 h 1876835"/>
                <a:gd name="connsiteX10-8375" fmla="*/ 311994 w 1262191"/>
                <a:gd name="connsiteY10-8376" fmla="*/ 1782522 h 1876835"/>
                <a:gd name="connsiteX11-8377" fmla="*/ 313985 w 1262191"/>
                <a:gd name="connsiteY11-8378" fmla="*/ 1151965 h 1876835"/>
                <a:gd name="connsiteX12-8379" fmla="*/ 216115 w 1262191"/>
                <a:gd name="connsiteY12-8380" fmla="*/ 1081914 h 1876835"/>
                <a:gd name="connsiteX13-8381" fmla="*/ 81843 w 1262191"/>
                <a:gd name="connsiteY13-8382" fmla="*/ 1080704 h 1876835"/>
                <a:gd name="connsiteX14-8383" fmla="*/ 186 w 1262191"/>
                <a:gd name="connsiteY14-8384" fmla="*/ 1019510 h 1876835"/>
                <a:gd name="connsiteX0-8385" fmla="*/ 186 w 1262191"/>
                <a:gd name="connsiteY0-8386" fmla="*/ 1019510 h 1876835"/>
                <a:gd name="connsiteX1-8387" fmla="*/ 860 w 1262191"/>
                <a:gd name="connsiteY1-8388" fmla="*/ 102283 h 1876835"/>
                <a:gd name="connsiteX2-8389" fmla="*/ 92222 w 1262191"/>
                <a:gd name="connsiteY2-8390" fmla="*/ 2919 h 1876835"/>
                <a:gd name="connsiteX3-8391" fmla="*/ 697024 w 1262191"/>
                <a:gd name="connsiteY3-8392" fmla="*/ 169 h 1876835"/>
                <a:gd name="connsiteX4-8393" fmla="*/ 775257 w 1262191"/>
                <a:gd name="connsiteY4-8394" fmla="*/ 39829 h 1876835"/>
                <a:gd name="connsiteX5-8395" fmla="*/ 844341 w 1262191"/>
                <a:gd name="connsiteY5-8396" fmla="*/ 157280 h 1876835"/>
                <a:gd name="connsiteX6-8397" fmla="*/ 1255630 w 1262191"/>
                <a:gd name="connsiteY6-8398" fmla="*/ 185079 h 1876835"/>
                <a:gd name="connsiteX7-8399" fmla="*/ 1262191 w 1262191"/>
                <a:gd name="connsiteY7-8400" fmla="*/ 1774856 h 1876835"/>
                <a:gd name="connsiteX8-8401" fmla="*/ 1104531 w 1262191"/>
                <a:gd name="connsiteY8-8402" fmla="*/ 1873845 h 1876835"/>
                <a:gd name="connsiteX9-8403" fmla="*/ 425933 w 1262191"/>
                <a:gd name="connsiteY9-8404" fmla="*/ 1876835 h 1876835"/>
                <a:gd name="connsiteX10-8405" fmla="*/ 311994 w 1262191"/>
                <a:gd name="connsiteY10-8406" fmla="*/ 1782522 h 1876835"/>
                <a:gd name="connsiteX11-8407" fmla="*/ 313985 w 1262191"/>
                <a:gd name="connsiteY11-8408" fmla="*/ 1151965 h 1876835"/>
                <a:gd name="connsiteX12-8409" fmla="*/ 216115 w 1262191"/>
                <a:gd name="connsiteY12-8410" fmla="*/ 1081914 h 1876835"/>
                <a:gd name="connsiteX13-8411" fmla="*/ 81843 w 1262191"/>
                <a:gd name="connsiteY13-8412" fmla="*/ 1080704 h 1876835"/>
                <a:gd name="connsiteX14-8413" fmla="*/ 186 w 1262191"/>
                <a:gd name="connsiteY14-8414" fmla="*/ 1019510 h 1876835"/>
                <a:gd name="connsiteX0-8415" fmla="*/ 186 w 1262191"/>
                <a:gd name="connsiteY0-8416" fmla="*/ 1019510 h 1876835"/>
                <a:gd name="connsiteX1-8417" fmla="*/ 860 w 1262191"/>
                <a:gd name="connsiteY1-8418" fmla="*/ 102283 h 1876835"/>
                <a:gd name="connsiteX2-8419" fmla="*/ 92222 w 1262191"/>
                <a:gd name="connsiteY2-8420" fmla="*/ 2919 h 1876835"/>
                <a:gd name="connsiteX3-8421" fmla="*/ 697024 w 1262191"/>
                <a:gd name="connsiteY3-8422" fmla="*/ 169 h 1876835"/>
                <a:gd name="connsiteX4-8423" fmla="*/ 775257 w 1262191"/>
                <a:gd name="connsiteY4-8424" fmla="*/ 39829 h 1876835"/>
                <a:gd name="connsiteX5-8425" fmla="*/ 844341 w 1262191"/>
                <a:gd name="connsiteY5-8426" fmla="*/ 157280 h 1876835"/>
                <a:gd name="connsiteX6-8427" fmla="*/ 1255630 w 1262191"/>
                <a:gd name="connsiteY6-8428" fmla="*/ 185079 h 1876835"/>
                <a:gd name="connsiteX7-8429" fmla="*/ 1262191 w 1262191"/>
                <a:gd name="connsiteY7-8430" fmla="*/ 1774856 h 1876835"/>
                <a:gd name="connsiteX8-8431" fmla="*/ 1104531 w 1262191"/>
                <a:gd name="connsiteY8-8432" fmla="*/ 1873845 h 1876835"/>
                <a:gd name="connsiteX9-8433" fmla="*/ 425933 w 1262191"/>
                <a:gd name="connsiteY9-8434" fmla="*/ 1876835 h 1876835"/>
                <a:gd name="connsiteX10-8435" fmla="*/ 311994 w 1262191"/>
                <a:gd name="connsiteY10-8436" fmla="*/ 1782522 h 1876835"/>
                <a:gd name="connsiteX11-8437" fmla="*/ 313985 w 1262191"/>
                <a:gd name="connsiteY11-8438" fmla="*/ 1151965 h 1876835"/>
                <a:gd name="connsiteX12-8439" fmla="*/ 216115 w 1262191"/>
                <a:gd name="connsiteY12-8440" fmla="*/ 1081914 h 1876835"/>
                <a:gd name="connsiteX13-8441" fmla="*/ 81843 w 1262191"/>
                <a:gd name="connsiteY13-8442" fmla="*/ 1080704 h 1876835"/>
                <a:gd name="connsiteX14-8443" fmla="*/ 186 w 1262191"/>
                <a:gd name="connsiteY14-8444" fmla="*/ 1019510 h 1876835"/>
                <a:gd name="connsiteX0-8445" fmla="*/ 186 w 1262191"/>
                <a:gd name="connsiteY0-8446" fmla="*/ 1019510 h 1876835"/>
                <a:gd name="connsiteX1-8447" fmla="*/ 860 w 1262191"/>
                <a:gd name="connsiteY1-8448" fmla="*/ 102283 h 1876835"/>
                <a:gd name="connsiteX2-8449" fmla="*/ 92222 w 1262191"/>
                <a:gd name="connsiteY2-8450" fmla="*/ 2919 h 1876835"/>
                <a:gd name="connsiteX3-8451" fmla="*/ 697024 w 1262191"/>
                <a:gd name="connsiteY3-8452" fmla="*/ 169 h 1876835"/>
                <a:gd name="connsiteX4-8453" fmla="*/ 775257 w 1262191"/>
                <a:gd name="connsiteY4-8454" fmla="*/ 39829 h 1876835"/>
                <a:gd name="connsiteX5-8455" fmla="*/ 844341 w 1262191"/>
                <a:gd name="connsiteY5-8456" fmla="*/ 157280 h 1876835"/>
                <a:gd name="connsiteX6-8457" fmla="*/ 1255630 w 1262191"/>
                <a:gd name="connsiteY6-8458" fmla="*/ 185079 h 1876835"/>
                <a:gd name="connsiteX7-8459" fmla="*/ 1262191 w 1262191"/>
                <a:gd name="connsiteY7-8460" fmla="*/ 1774856 h 1876835"/>
                <a:gd name="connsiteX8-8461" fmla="*/ 1104531 w 1262191"/>
                <a:gd name="connsiteY8-8462" fmla="*/ 1873845 h 1876835"/>
                <a:gd name="connsiteX9-8463" fmla="*/ 425933 w 1262191"/>
                <a:gd name="connsiteY9-8464" fmla="*/ 1876835 h 1876835"/>
                <a:gd name="connsiteX10-8465" fmla="*/ 311994 w 1262191"/>
                <a:gd name="connsiteY10-8466" fmla="*/ 1782522 h 1876835"/>
                <a:gd name="connsiteX11-8467" fmla="*/ 313985 w 1262191"/>
                <a:gd name="connsiteY11-8468" fmla="*/ 1151965 h 1876835"/>
                <a:gd name="connsiteX12-8469" fmla="*/ 216115 w 1262191"/>
                <a:gd name="connsiteY12-8470" fmla="*/ 1081914 h 1876835"/>
                <a:gd name="connsiteX13-8471" fmla="*/ 81843 w 1262191"/>
                <a:gd name="connsiteY13-8472" fmla="*/ 1080704 h 1876835"/>
                <a:gd name="connsiteX14-8473" fmla="*/ 186 w 1262191"/>
                <a:gd name="connsiteY14-8474" fmla="*/ 1019510 h 1876835"/>
                <a:gd name="connsiteX0-8475" fmla="*/ 186 w 1262191"/>
                <a:gd name="connsiteY0-8476" fmla="*/ 1019510 h 1876835"/>
                <a:gd name="connsiteX1-8477" fmla="*/ 860 w 1262191"/>
                <a:gd name="connsiteY1-8478" fmla="*/ 102283 h 1876835"/>
                <a:gd name="connsiteX2-8479" fmla="*/ 92222 w 1262191"/>
                <a:gd name="connsiteY2-8480" fmla="*/ 2919 h 1876835"/>
                <a:gd name="connsiteX3-8481" fmla="*/ 697024 w 1262191"/>
                <a:gd name="connsiteY3-8482" fmla="*/ 169 h 1876835"/>
                <a:gd name="connsiteX4-8483" fmla="*/ 775257 w 1262191"/>
                <a:gd name="connsiteY4-8484" fmla="*/ 39829 h 1876835"/>
                <a:gd name="connsiteX5-8485" fmla="*/ 844341 w 1262191"/>
                <a:gd name="connsiteY5-8486" fmla="*/ 157280 h 1876835"/>
                <a:gd name="connsiteX6-8487" fmla="*/ 1255630 w 1262191"/>
                <a:gd name="connsiteY6-8488" fmla="*/ 185079 h 1876835"/>
                <a:gd name="connsiteX7-8489" fmla="*/ 1262191 w 1262191"/>
                <a:gd name="connsiteY7-8490" fmla="*/ 1774856 h 1876835"/>
                <a:gd name="connsiteX8-8491" fmla="*/ 1104531 w 1262191"/>
                <a:gd name="connsiteY8-8492" fmla="*/ 1873845 h 1876835"/>
                <a:gd name="connsiteX9-8493" fmla="*/ 425933 w 1262191"/>
                <a:gd name="connsiteY9-8494" fmla="*/ 1876835 h 1876835"/>
                <a:gd name="connsiteX10-8495" fmla="*/ 311994 w 1262191"/>
                <a:gd name="connsiteY10-8496" fmla="*/ 1782522 h 1876835"/>
                <a:gd name="connsiteX11-8497" fmla="*/ 313985 w 1262191"/>
                <a:gd name="connsiteY11-8498" fmla="*/ 1151965 h 1876835"/>
                <a:gd name="connsiteX12-8499" fmla="*/ 216115 w 1262191"/>
                <a:gd name="connsiteY12-8500" fmla="*/ 1081914 h 1876835"/>
                <a:gd name="connsiteX13-8501" fmla="*/ 81843 w 1262191"/>
                <a:gd name="connsiteY13-8502" fmla="*/ 1080704 h 1876835"/>
                <a:gd name="connsiteX14-8503" fmla="*/ 186 w 1262191"/>
                <a:gd name="connsiteY14-8504" fmla="*/ 1019510 h 1876835"/>
                <a:gd name="connsiteX0-8505" fmla="*/ 186 w 1262191"/>
                <a:gd name="connsiteY0-8506" fmla="*/ 1019510 h 1876835"/>
                <a:gd name="connsiteX1-8507" fmla="*/ 860 w 1262191"/>
                <a:gd name="connsiteY1-8508" fmla="*/ 102283 h 1876835"/>
                <a:gd name="connsiteX2-8509" fmla="*/ 92222 w 1262191"/>
                <a:gd name="connsiteY2-8510" fmla="*/ 2919 h 1876835"/>
                <a:gd name="connsiteX3-8511" fmla="*/ 697024 w 1262191"/>
                <a:gd name="connsiteY3-8512" fmla="*/ 169 h 1876835"/>
                <a:gd name="connsiteX4-8513" fmla="*/ 775257 w 1262191"/>
                <a:gd name="connsiteY4-8514" fmla="*/ 39829 h 1876835"/>
                <a:gd name="connsiteX5-8515" fmla="*/ 844341 w 1262191"/>
                <a:gd name="connsiteY5-8516" fmla="*/ 157280 h 1876835"/>
                <a:gd name="connsiteX6-8517" fmla="*/ 1255630 w 1262191"/>
                <a:gd name="connsiteY6-8518" fmla="*/ 185079 h 1876835"/>
                <a:gd name="connsiteX7-8519" fmla="*/ 1262191 w 1262191"/>
                <a:gd name="connsiteY7-8520" fmla="*/ 1774856 h 1876835"/>
                <a:gd name="connsiteX8-8521" fmla="*/ 1104531 w 1262191"/>
                <a:gd name="connsiteY8-8522" fmla="*/ 1873845 h 1876835"/>
                <a:gd name="connsiteX9-8523" fmla="*/ 425933 w 1262191"/>
                <a:gd name="connsiteY9-8524" fmla="*/ 1876835 h 1876835"/>
                <a:gd name="connsiteX10-8525" fmla="*/ 311994 w 1262191"/>
                <a:gd name="connsiteY10-8526" fmla="*/ 1782522 h 1876835"/>
                <a:gd name="connsiteX11-8527" fmla="*/ 313985 w 1262191"/>
                <a:gd name="connsiteY11-8528" fmla="*/ 1151965 h 1876835"/>
                <a:gd name="connsiteX12-8529" fmla="*/ 216115 w 1262191"/>
                <a:gd name="connsiteY12-8530" fmla="*/ 1081914 h 1876835"/>
                <a:gd name="connsiteX13-8531" fmla="*/ 81843 w 1262191"/>
                <a:gd name="connsiteY13-8532" fmla="*/ 1080704 h 1876835"/>
                <a:gd name="connsiteX14-8533" fmla="*/ 186 w 1262191"/>
                <a:gd name="connsiteY14-8534" fmla="*/ 1019510 h 1876835"/>
                <a:gd name="connsiteX0-8535" fmla="*/ 186 w 1262191"/>
                <a:gd name="connsiteY0-8536" fmla="*/ 1019510 h 1876835"/>
                <a:gd name="connsiteX1-8537" fmla="*/ 860 w 1262191"/>
                <a:gd name="connsiteY1-8538" fmla="*/ 102283 h 1876835"/>
                <a:gd name="connsiteX2-8539" fmla="*/ 92222 w 1262191"/>
                <a:gd name="connsiteY2-8540" fmla="*/ 2919 h 1876835"/>
                <a:gd name="connsiteX3-8541" fmla="*/ 697024 w 1262191"/>
                <a:gd name="connsiteY3-8542" fmla="*/ 169 h 1876835"/>
                <a:gd name="connsiteX4-8543" fmla="*/ 775257 w 1262191"/>
                <a:gd name="connsiteY4-8544" fmla="*/ 39829 h 1876835"/>
                <a:gd name="connsiteX5-8545" fmla="*/ 853288 w 1262191"/>
                <a:gd name="connsiteY5-8546" fmla="*/ 129000 h 1876835"/>
                <a:gd name="connsiteX6-8547" fmla="*/ 1255630 w 1262191"/>
                <a:gd name="connsiteY6-8548" fmla="*/ 185079 h 1876835"/>
                <a:gd name="connsiteX7-8549" fmla="*/ 1262191 w 1262191"/>
                <a:gd name="connsiteY7-8550" fmla="*/ 1774856 h 1876835"/>
                <a:gd name="connsiteX8-8551" fmla="*/ 1104531 w 1262191"/>
                <a:gd name="connsiteY8-8552" fmla="*/ 1873845 h 1876835"/>
                <a:gd name="connsiteX9-8553" fmla="*/ 425933 w 1262191"/>
                <a:gd name="connsiteY9-8554" fmla="*/ 1876835 h 1876835"/>
                <a:gd name="connsiteX10-8555" fmla="*/ 311994 w 1262191"/>
                <a:gd name="connsiteY10-8556" fmla="*/ 1782522 h 1876835"/>
                <a:gd name="connsiteX11-8557" fmla="*/ 313985 w 1262191"/>
                <a:gd name="connsiteY11-8558" fmla="*/ 1151965 h 1876835"/>
                <a:gd name="connsiteX12-8559" fmla="*/ 216115 w 1262191"/>
                <a:gd name="connsiteY12-8560" fmla="*/ 1081914 h 1876835"/>
                <a:gd name="connsiteX13-8561" fmla="*/ 81843 w 1262191"/>
                <a:gd name="connsiteY13-8562" fmla="*/ 1080704 h 1876835"/>
                <a:gd name="connsiteX14-8563" fmla="*/ 186 w 1262191"/>
                <a:gd name="connsiteY14-8564" fmla="*/ 1019510 h 1876835"/>
                <a:gd name="connsiteX0-8565" fmla="*/ 186 w 1262413"/>
                <a:gd name="connsiteY0-8566" fmla="*/ 1019510 h 1876835"/>
                <a:gd name="connsiteX1-8567" fmla="*/ 860 w 1262413"/>
                <a:gd name="connsiteY1-8568" fmla="*/ 102283 h 1876835"/>
                <a:gd name="connsiteX2-8569" fmla="*/ 92222 w 1262413"/>
                <a:gd name="connsiteY2-8570" fmla="*/ 2919 h 1876835"/>
                <a:gd name="connsiteX3-8571" fmla="*/ 697024 w 1262413"/>
                <a:gd name="connsiteY3-8572" fmla="*/ 169 h 1876835"/>
                <a:gd name="connsiteX4-8573" fmla="*/ 775257 w 1262413"/>
                <a:gd name="connsiteY4-8574" fmla="*/ 39829 h 1876835"/>
                <a:gd name="connsiteX5-8575" fmla="*/ 853288 w 1262413"/>
                <a:gd name="connsiteY5-8576" fmla="*/ 129000 h 1876835"/>
                <a:gd name="connsiteX6-8577" fmla="*/ 1255630 w 1262413"/>
                <a:gd name="connsiteY6-8578" fmla="*/ 185079 h 1876835"/>
                <a:gd name="connsiteX7-8579" fmla="*/ 1262191 w 1262413"/>
                <a:gd name="connsiteY7-8580" fmla="*/ 1774856 h 1876835"/>
                <a:gd name="connsiteX8-8581" fmla="*/ 1104531 w 1262413"/>
                <a:gd name="connsiteY8-8582" fmla="*/ 1873845 h 1876835"/>
                <a:gd name="connsiteX9-8583" fmla="*/ 425933 w 1262413"/>
                <a:gd name="connsiteY9-8584" fmla="*/ 1876835 h 1876835"/>
                <a:gd name="connsiteX10-8585" fmla="*/ 311994 w 1262413"/>
                <a:gd name="connsiteY10-8586" fmla="*/ 1782522 h 1876835"/>
                <a:gd name="connsiteX11-8587" fmla="*/ 313985 w 1262413"/>
                <a:gd name="connsiteY11-8588" fmla="*/ 1151965 h 1876835"/>
                <a:gd name="connsiteX12-8589" fmla="*/ 216115 w 1262413"/>
                <a:gd name="connsiteY12-8590" fmla="*/ 1081914 h 1876835"/>
                <a:gd name="connsiteX13-8591" fmla="*/ 81843 w 1262413"/>
                <a:gd name="connsiteY13-8592" fmla="*/ 1080704 h 1876835"/>
                <a:gd name="connsiteX14-8593" fmla="*/ 186 w 1262413"/>
                <a:gd name="connsiteY14-8594" fmla="*/ 1019510 h 1876835"/>
                <a:gd name="connsiteX0-8595" fmla="*/ 186 w 1262405"/>
                <a:gd name="connsiteY0-8596" fmla="*/ 1019510 h 1876835"/>
                <a:gd name="connsiteX1-8597" fmla="*/ 860 w 1262405"/>
                <a:gd name="connsiteY1-8598" fmla="*/ 102283 h 1876835"/>
                <a:gd name="connsiteX2-8599" fmla="*/ 92222 w 1262405"/>
                <a:gd name="connsiteY2-8600" fmla="*/ 2919 h 1876835"/>
                <a:gd name="connsiteX3-8601" fmla="*/ 697024 w 1262405"/>
                <a:gd name="connsiteY3-8602" fmla="*/ 169 h 1876835"/>
                <a:gd name="connsiteX4-8603" fmla="*/ 775257 w 1262405"/>
                <a:gd name="connsiteY4-8604" fmla="*/ 39829 h 1876835"/>
                <a:gd name="connsiteX5-8605" fmla="*/ 853288 w 1262405"/>
                <a:gd name="connsiteY5-8606" fmla="*/ 129000 h 1876835"/>
                <a:gd name="connsiteX6-8607" fmla="*/ 1255630 w 1262405"/>
                <a:gd name="connsiteY6-8608" fmla="*/ 185079 h 1876835"/>
                <a:gd name="connsiteX7-8609" fmla="*/ 1262191 w 1262405"/>
                <a:gd name="connsiteY7-8610" fmla="*/ 1774856 h 1876835"/>
                <a:gd name="connsiteX8-8611" fmla="*/ 1104531 w 1262405"/>
                <a:gd name="connsiteY8-8612" fmla="*/ 1873845 h 1876835"/>
                <a:gd name="connsiteX9-8613" fmla="*/ 425933 w 1262405"/>
                <a:gd name="connsiteY9-8614" fmla="*/ 1876835 h 1876835"/>
                <a:gd name="connsiteX10-8615" fmla="*/ 311994 w 1262405"/>
                <a:gd name="connsiteY10-8616" fmla="*/ 1782522 h 1876835"/>
                <a:gd name="connsiteX11-8617" fmla="*/ 313985 w 1262405"/>
                <a:gd name="connsiteY11-8618" fmla="*/ 1151965 h 1876835"/>
                <a:gd name="connsiteX12-8619" fmla="*/ 216115 w 1262405"/>
                <a:gd name="connsiteY12-8620" fmla="*/ 1081914 h 1876835"/>
                <a:gd name="connsiteX13-8621" fmla="*/ 81843 w 1262405"/>
                <a:gd name="connsiteY13-8622" fmla="*/ 1080704 h 1876835"/>
                <a:gd name="connsiteX14-8623" fmla="*/ 186 w 1262405"/>
                <a:gd name="connsiteY14-8624" fmla="*/ 1019510 h 1876835"/>
                <a:gd name="connsiteX0-8625" fmla="*/ 186 w 1262480"/>
                <a:gd name="connsiteY0-8626" fmla="*/ 1019510 h 1876835"/>
                <a:gd name="connsiteX1-8627" fmla="*/ 860 w 1262480"/>
                <a:gd name="connsiteY1-8628" fmla="*/ 102283 h 1876835"/>
                <a:gd name="connsiteX2-8629" fmla="*/ 92222 w 1262480"/>
                <a:gd name="connsiteY2-8630" fmla="*/ 2919 h 1876835"/>
                <a:gd name="connsiteX3-8631" fmla="*/ 697024 w 1262480"/>
                <a:gd name="connsiteY3-8632" fmla="*/ 169 h 1876835"/>
                <a:gd name="connsiteX4-8633" fmla="*/ 775257 w 1262480"/>
                <a:gd name="connsiteY4-8634" fmla="*/ 39829 h 1876835"/>
                <a:gd name="connsiteX5-8635" fmla="*/ 853288 w 1262480"/>
                <a:gd name="connsiteY5-8636" fmla="*/ 129000 h 1876835"/>
                <a:gd name="connsiteX6-8637" fmla="*/ 1255630 w 1262480"/>
                <a:gd name="connsiteY6-8638" fmla="*/ 185079 h 1876835"/>
                <a:gd name="connsiteX7-8639" fmla="*/ 1262191 w 1262480"/>
                <a:gd name="connsiteY7-8640" fmla="*/ 1774856 h 1876835"/>
                <a:gd name="connsiteX8-8641" fmla="*/ 1104531 w 1262480"/>
                <a:gd name="connsiteY8-8642" fmla="*/ 1873845 h 1876835"/>
                <a:gd name="connsiteX9-8643" fmla="*/ 425933 w 1262480"/>
                <a:gd name="connsiteY9-8644" fmla="*/ 1876835 h 1876835"/>
                <a:gd name="connsiteX10-8645" fmla="*/ 311994 w 1262480"/>
                <a:gd name="connsiteY10-8646" fmla="*/ 1782522 h 1876835"/>
                <a:gd name="connsiteX11-8647" fmla="*/ 313985 w 1262480"/>
                <a:gd name="connsiteY11-8648" fmla="*/ 1151965 h 1876835"/>
                <a:gd name="connsiteX12-8649" fmla="*/ 216115 w 1262480"/>
                <a:gd name="connsiteY12-8650" fmla="*/ 1081914 h 1876835"/>
                <a:gd name="connsiteX13-8651" fmla="*/ 81843 w 1262480"/>
                <a:gd name="connsiteY13-8652" fmla="*/ 1080704 h 1876835"/>
                <a:gd name="connsiteX14-8653" fmla="*/ 186 w 1262480"/>
                <a:gd name="connsiteY14-8654" fmla="*/ 1019510 h 1876835"/>
                <a:gd name="connsiteX0-8655" fmla="*/ 186 w 1272464"/>
                <a:gd name="connsiteY0-8656" fmla="*/ 1039349 h 1963950"/>
                <a:gd name="connsiteX1-8657" fmla="*/ 860 w 1272464"/>
                <a:gd name="connsiteY1-8658" fmla="*/ 122122 h 1963950"/>
                <a:gd name="connsiteX2-8659" fmla="*/ 92222 w 1272464"/>
                <a:gd name="connsiteY2-8660" fmla="*/ 22758 h 1963950"/>
                <a:gd name="connsiteX3-8661" fmla="*/ 697024 w 1272464"/>
                <a:gd name="connsiteY3-8662" fmla="*/ 20008 h 1963950"/>
                <a:gd name="connsiteX4-8663" fmla="*/ 775257 w 1272464"/>
                <a:gd name="connsiteY4-8664" fmla="*/ 59668 h 1963950"/>
                <a:gd name="connsiteX5-8665" fmla="*/ 853288 w 1272464"/>
                <a:gd name="connsiteY5-8666" fmla="*/ 148839 h 1963950"/>
                <a:gd name="connsiteX6-8667" fmla="*/ 1255631 w 1272464"/>
                <a:gd name="connsiteY6-8668" fmla="*/ 8354 h 1963950"/>
                <a:gd name="connsiteX7-8669" fmla="*/ 1262191 w 1272464"/>
                <a:gd name="connsiteY7-8670" fmla="*/ 1794695 h 1963950"/>
                <a:gd name="connsiteX8-8671" fmla="*/ 1104531 w 1272464"/>
                <a:gd name="connsiteY8-8672" fmla="*/ 1893684 h 1963950"/>
                <a:gd name="connsiteX9-8673" fmla="*/ 425933 w 1272464"/>
                <a:gd name="connsiteY9-8674" fmla="*/ 1896674 h 1963950"/>
                <a:gd name="connsiteX10-8675" fmla="*/ 311994 w 1272464"/>
                <a:gd name="connsiteY10-8676" fmla="*/ 1802361 h 1963950"/>
                <a:gd name="connsiteX11-8677" fmla="*/ 313985 w 1272464"/>
                <a:gd name="connsiteY11-8678" fmla="*/ 1171804 h 1963950"/>
                <a:gd name="connsiteX12-8679" fmla="*/ 216115 w 1272464"/>
                <a:gd name="connsiteY12-8680" fmla="*/ 1101753 h 1963950"/>
                <a:gd name="connsiteX13-8681" fmla="*/ 81843 w 1272464"/>
                <a:gd name="connsiteY13-8682" fmla="*/ 1100543 h 1963950"/>
                <a:gd name="connsiteX14-8683" fmla="*/ 186 w 1272464"/>
                <a:gd name="connsiteY14-8684" fmla="*/ 1039349 h 1963950"/>
                <a:gd name="connsiteX0-8685" fmla="*/ 186 w 1272464"/>
                <a:gd name="connsiteY0-8686" fmla="*/ 1049737 h 1974338"/>
                <a:gd name="connsiteX1-8687" fmla="*/ 860 w 1272464"/>
                <a:gd name="connsiteY1-8688" fmla="*/ 132510 h 1974338"/>
                <a:gd name="connsiteX2-8689" fmla="*/ 92222 w 1272464"/>
                <a:gd name="connsiteY2-8690" fmla="*/ 33146 h 1974338"/>
                <a:gd name="connsiteX3-8691" fmla="*/ 697024 w 1272464"/>
                <a:gd name="connsiteY3-8692" fmla="*/ 30396 h 1974338"/>
                <a:gd name="connsiteX4-8693" fmla="*/ 775257 w 1272464"/>
                <a:gd name="connsiteY4-8694" fmla="*/ 70056 h 1974338"/>
                <a:gd name="connsiteX5-8695" fmla="*/ 849618 w 1272464"/>
                <a:gd name="connsiteY5-8696" fmla="*/ 33130 h 1974338"/>
                <a:gd name="connsiteX6-8697" fmla="*/ 1255631 w 1272464"/>
                <a:gd name="connsiteY6-8698" fmla="*/ 18742 h 1974338"/>
                <a:gd name="connsiteX7-8699" fmla="*/ 1262191 w 1272464"/>
                <a:gd name="connsiteY7-8700" fmla="*/ 1805083 h 1974338"/>
                <a:gd name="connsiteX8-8701" fmla="*/ 1104531 w 1272464"/>
                <a:gd name="connsiteY8-8702" fmla="*/ 1904072 h 1974338"/>
                <a:gd name="connsiteX9-8703" fmla="*/ 425933 w 1272464"/>
                <a:gd name="connsiteY9-8704" fmla="*/ 1907062 h 1974338"/>
                <a:gd name="connsiteX10-8705" fmla="*/ 311994 w 1272464"/>
                <a:gd name="connsiteY10-8706" fmla="*/ 1812749 h 1974338"/>
                <a:gd name="connsiteX11-8707" fmla="*/ 313985 w 1272464"/>
                <a:gd name="connsiteY11-8708" fmla="*/ 1182192 h 1974338"/>
                <a:gd name="connsiteX12-8709" fmla="*/ 216115 w 1272464"/>
                <a:gd name="connsiteY12-8710" fmla="*/ 1112141 h 1974338"/>
                <a:gd name="connsiteX13-8711" fmla="*/ 81843 w 1272464"/>
                <a:gd name="connsiteY13-8712" fmla="*/ 1110931 h 1974338"/>
                <a:gd name="connsiteX14-8713" fmla="*/ 186 w 1272464"/>
                <a:gd name="connsiteY14-8714" fmla="*/ 1049737 h 1974338"/>
                <a:gd name="connsiteX0-8715" fmla="*/ 186 w 1300275"/>
                <a:gd name="connsiteY0-8716" fmla="*/ 1147803 h 2072404"/>
                <a:gd name="connsiteX1-8717" fmla="*/ 860 w 1300275"/>
                <a:gd name="connsiteY1-8718" fmla="*/ 230576 h 2072404"/>
                <a:gd name="connsiteX2-8719" fmla="*/ 92222 w 1300275"/>
                <a:gd name="connsiteY2-8720" fmla="*/ 131212 h 2072404"/>
                <a:gd name="connsiteX3-8721" fmla="*/ 697024 w 1300275"/>
                <a:gd name="connsiteY3-8722" fmla="*/ 128462 h 2072404"/>
                <a:gd name="connsiteX4-8723" fmla="*/ 775257 w 1300275"/>
                <a:gd name="connsiteY4-8724" fmla="*/ 168122 h 2072404"/>
                <a:gd name="connsiteX5-8725" fmla="*/ 1255631 w 1300275"/>
                <a:gd name="connsiteY5-8726" fmla="*/ 116808 h 2072404"/>
                <a:gd name="connsiteX6-8727" fmla="*/ 1262191 w 1300275"/>
                <a:gd name="connsiteY6-8728" fmla="*/ 1903149 h 2072404"/>
                <a:gd name="connsiteX7-8729" fmla="*/ 1104531 w 1300275"/>
                <a:gd name="connsiteY7-8730" fmla="*/ 2002138 h 2072404"/>
                <a:gd name="connsiteX8-8731" fmla="*/ 425933 w 1300275"/>
                <a:gd name="connsiteY8-8732" fmla="*/ 2005128 h 2072404"/>
                <a:gd name="connsiteX9-8733" fmla="*/ 311994 w 1300275"/>
                <a:gd name="connsiteY9-8734" fmla="*/ 1910815 h 2072404"/>
                <a:gd name="connsiteX10-8735" fmla="*/ 313985 w 1300275"/>
                <a:gd name="connsiteY10-8736" fmla="*/ 1280258 h 2072404"/>
                <a:gd name="connsiteX11-8737" fmla="*/ 216115 w 1300275"/>
                <a:gd name="connsiteY11-8738" fmla="*/ 1210207 h 2072404"/>
                <a:gd name="connsiteX12-8739" fmla="*/ 81843 w 1300275"/>
                <a:gd name="connsiteY12-8740" fmla="*/ 1208997 h 2072404"/>
                <a:gd name="connsiteX13-8741" fmla="*/ 186 w 1300275"/>
                <a:gd name="connsiteY13-8742" fmla="*/ 1147803 h 2072404"/>
                <a:gd name="connsiteX0-8743" fmla="*/ 186 w 1305884"/>
                <a:gd name="connsiteY0-8744" fmla="*/ 1160013 h 2084614"/>
                <a:gd name="connsiteX1-8745" fmla="*/ 860 w 1305884"/>
                <a:gd name="connsiteY1-8746" fmla="*/ 242786 h 2084614"/>
                <a:gd name="connsiteX2-8747" fmla="*/ 92222 w 1305884"/>
                <a:gd name="connsiteY2-8748" fmla="*/ 143422 h 2084614"/>
                <a:gd name="connsiteX3-8749" fmla="*/ 697024 w 1305884"/>
                <a:gd name="connsiteY3-8750" fmla="*/ 140672 h 2084614"/>
                <a:gd name="connsiteX4-8751" fmla="*/ 1255631 w 1305884"/>
                <a:gd name="connsiteY4-8752" fmla="*/ 129018 h 2084614"/>
                <a:gd name="connsiteX5-8753" fmla="*/ 1262191 w 1305884"/>
                <a:gd name="connsiteY5-8754" fmla="*/ 1915359 h 2084614"/>
                <a:gd name="connsiteX6-8755" fmla="*/ 1104531 w 1305884"/>
                <a:gd name="connsiteY6-8756" fmla="*/ 2014348 h 2084614"/>
                <a:gd name="connsiteX7-8757" fmla="*/ 425933 w 1305884"/>
                <a:gd name="connsiteY7-8758" fmla="*/ 2017338 h 2084614"/>
                <a:gd name="connsiteX8-8759" fmla="*/ 311994 w 1305884"/>
                <a:gd name="connsiteY8-8760" fmla="*/ 1923025 h 2084614"/>
                <a:gd name="connsiteX9-8761" fmla="*/ 313985 w 1305884"/>
                <a:gd name="connsiteY9-8762" fmla="*/ 1292468 h 2084614"/>
                <a:gd name="connsiteX10-8763" fmla="*/ 216115 w 1305884"/>
                <a:gd name="connsiteY10-8764" fmla="*/ 1222417 h 2084614"/>
                <a:gd name="connsiteX11-8765" fmla="*/ 81843 w 1305884"/>
                <a:gd name="connsiteY11-8766" fmla="*/ 1221207 h 2084614"/>
                <a:gd name="connsiteX12-8767" fmla="*/ 186 w 1305884"/>
                <a:gd name="connsiteY12-8768" fmla="*/ 1160013 h 2084614"/>
                <a:gd name="connsiteX0-8769" fmla="*/ 32549 w 1382466"/>
                <a:gd name="connsiteY0-8770" fmla="*/ 1162728 h 2087329"/>
                <a:gd name="connsiteX1-8771" fmla="*/ 33223 w 1382466"/>
                <a:gd name="connsiteY1-8772" fmla="*/ 245501 h 2087329"/>
                <a:gd name="connsiteX2-8773" fmla="*/ 124585 w 1382466"/>
                <a:gd name="connsiteY2-8774" fmla="*/ 146137 h 2087329"/>
                <a:gd name="connsiteX3-8775" fmla="*/ 1287994 w 1382466"/>
                <a:gd name="connsiteY3-8776" fmla="*/ 131733 h 2087329"/>
                <a:gd name="connsiteX4-8777" fmla="*/ 1294554 w 1382466"/>
                <a:gd name="connsiteY4-8778" fmla="*/ 1918074 h 2087329"/>
                <a:gd name="connsiteX5-8779" fmla="*/ 1136894 w 1382466"/>
                <a:gd name="connsiteY5-8780" fmla="*/ 2017063 h 2087329"/>
                <a:gd name="connsiteX6-8781" fmla="*/ 458296 w 1382466"/>
                <a:gd name="connsiteY6-8782" fmla="*/ 2020053 h 2087329"/>
                <a:gd name="connsiteX7-8783" fmla="*/ 344357 w 1382466"/>
                <a:gd name="connsiteY7-8784" fmla="*/ 1925740 h 2087329"/>
                <a:gd name="connsiteX8-8785" fmla="*/ 346348 w 1382466"/>
                <a:gd name="connsiteY8-8786" fmla="*/ 1295183 h 2087329"/>
                <a:gd name="connsiteX9-8787" fmla="*/ 248478 w 1382466"/>
                <a:gd name="connsiteY9-8788" fmla="*/ 1225132 h 2087329"/>
                <a:gd name="connsiteX10-8789" fmla="*/ 114206 w 1382466"/>
                <a:gd name="connsiteY10-8790" fmla="*/ 1223922 h 2087329"/>
                <a:gd name="connsiteX11-8791" fmla="*/ 32549 w 1382466"/>
                <a:gd name="connsiteY11-8792" fmla="*/ 1162728 h 2087329"/>
                <a:gd name="connsiteX0-8793" fmla="*/ 32549 w 1382466"/>
                <a:gd name="connsiteY0-8794" fmla="*/ 1030995 h 1955596"/>
                <a:gd name="connsiteX1-8795" fmla="*/ 33223 w 1382466"/>
                <a:gd name="connsiteY1-8796" fmla="*/ 113768 h 1955596"/>
                <a:gd name="connsiteX2-8797" fmla="*/ 124585 w 1382466"/>
                <a:gd name="connsiteY2-8798" fmla="*/ 14404 h 1955596"/>
                <a:gd name="connsiteX3-8799" fmla="*/ 1287994 w 1382466"/>
                <a:gd name="connsiteY3-8800" fmla="*/ 0 h 1955596"/>
                <a:gd name="connsiteX4-8801" fmla="*/ 1294554 w 1382466"/>
                <a:gd name="connsiteY4-8802" fmla="*/ 1786341 h 1955596"/>
                <a:gd name="connsiteX5-8803" fmla="*/ 1136894 w 1382466"/>
                <a:gd name="connsiteY5-8804" fmla="*/ 1885330 h 1955596"/>
                <a:gd name="connsiteX6-8805" fmla="*/ 458296 w 1382466"/>
                <a:gd name="connsiteY6-8806" fmla="*/ 1888320 h 1955596"/>
                <a:gd name="connsiteX7-8807" fmla="*/ 344357 w 1382466"/>
                <a:gd name="connsiteY7-8808" fmla="*/ 1794007 h 1955596"/>
                <a:gd name="connsiteX8-8809" fmla="*/ 346348 w 1382466"/>
                <a:gd name="connsiteY8-8810" fmla="*/ 1163450 h 1955596"/>
                <a:gd name="connsiteX9-8811" fmla="*/ 248478 w 1382466"/>
                <a:gd name="connsiteY9-8812" fmla="*/ 1093399 h 1955596"/>
                <a:gd name="connsiteX10-8813" fmla="*/ 114206 w 1382466"/>
                <a:gd name="connsiteY10-8814" fmla="*/ 1092189 h 1955596"/>
                <a:gd name="connsiteX11-8815" fmla="*/ 32549 w 1382466"/>
                <a:gd name="connsiteY11-8816" fmla="*/ 1030995 h 1955596"/>
                <a:gd name="connsiteX0-8817" fmla="*/ 32549 w 1303738"/>
                <a:gd name="connsiteY0-8818" fmla="*/ 1030995 h 1955596"/>
                <a:gd name="connsiteX1-8819" fmla="*/ 33223 w 1303738"/>
                <a:gd name="connsiteY1-8820" fmla="*/ 113768 h 1955596"/>
                <a:gd name="connsiteX2-8821" fmla="*/ 124585 w 1303738"/>
                <a:gd name="connsiteY2-8822" fmla="*/ 14404 h 1955596"/>
                <a:gd name="connsiteX3-8823" fmla="*/ 1287994 w 1303738"/>
                <a:gd name="connsiteY3-8824" fmla="*/ 0 h 1955596"/>
                <a:gd name="connsiteX4-8825" fmla="*/ 1294554 w 1303738"/>
                <a:gd name="connsiteY4-8826" fmla="*/ 1786341 h 1955596"/>
                <a:gd name="connsiteX5-8827" fmla="*/ 1136894 w 1303738"/>
                <a:gd name="connsiteY5-8828" fmla="*/ 1885330 h 1955596"/>
                <a:gd name="connsiteX6-8829" fmla="*/ 458296 w 1303738"/>
                <a:gd name="connsiteY6-8830" fmla="*/ 1888320 h 1955596"/>
                <a:gd name="connsiteX7-8831" fmla="*/ 344357 w 1303738"/>
                <a:gd name="connsiteY7-8832" fmla="*/ 1794007 h 1955596"/>
                <a:gd name="connsiteX8-8833" fmla="*/ 346348 w 1303738"/>
                <a:gd name="connsiteY8-8834" fmla="*/ 1163450 h 1955596"/>
                <a:gd name="connsiteX9-8835" fmla="*/ 248478 w 1303738"/>
                <a:gd name="connsiteY9-8836" fmla="*/ 1093399 h 1955596"/>
                <a:gd name="connsiteX10-8837" fmla="*/ 114206 w 1303738"/>
                <a:gd name="connsiteY10-8838" fmla="*/ 1092189 h 1955596"/>
                <a:gd name="connsiteX11-8839" fmla="*/ 32549 w 1303738"/>
                <a:gd name="connsiteY11-8840" fmla="*/ 1030995 h 1955596"/>
                <a:gd name="connsiteX0-8841" fmla="*/ 32549 w 1294616"/>
                <a:gd name="connsiteY0-8842" fmla="*/ 1030995 h 1888320"/>
                <a:gd name="connsiteX1-8843" fmla="*/ 33223 w 1294616"/>
                <a:gd name="connsiteY1-8844" fmla="*/ 113768 h 1888320"/>
                <a:gd name="connsiteX2-8845" fmla="*/ 124585 w 1294616"/>
                <a:gd name="connsiteY2-8846" fmla="*/ 14404 h 1888320"/>
                <a:gd name="connsiteX3-8847" fmla="*/ 1287994 w 1294616"/>
                <a:gd name="connsiteY3-8848" fmla="*/ 0 h 1888320"/>
                <a:gd name="connsiteX4-8849" fmla="*/ 1294554 w 1294616"/>
                <a:gd name="connsiteY4-8850" fmla="*/ 1786341 h 1888320"/>
                <a:gd name="connsiteX5-8851" fmla="*/ 1136894 w 1294616"/>
                <a:gd name="connsiteY5-8852" fmla="*/ 1885330 h 1888320"/>
                <a:gd name="connsiteX6-8853" fmla="*/ 458296 w 1294616"/>
                <a:gd name="connsiteY6-8854" fmla="*/ 1888320 h 1888320"/>
                <a:gd name="connsiteX7-8855" fmla="*/ 344357 w 1294616"/>
                <a:gd name="connsiteY7-8856" fmla="*/ 1794007 h 1888320"/>
                <a:gd name="connsiteX8-8857" fmla="*/ 346348 w 1294616"/>
                <a:gd name="connsiteY8-8858" fmla="*/ 1163450 h 1888320"/>
                <a:gd name="connsiteX9-8859" fmla="*/ 248478 w 1294616"/>
                <a:gd name="connsiteY9-8860" fmla="*/ 1093399 h 1888320"/>
                <a:gd name="connsiteX10-8861" fmla="*/ 114206 w 1294616"/>
                <a:gd name="connsiteY10-8862" fmla="*/ 1092189 h 1888320"/>
                <a:gd name="connsiteX11-8863" fmla="*/ 32549 w 1294616"/>
                <a:gd name="connsiteY11-8864" fmla="*/ 1030995 h 1888320"/>
                <a:gd name="connsiteX0-8865" fmla="*/ 32549 w 1294616"/>
                <a:gd name="connsiteY0-8866" fmla="*/ 1175091 h 2032416"/>
                <a:gd name="connsiteX1-8867" fmla="*/ 33223 w 1294616"/>
                <a:gd name="connsiteY1-8868" fmla="*/ 257864 h 2032416"/>
                <a:gd name="connsiteX2-8869" fmla="*/ 124585 w 1294616"/>
                <a:gd name="connsiteY2-8870" fmla="*/ 158500 h 2032416"/>
                <a:gd name="connsiteX3-8871" fmla="*/ 1287994 w 1294616"/>
                <a:gd name="connsiteY3-8872" fmla="*/ 144096 h 2032416"/>
                <a:gd name="connsiteX4-8873" fmla="*/ 1294554 w 1294616"/>
                <a:gd name="connsiteY4-8874" fmla="*/ 1930437 h 2032416"/>
                <a:gd name="connsiteX5-8875" fmla="*/ 1136894 w 1294616"/>
                <a:gd name="connsiteY5-8876" fmla="*/ 2029426 h 2032416"/>
                <a:gd name="connsiteX6-8877" fmla="*/ 458296 w 1294616"/>
                <a:gd name="connsiteY6-8878" fmla="*/ 2032416 h 2032416"/>
                <a:gd name="connsiteX7-8879" fmla="*/ 344357 w 1294616"/>
                <a:gd name="connsiteY7-8880" fmla="*/ 1938103 h 2032416"/>
                <a:gd name="connsiteX8-8881" fmla="*/ 346348 w 1294616"/>
                <a:gd name="connsiteY8-8882" fmla="*/ 1307546 h 2032416"/>
                <a:gd name="connsiteX9-8883" fmla="*/ 248478 w 1294616"/>
                <a:gd name="connsiteY9-8884" fmla="*/ 1237495 h 2032416"/>
                <a:gd name="connsiteX10-8885" fmla="*/ 114206 w 1294616"/>
                <a:gd name="connsiteY10-8886" fmla="*/ 1236285 h 2032416"/>
                <a:gd name="connsiteX11-8887" fmla="*/ 32549 w 1294616"/>
                <a:gd name="connsiteY11-8888" fmla="*/ 1175091 h 2032416"/>
                <a:gd name="connsiteX0-8889" fmla="*/ 32549 w 1294616"/>
                <a:gd name="connsiteY0-8890" fmla="*/ 1175091 h 2032416"/>
                <a:gd name="connsiteX1-8891" fmla="*/ 33223 w 1294616"/>
                <a:gd name="connsiteY1-8892" fmla="*/ 257864 h 2032416"/>
                <a:gd name="connsiteX2-8893" fmla="*/ 124585 w 1294616"/>
                <a:gd name="connsiteY2-8894" fmla="*/ 158500 h 2032416"/>
                <a:gd name="connsiteX3-8895" fmla="*/ 1287994 w 1294616"/>
                <a:gd name="connsiteY3-8896" fmla="*/ 144096 h 2032416"/>
                <a:gd name="connsiteX4-8897" fmla="*/ 1294554 w 1294616"/>
                <a:gd name="connsiteY4-8898" fmla="*/ 1930437 h 2032416"/>
                <a:gd name="connsiteX5-8899" fmla="*/ 1136894 w 1294616"/>
                <a:gd name="connsiteY5-8900" fmla="*/ 2029426 h 2032416"/>
                <a:gd name="connsiteX6-8901" fmla="*/ 458296 w 1294616"/>
                <a:gd name="connsiteY6-8902" fmla="*/ 2032416 h 2032416"/>
                <a:gd name="connsiteX7-8903" fmla="*/ 344357 w 1294616"/>
                <a:gd name="connsiteY7-8904" fmla="*/ 1938103 h 2032416"/>
                <a:gd name="connsiteX8-8905" fmla="*/ 346348 w 1294616"/>
                <a:gd name="connsiteY8-8906" fmla="*/ 1307546 h 2032416"/>
                <a:gd name="connsiteX9-8907" fmla="*/ 248478 w 1294616"/>
                <a:gd name="connsiteY9-8908" fmla="*/ 1237495 h 2032416"/>
                <a:gd name="connsiteX10-8909" fmla="*/ 114206 w 1294616"/>
                <a:gd name="connsiteY10-8910" fmla="*/ 1236285 h 2032416"/>
                <a:gd name="connsiteX11-8911" fmla="*/ 32549 w 1294616"/>
                <a:gd name="connsiteY11-8912" fmla="*/ 1175091 h 2032416"/>
                <a:gd name="connsiteX0-8913" fmla="*/ 32549 w 1294616"/>
                <a:gd name="connsiteY0-8914" fmla="*/ 1031139 h 1888464"/>
                <a:gd name="connsiteX1-8915" fmla="*/ 33223 w 1294616"/>
                <a:gd name="connsiteY1-8916" fmla="*/ 113912 h 1888464"/>
                <a:gd name="connsiteX2-8917" fmla="*/ 124585 w 1294616"/>
                <a:gd name="connsiteY2-8918" fmla="*/ 14548 h 1888464"/>
                <a:gd name="connsiteX3-8919" fmla="*/ 1287994 w 1294616"/>
                <a:gd name="connsiteY3-8920" fmla="*/ 144 h 1888464"/>
                <a:gd name="connsiteX4-8921" fmla="*/ 1294554 w 1294616"/>
                <a:gd name="connsiteY4-8922" fmla="*/ 1786485 h 1888464"/>
                <a:gd name="connsiteX5-8923" fmla="*/ 1136894 w 1294616"/>
                <a:gd name="connsiteY5-8924" fmla="*/ 1885474 h 1888464"/>
                <a:gd name="connsiteX6-8925" fmla="*/ 458296 w 1294616"/>
                <a:gd name="connsiteY6-8926" fmla="*/ 1888464 h 1888464"/>
                <a:gd name="connsiteX7-8927" fmla="*/ 344357 w 1294616"/>
                <a:gd name="connsiteY7-8928" fmla="*/ 1794151 h 1888464"/>
                <a:gd name="connsiteX8-8929" fmla="*/ 346348 w 1294616"/>
                <a:gd name="connsiteY8-8930" fmla="*/ 1163594 h 1888464"/>
                <a:gd name="connsiteX9-8931" fmla="*/ 248478 w 1294616"/>
                <a:gd name="connsiteY9-8932" fmla="*/ 1093543 h 1888464"/>
                <a:gd name="connsiteX10-8933" fmla="*/ 114206 w 1294616"/>
                <a:gd name="connsiteY10-8934" fmla="*/ 1092333 h 1888464"/>
                <a:gd name="connsiteX11-8935" fmla="*/ 32549 w 1294616"/>
                <a:gd name="connsiteY11-8936" fmla="*/ 1031139 h 1888464"/>
                <a:gd name="connsiteX0-8937" fmla="*/ 32549 w 1373715"/>
                <a:gd name="connsiteY0-8938" fmla="*/ 1095935 h 1953260"/>
                <a:gd name="connsiteX1-8939" fmla="*/ 33223 w 1373715"/>
                <a:gd name="connsiteY1-8940" fmla="*/ 178708 h 1953260"/>
                <a:gd name="connsiteX2-8941" fmla="*/ 124585 w 1373715"/>
                <a:gd name="connsiteY2-8942" fmla="*/ 79344 h 1953260"/>
                <a:gd name="connsiteX3-8943" fmla="*/ 1287994 w 1373715"/>
                <a:gd name="connsiteY3-8944" fmla="*/ 64940 h 1953260"/>
                <a:gd name="connsiteX4-8945" fmla="*/ 1287347 w 1373715"/>
                <a:gd name="connsiteY4-8946" fmla="*/ 157525 h 1953260"/>
                <a:gd name="connsiteX5-8947" fmla="*/ 1294554 w 1373715"/>
                <a:gd name="connsiteY5-8948" fmla="*/ 1851281 h 1953260"/>
                <a:gd name="connsiteX6-8949" fmla="*/ 1136894 w 1373715"/>
                <a:gd name="connsiteY6-8950" fmla="*/ 1950270 h 1953260"/>
                <a:gd name="connsiteX7-8951" fmla="*/ 458296 w 1373715"/>
                <a:gd name="connsiteY7-8952" fmla="*/ 1953260 h 1953260"/>
                <a:gd name="connsiteX8-8953" fmla="*/ 344357 w 1373715"/>
                <a:gd name="connsiteY8-8954" fmla="*/ 1858947 h 1953260"/>
                <a:gd name="connsiteX9-8955" fmla="*/ 346348 w 1373715"/>
                <a:gd name="connsiteY9-8956" fmla="*/ 1228390 h 1953260"/>
                <a:gd name="connsiteX10-8957" fmla="*/ 248478 w 1373715"/>
                <a:gd name="connsiteY10-8958" fmla="*/ 1158339 h 1953260"/>
                <a:gd name="connsiteX11-8959" fmla="*/ 114206 w 1373715"/>
                <a:gd name="connsiteY11-8960" fmla="*/ 1157129 h 1953260"/>
                <a:gd name="connsiteX12-8961" fmla="*/ 32549 w 1373715"/>
                <a:gd name="connsiteY12-8962" fmla="*/ 1095935 h 1953260"/>
                <a:gd name="connsiteX0-8963" fmla="*/ 23550 w 1295283"/>
                <a:gd name="connsiteY0-8964" fmla="*/ 1096849 h 1954174"/>
                <a:gd name="connsiteX1-8965" fmla="*/ 24224 w 1295283"/>
                <a:gd name="connsiteY1-8966" fmla="*/ 179622 h 1954174"/>
                <a:gd name="connsiteX2-8967" fmla="*/ 115586 w 1295283"/>
                <a:gd name="connsiteY2-8968" fmla="*/ 80258 h 1954174"/>
                <a:gd name="connsiteX3-8969" fmla="*/ 1139532 w 1295283"/>
                <a:gd name="connsiteY3-8970" fmla="*/ 63382 h 1954174"/>
                <a:gd name="connsiteX4-8971" fmla="*/ 1278348 w 1295283"/>
                <a:gd name="connsiteY4-8972" fmla="*/ 158439 h 1954174"/>
                <a:gd name="connsiteX5-8973" fmla="*/ 1285555 w 1295283"/>
                <a:gd name="connsiteY5-8974" fmla="*/ 1852195 h 1954174"/>
                <a:gd name="connsiteX6-8975" fmla="*/ 1127895 w 1295283"/>
                <a:gd name="connsiteY6-8976" fmla="*/ 1951184 h 1954174"/>
                <a:gd name="connsiteX7-8977" fmla="*/ 449297 w 1295283"/>
                <a:gd name="connsiteY7-8978" fmla="*/ 1954174 h 1954174"/>
                <a:gd name="connsiteX8-8979" fmla="*/ 335358 w 1295283"/>
                <a:gd name="connsiteY8-8980" fmla="*/ 1859861 h 1954174"/>
                <a:gd name="connsiteX9-8981" fmla="*/ 337349 w 1295283"/>
                <a:gd name="connsiteY9-8982" fmla="*/ 1229304 h 1954174"/>
                <a:gd name="connsiteX10-8983" fmla="*/ 239479 w 1295283"/>
                <a:gd name="connsiteY10-8984" fmla="*/ 1159253 h 1954174"/>
                <a:gd name="connsiteX11-8985" fmla="*/ 105207 w 1295283"/>
                <a:gd name="connsiteY11-8986" fmla="*/ 1158043 h 1954174"/>
                <a:gd name="connsiteX12-8987" fmla="*/ 23550 w 1295283"/>
                <a:gd name="connsiteY12-8988" fmla="*/ 1096849 h 1954174"/>
                <a:gd name="connsiteX0-8989" fmla="*/ 23550 w 1295283"/>
                <a:gd name="connsiteY0-8990" fmla="*/ 1101391 h 1958716"/>
                <a:gd name="connsiteX1-8991" fmla="*/ 24224 w 1295283"/>
                <a:gd name="connsiteY1-8992" fmla="*/ 184164 h 1958716"/>
                <a:gd name="connsiteX2-8993" fmla="*/ 115586 w 1295283"/>
                <a:gd name="connsiteY2-8994" fmla="*/ 84800 h 1958716"/>
                <a:gd name="connsiteX3-8995" fmla="*/ 1139532 w 1295283"/>
                <a:gd name="connsiteY3-8996" fmla="*/ 67924 h 1958716"/>
                <a:gd name="connsiteX4-8997" fmla="*/ 1278348 w 1295283"/>
                <a:gd name="connsiteY4-8998" fmla="*/ 162981 h 1958716"/>
                <a:gd name="connsiteX5-8999" fmla="*/ 1285555 w 1295283"/>
                <a:gd name="connsiteY5-9000" fmla="*/ 1856737 h 1958716"/>
                <a:gd name="connsiteX6-9001" fmla="*/ 1127895 w 1295283"/>
                <a:gd name="connsiteY6-9002" fmla="*/ 1955726 h 1958716"/>
                <a:gd name="connsiteX7-9003" fmla="*/ 449297 w 1295283"/>
                <a:gd name="connsiteY7-9004" fmla="*/ 1958716 h 1958716"/>
                <a:gd name="connsiteX8-9005" fmla="*/ 335358 w 1295283"/>
                <a:gd name="connsiteY8-9006" fmla="*/ 1864403 h 1958716"/>
                <a:gd name="connsiteX9-9007" fmla="*/ 337349 w 1295283"/>
                <a:gd name="connsiteY9-9008" fmla="*/ 1233846 h 1958716"/>
                <a:gd name="connsiteX10-9009" fmla="*/ 239479 w 1295283"/>
                <a:gd name="connsiteY10-9010" fmla="*/ 1163795 h 1958716"/>
                <a:gd name="connsiteX11-9011" fmla="*/ 105207 w 1295283"/>
                <a:gd name="connsiteY11-9012" fmla="*/ 1162585 h 1958716"/>
                <a:gd name="connsiteX12-9013" fmla="*/ 23550 w 1295283"/>
                <a:gd name="connsiteY12-9014" fmla="*/ 1101391 h 1958716"/>
                <a:gd name="connsiteX0-9015" fmla="*/ 23550 w 1295283"/>
                <a:gd name="connsiteY0-9016" fmla="*/ 1039232 h 1896557"/>
                <a:gd name="connsiteX1-9017" fmla="*/ 24224 w 1295283"/>
                <a:gd name="connsiteY1-9018" fmla="*/ 122005 h 1896557"/>
                <a:gd name="connsiteX2-9019" fmla="*/ 115586 w 1295283"/>
                <a:gd name="connsiteY2-9020" fmla="*/ 22641 h 1896557"/>
                <a:gd name="connsiteX3-9021" fmla="*/ 1139532 w 1295283"/>
                <a:gd name="connsiteY3-9022" fmla="*/ 5765 h 1896557"/>
                <a:gd name="connsiteX4-9023" fmla="*/ 1278348 w 1295283"/>
                <a:gd name="connsiteY4-9024" fmla="*/ 100822 h 1896557"/>
                <a:gd name="connsiteX5-9025" fmla="*/ 1285555 w 1295283"/>
                <a:gd name="connsiteY5-9026" fmla="*/ 1794578 h 1896557"/>
                <a:gd name="connsiteX6-9027" fmla="*/ 1127895 w 1295283"/>
                <a:gd name="connsiteY6-9028" fmla="*/ 1893567 h 1896557"/>
                <a:gd name="connsiteX7-9029" fmla="*/ 449297 w 1295283"/>
                <a:gd name="connsiteY7-9030" fmla="*/ 1896557 h 1896557"/>
                <a:gd name="connsiteX8-9031" fmla="*/ 335358 w 1295283"/>
                <a:gd name="connsiteY8-9032" fmla="*/ 1802244 h 1896557"/>
                <a:gd name="connsiteX9-9033" fmla="*/ 337349 w 1295283"/>
                <a:gd name="connsiteY9-9034" fmla="*/ 1171687 h 1896557"/>
                <a:gd name="connsiteX10-9035" fmla="*/ 239479 w 1295283"/>
                <a:gd name="connsiteY10-9036" fmla="*/ 1101636 h 1896557"/>
                <a:gd name="connsiteX11-9037" fmla="*/ 105207 w 1295283"/>
                <a:gd name="connsiteY11-9038" fmla="*/ 1100426 h 1896557"/>
                <a:gd name="connsiteX12-9039" fmla="*/ 23550 w 1295283"/>
                <a:gd name="connsiteY12-9040" fmla="*/ 1039232 h 1896557"/>
                <a:gd name="connsiteX0-9041" fmla="*/ 23550 w 1295283"/>
                <a:gd name="connsiteY0-9042" fmla="*/ 1036027 h 1893352"/>
                <a:gd name="connsiteX1-9043" fmla="*/ 24224 w 1295283"/>
                <a:gd name="connsiteY1-9044" fmla="*/ 118800 h 1893352"/>
                <a:gd name="connsiteX2-9045" fmla="*/ 115586 w 1295283"/>
                <a:gd name="connsiteY2-9046" fmla="*/ 19436 h 1893352"/>
                <a:gd name="connsiteX3-9047" fmla="*/ 1139532 w 1295283"/>
                <a:gd name="connsiteY3-9048" fmla="*/ 2560 h 1893352"/>
                <a:gd name="connsiteX4-9049" fmla="*/ 1278348 w 1295283"/>
                <a:gd name="connsiteY4-9050" fmla="*/ 97617 h 1893352"/>
                <a:gd name="connsiteX5-9051" fmla="*/ 1285555 w 1295283"/>
                <a:gd name="connsiteY5-9052" fmla="*/ 1791373 h 1893352"/>
                <a:gd name="connsiteX6-9053" fmla="*/ 1127895 w 1295283"/>
                <a:gd name="connsiteY6-9054" fmla="*/ 1890362 h 1893352"/>
                <a:gd name="connsiteX7-9055" fmla="*/ 449297 w 1295283"/>
                <a:gd name="connsiteY7-9056" fmla="*/ 1893352 h 1893352"/>
                <a:gd name="connsiteX8-9057" fmla="*/ 335358 w 1295283"/>
                <a:gd name="connsiteY8-9058" fmla="*/ 1799039 h 1893352"/>
                <a:gd name="connsiteX9-9059" fmla="*/ 337349 w 1295283"/>
                <a:gd name="connsiteY9-9060" fmla="*/ 1168482 h 1893352"/>
                <a:gd name="connsiteX10-9061" fmla="*/ 239479 w 1295283"/>
                <a:gd name="connsiteY10-9062" fmla="*/ 1098431 h 1893352"/>
                <a:gd name="connsiteX11-9063" fmla="*/ 105207 w 1295283"/>
                <a:gd name="connsiteY11-9064" fmla="*/ 1097221 h 1893352"/>
                <a:gd name="connsiteX12-9065" fmla="*/ 23550 w 1295283"/>
                <a:gd name="connsiteY12-9066" fmla="*/ 1036027 h 1893352"/>
                <a:gd name="connsiteX0-9067" fmla="*/ 23550 w 1295283"/>
                <a:gd name="connsiteY0-9068" fmla="*/ 1047102 h 1967454"/>
                <a:gd name="connsiteX1-9069" fmla="*/ 24224 w 1295283"/>
                <a:gd name="connsiteY1-9070" fmla="*/ 129875 h 1967454"/>
                <a:gd name="connsiteX2-9071" fmla="*/ 115586 w 1295283"/>
                <a:gd name="connsiteY2-9072" fmla="*/ 30511 h 1967454"/>
                <a:gd name="connsiteX3-9073" fmla="*/ 1139532 w 1295283"/>
                <a:gd name="connsiteY3-9074" fmla="*/ 13635 h 1967454"/>
                <a:gd name="connsiteX4-9075" fmla="*/ 1278349 w 1295283"/>
                <a:gd name="connsiteY4-9076" fmla="*/ 76240 h 1967454"/>
                <a:gd name="connsiteX5-9077" fmla="*/ 1285555 w 1295283"/>
                <a:gd name="connsiteY5-9078" fmla="*/ 1802448 h 1967454"/>
                <a:gd name="connsiteX6-9079" fmla="*/ 1127895 w 1295283"/>
                <a:gd name="connsiteY6-9080" fmla="*/ 1901437 h 1967454"/>
                <a:gd name="connsiteX7-9081" fmla="*/ 449297 w 1295283"/>
                <a:gd name="connsiteY7-9082" fmla="*/ 1904427 h 1967454"/>
                <a:gd name="connsiteX8-9083" fmla="*/ 335358 w 1295283"/>
                <a:gd name="connsiteY8-9084" fmla="*/ 1810114 h 1967454"/>
                <a:gd name="connsiteX9-9085" fmla="*/ 337349 w 1295283"/>
                <a:gd name="connsiteY9-9086" fmla="*/ 1179557 h 1967454"/>
                <a:gd name="connsiteX10-9087" fmla="*/ 239479 w 1295283"/>
                <a:gd name="connsiteY10-9088" fmla="*/ 1109506 h 1967454"/>
                <a:gd name="connsiteX11-9089" fmla="*/ 105207 w 1295283"/>
                <a:gd name="connsiteY11-9090" fmla="*/ 1108296 h 1967454"/>
                <a:gd name="connsiteX12-9091" fmla="*/ 23550 w 1295283"/>
                <a:gd name="connsiteY12-9092" fmla="*/ 1047102 h 1967454"/>
                <a:gd name="connsiteX0-9093" fmla="*/ 23550 w 1295283"/>
                <a:gd name="connsiteY0-9094" fmla="*/ 1034359 h 1954711"/>
                <a:gd name="connsiteX1-9095" fmla="*/ 24224 w 1295283"/>
                <a:gd name="connsiteY1-9096" fmla="*/ 117132 h 1954711"/>
                <a:gd name="connsiteX2-9097" fmla="*/ 115586 w 1295283"/>
                <a:gd name="connsiteY2-9098" fmla="*/ 17768 h 1954711"/>
                <a:gd name="connsiteX3-9099" fmla="*/ 1139532 w 1295283"/>
                <a:gd name="connsiteY3-9100" fmla="*/ 892 h 1954711"/>
                <a:gd name="connsiteX4-9101" fmla="*/ 1278349 w 1295283"/>
                <a:gd name="connsiteY4-9102" fmla="*/ 63497 h 1954711"/>
                <a:gd name="connsiteX5-9103" fmla="*/ 1285555 w 1295283"/>
                <a:gd name="connsiteY5-9104" fmla="*/ 1789705 h 1954711"/>
                <a:gd name="connsiteX6-9105" fmla="*/ 1127895 w 1295283"/>
                <a:gd name="connsiteY6-9106" fmla="*/ 1888694 h 1954711"/>
                <a:gd name="connsiteX7-9107" fmla="*/ 449297 w 1295283"/>
                <a:gd name="connsiteY7-9108" fmla="*/ 1891684 h 1954711"/>
                <a:gd name="connsiteX8-9109" fmla="*/ 335358 w 1295283"/>
                <a:gd name="connsiteY8-9110" fmla="*/ 1797371 h 1954711"/>
                <a:gd name="connsiteX9-9111" fmla="*/ 337349 w 1295283"/>
                <a:gd name="connsiteY9-9112" fmla="*/ 1166814 h 1954711"/>
                <a:gd name="connsiteX10-9113" fmla="*/ 239479 w 1295283"/>
                <a:gd name="connsiteY10-9114" fmla="*/ 1096763 h 1954711"/>
                <a:gd name="connsiteX11-9115" fmla="*/ 105207 w 1295283"/>
                <a:gd name="connsiteY11-9116" fmla="*/ 1095553 h 1954711"/>
                <a:gd name="connsiteX12-9117" fmla="*/ 23550 w 1295283"/>
                <a:gd name="connsiteY12-9118" fmla="*/ 1034359 h 1954711"/>
                <a:gd name="connsiteX0-9119" fmla="*/ 28205 w 1299938"/>
                <a:gd name="connsiteY0-9120" fmla="*/ 1035168 h 1955520"/>
                <a:gd name="connsiteX1-9121" fmla="*/ 28879 w 1299938"/>
                <a:gd name="connsiteY1-9122" fmla="*/ 117941 h 1955520"/>
                <a:gd name="connsiteX2-9123" fmla="*/ 120241 w 1299938"/>
                <a:gd name="connsiteY2-9124" fmla="*/ 18577 h 1955520"/>
                <a:gd name="connsiteX3-9125" fmla="*/ 1217130 w 1299938"/>
                <a:gd name="connsiteY3-9126" fmla="*/ 773 h 1955520"/>
                <a:gd name="connsiteX4-9127" fmla="*/ 1283004 w 1299938"/>
                <a:gd name="connsiteY4-9128" fmla="*/ 64306 h 1955520"/>
                <a:gd name="connsiteX5-9129" fmla="*/ 1290210 w 1299938"/>
                <a:gd name="connsiteY5-9130" fmla="*/ 1790514 h 1955520"/>
                <a:gd name="connsiteX6-9131" fmla="*/ 1132550 w 1299938"/>
                <a:gd name="connsiteY6-9132" fmla="*/ 1889503 h 1955520"/>
                <a:gd name="connsiteX7-9133" fmla="*/ 453952 w 1299938"/>
                <a:gd name="connsiteY7-9134" fmla="*/ 1892493 h 1955520"/>
                <a:gd name="connsiteX8-9135" fmla="*/ 340013 w 1299938"/>
                <a:gd name="connsiteY8-9136" fmla="*/ 1798180 h 1955520"/>
                <a:gd name="connsiteX9-9137" fmla="*/ 342004 w 1299938"/>
                <a:gd name="connsiteY9-9138" fmla="*/ 1167623 h 1955520"/>
                <a:gd name="connsiteX10-9139" fmla="*/ 244134 w 1299938"/>
                <a:gd name="connsiteY10-9140" fmla="*/ 1097572 h 1955520"/>
                <a:gd name="connsiteX11-9141" fmla="*/ 109862 w 1299938"/>
                <a:gd name="connsiteY11-9142" fmla="*/ 1096362 h 1955520"/>
                <a:gd name="connsiteX12-9143" fmla="*/ 28205 w 1299938"/>
                <a:gd name="connsiteY12-9144" fmla="*/ 1035168 h 1955520"/>
                <a:gd name="connsiteX0-9145" fmla="*/ 28205 w 1299938"/>
                <a:gd name="connsiteY0-9146" fmla="*/ 1035168 h 1955520"/>
                <a:gd name="connsiteX1-9147" fmla="*/ 28879 w 1299938"/>
                <a:gd name="connsiteY1-9148" fmla="*/ 117941 h 1955520"/>
                <a:gd name="connsiteX2-9149" fmla="*/ 120241 w 1299938"/>
                <a:gd name="connsiteY2-9150" fmla="*/ 18577 h 1955520"/>
                <a:gd name="connsiteX3-9151" fmla="*/ 1217130 w 1299938"/>
                <a:gd name="connsiteY3-9152" fmla="*/ 773 h 1955520"/>
                <a:gd name="connsiteX4-9153" fmla="*/ 1283004 w 1299938"/>
                <a:gd name="connsiteY4-9154" fmla="*/ 64306 h 1955520"/>
                <a:gd name="connsiteX5-9155" fmla="*/ 1290210 w 1299938"/>
                <a:gd name="connsiteY5-9156" fmla="*/ 1790514 h 1955520"/>
                <a:gd name="connsiteX6-9157" fmla="*/ 1132550 w 1299938"/>
                <a:gd name="connsiteY6-9158" fmla="*/ 1889503 h 1955520"/>
                <a:gd name="connsiteX7-9159" fmla="*/ 453952 w 1299938"/>
                <a:gd name="connsiteY7-9160" fmla="*/ 1892493 h 1955520"/>
                <a:gd name="connsiteX8-9161" fmla="*/ 340013 w 1299938"/>
                <a:gd name="connsiteY8-9162" fmla="*/ 1798180 h 1955520"/>
                <a:gd name="connsiteX9-9163" fmla="*/ 342004 w 1299938"/>
                <a:gd name="connsiteY9-9164" fmla="*/ 1167623 h 1955520"/>
                <a:gd name="connsiteX10-9165" fmla="*/ 244134 w 1299938"/>
                <a:gd name="connsiteY10-9166" fmla="*/ 1097572 h 1955520"/>
                <a:gd name="connsiteX11-9167" fmla="*/ 109862 w 1299938"/>
                <a:gd name="connsiteY11-9168" fmla="*/ 1096362 h 1955520"/>
                <a:gd name="connsiteX12-9169" fmla="*/ 28205 w 1299938"/>
                <a:gd name="connsiteY12-9170" fmla="*/ 1035168 h 1955520"/>
                <a:gd name="connsiteX0-9171" fmla="*/ 28205 w 1299938"/>
                <a:gd name="connsiteY0-9172" fmla="*/ 1035168 h 1955193"/>
                <a:gd name="connsiteX1-9173" fmla="*/ 28879 w 1299938"/>
                <a:gd name="connsiteY1-9174" fmla="*/ 117941 h 1955193"/>
                <a:gd name="connsiteX2-9175" fmla="*/ 120241 w 1299938"/>
                <a:gd name="connsiteY2-9176" fmla="*/ 18577 h 1955193"/>
                <a:gd name="connsiteX3-9177" fmla="*/ 1217130 w 1299938"/>
                <a:gd name="connsiteY3-9178" fmla="*/ 773 h 1955193"/>
                <a:gd name="connsiteX4-9179" fmla="*/ 1283004 w 1299938"/>
                <a:gd name="connsiteY4-9180" fmla="*/ 68942 h 1955193"/>
                <a:gd name="connsiteX5-9181" fmla="*/ 1290210 w 1299938"/>
                <a:gd name="connsiteY5-9182" fmla="*/ 1790514 h 1955193"/>
                <a:gd name="connsiteX6-9183" fmla="*/ 1132550 w 1299938"/>
                <a:gd name="connsiteY6-9184" fmla="*/ 1889503 h 1955193"/>
                <a:gd name="connsiteX7-9185" fmla="*/ 453952 w 1299938"/>
                <a:gd name="connsiteY7-9186" fmla="*/ 1892493 h 1955193"/>
                <a:gd name="connsiteX8-9187" fmla="*/ 340013 w 1299938"/>
                <a:gd name="connsiteY8-9188" fmla="*/ 1798180 h 1955193"/>
                <a:gd name="connsiteX9-9189" fmla="*/ 342004 w 1299938"/>
                <a:gd name="connsiteY9-9190" fmla="*/ 1167623 h 1955193"/>
                <a:gd name="connsiteX10-9191" fmla="*/ 244134 w 1299938"/>
                <a:gd name="connsiteY10-9192" fmla="*/ 1097572 h 1955193"/>
                <a:gd name="connsiteX11-9193" fmla="*/ 109862 w 1299938"/>
                <a:gd name="connsiteY11-9194" fmla="*/ 1096362 h 1955193"/>
                <a:gd name="connsiteX12-9195" fmla="*/ 28205 w 1299938"/>
                <a:gd name="connsiteY12-9196" fmla="*/ 1035168 h 1955193"/>
                <a:gd name="connsiteX0-9197" fmla="*/ 28205 w 1299938"/>
                <a:gd name="connsiteY0-9198" fmla="*/ 1028871 h 1948896"/>
                <a:gd name="connsiteX1-9199" fmla="*/ 28879 w 1299938"/>
                <a:gd name="connsiteY1-9200" fmla="*/ 111644 h 1948896"/>
                <a:gd name="connsiteX2-9201" fmla="*/ 120241 w 1299938"/>
                <a:gd name="connsiteY2-9202" fmla="*/ 12280 h 1948896"/>
                <a:gd name="connsiteX3-9203" fmla="*/ 1217130 w 1299938"/>
                <a:gd name="connsiteY3-9204" fmla="*/ 2821 h 1948896"/>
                <a:gd name="connsiteX4-9205" fmla="*/ 1283004 w 1299938"/>
                <a:gd name="connsiteY4-9206" fmla="*/ 62645 h 1948896"/>
                <a:gd name="connsiteX5-9207" fmla="*/ 1290210 w 1299938"/>
                <a:gd name="connsiteY5-9208" fmla="*/ 1784217 h 1948896"/>
                <a:gd name="connsiteX6-9209" fmla="*/ 1132550 w 1299938"/>
                <a:gd name="connsiteY6-9210" fmla="*/ 1883206 h 1948896"/>
                <a:gd name="connsiteX7-9211" fmla="*/ 453952 w 1299938"/>
                <a:gd name="connsiteY7-9212" fmla="*/ 1886196 h 1948896"/>
                <a:gd name="connsiteX8-9213" fmla="*/ 340013 w 1299938"/>
                <a:gd name="connsiteY8-9214" fmla="*/ 1791883 h 1948896"/>
                <a:gd name="connsiteX9-9215" fmla="*/ 342004 w 1299938"/>
                <a:gd name="connsiteY9-9216" fmla="*/ 1161326 h 1948896"/>
                <a:gd name="connsiteX10-9217" fmla="*/ 244134 w 1299938"/>
                <a:gd name="connsiteY10-9218" fmla="*/ 1091275 h 1948896"/>
                <a:gd name="connsiteX11-9219" fmla="*/ 109862 w 1299938"/>
                <a:gd name="connsiteY11-9220" fmla="*/ 1090065 h 1948896"/>
                <a:gd name="connsiteX12-9221" fmla="*/ 28205 w 1299938"/>
                <a:gd name="connsiteY12-9222" fmla="*/ 1028871 h 1948896"/>
                <a:gd name="connsiteX0-9223" fmla="*/ 28205 w 1299938"/>
                <a:gd name="connsiteY0-9224" fmla="*/ 1028871 h 1948896"/>
                <a:gd name="connsiteX1-9225" fmla="*/ 28879 w 1299938"/>
                <a:gd name="connsiteY1-9226" fmla="*/ 111644 h 1948896"/>
                <a:gd name="connsiteX2-9227" fmla="*/ 120241 w 1299938"/>
                <a:gd name="connsiteY2-9228" fmla="*/ 12280 h 1948896"/>
                <a:gd name="connsiteX3-9229" fmla="*/ 1217130 w 1299938"/>
                <a:gd name="connsiteY3-9230" fmla="*/ 2821 h 1948896"/>
                <a:gd name="connsiteX4-9231" fmla="*/ 1283004 w 1299938"/>
                <a:gd name="connsiteY4-9232" fmla="*/ 62645 h 1948896"/>
                <a:gd name="connsiteX5-9233" fmla="*/ 1290210 w 1299938"/>
                <a:gd name="connsiteY5-9234" fmla="*/ 1784217 h 1948896"/>
                <a:gd name="connsiteX6-9235" fmla="*/ 1132550 w 1299938"/>
                <a:gd name="connsiteY6-9236" fmla="*/ 1883206 h 1948896"/>
                <a:gd name="connsiteX7-9237" fmla="*/ 453952 w 1299938"/>
                <a:gd name="connsiteY7-9238" fmla="*/ 1886196 h 1948896"/>
                <a:gd name="connsiteX8-9239" fmla="*/ 340013 w 1299938"/>
                <a:gd name="connsiteY8-9240" fmla="*/ 1791883 h 1948896"/>
                <a:gd name="connsiteX9-9241" fmla="*/ 342004 w 1299938"/>
                <a:gd name="connsiteY9-9242" fmla="*/ 1161326 h 1948896"/>
                <a:gd name="connsiteX10-9243" fmla="*/ 244134 w 1299938"/>
                <a:gd name="connsiteY10-9244" fmla="*/ 1091275 h 1948896"/>
                <a:gd name="connsiteX11-9245" fmla="*/ 109862 w 1299938"/>
                <a:gd name="connsiteY11-9246" fmla="*/ 1090065 h 1948896"/>
                <a:gd name="connsiteX12-9247" fmla="*/ 28205 w 1299938"/>
                <a:gd name="connsiteY12-9248" fmla="*/ 1028871 h 1948896"/>
                <a:gd name="connsiteX0-9249" fmla="*/ 49062 w 1320795"/>
                <a:gd name="connsiteY0-9250" fmla="*/ 1030264 h 1950289"/>
                <a:gd name="connsiteX1-9251" fmla="*/ 49736 w 1320795"/>
                <a:gd name="connsiteY1-9252" fmla="*/ 113037 h 1950289"/>
                <a:gd name="connsiteX2-9253" fmla="*/ 105315 w 1320795"/>
                <a:gd name="connsiteY2-9254" fmla="*/ 10891 h 1950289"/>
                <a:gd name="connsiteX3-9255" fmla="*/ 1237987 w 1320795"/>
                <a:gd name="connsiteY3-9256" fmla="*/ 4214 h 1950289"/>
                <a:gd name="connsiteX4-9257" fmla="*/ 1303861 w 1320795"/>
                <a:gd name="connsiteY4-9258" fmla="*/ 64038 h 1950289"/>
                <a:gd name="connsiteX5-9259" fmla="*/ 1311067 w 1320795"/>
                <a:gd name="connsiteY5-9260" fmla="*/ 1785610 h 1950289"/>
                <a:gd name="connsiteX6-9261" fmla="*/ 1153407 w 1320795"/>
                <a:gd name="connsiteY6-9262" fmla="*/ 1884599 h 1950289"/>
                <a:gd name="connsiteX7-9263" fmla="*/ 474809 w 1320795"/>
                <a:gd name="connsiteY7-9264" fmla="*/ 1887589 h 1950289"/>
                <a:gd name="connsiteX8-9265" fmla="*/ 360870 w 1320795"/>
                <a:gd name="connsiteY8-9266" fmla="*/ 1793276 h 1950289"/>
                <a:gd name="connsiteX9-9267" fmla="*/ 362861 w 1320795"/>
                <a:gd name="connsiteY9-9268" fmla="*/ 1162719 h 1950289"/>
                <a:gd name="connsiteX10-9269" fmla="*/ 264991 w 1320795"/>
                <a:gd name="connsiteY10-9270" fmla="*/ 1092668 h 1950289"/>
                <a:gd name="connsiteX11-9271" fmla="*/ 130719 w 1320795"/>
                <a:gd name="connsiteY11-9272" fmla="*/ 1091458 h 1950289"/>
                <a:gd name="connsiteX12-9273" fmla="*/ 49062 w 1320795"/>
                <a:gd name="connsiteY12-9274" fmla="*/ 1030264 h 1950289"/>
                <a:gd name="connsiteX0-9275" fmla="*/ 49062 w 1320795"/>
                <a:gd name="connsiteY0-9276" fmla="*/ 1026050 h 1946075"/>
                <a:gd name="connsiteX1-9277" fmla="*/ 49736 w 1320795"/>
                <a:gd name="connsiteY1-9278" fmla="*/ 108823 h 1946075"/>
                <a:gd name="connsiteX2-9279" fmla="*/ 105315 w 1320795"/>
                <a:gd name="connsiteY2-9280" fmla="*/ 6677 h 1946075"/>
                <a:gd name="connsiteX3-9281" fmla="*/ 1237987 w 1320795"/>
                <a:gd name="connsiteY3-9282" fmla="*/ 0 h 1946075"/>
                <a:gd name="connsiteX4-9283" fmla="*/ 1303861 w 1320795"/>
                <a:gd name="connsiteY4-9284" fmla="*/ 59824 h 1946075"/>
                <a:gd name="connsiteX5-9285" fmla="*/ 1311067 w 1320795"/>
                <a:gd name="connsiteY5-9286" fmla="*/ 1781396 h 1946075"/>
                <a:gd name="connsiteX6-9287" fmla="*/ 1153407 w 1320795"/>
                <a:gd name="connsiteY6-9288" fmla="*/ 1880385 h 1946075"/>
                <a:gd name="connsiteX7-9289" fmla="*/ 474809 w 1320795"/>
                <a:gd name="connsiteY7-9290" fmla="*/ 1883375 h 1946075"/>
                <a:gd name="connsiteX8-9291" fmla="*/ 360870 w 1320795"/>
                <a:gd name="connsiteY8-9292" fmla="*/ 1789062 h 1946075"/>
                <a:gd name="connsiteX9-9293" fmla="*/ 362861 w 1320795"/>
                <a:gd name="connsiteY9-9294" fmla="*/ 1158505 h 1946075"/>
                <a:gd name="connsiteX10-9295" fmla="*/ 264991 w 1320795"/>
                <a:gd name="connsiteY10-9296" fmla="*/ 1088454 h 1946075"/>
                <a:gd name="connsiteX11-9297" fmla="*/ 130719 w 1320795"/>
                <a:gd name="connsiteY11-9298" fmla="*/ 1087244 h 1946075"/>
                <a:gd name="connsiteX12-9299" fmla="*/ 49062 w 1320795"/>
                <a:gd name="connsiteY12-9300" fmla="*/ 1026050 h 1946075"/>
                <a:gd name="connsiteX0-9301" fmla="*/ 186 w 1271919"/>
                <a:gd name="connsiteY0-9302" fmla="*/ 1026050 h 1946075"/>
                <a:gd name="connsiteX1-9303" fmla="*/ 860 w 1271919"/>
                <a:gd name="connsiteY1-9304" fmla="*/ 108823 h 1946075"/>
                <a:gd name="connsiteX2-9305" fmla="*/ 56439 w 1271919"/>
                <a:gd name="connsiteY2-9306" fmla="*/ 6677 h 1946075"/>
                <a:gd name="connsiteX3-9307" fmla="*/ 1189111 w 1271919"/>
                <a:gd name="connsiteY3-9308" fmla="*/ 0 h 1946075"/>
                <a:gd name="connsiteX4-9309" fmla="*/ 1254985 w 1271919"/>
                <a:gd name="connsiteY4-9310" fmla="*/ 59824 h 1946075"/>
                <a:gd name="connsiteX5-9311" fmla="*/ 1262191 w 1271919"/>
                <a:gd name="connsiteY5-9312" fmla="*/ 1781396 h 1946075"/>
                <a:gd name="connsiteX6-9313" fmla="*/ 1104531 w 1271919"/>
                <a:gd name="connsiteY6-9314" fmla="*/ 1880385 h 1946075"/>
                <a:gd name="connsiteX7-9315" fmla="*/ 425933 w 1271919"/>
                <a:gd name="connsiteY7-9316" fmla="*/ 1883375 h 1946075"/>
                <a:gd name="connsiteX8-9317" fmla="*/ 311994 w 1271919"/>
                <a:gd name="connsiteY8-9318" fmla="*/ 1789062 h 1946075"/>
                <a:gd name="connsiteX9-9319" fmla="*/ 313985 w 1271919"/>
                <a:gd name="connsiteY9-9320" fmla="*/ 1158505 h 1946075"/>
                <a:gd name="connsiteX10-9321" fmla="*/ 216115 w 1271919"/>
                <a:gd name="connsiteY10-9322" fmla="*/ 1088454 h 1946075"/>
                <a:gd name="connsiteX11-9323" fmla="*/ 81843 w 1271919"/>
                <a:gd name="connsiteY11-9324" fmla="*/ 1087244 h 1946075"/>
                <a:gd name="connsiteX12-9325" fmla="*/ 186 w 1271919"/>
                <a:gd name="connsiteY12-9326" fmla="*/ 1026050 h 1946075"/>
                <a:gd name="connsiteX0-9327" fmla="*/ 2093 w 1273826"/>
                <a:gd name="connsiteY0-9328" fmla="*/ 1031167 h 1951192"/>
                <a:gd name="connsiteX1-9329" fmla="*/ 14 w 1273826"/>
                <a:gd name="connsiteY1-9330" fmla="*/ 53673 h 1951192"/>
                <a:gd name="connsiteX2-9331" fmla="*/ 58346 w 1273826"/>
                <a:gd name="connsiteY2-9332" fmla="*/ 11794 h 1951192"/>
                <a:gd name="connsiteX3-9333" fmla="*/ 1191018 w 1273826"/>
                <a:gd name="connsiteY3-9334" fmla="*/ 5117 h 1951192"/>
                <a:gd name="connsiteX4-9335" fmla="*/ 1256892 w 1273826"/>
                <a:gd name="connsiteY4-9336" fmla="*/ 64941 h 1951192"/>
                <a:gd name="connsiteX5-9337" fmla="*/ 1264098 w 1273826"/>
                <a:gd name="connsiteY5-9338" fmla="*/ 1786513 h 1951192"/>
                <a:gd name="connsiteX6-9339" fmla="*/ 1106438 w 1273826"/>
                <a:gd name="connsiteY6-9340" fmla="*/ 1885502 h 1951192"/>
                <a:gd name="connsiteX7-9341" fmla="*/ 427840 w 1273826"/>
                <a:gd name="connsiteY7-9342" fmla="*/ 1888492 h 1951192"/>
                <a:gd name="connsiteX8-9343" fmla="*/ 313901 w 1273826"/>
                <a:gd name="connsiteY8-9344" fmla="*/ 1794179 h 1951192"/>
                <a:gd name="connsiteX9-9345" fmla="*/ 315892 w 1273826"/>
                <a:gd name="connsiteY9-9346" fmla="*/ 1163622 h 1951192"/>
                <a:gd name="connsiteX10-9347" fmla="*/ 218022 w 1273826"/>
                <a:gd name="connsiteY10-9348" fmla="*/ 1093571 h 1951192"/>
                <a:gd name="connsiteX11-9349" fmla="*/ 83750 w 1273826"/>
                <a:gd name="connsiteY11-9350" fmla="*/ 1092361 h 1951192"/>
                <a:gd name="connsiteX12-9351" fmla="*/ 2093 w 1273826"/>
                <a:gd name="connsiteY12-9352" fmla="*/ 1031167 h 1951192"/>
                <a:gd name="connsiteX0-9353" fmla="*/ 2079 w 1273812"/>
                <a:gd name="connsiteY0-9354" fmla="*/ 1026050 h 1946075"/>
                <a:gd name="connsiteX1-9355" fmla="*/ 0 w 1273812"/>
                <a:gd name="connsiteY1-9356" fmla="*/ 48556 h 1946075"/>
                <a:gd name="connsiteX2-9357" fmla="*/ 58332 w 1273812"/>
                <a:gd name="connsiteY2-9358" fmla="*/ 6677 h 1946075"/>
                <a:gd name="connsiteX3-9359" fmla="*/ 1191004 w 1273812"/>
                <a:gd name="connsiteY3-9360" fmla="*/ 0 h 1946075"/>
                <a:gd name="connsiteX4-9361" fmla="*/ 1256878 w 1273812"/>
                <a:gd name="connsiteY4-9362" fmla="*/ 59824 h 1946075"/>
                <a:gd name="connsiteX5-9363" fmla="*/ 1264084 w 1273812"/>
                <a:gd name="connsiteY5-9364" fmla="*/ 1781396 h 1946075"/>
                <a:gd name="connsiteX6-9365" fmla="*/ 1106424 w 1273812"/>
                <a:gd name="connsiteY6-9366" fmla="*/ 1880385 h 1946075"/>
                <a:gd name="connsiteX7-9367" fmla="*/ 427826 w 1273812"/>
                <a:gd name="connsiteY7-9368" fmla="*/ 1883375 h 1946075"/>
                <a:gd name="connsiteX8-9369" fmla="*/ 313887 w 1273812"/>
                <a:gd name="connsiteY8-9370" fmla="*/ 1789062 h 1946075"/>
                <a:gd name="connsiteX9-9371" fmla="*/ 315878 w 1273812"/>
                <a:gd name="connsiteY9-9372" fmla="*/ 1158505 h 1946075"/>
                <a:gd name="connsiteX10-9373" fmla="*/ 218008 w 1273812"/>
                <a:gd name="connsiteY10-9374" fmla="*/ 1088454 h 1946075"/>
                <a:gd name="connsiteX11-9375" fmla="*/ 83736 w 1273812"/>
                <a:gd name="connsiteY11-9376" fmla="*/ 1087244 h 1946075"/>
                <a:gd name="connsiteX12-9377" fmla="*/ 2079 w 1273812"/>
                <a:gd name="connsiteY12-9378" fmla="*/ 1026050 h 1946075"/>
                <a:gd name="connsiteX0-9379" fmla="*/ 2079 w 1273812"/>
                <a:gd name="connsiteY0-9380" fmla="*/ 1026050 h 1946075"/>
                <a:gd name="connsiteX1-9381" fmla="*/ 0 w 1273812"/>
                <a:gd name="connsiteY1-9382" fmla="*/ 48556 h 1946075"/>
                <a:gd name="connsiteX2-9383" fmla="*/ 58332 w 1273812"/>
                <a:gd name="connsiteY2-9384" fmla="*/ 6677 h 1946075"/>
                <a:gd name="connsiteX3-9385" fmla="*/ 1191004 w 1273812"/>
                <a:gd name="connsiteY3-9386" fmla="*/ 0 h 1946075"/>
                <a:gd name="connsiteX4-9387" fmla="*/ 1256878 w 1273812"/>
                <a:gd name="connsiteY4-9388" fmla="*/ 59824 h 1946075"/>
                <a:gd name="connsiteX5-9389" fmla="*/ 1264084 w 1273812"/>
                <a:gd name="connsiteY5-9390" fmla="*/ 1781396 h 1946075"/>
                <a:gd name="connsiteX6-9391" fmla="*/ 1106424 w 1273812"/>
                <a:gd name="connsiteY6-9392" fmla="*/ 1880385 h 1946075"/>
                <a:gd name="connsiteX7-9393" fmla="*/ 427826 w 1273812"/>
                <a:gd name="connsiteY7-9394" fmla="*/ 1883375 h 1946075"/>
                <a:gd name="connsiteX8-9395" fmla="*/ 313887 w 1273812"/>
                <a:gd name="connsiteY8-9396" fmla="*/ 1789062 h 1946075"/>
                <a:gd name="connsiteX9-9397" fmla="*/ 315878 w 1273812"/>
                <a:gd name="connsiteY9-9398" fmla="*/ 1158505 h 1946075"/>
                <a:gd name="connsiteX10-9399" fmla="*/ 218008 w 1273812"/>
                <a:gd name="connsiteY10-9400" fmla="*/ 1088454 h 1946075"/>
                <a:gd name="connsiteX11-9401" fmla="*/ 83736 w 1273812"/>
                <a:gd name="connsiteY11-9402" fmla="*/ 1087244 h 1946075"/>
                <a:gd name="connsiteX12-9403" fmla="*/ 2079 w 1273812"/>
                <a:gd name="connsiteY12-9404" fmla="*/ 1026050 h 1946075"/>
                <a:gd name="connsiteX0-9405" fmla="*/ 2356 w 1274089"/>
                <a:gd name="connsiteY0-9406" fmla="*/ 1026050 h 1946075"/>
                <a:gd name="connsiteX1-9407" fmla="*/ 277 w 1274089"/>
                <a:gd name="connsiteY1-9408" fmla="*/ 48556 h 1946075"/>
                <a:gd name="connsiteX2-9409" fmla="*/ 58609 w 1274089"/>
                <a:gd name="connsiteY2-9410" fmla="*/ 6677 h 1946075"/>
                <a:gd name="connsiteX3-9411" fmla="*/ 1191281 w 1274089"/>
                <a:gd name="connsiteY3-9412" fmla="*/ 0 h 1946075"/>
                <a:gd name="connsiteX4-9413" fmla="*/ 1257155 w 1274089"/>
                <a:gd name="connsiteY4-9414" fmla="*/ 59824 h 1946075"/>
                <a:gd name="connsiteX5-9415" fmla="*/ 1264361 w 1274089"/>
                <a:gd name="connsiteY5-9416" fmla="*/ 1781396 h 1946075"/>
                <a:gd name="connsiteX6-9417" fmla="*/ 1106701 w 1274089"/>
                <a:gd name="connsiteY6-9418" fmla="*/ 1880385 h 1946075"/>
                <a:gd name="connsiteX7-9419" fmla="*/ 428103 w 1274089"/>
                <a:gd name="connsiteY7-9420" fmla="*/ 1883375 h 1946075"/>
                <a:gd name="connsiteX8-9421" fmla="*/ 314164 w 1274089"/>
                <a:gd name="connsiteY8-9422" fmla="*/ 1789062 h 1946075"/>
                <a:gd name="connsiteX9-9423" fmla="*/ 316155 w 1274089"/>
                <a:gd name="connsiteY9-9424" fmla="*/ 1158505 h 1946075"/>
                <a:gd name="connsiteX10-9425" fmla="*/ 218285 w 1274089"/>
                <a:gd name="connsiteY10-9426" fmla="*/ 1088454 h 1946075"/>
                <a:gd name="connsiteX11-9427" fmla="*/ 84013 w 1274089"/>
                <a:gd name="connsiteY11-9428" fmla="*/ 1087244 h 1946075"/>
                <a:gd name="connsiteX12-9429" fmla="*/ 2356 w 1274089"/>
                <a:gd name="connsiteY12-9430" fmla="*/ 1026050 h 1946075"/>
                <a:gd name="connsiteX0-9431" fmla="*/ 2356 w 1274090"/>
                <a:gd name="connsiteY0-9432" fmla="*/ 1026050 h 1987953"/>
                <a:gd name="connsiteX1-9433" fmla="*/ 277 w 1274090"/>
                <a:gd name="connsiteY1-9434" fmla="*/ 48556 h 1987953"/>
                <a:gd name="connsiteX2-9435" fmla="*/ 58609 w 1274090"/>
                <a:gd name="connsiteY2-9436" fmla="*/ 6677 h 1987953"/>
                <a:gd name="connsiteX3-9437" fmla="*/ 1191281 w 1274090"/>
                <a:gd name="connsiteY3-9438" fmla="*/ 0 h 1987953"/>
                <a:gd name="connsiteX4-9439" fmla="*/ 1257155 w 1274090"/>
                <a:gd name="connsiteY4-9440" fmla="*/ 59824 h 1987953"/>
                <a:gd name="connsiteX5-9441" fmla="*/ 1264362 w 1274090"/>
                <a:gd name="connsiteY5-9442" fmla="*/ 1844444 h 1987953"/>
                <a:gd name="connsiteX6-9443" fmla="*/ 1106701 w 1274090"/>
                <a:gd name="connsiteY6-9444" fmla="*/ 1880385 h 1987953"/>
                <a:gd name="connsiteX7-9445" fmla="*/ 428103 w 1274090"/>
                <a:gd name="connsiteY7-9446" fmla="*/ 1883375 h 1987953"/>
                <a:gd name="connsiteX8-9447" fmla="*/ 314164 w 1274090"/>
                <a:gd name="connsiteY8-9448" fmla="*/ 1789062 h 1987953"/>
                <a:gd name="connsiteX9-9449" fmla="*/ 316155 w 1274090"/>
                <a:gd name="connsiteY9-9450" fmla="*/ 1158505 h 1987953"/>
                <a:gd name="connsiteX10-9451" fmla="*/ 218285 w 1274090"/>
                <a:gd name="connsiteY10-9452" fmla="*/ 1088454 h 1987953"/>
                <a:gd name="connsiteX11-9453" fmla="*/ 84013 w 1274090"/>
                <a:gd name="connsiteY11-9454" fmla="*/ 1087244 h 1987953"/>
                <a:gd name="connsiteX12-9455" fmla="*/ 2356 w 1274090"/>
                <a:gd name="connsiteY12-9456" fmla="*/ 1026050 h 1987953"/>
                <a:gd name="connsiteX0-9457" fmla="*/ 2356 w 1274090"/>
                <a:gd name="connsiteY0-9458" fmla="*/ 1026050 h 1987953"/>
                <a:gd name="connsiteX1-9459" fmla="*/ 277 w 1274090"/>
                <a:gd name="connsiteY1-9460" fmla="*/ 48556 h 1987953"/>
                <a:gd name="connsiteX2-9461" fmla="*/ 58609 w 1274090"/>
                <a:gd name="connsiteY2-9462" fmla="*/ 6677 h 1987953"/>
                <a:gd name="connsiteX3-9463" fmla="*/ 1191281 w 1274090"/>
                <a:gd name="connsiteY3-9464" fmla="*/ 0 h 1987953"/>
                <a:gd name="connsiteX4-9465" fmla="*/ 1257155 w 1274090"/>
                <a:gd name="connsiteY4-9466" fmla="*/ 59824 h 1987953"/>
                <a:gd name="connsiteX5-9467" fmla="*/ 1264362 w 1274090"/>
                <a:gd name="connsiteY5-9468" fmla="*/ 1844444 h 1987953"/>
                <a:gd name="connsiteX6-9469" fmla="*/ 1106701 w 1274090"/>
                <a:gd name="connsiteY6-9470" fmla="*/ 1880385 h 1987953"/>
                <a:gd name="connsiteX7-9471" fmla="*/ 428103 w 1274090"/>
                <a:gd name="connsiteY7-9472" fmla="*/ 1883375 h 1987953"/>
                <a:gd name="connsiteX8-9473" fmla="*/ 314164 w 1274090"/>
                <a:gd name="connsiteY8-9474" fmla="*/ 1789062 h 1987953"/>
                <a:gd name="connsiteX9-9475" fmla="*/ 316155 w 1274090"/>
                <a:gd name="connsiteY9-9476" fmla="*/ 1158505 h 1987953"/>
                <a:gd name="connsiteX10-9477" fmla="*/ 218285 w 1274090"/>
                <a:gd name="connsiteY10-9478" fmla="*/ 1088454 h 1987953"/>
                <a:gd name="connsiteX11-9479" fmla="*/ 84013 w 1274090"/>
                <a:gd name="connsiteY11-9480" fmla="*/ 1087244 h 1987953"/>
                <a:gd name="connsiteX12-9481" fmla="*/ 2356 w 1274090"/>
                <a:gd name="connsiteY12-9482" fmla="*/ 1026050 h 1987953"/>
                <a:gd name="connsiteX0-9483" fmla="*/ 2356 w 1274090"/>
                <a:gd name="connsiteY0-9484" fmla="*/ 1026050 h 1883375"/>
                <a:gd name="connsiteX1-9485" fmla="*/ 277 w 1274090"/>
                <a:gd name="connsiteY1-9486" fmla="*/ 48556 h 1883375"/>
                <a:gd name="connsiteX2-9487" fmla="*/ 58609 w 1274090"/>
                <a:gd name="connsiteY2-9488" fmla="*/ 6677 h 1883375"/>
                <a:gd name="connsiteX3-9489" fmla="*/ 1191281 w 1274090"/>
                <a:gd name="connsiteY3-9490" fmla="*/ 0 h 1883375"/>
                <a:gd name="connsiteX4-9491" fmla="*/ 1257155 w 1274090"/>
                <a:gd name="connsiteY4-9492" fmla="*/ 59824 h 1883375"/>
                <a:gd name="connsiteX5-9493" fmla="*/ 1264362 w 1274090"/>
                <a:gd name="connsiteY5-9494" fmla="*/ 1844444 h 1883375"/>
                <a:gd name="connsiteX6-9495" fmla="*/ 1106701 w 1274090"/>
                <a:gd name="connsiteY6-9496" fmla="*/ 1880385 h 1883375"/>
                <a:gd name="connsiteX7-9497" fmla="*/ 428103 w 1274090"/>
                <a:gd name="connsiteY7-9498" fmla="*/ 1883375 h 1883375"/>
                <a:gd name="connsiteX8-9499" fmla="*/ 314164 w 1274090"/>
                <a:gd name="connsiteY8-9500" fmla="*/ 1789062 h 1883375"/>
                <a:gd name="connsiteX9-9501" fmla="*/ 316155 w 1274090"/>
                <a:gd name="connsiteY9-9502" fmla="*/ 1158505 h 1883375"/>
                <a:gd name="connsiteX10-9503" fmla="*/ 218285 w 1274090"/>
                <a:gd name="connsiteY10-9504" fmla="*/ 1088454 h 1883375"/>
                <a:gd name="connsiteX11-9505" fmla="*/ 84013 w 1274090"/>
                <a:gd name="connsiteY11-9506" fmla="*/ 1087244 h 1883375"/>
                <a:gd name="connsiteX12-9507" fmla="*/ 2356 w 1274090"/>
                <a:gd name="connsiteY12-9508" fmla="*/ 1026050 h 1883375"/>
                <a:gd name="connsiteX0-9509" fmla="*/ 2356 w 1265948"/>
                <a:gd name="connsiteY0-9510" fmla="*/ 1026050 h 1883375"/>
                <a:gd name="connsiteX1-9511" fmla="*/ 277 w 1265948"/>
                <a:gd name="connsiteY1-9512" fmla="*/ 48556 h 1883375"/>
                <a:gd name="connsiteX2-9513" fmla="*/ 58609 w 1265948"/>
                <a:gd name="connsiteY2-9514" fmla="*/ 6677 h 1883375"/>
                <a:gd name="connsiteX3-9515" fmla="*/ 1191281 w 1265948"/>
                <a:gd name="connsiteY3-9516" fmla="*/ 0 h 1883375"/>
                <a:gd name="connsiteX4-9517" fmla="*/ 1257155 w 1265948"/>
                <a:gd name="connsiteY4-9518" fmla="*/ 59824 h 1883375"/>
                <a:gd name="connsiteX5-9519" fmla="*/ 1264362 w 1265948"/>
                <a:gd name="connsiteY5-9520" fmla="*/ 1844444 h 1883375"/>
                <a:gd name="connsiteX6-9521" fmla="*/ 1106701 w 1265948"/>
                <a:gd name="connsiteY6-9522" fmla="*/ 1880385 h 1883375"/>
                <a:gd name="connsiteX7-9523" fmla="*/ 428103 w 1265948"/>
                <a:gd name="connsiteY7-9524" fmla="*/ 1883375 h 1883375"/>
                <a:gd name="connsiteX8-9525" fmla="*/ 314164 w 1265948"/>
                <a:gd name="connsiteY8-9526" fmla="*/ 1789062 h 1883375"/>
                <a:gd name="connsiteX9-9527" fmla="*/ 316155 w 1265948"/>
                <a:gd name="connsiteY9-9528" fmla="*/ 1158505 h 1883375"/>
                <a:gd name="connsiteX10-9529" fmla="*/ 218285 w 1265948"/>
                <a:gd name="connsiteY10-9530" fmla="*/ 1088454 h 1883375"/>
                <a:gd name="connsiteX11-9531" fmla="*/ 84013 w 1265948"/>
                <a:gd name="connsiteY11-9532" fmla="*/ 1087244 h 1883375"/>
                <a:gd name="connsiteX12-9533" fmla="*/ 2356 w 1265948"/>
                <a:gd name="connsiteY12-9534" fmla="*/ 1026050 h 1883375"/>
                <a:gd name="connsiteX0-9535" fmla="*/ 2356 w 1301771"/>
                <a:gd name="connsiteY0-9536" fmla="*/ 1026050 h 1883375"/>
                <a:gd name="connsiteX1-9537" fmla="*/ 277 w 1301771"/>
                <a:gd name="connsiteY1-9538" fmla="*/ 48556 h 1883375"/>
                <a:gd name="connsiteX2-9539" fmla="*/ 58609 w 1301771"/>
                <a:gd name="connsiteY2-9540" fmla="*/ 6677 h 1883375"/>
                <a:gd name="connsiteX3-9541" fmla="*/ 1191281 w 1301771"/>
                <a:gd name="connsiteY3-9542" fmla="*/ 0 h 1883375"/>
                <a:gd name="connsiteX4-9543" fmla="*/ 1257155 w 1301771"/>
                <a:gd name="connsiteY4-9544" fmla="*/ 59824 h 1883375"/>
                <a:gd name="connsiteX5-9545" fmla="*/ 1264362 w 1301771"/>
                <a:gd name="connsiteY5-9546" fmla="*/ 1844444 h 1883375"/>
                <a:gd name="connsiteX6-9547" fmla="*/ 1233319 w 1301771"/>
                <a:gd name="connsiteY6-9548" fmla="*/ 1878531 h 1883375"/>
                <a:gd name="connsiteX7-9549" fmla="*/ 428103 w 1301771"/>
                <a:gd name="connsiteY7-9550" fmla="*/ 1883375 h 1883375"/>
                <a:gd name="connsiteX8-9551" fmla="*/ 314164 w 1301771"/>
                <a:gd name="connsiteY8-9552" fmla="*/ 1789062 h 1883375"/>
                <a:gd name="connsiteX9-9553" fmla="*/ 316155 w 1301771"/>
                <a:gd name="connsiteY9-9554" fmla="*/ 1158505 h 1883375"/>
                <a:gd name="connsiteX10-9555" fmla="*/ 218285 w 1301771"/>
                <a:gd name="connsiteY10-9556" fmla="*/ 1088454 h 1883375"/>
                <a:gd name="connsiteX11-9557" fmla="*/ 84013 w 1301771"/>
                <a:gd name="connsiteY11-9558" fmla="*/ 1087244 h 1883375"/>
                <a:gd name="connsiteX12-9559" fmla="*/ 2356 w 1301771"/>
                <a:gd name="connsiteY12-9560" fmla="*/ 1026050 h 1883375"/>
                <a:gd name="connsiteX0-9561" fmla="*/ 2356 w 1265948"/>
                <a:gd name="connsiteY0-9562" fmla="*/ 1026050 h 1883375"/>
                <a:gd name="connsiteX1-9563" fmla="*/ 277 w 1265948"/>
                <a:gd name="connsiteY1-9564" fmla="*/ 48556 h 1883375"/>
                <a:gd name="connsiteX2-9565" fmla="*/ 58609 w 1265948"/>
                <a:gd name="connsiteY2-9566" fmla="*/ 6677 h 1883375"/>
                <a:gd name="connsiteX3-9567" fmla="*/ 1191281 w 1265948"/>
                <a:gd name="connsiteY3-9568" fmla="*/ 0 h 1883375"/>
                <a:gd name="connsiteX4-9569" fmla="*/ 1257155 w 1265948"/>
                <a:gd name="connsiteY4-9570" fmla="*/ 59824 h 1883375"/>
                <a:gd name="connsiteX5-9571" fmla="*/ 1264362 w 1265948"/>
                <a:gd name="connsiteY5-9572" fmla="*/ 1844444 h 1883375"/>
                <a:gd name="connsiteX6-9573" fmla="*/ 1233319 w 1265948"/>
                <a:gd name="connsiteY6-9574" fmla="*/ 1878531 h 1883375"/>
                <a:gd name="connsiteX7-9575" fmla="*/ 428103 w 1265948"/>
                <a:gd name="connsiteY7-9576" fmla="*/ 1883375 h 1883375"/>
                <a:gd name="connsiteX8-9577" fmla="*/ 314164 w 1265948"/>
                <a:gd name="connsiteY8-9578" fmla="*/ 1789062 h 1883375"/>
                <a:gd name="connsiteX9-9579" fmla="*/ 316155 w 1265948"/>
                <a:gd name="connsiteY9-9580" fmla="*/ 1158505 h 1883375"/>
                <a:gd name="connsiteX10-9581" fmla="*/ 218285 w 1265948"/>
                <a:gd name="connsiteY10-9582" fmla="*/ 1088454 h 1883375"/>
                <a:gd name="connsiteX11-9583" fmla="*/ 84013 w 1265948"/>
                <a:gd name="connsiteY11-9584" fmla="*/ 1087244 h 1883375"/>
                <a:gd name="connsiteX12-9585" fmla="*/ 2356 w 1265948"/>
                <a:gd name="connsiteY12-9586" fmla="*/ 1026050 h 1883375"/>
                <a:gd name="connsiteX0-9587" fmla="*/ 2356 w 1265948"/>
                <a:gd name="connsiteY0-9588" fmla="*/ 1026050 h 1883375"/>
                <a:gd name="connsiteX1-9589" fmla="*/ 277 w 1265948"/>
                <a:gd name="connsiteY1-9590" fmla="*/ 48556 h 1883375"/>
                <a:gd name="connsiteX2-9591" fmla="*/ 58609 w 1265948"/>
                <a:gd name="connsiteY2-9592" fmla="*/ 6677 h 1883375"/>
                <a:gd name="connsiteX3-9593" fmla="*/ 1191281 w 1265948"/>
                <a:gd name="connsiteY3-9594" fmla="*/ 0 h 1883375"/>
                <a:gd name="connsiteX4-9595" fmla="*/ 1257155 w 1265948"/>
                <a:gd name="connsiteY4-9596" fmla="*/ 59824 h 1883375"/>
                <a:gd name="connsiteX5-9597" fmla="*/ 1264362 w 1265948"/>
                <a:gd name="connsiteY5-9598" fmla="*/ 1844444 h 1883375"/>
                <a:gd name="connsiteX6-9599" fmla="*/ 1233319 w 1265948"/>
                <a:gd name="connsiteY6-9600" fmla="*/ 1878531 h 1883375"/>
                <a:gd name="connsiteX7-9601" fmla="*/ 428103 w 1265948"/>
                <a:gd name="connsiteY7-9602" fmla="*/ 1883375 h 1883375"/>
                <a:gd name="connsiteX8-9603" fmla="*/ 314164 w 1265948"/>
                <a:gd name="connsiteY8-9604" fmla="*/ 1789062 h 1883375"/>
                <a:gd name="connsiteX9-9605" fmla="*/ 316155 w 1265948"/>
                <a:gd name="connsiteY9-9606" fmla="*/ 1158505 h 1883375"/>
                <a:gd name="connsiteX10-9607" fmla="*/ 218285 w 1265948"/>
                <a:gd name="connsiteY10-9608" fmla="*/ 1088454 h 1883375"/>
                <a:gd name="connsiteX11-9609" fmla="*/ 84013 w 1265948"/>
                <a:gd name="connsiteY11-9610" fmla="*/ 1087244 h 1883375"/>
                <a:gd name="connsiteX12-9611" fmla="*/ 2356 w 1265948"/>
                <a:gd name="connsiteY12-9612" fmla="*/ 1026050 h 1883375"/>
                <a:gd name="connsiteX0-9613" fmla="*/ 2356 w 1265948"/>
                <a:gd name="connsiteY0-9614" fmla="*/ 1026050 h 1883375"/>
                <a:gd name="connsiteX1-9615" fmla="*/ 277 w 1265948"/>
                <a:gd name="connsiteY1-9616" fmla="*/ 48556 h 1883375"/>
                <a:gd name="connsiteX2-9617" fmla="*/ 58609 w 1265948"/>
                <a:gd name="connsiteY2-9618" fmla="*/ 6677 h 1883375"/>
                <a:gd name="connsiteX3-9619" fmla="*/ 1191281 w 1265948"/>
                <a:gd name="connsiteY3-9620" fmla="*/ 0 h 1883375"/>
                <a:gd name="connsiteX4-9621" fmla="*/ 1257155 w 1265948"/>
                <a:gd name="connsiteY4-9622" fmla="*/ 59824 h 1883375"/>
                <a:gd name="connsiteX5-9623" fmla="*/ 1264362 w 1265948"/>
                <a:gd name="connsiteY5-9624" fmla="*/ 1844444 h 1883375"/>
                <a:gd name="connsiteX6-9625" fmla="*/ 1233319 w 1265948"/>
                <a:gd name="connsiteY6-9626" fmla="*/ 1878531 h 1883375"/>
                <a:gd name="connsiteX7-9627" fmla="*/ 428103 w 1265948"/>
                <a:gd name="connsiteY7-9628" fmla="*/ 1883375 h 1883375"/>
                <a:gd name="connsiteX8-9629" fmla="*/ 314164 w 1265948"/>
                <a:gd name="connsiteY8-9630" fmla="*/ 1789062 h 1883375"/>
                <a:gd name="connsiteX9-9631" fmla="*/ 316155 w 1265948"/>
                <a:gd name="connsiteY9-9632" fmla="*/ 1158505 h 1883375"/>
                <a:gd name="connsiteX10-9633" fmla="*/ 218285 w 1265948"/>
                <a:gd name="connsiteY10-9634" fmla="*/ 1088454 h 1883375"/>
                <a:gd name="connsiteX11-9635" fmla="*/ 84013 w 1265948"/>
                <a:gd name="connsiteY11-9636" fmla="*/ 1087244 h 1883375"/>
                <a:gd name="connsiteX12-9637" fmla="*/ 2356 w 1265948"/>
                <a:gd name="connsiteY12-9638" fmla="*/ 1026050 h 1883375"/>
                <a:gd name="connsiteX0-9639" fmla="*/ 2356 w 1265948"/>
                <a:gd name="connsiteY0-9640" fmla="*/ 1026050 h 1883375"/>
                <a:gd name="connsiteX1-9641" fmla="*/ 277 w 1265948"/>
                <a:gd name="connsiteY1-9642" fmla="*/ 48556 h 1883375"/>
                <a:gd name="connsiteX2-9643" fmla="*/ 58609 w 1265948"/>
                <a:gd name="connsiteY2-9644" fmla="*/ 6677 h 1883375"/>
                <a:gd name="connsiteX3-9645" fmla="*/ 1191281 w 1265948"/>
                <a:gd name="connsiteY3-9646" fmla="*/ 0 h 1883375"/>
                <a:gd name="connsiteX4-9647" fmla="*/ 1257155 w 1265948"/>
                <a:gd name="connsiteY4-9648" fmla="*/ 59824 h 1883375"/>
                <a:gd name="connsiteX5-9649" fmla="*/ 1264362 w 1265948"/>
                <a:gd name="connsiteY5-9650" fmla="*/ 1844444 h 1883375"/>
                <a:gd name="connsiteX6-9651" fmla="*/ 1233319 w 1265948"/>
                <a:gd name="connsiteY6-9652" fmla="*/ 1878531 h 1883375"/>
                <a:gd name="connsiteX7-9653" fmla="*/ 428103 w 1265948"/>
                <a:gd name="connsiteY7-9654" fmla="*/ 1883375 h 1883375"/>
                <a:gd name="connsiteX8-9655" fmla="*/ 314164 w 1265948"/>
                <a:gd name="connsiteY8-9656" fmla="*/ 1789062 h 1883375"/>
                <a:gd name="connsiteX9-9657" fmla="*/ 316155 w 1265948"/>
                <a:gd name="connsiteY9-9658" fmla="*/ 1129762 h 1883375"/>
                <a:gd name="connsiteX10-9659" fmla="*/ 218285 w 1265948"/>
                <a:gd name="connsiteY10-9660" fmla="*/ 1088454 h 1883375"/>
                <a:gd name="connsiteX11-9661" fmla="*/ 84013 w 1265948"/>
                <a:gd name="connsiteY11-9662" fmla="*/ 1087244 h 1883375"/>
                <a:gd name="connsiteX12-9663" fmla="*/ 2356 w 1265948"/>
                <a:gd name="connsiteY12-9664" fmla="*/ 1026050 h 1883375"/>
                <a:gd name="connsiteX0-9665" fmla="*/ 2356 w 1265948"/>
                <a:gd name="connsiteY0-9666" fmla="*/ 1026050 h 1883375"/>
                <a:gd name="connsiteX1-9667" fmla="*/ 277 w 1265948"/>
                <a:gd name="connsiteY1-9668" fmla="*/ 48556 h 1883375"/>
                <a:gd name="connsiteX2-9669" fmla="*/ 58609 w 1265948"/>
                <a:gd name="connsiteY2-9670" fmla="*/ 6677 h 1883375"/>
                <a:gd name="connsiteX3-9671" fmla="*/ 1191281 w 1265948"/>
                <a:gd name="connsiteY3-9672" fmla="*/ 0 h 1883375"/>
                <a:gd name="connsiteX4-9673" fmla="*/ 1257155 w 1265948"/>
                <a:gd name="connsiteY4-9674" fmla="*/ 59824 h 1883375"/>
                <a:gd name="connsiteX5-9675" fmla="*/ 1264362 w 1265948"/>
                <a:gd name="connsiteY5-9676" fmla="*/ 1844444 h 1883375"/>
                <a:gd name="connsiteX6-9677" fmla="*/ 1233319 w 1265948"/>
                <a:gd name="connsiteY6-9678" fmla="*/ 1878531 h 1883375"/>
                <a:gd name="connsiteX7-9679" fmla="*/ 428103 w 1265948"/>
                <a:gd name="connsiteY7-9680" fmla="*/ 1883375 h 1883375"/>
                <a:gd name="connsiteX8-9681" fmla="*/ 314164 w 1265948"/>
                <a:gd name="connsiteY8-9682" fmla="*/ 1789062 h 1883375"/>
                <a:gd name="connsiteX9-9683" fmla="*/ 316155 w 1265948"/>
                <a:gd name="connsiteY9-9684" fmla="*/ 1129762 h 1883375"/>
                <a:gd name="connsiteX10-9685" fmla="*/ 218285 w 1265948"/>
                <a:gd name="connsiteY10-9686" fmla="*/ 1088454 h 1883375"/>
                <a:gd name="connsiteX11-9687" fmla="*/ 84013 w 1265948"/>
                <a:gd name="connsiteY11-9688" fmla="*/ 1087244 h 1883375"/>
                <a:gd name="connsiteX12-9689" fmla="*/ 2356 w 1265948"/>
                <a:gd name="connsiteY12-9690" fmla="*/ 1026050 h 1883375"/>
                <a:gd name="connsiteX0-9691" fmla="*/ 2356 w 1265948"/>
                <a:gd name="connsiteY0-9692" fmla="*/ 1026050 h 1883375"/>
                <a:gd name="connsiteX1-9693" fmla="*/ 277 w 1265948"/>
                <a:gd name="connsiteY1-9694" fmla="*/ 48556 h 1883375"/>
                <a:gd name="connsiteX2-9695" fmla="*/ 58609 w 1265948"/>
                <a:gd name="connsiteY2-9696" fmla="*/ 6677 h 1883375"/>
                <a:gd name="connsiteX3-9697" fmla="*/ 1191281 w 1265948"/>
                <a:gd name="connsiteY3-9698" fmla="*/ 0 h 1883375"/>
                <a:gd name="connsiteX4-9699" fmla="*/ 1257155 w 1265948"/>
                <a:gd name="connsiteY4-9700" fmla="*/ 59824 h 1883375"/>
                <a:gd name="connsiteX5-9701" fmla="*/ 1264362 w 1265948"/>
                <a:gd name="connsiteY5-9702" fmla="*/ 1844444 h 1883375"/>
                <a:gd name="connsiteX6-9703" fmla="*/ 1233319 w 1265948"/>
                <a:gd name="connsiteY6-9704" fmla="*/ 1878531 h 1883375"/>
                <a:gd name="connsiteX7-9705" fmla="*/ 428103 w 1265948"/>
                <a:gd name="connsiteY7-9706" fmla="*/ 1883375 h 1883375"/>
                <a:gd name="connsiteX8-9707" fmla="*/ 314164 w 1265948"/>
                <a:gd name="connsiteY8-9708" fmla="*/ 1789062 h 1883375"/>
                <a:gd name="connsiteX9-9709" fmla="*/ 316155 w 1265948"/>
                <a:gd name="connsiteY9-9710" fmla="*/ 1129762 h 1883375"/>
                <a:gd name="connsiteX10-9711" fmla="*/ 260395 w 1265948"/>
                <a:gd name="connsiteY10-9712" fmla="*/ 1088454 h 1883375"/>
                <a:gd name="connsiteX11-9713" fmla="*/ 84013 w 1265948"/>
                <a:gd name="connsiteY11-9714" fmla="*/ 1087244 h 1883375"/>
                <a:gd name="connsiteX12-9715" fmla="*/ 2356 w 1265948"/>
                <a:gd name="connsiteY12-9716" fmla="*/ 1026050 h 1883375"/>
                <a:gd name="connsiteX0-9717" fmla="*/ 2356 w 1265948"/>
                <a:gd name="connsiteY0-9718" fmla="*/ 1026050 h 1883375"/>
                <a:gd name="connsiteX1-9719" fmla="*/ 277 w 1265948"/>
                <a:gd name="connsiteY1-9720" fmla="*/ 48556 h 1883375"/>
                <a:gd name="connsiteX2-9721" fmla="*/ 58609 w 1265948"/>
                <a:gd name="connsiteY2-9722" fmla="*/ 6677 h 1883375"/>
                <a:gd name="connsiteX3-9723" fmla="*/ 1191281 w 1265948"/>
                <a:gd name="connsiteY3-9724" fmla="*/ 0 h 1883375"/>
                <a:gd name="connsiteX4-9725" fmla="*/ 1257155 w 1265948"/>
                <a:gd name="connsiteY4-9726" fmla="*/ 59824 h 1883375"/>
                <a:gd name="connsiteX5-9727" fmla="*/ 1264362 w 1265948"/>
                <a:gd name="connsiteY5-9728" fmla="*/ 1844444 h 1883375"/>
                <a:gd name="connsiteX6-9729" fmla="*/ 1233319 w 1265948"/>
                <a:gd name="connsiteY6-9730" fmla="*/ 1878531 h 1883375"/>
                <a:gd name="connsiteX7-9731" fmla="*/ 428103 w 1265948"/>
                <a:gd name="connsiteY7-9732" fmla="*/ 1883375 h 1883375"/>
                <a:gd name="connsiteX8-9733" fmla="*/ 314164 w 1265948"/>
                <a:gd name="connsiteY8-9734" fmla="*/ 1789062 h 1883375"/>
                <a:gd name="connsiteX9-9735" fmla="*/ 316155 w 1265948"/>
                <a:gd name="connsiteY9-9736" fmla="*/ 1129762 h 1883375"/>
                <a:gd name="connsiteX10-9737" fmla="*/ 260395 w 1265948"/>
                <a:gd name="connsiteY10-9738" fmla="*/ 1088454 h 1883375"/>
                <a:gd name="connsiteX11-9739" fmla="*/ 84013 w 1265948"/>
                <a:gd name="connsiteY11-9740" fmla="*/ 1087244 h 1883375"/>
                <a:gd name="connsiteX12-9741" fmla="*/ 2356 w 1265948"/>
                <a:gd name="connsiteY12-9742" fmla="*/ 1026050 h 1883375"/>
                <a:gd name="connsiteX0-9743" fmla="*/ 2356 w 1265948"/>
                <a:gd name="connsiteY0-9744" fmla="*/ 1026050 h 1884302"/>
                <a:gd name="connsiteX1-9745" fmla="*/ 277 w 1265948"/>
                <a:gd name="connsiteY1-9746" fmla="*/ 48556 h 1884302"/>
                <a:gd name="connsiteX2-9747" fmla="*/ 58609 w 1265948"/>
                <a:gd name="connsiteY2-9748" fmla="*/ 6677 h 1884302"/>
                <a:gd name="connsiteX3-9749" fmla="*/ 1191281 w 1265948"/>
                <a:gd name="connsiteY3-9750" fmla="*/ 0 h 1884302"/>
                <a:gd name="connsiteX4-9751" fmla="*/ 1257155 w 1265948"/>
                <a:gd name="connsiteY4-9752" fmla="*/ 59824 h 1884302"/>
                <a:gd name="connsiteX5-9753" fmla="*/ 1264362 w 1265948"/>
                <a:gd name="connsiteY5-9754" fmla="*/ 1844444 h 1884302"/>
                <a:gd name="connsiteX6-9755" fmla="*/ 1233319 w 1265948"/>
                <a:gd name="connsiteY6-9756" fmla="*/ 1878531 h 1884302"/>
                <a:gd name="connsiteX7-9757" fmla="*/ 368734 w 1265948"/>
                <a:gd name="connsiteY7-9758" fmla="*/ 1884302 h 1884302"/>
                <a:gd name="connsiteX8-9759" fmla="*/ 314164 w 1265948"/>
                <a:gd name="connsiteY8-9760" fmla="*/ 1789062 h 1884302"/>
                <a:gd name="connsiteX9-9761" fmla="*/ 316155 w 1265948"/>
                <a:gd name="connsiteY9-9762" fmla="*/ 1129762 h 1884302"/>
                <a:gd name="connsiteX10-9763" fmla="*/ 260395 w 1265948"/>
                <a:gd name="connsiteY10-9764" fmla="*/ 1088454 h 1884302"/>
                <a:gd name="connsiteX11-9765" fmla="*/ 84013 w 1265948"/>
                <a:gd name="connsiteY11-9766" fmla="*/ 1087244 h 1884302"/>
                <a:gd name="connsiteX12-9767" fmla="*/ 2356 w 1265948"/>
                <a:gd name="connsiteY12-9768" fmla="*/ 1026050 h 1884302"/>
                <a:gd name="connsiteX0-9769" fmla="*/ 2356 w 1265948"/>
                <a:gd name="connsiteY0-9770" fmla="*/ 1026050 h 1886073"/>
                <a:gd name="connsiteX1-9771" fmla="*/ 277 w 1265948"/>
                <a:gd name="connsiteY1-9772" fmla="*/ 48556 h 1886073"/>
                <a:gd name="connsiteX2-9773" fmla="*/ 58609 w 1265948"/>
                <a:gd name="connsiteY2-9774" fmla="*/ 6677 h 1886073"/>
                <a:gd name="connsiteX3-9775" fmla="*/ 1191281 w 1265948"/>
                <a:gd name="connsiteY3-9776" fmla="*/ 0 h 1886073"/>
                <a:gd name="connsiteX4-9777" fmla="*/ 1257155 w 1265948"/>
                <a:gd name="connsiteY4-9778" fmla="*/ 59824 h 1886073"/>
                <a:gd name="connsiteX5-9779" fmla="*/ 1264362 w 1265948"/>
                <a:gd name="connsiteY5-9780" fmla="*/ 1844444 h 1886073"/>
                <a:gd name="connsiteX6-9781" fmla="*/ 1233319 w 1265948"/>
                <a:gd name="connsiteY6-9782" fmla="*/ 1878531 h 1886073"/>
                <a:gd name="connsiteX7-9783" fmla="*/ 368734 w 1265948"/>
                <a:gd name="connsiteY7-9784" fmla="*/ 1884302 h 1886073"/>
                <a:gd name="connsiteX8-9785" fmla="*/ 314164 w 1265948"/>
                <a:gd name="connsiteY8-9786" fmla="*/ 1839130 h 1886073"/>
                <a:gd name="connsiteX9-9787" fmla="*/ 316155 w 1265948"/>
                <a:gd name="connsiteY9-9788" fmla="*/ 1129762 h 1886073"/>
                <a:gd name="connsiteX10-9789" fmla="*/ 260395 w 1265948"/>
                <a:gd name="connsiteY10-9790" fmla="*/ 1088454 h 1886073"/>
                <a:gd name="connsiteX11-9791" fmla="*/ 84013 w 1265948"/>
                <a:gd name="connsiteY11-9792" fmla="*/ 1087244 h 1886073"/>
                <a:gd name="connsiteX12-9793" fmla="*/ 2356 w 1265948"/>
                <a:gd name="connsiteY12-9794" fmla="*/ 1026050 h 1886073"/>
                <a:gd name="connsiteX0-9795" fmla="*/ 2356 w 1265948"/>
                <a:gd name="connsiteY0-9796" fmla="*/ 1026050 h 1884302"/>
                <a:gd name="connsiteX1-9797" fmla="*/ 277 w 1265948"/>
                <a:gd name="connsiteY1-9798" fmla="*/ 48556 h 1884302"/>
                <a:gd name="connsiteX2-9799" fmla="*/ 58609 w 1265948"/>
                <a:gd name="connsiteY2-9800" fmla="*/ 6677 h 1884302"/>
                <a:gd name="connsiteX3-9801" fmla="*/ 1191281 w 1265948"/>
                <a:gd name="connsiteY3-9802" fmla="*/ 0 h 1884302"/>
                <a:gd name="connsiteX4-9803" fmla="*/ 1257155 w 1265948"/>
                <a:gd name="connsiteY4-9804" fmla="*/ 59824 h 1884302"/>
                <a:gd name="connsiteX5-9805" fmla="*/ 1264362 w 1265948"/>
                <a:gd name="connsiteY5-9806" fmla="*/ 1844444 h 1884302"/>
                <a:gd name="connsiteX6-9807" fmla="*/ 1233319 w 1265948"/>
                <a:gd name="connsiteY6-9808" fmla="*/ 1878531 h 1884302"/>
                <a:gd name="connsiteX7-9809" fmla="*/ 368734 w 1265948"/>
                <a:gd name="connsiteY7-9810" fmla="*/ 1884302 h 1884302"/>
                <a:gd name="connsiteX8-9811" fmla="*/ 314164 w 1265948"/>
                <a:gd name="connsiteY8-9812" fmla="*/ 1839130 h 1884302"/>
                <a:gd name="connsiteX9-9813" fmla="*/ 316155 w 1265948"/>
                <a:gd name="connsiteY9-9814" fmla="*/ 1129762 h 1884302"/>
                <a:gd name="connsiteX10-9815" fmla="*/ 260395 w 1265948"/>
                <a:gd name="connsiteY10-9816" fmla="*/ 1088454 h 1884302"/>
                <a:gd name="connsiteX11-9817" fmla="*/ 84013 w 1265948"/>
                <a:gd name="connsiteY11-9818" fmla="*/ 1087244 h 1884302"/>
                <a:gd name="connsiteX12-9819" fmla="*/ 2356 w 1265948"/>
                <a:gd name="connsiteY12-9820" fmla="*/ 1026050 h 1884302"/>
                <a:gd name="connsiteX0-9821" fmla="*/ 2356 w 1265948"/>
                <a:gd name="connsiteY0-9822" fmla="*/ 1026050 h 1884302"/>
                <a:gd name="connsiteX1-9823" fmla="*/ 277 w 1265948"/>
                <a:gd name="connsiteY1-9824" fmla="*/ 48556 h 1884302"/>
                <a:gd name="connsiteX2-9825" fmla="*/ 58609 w 1265948"/>
                <a:gd name="connsiteY2-9826" fmla="*/ 6677 h 1884302"/>
                <a:gd name="connsiteX3-9827" fmla="*/ 1191281 w 1265948"/>
                <a:gd name="connsiteY3-9828" fmla="*/ 0 h 1884302"/>
                <a:gd name="connsiteX4-9829" fmla="*/ 1257155 w 1265948"/>
                <a:gd name="connsiteY4-9830" fmla="*/ 59824 h 1884302"/>
                <a:gd name="connsiteX5-9831" fmla="*/ 1264362 w 1265948"/>
                <a:gd name="connsiteY5-9832" fmla="*/ 1844444 h 1884302"/>
                <a:gd name="connsiteX6-9833" fmla="*/ 1233319 w 1265948"/>
                <a:gd name="connsiteY6-9834" fmla="*/ 1878531 h 1884302"/>
                <a:gd name="connsiteX7-9835" fmla="*/ 368734 w 1265948"/>
                <a:gd name="connsiteY7-9836" fmla="*/ 1884302 h 1884302"/>
                <a:gd name="connsiteX8-9837" fmla="*/ 314164 w 1265948"/>
                <a:gd name="connsiteY8-9838" fmla="*/ 1839130 h 1884302"/>
                <a:gd name="connsiteX9-9839" fmla="*/ 316155 w 1265948"/>
                <a:gd name="connsiteY9-9840" fmla="*/ 1129762 h 1884302"/>
                <a:gd name="connsiteX10-9841" fmla="*/ 260395 w 1265948"/>
                <a:gd name="connsiteY10-9842" fmla="*/ 1088454 h 1884302"/>
                <a:gd name="connsiteX11-9843" fmla="*/ 84013 w 1265948"/>
                <a:gd name="connsiteY11-9844" fmla="*/ 1087244 h 1884302"/>
                <a:gd name="connsiteX12-9845" fmla="*/ 2356 w 1265948"/>
                <a:gd name="connsiteY12-9846" fmla="*/ 1026050 h 18843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299" y="connsiteY10-300"/>
                </a:cxn>
                <a:cxn ang="0">
                  <a:pos x="connsiteX11-323" y="connsiteY11-324"/>
                </a:cxn>
                <a:cxn ang="0">
                  <a:pos x="connsiteX12-349" y="connsiteY12-350"/>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rgbClr val="70AD47">
                <a:lumMod val="20000"/>
                <a:lumOff val="80000"/>
                <a:alpha val="25098"/>
              </a:srgbClr>
            </a:solidFill>
            <a:ln w="19050" cap="flat" cmpd="sng" algn="ctr">
              <a:solidFill>
                <a:srgbClr val="70AD47">
                  <a:lumMod val="75000"/>
                </a:srgbClr>
              </a:solidFill>
              <a:prstDash val="sysDash"/>
              <a:headEnd type="none" w="med" len="med"/>
              <a:tailEnd type="none" w="med" len="med"/>
            </a:ln>
            <a:effectLst/>
          </p:spPr>
          <p:txBody>
            <a:bodyPr vert="horz" wrap="square" lIns="0" tIns="46630" rIns="0" bIns="46630" numCol="1" rtlCol="0" anchor="ctr" anchorCtr="0" compatLnSpc="1"/>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1600" b="0" i="1"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endParaRPr>
            </a:p>
          </p:txBody>
        </p:sp>
        <p:sp>
          <p:nvSpPr>
            <p:cNvPr id="56" name="cloud"/>
            <p:cNvSpPr>
              <a:spLocks noChangeAspect="1"/>
            </p:cNvSpPr>
            <p:nvPr/>
          </p:nvSpPr>
          <p:spPr bwMode="auto">
            <a:xfrm>
              <a:off x="5560850" y="2448897"/>
              <a:ext cx="276168" cy="1747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22225" cap="sq">
              <a:solidFill>
                <a:schemeClr val="accent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grpSp>
        <p:nvGrpSpPr>
          <p:cNvPr id="18" name="Group 17"/>
          <p:cNvGrpSpPr/>
          <p:nvPr/>
        </p:nvGrpSpPr>
        <p:grpSpPr>
          <a:xfrm>
            <a:off x="5211097" y="3544714"/>
            <a:ext cx="950551" cy="653171"/>
            <a:chOff x="5210931" y="3641771"/>
            <a:chExt cx="668058" cy="459056"/>
          </a:xfrm>
        </p:grpSpPr>
        <p:sp>
          <p:nvSpPr>
            <p:cNvPr id="32" name="Rectangle: Rounded Corners 31"/>
            <p:cNvSpPr/>
            <p:nvPr/>
          </p:nvSpPr>
          <p:spPr bwMode="auto">
            <a:xfrm>
              <a:off x="5210931" y="3641771"/>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35" name="Rectangle 34"/>
            <p:cNvSpPr/>
            <p:nvPr/>
          </p:nvSpPr>
          <p:spPr>
            <a:xfrm>
              <a:off x="5320039" y="3713807"/>
              <a:ext cx="450509" cy="305296"/>
            </a:xfrm>
            <a:prstGeom prst="rect">
              <a:avLst/>
            </a:prstGeom>
            <a:solidFill>
              <a:schemeClr val="bg1"/>
            </a:solid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cxnSp>
          <p:nvCxnSpPr>
            <p:cNvPr id="38" name="Straight Connector 37"/>
            <p:cNvCxnSpPr/>
            <p:nvPr/>
          </p:nvCxnSpPr>
          <p:spPr>
            <a:xfrm flipH="1">
              <a:off x="5520519" y="3734756"/>
              <a:ext cx="0" cy="19081"/>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5381314" y="3840955"/>
              <a:ext cx="68517" cy="130950"/>
              <a:chOff x="2136298" y="4226790"/>
              <a:chExt cx="196678" cy="375893"/>
            </a:xfrm>
          </p:grpSpPr>
          <p:sp>
            <p:nvSpPr>
              <p:cNvPr id="65" name="Rectangle 64"/>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6"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pic>
          <p:nvPicPr>
            <p:cNvPr id="67" name="Graphic 6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81836" y="3664735"/>
              <a:ext cx="69644" cy="64669"/>
            </a:xfrm>
            <a:prstGeom prst="rect">
              <a:avLst/>
            </a:prstGeom>
          </p:spPr>
        </p:pic>
        <p:pic>
          <p:nvPicPr>
            <p:cNvPr id="68" name="Graphic 6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476084" y="3757813"/>
              <a:ext cx="84920" cy="46320"/>
            </a:xfrm>
            <a:prstGeom prst="rect">
              <a:avLst/>
            </a:prstGeom>
          </p:spPr>
        </p:pic>
        <p:grpSp>
          <p:nvGrpSpPr>
            <p:cNvPr id="69" name="Group 68"/>
            <p:cNvGrpSpPr/>
            <p:nvPr/>
          </p:nvGrpSpPr>
          <p:grpSpPr>
            <a:xfrm>
              <a:off x="5465828" y="3840955"/>
              <a:ext cx="68517" cy="130950"/>
              <a:chOff x="2136298" y="4226790"/>
              <a:chExt cx="196678" cy="375893"/>
            </a:xfrm>
          </p:grpSpPr>
          <p:sp>
            <p:nvSpPr>
              <p:cNvPr id="70" name="Rectangle 69"/>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1"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72" name="Group 71"/>
            <p:cNvGrpSpPr/>
            <p:nvPr/>
          </p:nvGrpSpPr>
          <p:grpSpPr>
            <a:xfrm>
              <a:off x="5550342" y="3840955"/>
              <a:ext cx="68517" cy="130950"/>
              <a:chOff x="2136298" y="4226790"/>
              <a:chExt cx="196678" cy="375893"/>
            </a:xfrm>
          </p:grpSpPr>
          <p:sp>
            <p:nvSpPr>
              <p:cNvPr id="73" name="Rectangle 72"/>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4"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82" name="Group 81"/>
            <p:cNvGrpSpPr/>
            <p:nvPr/>
          </p:nvGrpSpPr>
          <p:grpSpPr>
            <a:xfrm>
              <a:off x="5634857" y="3840955"/>
              <a:ext cx="68517" cy="130950"/>
              <a:chOff x="2136298" y="4226790"/>
              <a:chExt cx="196678" cy="375893"/>
            </a:xfrm>
          </p:grpSpPr>
          <p:sp>
            <p:nvSpPr>
              <p:cNvPr id="83" name="Rectangle 82"/>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4"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grpSp>
        <p:nvGrpSpPr>
          <p:cNvPr id="20" name="Group 19"/>
          <p:cNvGrpSpPr/>
          <p:nvPr/>
        </p:nvGrpSpPr>
        <p:grpSpPr>
          <a:xfrm>
            <a:off x="5211097" y="4785075"/>
            <a:ext cx="950551" cy="653171"/>
            <a:chOff x="5210931" y="4882132"/>
            <a:chExt cx="668058" cy="459056"/>
          </a:xfrm>
        </p:grpSpPr>
        <p:sp>
          <p:nvSpPr>
            <p:cNvPr id="40" name="Rectangle: Rounded Corners 39"/>
            <p:cNvSpPr/>
            <p:nvPr/>
          </p:nvSpPr>
          <p:spPr bwMode="auto">
            <a:xfrm>
              <a:off x="5210931" y="4882132"/>
              <a:ext cx="668058" cy="459056"/>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pic>
          <p:nvPicPr>
            <p:cNvPr id="85" name="Graphic 8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1871" y="4977719"/>
              <a:ext cx="523925" cy="267881"/>
            </a:xfrm>
            <a:prstGeom prst="rect">
              <a:avLst/>
            </a:prstGeom>
          </p:spPr>
        </p:pic>
        <p:sp>
          <p:nvSpPr>
            <p:cNvPr id="19" name="Rectangle 18"/>
            <p:cNvSpPr/>
            <p:nvPr/>
          </p:nvSpPr>
          <p:spPr bwMode="auto">
            <a:xfrm>
              <a:off x="5476502" y="5080000"/>
              <a:ext cx="151600" cy="53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6" name="Commitments_EC4D"/>
            <p:cNvSpPr>
              <a:spLocks noChangeAspect="1" noEditPoints="1"/>
            </p:cNvSpPr>
            <p:nvPr/>
          </p:nvSpPr>
          <p:spPr bwMode="auto">
            <a:xfrm>
              <a:off x="5461313" y="5027450"/>
              <a:ext cx="179625" cy="16842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chemeClr val="bg1"/>
            </a:solidFill>
            <a:ln w="9525" cap="sq">
              <a:solidFill>
                <a:schemeClr val="tx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Dual Perimeters</a:t>
            </a:r>
            <a:endParaRPr lang="en-US"/>
          </a:p>
        </p:txBody>
      </p:sp>
      <p:sp>
        <p:nvSpPr>
          <p:cNvPr id="12" name="Arrow: Pentagon 11"/>
          <p:cNvSpPr/>
          <p:nvPr/>
        </p:nvSpPr>
        <p:spPr bwMode="auto">
          <a:xfrm>
            <a:off x="1400514" y="2114186"/>
            <a:ext cx="9309638" cy="1116952"/>
          </a:xfrm>
          <a:prstGeom prst="homePlate">
            <a:avLst/>
          </a:prstGeom>
          <a:gradFill>
            <a:gsLst>
              <a:gs pos="54000">
                <a:schemeClr val="accent3"/>
              </a:gs>
              <a:gs pos="97000">
                <a:schemeClr val="accent3">
                  <a:alpha val="0"/>
                </a:schemeClr>
              </a:gs>
            </a:gsLst>
            <a:lin ang="10800000" scaled="0"/>
          </a:gra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defTabSz="932180" fontAlgn="base">
              <a:spcBef>
                <a:spcPct val="0"/>
              </a:spcBef>
              <a:spcAft>
                <a:spcPct val="0"/>
              </a:spcAft>
            </a:pPr>
            <a:endParaRPr lang="en-US" sz="1600" b="1">
              <a:gradFill>
                <a:gsLst>
                  <a:gs pos="83000">
                    <a:srgbClr val="FFFFFF"/>
                  </a:gs>
                  <a:gs pos="100000">
                    <a:srgbClr val="FFFFFF"/>
                  </a:gs>
                </a:gsLst>
                <a:lin ang="5400000" scaled="1"/>
              </a:gradFill>
              <a:latin typeface="Segoe UI" panose="020B0502040204020203"/>
              <a:cs typeface="Segoe UI Semibold" panose="020B0702040204020203" pitchFamily="34" charset="0"/>
            </a:endParaRPr>
          </a:p>
        </p:txBody>
      </p:sp>
      <p:sp>
        <p:nvSpPr>
          <p:cNvPr id="13" name="Arrow: Pentagon 12"/>
          <p:cNvSpPr/>
          <p:nvPr/>
        </p:nvSpPr>
        <p:spPr bwMode="auto">
          <a:xfrm>
            <a:off x="914739" y="228209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457200" lvl="0" defTabSz="932180" fontAlgn="base">
              <a:spcBef>
                <a:spcPct val="0"/>
              </a:spcBef>
              <a:spcAft>
                <a:spcPct val="0"/>
              </a:spcAft>
            </a:pPr>
            <a:r>
              <a:rPr lang="en-US" sz="1600" b="1">
                <a:solidFill>
                  <a:srgbClr val="FF0000"/>
                </a:solidFill>
                <a:cs typeface="Segoe UI Semibold" panose="020B0702040204020203" pitchFamily="34" charset="0"/>
              </a:rPr>
              <a:t>ATTACKERS USING IDENTITY TACTICS</a:t>
            </a:r>
            <a:endParaRPr lang="en-US" sz="1600" b="1">
              <a:solidFill>
                <a:srgbClr val="FF0000"/>
              </a:solidFill>
              <a:cs typeface="Segoe UI Semibold" panose="020B0702040204020203" pitchFamily="34" charset="0"/>
            </a:endParaRPr>
          </a:p>
        </p:txBody>
      </p:sp>
      <p:grpSp>
        <p:nvGrpSpPr>
          <p:cNvPr id="3" name="Group 2"/>
          <p:cNvGrpSpPr/>
          <p:nvPr/>
        </p:nvGrpSpPr>
        <p:grpSpPr>
          <a:xfrm>
            <a:off x="617447" y="3362184"/>
            <a:ext cx="10092706" cy="2135680"/>
            <a:chOff x="617447" y="3362184"/>
            <a:chExt cx="10092706" cy="2135680"/>
          </a:xfrm>
        </p:grpSpPr>
        <p:grpSp>
          <p:nvGrpSpPr>
            <p:cNvPr id="41" name="Group 40"/>
            <p:cNvGrpSpPr/>
            <p:nvPr/>
          </p:nvGrpSpPr>
          <p:grpSpPr>
            <a:xfrm>
              <a:off x="617447" y="3362184"/>
              <a:ext cx="10092706" cy="1983280"/>
              <a:chOff x="1208284" y="3799271"/>
              <a:chExt cx="9754591" cy="1983280"/>
            </a:xfrm>
          </p:grpSpPr>
          <p:sp>
            <p:nvSpPr>
              <p:cNvPr id="40" name="Freeform: Shape 39"/>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defTabSz="932180" fontAlgn="base">
                  <a:spcBef>
                    <a:spcPct val="0"/>
                  </a:spcBef>
                  <a:spcAft>
                    <a:spcPct val="0"/>
                  </a:spcAft>
                </a:pPr>
                <a:endParaRPr lang="en-US" sz="1600" b="1" err="1">
                  <a:gradFill>
                    <a:gsLst>
                      <a:gs pos="83000">
                        <a:srgbClr val="1A1A1A"/>
                      </a:gs>
                      <a:gs pos="100000">
                        <a:srgbClr val="0D0D0D"/>
                      </a:gs>
                    </a:gsLst>
                    <a:lin ang="5400000" scaled="1"/>
                  </a:gradFill>
                  <a:cs typeface="Segoe UI Semibold" panose="020B0702040204020203" pitchFamily="34" charset="0"/>
                </a:endParaRPr>
              </a:p>
            </p:txBody>
          </p:sp>
          <p:sp>
            <p:nvSpPr>
              <p:cNvPr id="33" name="Freeform: Shape 32"/>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defTabSz="932180" fontAlgn="base">
                  <a:spcBef>
                    <a:spcPct val="0"/>
                  </a:spcBef>
                  <a:spcAft>
                    <a:spcPct val="0"/>
                  </a:spcAft>
                </a:pPr>
                <a:endParaRPr lang="en-US" sz="1600" b="1">
                  <a:gradFill>
                    <a:gsLst>
                      <a:gs pos="83000">
                        <a:srgbClr val="1A1A1A"/>
                      </a:gs>
                      <a:gs pos="100000">
                        <a:srgbClr val="0D0D0D"/>
                      </a:gs>
                    </a:gsLst>
                    <a:lin ang="5400000" scaled="1"/>
                  </a:gradFill>
                  <a:cs typeface="Segoe UI Semibold" panose="020B0702040204020203" pitchFamily="34" charset="0"/>
                </a:endParaRPr>
              </a:p>
            </p:txBody>
          </p:sp>
        </p:grpSp>
        <p:sp>
          <p:nvSpPr>
            <p:cNvPr id="5" name="TextBox 4"/>
            <p:cNvSpPr txBox="1"/>
            <p:nvPr/>
          </p:nvSpPr>
          <p:spPr>
            <a:xfrm>
              <a:off x="5904914" y="3655030"/>
              <a:ext cx="4190999" cy="787908"/>
            </a:xfrm>
            <a:prstGeom prst="rect">
              <a:avLst/>
            </a:prstGeom>
            <a:noFill/>
            <a:effectLst/>
          </p:spPr>
          <p:txBody>
            <a:bodyPr wrap="square" lIns="182880" tIns="146304" rIns="182880" bIns="146304" rtlCol="0" anchor="ctr">
              <a:spAutoFit/>
            </a:bodyPr>
            <a:lstStyle/>
            <a:p>
              <a:pPr marL="0" marR="0" lvl="0" indent="0" algn="r" defTabSz="914400" rtl="0" eaLnBrk="1" fontAlgn="auto" latinLnBrk="0" hangingPunct="1">
                <a:lnSpc>
                  <a:spcPct val="100000"/>
                </a:lnSpc>
                <a:spcBef>
                  <a:spcPct val="0"/>
                </a:spcBef>
                <a:spcAft>
                  <a:spcPts val="2355"/>
                </a:spcAft>
                <a:buClrTx/>
                <a:buSzTx/>
                <a:buFontTx/>
                <a:buNone/>
                <a:defRPr/>
              </a:pPr>
              <a:r>
                <a:rPr lang="en-US" sz="1600" b="1">
                  <a:cs typeface="Segoe UI Semibold" panose="020B0702040204020203" pitchFamily="34" charset="0"/>
                </a:rPr>
                <a:t>MODERN PERIMETER</a:t>
              </a:r>
              <a:br>
                <a:rPr lang="en-US" sz="1600" b="1">
                  <a:cs typeface="Segoe UI Semibold" panose="020B0702040204020203" pitchFamily="34" charset="0"/>
                </a:rPr>
              </a:br>
              <a:r>
                <a:rPr lang="en-US" sz="1600" b="1">
                  <a:cs typeface="Segoe UI Semibold" panose="020B0702040204020203" pitchFamily="34" charset="0"/>
                </a:rPr>
                <a:t>(Identity Controls)</a:t>
              </a:r>
              <a:endParaRPr lang="en-US" sz="1600" b="1">
                <a:cs typeface="Segoe UI Semibold" panose="020B0702040204020203" pitchFamily="34" charset="0"/>
              </a:endParaRPr>
            </a:p>
          </p:txBody>
        </p:sp>
        <p:grpSp>
          <p:nvGrpSpPr>
            <p:cNvPr id="45" name="Group 44"/>
            <p:cNvGrpSpPr/>
            <p:nvPr/>
          </p:nvGrpSpPr>
          <p:grpSpPr>
            <a:xfrm>
              <a:off x="617447" y="3514584"/>
              <a:ext cx="10092706" cy="1983280"/>
              <a:chOff x="1208284" y="3951671"/>
              <a:chExt cx="9754591" cy="1983280"/>
            </a:xfrm>
          </p:grpSpPr>
          <p:grpSp>
            <p:nvGrpSpPr>
              <p:cNvPr id="42" name="Group 41"/>
              <p:cNvGrpSpPr/>
              <p:nvPr/>
            </p:nvGrpSpPr>
            <p:grpSpPr>
              <a:xfrm flipH="1" flipV="1">
                <a:off x="1208284" y="3951671"/>
                <a:ext cx="9754591" cy="1983280"/>
                <a:chOff x="1208284" y="3799271"/>
                <a:chExt cx="9754591" cy="1983280"/>
              </a:xfrm>
            </p:grpSpPr>
            <p:sp>
              <p:nvSpPr>
                <p:cNvPr id="43" name="Freeform: Shape 42"/>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defTabSz="932180" fontAlgn="base">
                    <a:spcBef>
                      <a:spcPct val="0"/>
                    </a:spcBef>
                    <a:spcAft>
                      <a:spcPct val="0"/>
                    </a:spcAft>
                  </a:pPr>
                  <a:endParaRPr lang="en-US" sz="1600" b="1" err="1">
                    <a:gradFill>
                      <a:gsLst>
                        <a:gs pos="83000">
                          <a:srgbClr val="1A1A1A"/>
                        </a:gs>
                        <a:gs pos="100000">
                          <a:srgbClr val="0D0D0D"/>
                        </a:gs>
                      </a:gsLst>
                      <a:lin ang="5400000" scaled="1"/>
                    </a:gradFill>
                    <a:cs typeface="Segoe UI Semibold" panose="020B0702040204020203" pitchFamily="34" charset="0"/>
                  </a:endParaRPr>
                </a:p>
              </p:txBody>
            </p:sp>
            <p:sp>
              <p:nvSpPr>
                <p:cNvPr id="44" name="Freeform: Shape 43"/>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defTabSz="932180" fontAlgn="base">
                    <a:spcBef>
                      <a:spcPct val="0"/>
                    </a:spcBef>
                    <a:spcAft>
                      <a:spcPct val="0"/>
                    </a:spcAft>
                  </a:pPr>
                  <a:endParaRPr lang="en-US" sz="1600" b="1">
                    <a:gradFill>
                      <a:gsLst>
                        <a:gs pos="83000">
                          <a:srgbClr val="1A1A1A"/>
                        </a:gs>
                        <a:gs pos="100000">
                          <a:srgbClr val="0D0D0D"/>
                        </a:gs>
                      </a:gsLst>
                      <a:lin ang="5400000" scaled="1"/>
                    </a:gradFill>
                    <a:cs typeface="Segoe UI Semibold" panose="020B0702040204020203" pitchFamily="34" charset="0"/>
                  </a:endParaRPr>
                </a:p>
              </p:txBody>
            </p:sp>
          </p:grpSp>
          <p:sp>
            <p:nvSpPr>
              <p:cNvPr id="37" name="TextBox 36"/>
              <p:cNvSpPr txBox="1"/>
              <p:nvPr/>
            </p:nvSpPr>
            <p:spPr>
              <a:xfrm>
                <a:off x="1353855" y="4829288"/>
                <a:ext cx="4190999" cy="787908"/>
              </a:xfrm>
              <a:prstGeom prst="rect">
                <a:avLst/>
              </a:prstGeom>
              <a:noFill/>
              <a:effectLst/>
            </p:spPr>
            <p:txBody>
              <a:bodyPr wrap="square" lIns="182880" tIns="146304" rIns="182880" bIns="146304" rtlCol="0" anchor="ctr">
                <a:spAutoFit/>
              </a:bodyPr>
              <a:lstStyle/>
              <a:p>
                <a:pPr lvl="0" defTabSz="914400">
                  <a:spcBef>
                    <a:spcPct val="0"/>
                  </a:spcBef>
                  <a:spcAft>
                    <a:spcPts val="2355"/>
                  </a:spcAft>
                  <a:defRPr/>
                </a:pPr>
                <a:r>
                  <a:rPr lang="en-US" sz="1600" b="1">
                    <a:gradFill>
                      <a:gsLst>
                        <a:gs pos="83000">
                          <a:srgbClr val="1A1A1A"/>
                        </a:gs>
                        <a:gs pos="100000">
                          <a:srgbClr val="0D0D0D"/>
                        </a:gs>
                      </a:gsLst>
                      <a:lin ang="5400000" scaled="1"/>
                    </a:gradFill>
                    <a:cs typeface="Segoe UI Semibold" panose="020B0702040204020203" pitchFamily="34" charset="0"/>
                  </a:rPr>
                  <a:t>CLASSIC PERIMETER</a:t>
                </a:r>
                <a:br>
                  <a:rPr lang="en-US" sz="1600" b="1">
                    <a:gradFill>
                      <a:gsLst>
                        <a:gs pos="83000">
                          <a:srgbClr val="1A1A1A"/>
                        </a:gs>
                        <a:gs pos="100000">
                          <a:srgbClr val="0D0D0D"/>
                        </a:gs>
                      </a:gsLst>
                      <a:lin ang="5400000" scaled="1"/>
                    </a:gradFill>
                    <a:cs typeface="Segoe UI Semibold" panose="020B0702040204020203" pitchFamily="34" charset="0"/>
                  </a:rPr>
                </a:br>
                <a:r>
                  <a:rPr lang="en-US" sz="1600" b="1">
                    <a:gradFill>
                      <a:gsLst>
                        <a:gs pos="83000">
                          <a:srgbClr val="1A1A1A"/>
                        </a:gs>
                        <a:gs pos="100000">
                          <a:srgbClr val="0D0D0D"/>
                        </a:gs>
                      </a:gsLst>
                      <a:lin ang="5400000" scaled="1"/>
                    </a:gradFill>
                    <a:cs typeface="Segoe UI Semibold" panose="020B0702040204020203" pitchFamily="34" charset="0"/>
                  </a:rPr>
                  <a:t>(Network Controls)</a:t>
                </a:r>
                <a:endParaRPr lang="en-US" sz="1600" b="1">
                  <a:gradFill>
                    <a:gsLst>
                      <a:gs pos="83000">
                        <a:srgbClr val="1A1A1A"/>
                      </a:gs>
                      <a:gs pos="100000">
                        <a:srgbClr val="0D0D0D"/>
                      </a:gs>
                    </a:gsLst>
                    <a:lin ang="5400000" scaled="1"/>
                  </a:gradFill>
                  <a:cs typeface="Segoe UI Semibold" panose="020B0702040204020203" pitchFamily="34" charset="0"/>
                </a:endParaRPr>
              </a:p>
            </p:txBody>
          </p:sp>
        </p:grpSp>
      </p:grpSp>
      <p:sp>
        <p:nvSpPr>
          <p:cNvPr id="22" name="Arrow: Pentagon 21"/>
          <p:cNvSpPr/>
          <p:nvPr/>
        </p:nvSpPr>
        <p:spPr bwMode="auto">
          <a:xfrm>
            <a:off x="914739" y="2729812"/>
            <a:ext cx="8616557" cy="303802"/>
          </a:xfrm>
          <a:prstGeom prst="homePlat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457200" lvl="0" defTabSz="932180" fontAlgn="base">
              <a:spcBef>
                <a:spcPct val="0"/>
              </a:spcBef>
              <a:spcAft>
                <a:spcPct val="0"/>
              </a:spcAft>
            </a:pPr>
            <a:r>
              <a:rPr lang="fr-FR" sz="1600" b="1">
                <a:gradFill>
                  <a:gsLst>
                    <a:gs pos="83000">
                      <a:srgbClr val="1A1A1A"/>
                    </a:gs>
                    <a:gs pos="100000">
                      <a:srgbClr val="0D0D0D"/>
                    </a:gs>
                  </a:gsLst>
                  <a:lin ang="5400000" scaled="1"/>
                </a:gradFill>
                <a:cs typeface="Segoe UI Semibold" panose="020B0702040204020203" pitchFamily="34" charset="0"/>
              </a:rPr>
              <a:t>SECURING MODERN SCENARIOS (CLOUD, MOBILE, IOT)</a:t>
            </a:r>
            <a:endParaRPr lang="fr-FR" sz="1600" b="1">
              <a:gradFill>
                <a:gsLst>
                  <a:gs pos="83000">
                    <a:srgbClr val="1A1A1A"/>
                  </a:gs>
                  <a:gs pos="100000">
                    <a:srgbClr val="0D0D0D"/>
                  </a:gs>
                </a:gsLst>
                <a:lin ang="5400000" scaled="1"/>
              </a:gradFill>
              <a:cs typeface="Segoe UI Semibold" panose="020B0702040204020203" pitchFamily="34" charset="0"/>
            </a:endParaRPr>
          </a:p>
        </p:txBody>
      </p:sp>
      <p:sp>
        <p:nvSpPr>
          <p:cNvPr id="4" name="TextBox 3"/>
          <p:cNvSpPr txBox="1"/>
          <p:nvPr/>
        </p:nvSpPr>
        <p:spPr>
          <a:xfrm>
            <a:off x="8356603" y="5906077"/>
            <a:ext cx="2378361" cy="36933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defPPr>
              <a:defRPr lang="en-US"/>
            </a:defPPr>
            <a:lvl1pPr marR="0" lvl="0" indent="0" defTabSz="932180" fontAlgn="base">
              <a:lnSpc>
                <a:spcPct val="100000"/>
              </a:lnSpc>
              <a:spcBef>
                <a:spcPct val="0"/>
              </a:spcBef>
              <a:spcAft>
                <a:spcPct val="0"/>
              </a:spcAft>
              <a:buClrTx/>
              <a:buSzTx/>
              <a:buFontTx/>
              <a:buNone/>
              <a:defRPr kumimoji="0" sz="2400" b="0" i="0" u="none" strike="noStrike" cap="none" spc="0" normalizeH="0" baseline="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a:r>
              <a:rPr lang="en-US" sz="1600" b="1">
                <a:solidFill>
                  <a:schemeClr val="tx1"/>
                </a:solidFill>
              </a:rPr>
              <a:t>FULLY ZERO TRUST</a:t>
            </a:r>
            <a:endParaRPr lang="en-US" sz="1600" b="1">
              <a:solidFill>
                <a:schemeClr val="tx1"/>
              </a:solidFill>
            </a:endParaRPr>
          </a:p>
        </p:txBody>
      </p:sp>
      <p:cxnSp>
        <p:nvCxnSpPr>
          <p:cNvPr id="7" name="Straight Connector 6"/>
          <p:cNvCxnSpPr>
            <a:stCxn id="33" idx="1"/>
          </p:cNvCxnSpPr>
          <p:nvPr/>
        </p:nvCxnSpPr>
        <p:spPr>
          <a:xfrm>
            <a:off x="10710152" y="3362184"/>
            <a:ext cx="0" cy="2913225"/>
          </a:xfrm>
          <a:prstGeom prst="line">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0-#ppt_w/2"/>
                                          </p:val>
                                        </p:tav>
                                        <p:tav tm="100000">
                                          <p:val>
                                            <p:strVal val="#ppt_x"/>
                                          </p:val>
                                        </p:tav>
                                      </p:tavLst>
                                    </p:anim>
                                    <p:anim calcmode="lin" valueType="num">
                                      <p:cBhvr additive="base">
                                        <p:cTn id="11" dur="100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000" fill="hold"/>
                                        <p:tgtEl>
                                          <p:spTgt spid="22"/>
                                        </p:tgtEl>
                                        <p:attrNameLst>
                                          <p:attrName>ppt_x</p:attrName>
                                        </p:attrNameLst>
                                      </p:cBhvr>
                                      <p:tavLst>
                                        <p:tav tm="0">
                                          <p:val>
                                            <p:strVal val="0-#ppt_w/2"/>
                                          </p:val>
                                        </p:tav>
                                        <p:tav tm="100000">
                                          <p:val>
                                            <p:strVal val="#ppt_x"/>
                                          </p:val>
                                        </p:tav>
                                      </p:tavLst>
                                    </p:anim>
                                    <p:anim calcmode="lin" valueType="num">
                                      <p:cBhvr additive="base">
                                        <p:cTn id="1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2"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1" name="Group 50"/>
          <p:cNvGrpSpPr/>
          <p:nvPr/>
        </p:nvGrpSpPr>
        <p:grpSpPr>
          <a:xfrm>
            <a:off x="2779672" y="1301397"/>
            <a:ext cx="6632656" cy="1141439"/>
            <a:chOff x="617447" y="3362184"/>
            <a:chExt cx="10092706" cy="2135680"/>
          </a:xfrm>
        </p:grpSpPr>
        <p:grpSp>
          <p:nvGrpSpPr>
            <p:cNvPr id="52" name="Group 51"/>
            <p:cNvGrpSpPr/>
            <p:nvPr/>
          </p:nvGrpSpPr>
          <p:grpSpPr>
            <a:xfrm>
              <a:off x="617447" y="3362184"/>
              <a:ext cx="10092706" cy="1983280"/>
              <a:chOff x="1208284" y="3799271"/>
              <a:chExt cx="9754591" cy="1983280"/>
            </a:xfrm>
          </p:grpSpPr>
          <p:sp>
            <p:nvSpPr>
              <p:cNvPr id="59" name="Freeform: Shape 58"/>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1" i="0" u="none" strike="noStrike" kern="1200" cap="none" spc="0" normalizeH="0" baseline="0" noProof="0" err="1">
                  <a:ln>
                    <a:noFill/>
                  </a:ln>
                  <a:gradFill>
                    <a:gsLst>
                      <a:gs pos="83000">
                        <a:srgbClr val="1A1A1A"/>
                      </a:gs>
                      <a:gs pos="100000">
                        <a:srgbClr val="0D0D0D"/>
                      </a:gs>
                    </a:gsLst>
                    <a:lin ang="5400000" scaled="1"/>
                  </a:gradFill>
                  <a:effectLst/>
                  <a:uLnTx/>
                  <a:uFillTx/>
                  <a:latin typeface="Segoe UI" panose="020B0502040204020203"/>
                  <a:ea typeface="+mn-ea"/>
                  <a:cs typeface="Segoe UI Semibold" panose="020B0702040204020203" pitchFamily="34" charset="0"/>
                </a:endParaRPr>
              </a:p>
            </p:txBody>
          </p:sp>
          <p:sp>
            <p:nvSpPr>
              <p:cNvPr id="60" name="Freeform: Shape 59"/>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panose="020B0502040204020203"/>
                  <a:ea typeface="+mn-ea"/>
                  <a:cs typeface="Segoe UI Semibold" panose="020B0702040204020203" pitchFamily="34" charset="0"/>
                </a:endParaRPr>
              </a:p>
            </p:txBody>
          </p:sp>
        </p:grpSp>
        <p:sp>
          <p:nvSpPr>
            <p:cNvPr id="53" name="TextBox 52"/>
            <p:cNvSpPr txBox="1"/>
            <p:nvPr/>
          </p:nvSpPr>
          <p:spPr>
            <a:xfrm>
              <a:off x="5904915" y="3455845"/>
              <a:ext cx="4190999" cy="1186278"/>
            </a:xfrm>
            <a:prstGeom prst="rect">
              <a:avLst/>
            </a:prstGeom>
            <a:noFill/>
            <a:effectLst/>
          </p:spPr>
          <p:txBody>
            <a:bodyPr wrap="square" lIns="182880" tIns="146304" rIns="182880" bIns="146304" rtlCol="0" anchor="ctr">
              <a:spAutoFit/>
            </a:bodyPr>
            <a:lstStyle/>
            <a:p>
              <a:pPr marL="0" marR="0" lvl="0" indent="0" algn="r" defTabSz="914400" rtl="0" eaLnBrk="1" fontAlgn="auto" latinLnBrk="0" hangingPunct="1">
                <a:lnSpc>
                  <a:spcPct val="100000"/>
                </a:lnSpc>
                <a:spcBef>
                  <a:spcPct val="0"/>
                </a:spcBef>
                <a:spcAft>
                  <a:spcPts val="2355"/>
                </a:spcAft>
                <a:buClrTx/>
                <a:buSzTx/>
                <a:buFontTx/>
                <a:buNone/>
                <a:defRPr/>
              </a:pPr>
              <a:r>
                <a:rPr kumimoji="0" lang="en-US" sz="1050" b="1" i="0" u="none" strike="noStrike" kern="1200" cap="none" spc="0" normalizeH="0" baseline="0" noProof="0">
                  <a:ln>
                    <a:noFill/>
                  </a:ln>
                  <a:solidFill>
                    <a:srgbClr val="1A1A1A"/>
                  </a:solidFill>
                  <a:effectLst/>
                  <a:uLnTx/>
                  <a:uFillTx/>
                  <a:latin typeface="Segoe UI" panose="020B0502040204020203"/>
                  <a:ea typeface="+mn-ea"/>
                  <a:cs typeface="Segoe UI Semibold" panose="020B0702040204020203" pitchFamily="34" charset="0"/>
                </a:rPr>
                <a:t>MODERN PERIMETER</a:t>
              </a:r>
              <a:br>
                <a:rPr kumimoji="0" lang="en-US" sz="1050" b="1" i="0" u="none" strike="noStrike" kern="1200" cap="none" spc="0" normalizeH="0" baseline="0" noProof="0">
                  <a:ln>
                    <a:noFill/>
                  </a:ln>
                  <a:solidFill>
                    <a:srgbClr val="1A1A1A"/>
                  </a:solidFill>
                  <a:effectLst/>
                  <a:uLnTx/>
                  <a:uFillTx/>
                  <a:latin typeface="Segoe UI" panose="020B0502040204020203"/>
                  <a:ea typeface="+mn-ea"/>
                  <a:cs typeface="Segoe UI Semibold" panose="020B0702040204020203" pitchFamily="34" charset="0"/>
                </a:rPr>
              </a:br>
              <a:r>
                <a:rPr kumimoji="0" lang="en-US" sz="1050" b="1" i="0" u="none" strike="noStrike" kern="1200" cap="none" spc="0" normalizeH="0" baseline="0" noProof="0">
                  <a:ln>
                    <a:noFill/>
                  </a:ln>
                  <a:solidFill>
                    <a:srgbClr val="1A1A1A"/>
                  </a:solidFill>
                  <a:effectLst/>
                  <a:uLnTx/>
                  <a:uFillTx/>
                  <a:latin typeface="Segoe UI" panose="020B0502040204020203"/>
                  <a:ea typeface="+mn-ea"/>
                  <a:cs typeface="Segoe UI Semibold" panose="020B0702040204020203" pitchFamily="34" charset="0"/>
                </a:rPr>
                <a:t>(Identity Controls)</a:t>
              </a:r>
              <a:endParaRPr kumimoji="0" lang="en-US" sz="1050" b="1" i="0" u="none" strike="noStrike" kern="1200" cap="none" spc="0" normalizeH="0" baseline="0" noProof="0">
                <a:ln>
                  <a:noFill/>
                </a:ln>
                <a:solidFill>
                  <a:srgbClr val="1A1A1A"/>
                </a:solidFill>
                <a:effectLst/>
                <a:uLnTx/>
                <a:uFillTx/>
                <a:latin typeface="Segoe UI" panose="020B0502040204020203"/>
                <a:ea typeface="+mn-ea"/>
                <a:cs typeface="Segoe UI Semibold" panose="020B0702040204020203" pitchFamily="34" charset="0"/>
              </a:endParaRPr>
            </a:p>
          </p:txBody>
        </p:sp>
        <p:grpSp>
          <p:nvGrpSpPr>
            <p:cNvPr id="54" name="Group 53"/>
            <p:cNvGrpSpPr/>
            <p:nvPr/>
          </p:nvGrpSpPr>
          <p:grpSpPr>
            <a:xfrm>
              <a:off x="617447" y="3514584"/>
              <a:ext cx="10092706" cy="1983280"/>
              <a:chOff x="1208284" y="3951671"/>
              <a:chExt cx="9754591" cy="1983280"/>
            </a:xfrm>
          </p:grpSpPr>
          <p:grpSp>
            <p:nvGrpSpPr>
              <p:cNvPr id="55" name="Group 54"/>
              <p:cNvGrpSpPr/>
              <p:nvPr/>
            </p:nvGrpSpPr>
            <p:grpSpPr>
              <a:xfrm flipH="1" flipV="1">
                <a:off x="1208284" y="3951671"/>
                <a:ext cx="9754591" cy="1983280"/>
                <a:chOff x="1208284" y="3799271"/>
                <a:chExt cx="9754591" cy="1983280"/>
              </a:xfrm>
            </p:grpSpPr>
            <p:sp>
              <p:nvSpPr>
                <p:cNvPr id="57" name="Freeform: Shape 56"/>
                <p:cNvSpPr/>
                <p:nvPr/>
              </p:nvSpPr>
              <p:spPr bwMode="auto">
                <a:xfrm flipH="1" flipV="1">
                  <a:off x="1208284" y="3799272"/>
                  <a:ext cx="9754591" cy="1983279"/>
                </a:xfrm>
                <a:custGeom>
                  <a:avLst/>
                  <a:gdLst>
                    <a:gd name="connsiteX0" fmla="*/ 9754591 w 9754591"/>
                    <a:gd name="connsiteY0" fmla="*/ 1983279 h 1983279"/>
                    <a:gd name="connsiteX1" fmla="*/ 0 w 9754591"/>
                    <a:gd name="connsiteY1" fmla="*/ 1983279 h 1983279"/>
                    <a:gd name="connsiteX2" fmla="*/ 0 w 9754591"/>
                    <a:gd name="connsiteY2" fmla="*/ 0 h 1983279"/>
                  </a:gdLst>
                  <a:ahLst/>
                  <a:cxnLst>
                    <a:cxn ang="0">
                      <a:pos x="connsiteX0" y="connsiteY0"/>
                    </a:cxn>
                    <a:cxn ang="0">
                      <a:pos x="connsiteX1" y="connsiteY1"/>
                    </a:cxn>
                    <a:cxn ang="0">
                      <a:pos x="connsiteX2" y="connsiteY2"/>
                    </a:cxn>
                  </a:cxnLst>
                  <a:rect l="l" t="t" r="r" b="b"/>
                  <a:pathLst>
                    <a:path w="9754591" h="1983279">
                      <a:moveTo>
                        <a:pt x="9754591" y="1983279"/>
                      </a:moveTo>
                      <a:lnTo>
                        <a:pt x="0" y="1983279"/>
                      </a:lnTo>
                      <a:lnTo>
                        <a:pt x="0" y="0"/>
                      </a:ln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1" i="0" u="none" strike="noStrike" kern="1200" cap="none" spc="0" normalizeH="0" baseline="0" noProof="0" err="1">
                    <a:ln>
                      <a:noFill/>
                    </a:ln>
                    <a:gradFill>
                      <a:gsLst>
                        <a:gs pos="83000">
                          <a:srgbClr val="1A1A1A"/>
                        </a:gs>
                        <a:gs pos="100000">
                          <a:srgbClr val="0D0D0D"/>
                        </a:gs>
                      </a:gsLst>
                      <a:lin ang="5400000" scaled="1"/>
                    </a:gradFill>
                    <a:effectLst/>
                    <a:uLnTx/>
                    <a:uFillTx/>
                    <a:latin typeface="Segoe UI" panose="020B0502040204020203"/>
                    <a:ea typeface="+mn-ea"/>
                    <a:cs typeface="Segoe UI Semibold" panose="020B0702040204020203" pitchFamily="34" charset="0"/>
                  </a:endParaRPr>
                </a:p>
              </p:txBody>
            </p:sp>
            <p:sp>
              <p:nvSpPr>
                <p:cNvPr id="58" name="Freeform: Shape 57"/>
                <p:cNvSpPr/>
                <p:nvPr/>
              </p:nvSpPr>
              <p:spPr bwMode="auto">
                <a:xfrm flipH="1" flipV="1">
                  <a:off x="1788139" y="3799271"/>
                  <a:ext cx="9174735" cy="1865384"/>
                </a:xfrm>
                <a:custGeom>
                  <a:avLst/>
                  <a:gdLst>
                    <a:gd name="connsiteX0" fmla="*/ 9174735 w 9174735"/>
                    <a:gd name="connsiteY0" fmla="*/ 1865384 h 1865384"/>
                    <a:gd name="connsiteX1" fmla="*/ 0 w 9174735"/>
                    <a:gd name="connsiteY1" fmla="*/ 1865384 h 1865384"/>
                    <a:gd name="connsiteX2" fmla="*/ 0 w 9174735"/>
                    <a:gd name="connsiteY2" fmla="*/ 0 h 1865384"/>
                  </a:gdLst>
                  <a:ahLst/>
                  <a:cxnLst>
                    <a:cxn ang="0">
                      <a:pos x="connsiteX0" y="connsiteY0"/>
                    </a:cxn>
                    <a:cxn ang="0">
                      <a:pos x="connsiteX1" y="connsiteY1"/>
                    </a:cxn>
                    <a:cxn ang="0">
                      <a:pos x="connsiteX2" y="connsiteY2"/>
                    </a:cxn>
                  </a:cxnLst>
                  <a:rect l="l" t="t" r="r" b="b"/>
                  <a:pathLst>
                    <a:path w="9174735" h="1865384">
                      <a:moveTo>
                        <a:pt x="9174735" y="1865384"/>
                      </a:moveTo>
                      <a:lnTo>
                        <a:pt x="0" y="1865384"/>
                      </a:lnTo>
                      <a:lnTo>
                        <a:pt x="0" y="0"/>
                      </a:lnTo>
                      <a:close/>
                    </a:path>
                  </a:pathLst>
                </a:custGeom>
                <a:solidFill>
                  <a:srgbClr val="FFFFFF">
                    <a:alpha val="89804"/>
                  </a:srgbClr>
                </a:solidFill>
                <a:ln>
                  <a:noFill/>
                </a:ln>
                <a:effectLst>
                  <a:outerShdw blurRad="1905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1" i="0" u="none" strike="noStrike" kern="1200" cap="none" spc="0" normalizeH="0" baseline="0" noProof="0">
                    <a:ln>
                      <a:noFill/>
                    </a:ln>
                    <a:gradFill>
                      <a:gsLst>
                        <a:gs pos="83000">
                          <a:srgbClr val="1A1A1A"/>
                        </a:gs>
                        <a:gs pos="100000">
                          <a:srgbClr val="0D0D0D"/>
                        </a:gs>
                      </a:gsLst>
                      <a:lin ang="5400000" scaled="1"/>
                    </a:gradFill>
                    <a:effectLst/>
                    <a:uLnTx/>
                    <a:uFillTx/>
                    <a:latin typeface="Segoe UI" panose="020B0502040204020203"/>
                    <a:ea typeface="+mn-ea"/>
                    <a:cs typeface="Segoe UI Semibold" panose="020B0702040204020203" pitchFamily="34" charset="0"/>
                  </a:endParaRPr>
                </a:p>
              </p:txBody>
            </p:sp>
          </p:grpSp>
          <p:sp>
            <p:nvSpPr>
              <p:cNvPr id="56" name="TextBox 55"/>
              <p:cNvSpPr txBox="1"/>
              <p:nvPr/>
            </p:nvSpPr>
            <p:spPr>
              <a:xfrm>
                <a:off x="1353855" y="4630103"/>
                <a:ext cx="4190999" cy="1186278"/>
              </a:xfrm>
              <a:prstGeom prst="rect">
                <a:avLst/>
              </a:prstGeom>
              <a:noFill/>
              <a:effectLst/>
            </p:spPr>
            <p:txBody>
              <a:bodyPr wrap="square" lIns="182880" tIns="146304" rIns="182880" bIns="146304" rtlCol="0" anchor="ctr">
                <a:spAutoFit/>
              </a:bodyPr>
              <a:lstStyle/>
              <a:p>
                <a:pPr marL="0" marR="0" lvl="0" indent="0" algn="l" defTabSz="914400" rtl="0" eaLnBrk="1" fontAlgn="auto" latinLnBrk="0" hangingPunct="1">
                  <a:lnSpc>
                    <a:spcPct val="100000"/>
                  </a:lnSpc>
                  <a:spcBef>
                    <a:spcPct val="0"/>
                  </a:spcBef>
                  <a:spcAft>
                    <a:spcPts val="2355"/>
                  </a:spcAft>
                  <a:buClrTx/>
                  <a:buSzTx/>
                  <a:buFontTx/>
                  <a:buNone/>
                  <a:defRPr/>
                </a:pPr>
                <a:r>
                  <a:rPr kumimoji="0" lang="en-US" sz="1050" b="1" i="0" u="none" strike="noStrike" kern="1200" cap="none" spc="0" normalizeH="0" baseline="0" noProof="0">
                    <a:ln>
                      <a:noFill/>
                    </a:ln>
                    <a:solidFill>
                      <a:srgbClr val="1A1A1A"/>
                    </a:solidFill>
                    <a:effectLst/>
                    <a:uLnTx/>
                    <a:uFillTx/>
                    <a:latin typeface="Segoe UI" panose="020B0502040204020203"/>
                    <a:ea typeface="+mn-ea"/>
                    <a:cs typeface="Segoe UI Semibold" panose="020B0702040204020203" pitchFamily="34" charset="0"/>
                  </a:rPr>
                  <a:t>CLASSIC PERIMETER</a:t>
                </a:r>
                <a:br>
                  <a:rPr kumimoji="0" lang="en-US" sz="1050" b="1" i="0" u="none" strike="noStrike" kern="1200" cap="none" spc="0" normalizeH="0" baseline="0" noProof="0">
                    <a:ln>
                      <a:noFill/>
                    </a:ln>
                    <a:solidFill>
                      <a:srgbClr val="1A1A1A"/>
                    </a:solidFill>
                    <a:effectLst/>
                    <a:uLnTx/>
                    <a:uFillTx/>
                    <a:latin typeface="Segoe UI" panose="020B0502040204020203"/>
                    <a:ea typeface="+mn-ea"/>
                    <a:cs typeface="Segoe UI Semibold" panose="020B0702040204020203" pitchFamily="34" charset="0"/>
                  </a:rPr>
                </a:br>
                <a:r>
                  <a:rPr kumimoji="0" lang="en-US" sz="1050" b="1" i="0" u="none" strike="noStrike" kern="1200" cap="none" spc="0" normalizeH="0" baseline="0" noProof="0">
                    <a:ln>
                      <a:noFill/>
                    </a:ln>
                    <a:solidFill>
                      <a:srgbClr val="1A1A1A"/>
                    </a:solidFill>
                    <a:effectLst/>
                    <a:uLnTx/>
                    <a:uFillTx/>
                    <a:latin typeface="Segoe UI" panose="020B0502040204020203"/>
                    <a:ea typeface="+mn-ea"/>
                    <a:cs typeface="Segoe UI Semibold" panose="020B0702040204020203" pitchFamily="34" charset="0"/>
                  </a:rPr>
                  <a:t>(Network Controls)</a:t>
                </a:r>
                <a:endParaRPr kumimoji="0" lang="en-US" sz="1050" b="1" i="0" u="none" strike="noStrike" kern="1200" cap="none" spc="0" normalizeH="0" baseline="0" noProof="0">
                  <a:ln>
                    <a:noFill/>
                  </a:ln>
                  <a:solidFill>
                    <a:srgbClr val="1A1A1A"/>
                  </a:solidFill>
                  <a:effectLst/>
                  <a:uLnTx/>
                  <a:uFillTx/>
                  <a:latin typeface="Segoe UI" panose="020B0502040204020203"/>
                  <a:ea typeface="+mn-ea"/>
                  <a:cs typeface="Segoe UI Semibold" panose="020B0702040204020203" pitchFamily="34" charset="0"/>
                </a:endParaRPr>
              </a:p>
            </p:txBody>
          </p:sp>
        </p:grpSp>
      </p:grpSp>
      <p:sp>
        <p:nvSpPr>
          <p:cNvPr id="62" name="Rectangle 61"/>
          <p:cNvSpPr/>
          <p:nvPr/>
        </p:nvSpPr>
        <p:spPr bwMode="auto">
          <a:xfrm>
            <a:off x="2844353" y="1804184"/>
            <a:ext cx="2143362" cy="457200"/>
          </a:xfrm>
          <a:prstGeom prst="rect">
            <a:avLst/>
          </a:prstGeom>
          <a:solidFill>
            <a:srgbClr val="E5E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Segoe UI" panose="020B0502040204020203" pitchFamily="34" charset="0"/>
                <a:cs typeface="Segoe UI" panose="020B0502040204020203" pitchFamily="34" charset="0"/>
              </a:rPr>
              <a:t>Legacy Architectures</a:t>
            </a:r>
            <a:endPar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3" name="Rectangle 62"/>
          <p:cNvSpPr/>
          <p:nvPr/>
        </p:nvSpPr>
        <p:spPr bwMode="auto">
          <a:xfrm>
            <a:off x="7110676" y="1402646"/>
            <a:ext cx="2267352" cy="457200"/>
          </a:xfrm>
          <a:prstGeom prst="rect">
            <a:avLst/>
          </a:prstGeom>
          <a:solidFill>
            <a:srgbClr val="E7F2E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t>Modern Architectures</a:t>
            </a:r>
            <a:endParaRPr kumimoji="0" lang="en-US" sz="14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endParaRPr>
          </a:p>
        </p:txBody>
      </p:sp>
      <p:sp>
        <p:nvSpPr>
          <p:cNvPr id="2" name="Title 1"/>
          <p:cNvSpPr>
            <a:spLocks noGrp="1"/>
          </p:cNvSpPr>
          <p:nvPr>
            <p:ph type="title"/>
          </p:nvPr>
        </p:nvSpPr>
        <p:spPr/>
        <p:txBody>
          <a:bodyPr/>
          <a:lstStyle/>
          <a:p>
            <a:r>
              <a:rPr lang="en-US"/>
              <a:t>Evolution of Roles and Responsibilities</a:t>
            </a:r>
            <a:endParaRPr lang="en-US"/>
          </a:p>
        </p:txBody>
      </p:sp>
      <p:sp>
        <p:nvSpPr>
          <p:cNvPr id="61" name="TextBox 60"/>
          <p:cNvSpPr txBox="1"/>
          <p:nvPr/>
        </p:nvSpPr>
        <p:spPr>
          <a:xfrm>
            <a:off x="2595153" y="3321253"/>
            <a:ext cx="7001725"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t>Security roles will change with architectural/operational</a:t>
            </a:r>
            <a:r>
              <a:rPr kumimoji="0" lang="en-US" sz="1800" b="1" i="0" u="none" strike="noStrike" kern="1200" cap="none" spc="0" normalizeH="0" noProof="0">
                <a:ln>
                  <a:noFill/>
                </a:ln>
                <a:gradFill>
                  <a:gsLst>
                    <a:gs pos="2917">
                      <a:srgbClr val="1A1A1A"/>
                    </a:gs>
                    <a:gs pos="30000">
                      <a:srgbClr val="1A1A1A"/>
                    </a:gs>
                  </a:gsLst>
                  <a:lin ang="5400000" scaled="0"/>
                </a:gradFill>
                <a:effectLst/>
                <a:uLnTx/>
                <a:uFillTx/>
                <a:latin typeface="Segoe UI" panose="020B0502040204020203"/>
                <a:ea typeface="+mn-ea"/>
                <a:cs typeface="+mn-cs"/>
              </a:rPr>
              <a:t> models</a:t>
            </a:r>
            <a:endPar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64" name="TextBox 63"/>
          <p:cNvSpPr txBox="1"/>
          <p:nvPr/>
        </p:nvSpPr>
        <p:spPr>
          <a:xfrm>
            <a:off x="1335897" y="2847326"/>
            <a:ext cx="210352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a:ea typeface="+mn-ea"/>
                <a:cs typeface="+mn-cs"/>
              </a:rPr>
              <a:t>“STOP THE PRESSES!”</a:t>
            </a:r>
            <a:endPar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a:ea typeface="+mn-ea"/>
              <a:cs typeface="+mn-cs"/>
            </a:endParaRPr>
          </a:p>
        </p:txBody>
      </p:sp>
      <p:sp>
        <p:nvSpPr>
          <p:cNvPr id="65" name="Rectangle 64"/>
          <p:cNvSpPr/>
          <p:nvPr/>
        </p:nvSpPr>
        <p:spPr>
          <a:xfrm>
            <a:off x="6550630" y="2801159"/>
            <a:ext cx="4230163"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panose="020B0502040204020203"/>
                <a:ea typeface="+mn-ea"/>
                <a:cs typeface="+mn-cs"/>
              </a:rPr>
              <a:t>CONTINUOUS VALIDATION</a:t>
            </a:r>
            <a:endParaRPr kumimoji="0" lang="en-US" sz="1600" b="1" i="0" u="none" strike="noStrike" kern="1200" cap="none" spc="0" normalizeH="0" baseline="0" noProof="0">
              <a:ln>
                <a:noFill/>
              </a:ln>
              <a:gradFill>
                <a:gsLst>
                  <a:gs pos="83000">
                    <a:srgbClr val="107C10"/>
                  </a:gs>
                  <a:gs pos="100000">
                    <a:srgbClr val="107C10"/>
                  </a:gs>
                </a:gsLst>
                <a:lin ang="5400000" scaled="1"/>
              </a:gradFill>
              <a:effectLst/>
              <a:uLnTx/>
              <a:uFillTx/>
              <a:latin typeface="Segoe UI" panose="020B0502040204020203"/>
              <a:ea typeface="+mn-ea"/>
              <a:cs typeface="+mn-cs"/>
            </a:endParaRPr>
          </a:p>
        </p:txBody>
      </p:sp>
      <p:cxnSp>
        <p:nvCxnSpPr>
          <p:cNvPr id="66" name="Straight Arrow Connector 65"/>
          <p:cNvCxnSpPr/>
          <p:nvPr/>
        </p:nvCxnSpPr>
        <p:spPr>
          <a:xfrm>
            <a:off x="3528508" y="2970437"/>
            <a:ext cx="4464424"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588264" y="3791989"/>
            <a:ext cx="10972800" cy="548640"/>
            <a:chOff x="588264" y="3583454"/>
            <a:chExt cx="10972800" cy="548640"/>
          </a:xfrm>
        </p:grpSpPr>
        <p:sp>
          <p:nvSpPr>
            <p:cNvPr id="68" name="Rectangle 67"/>
            <p:cNvSpPr/>
            <p:nvPr/>
          </p:nvSpPr>
          <p:spPr bwMode="auto">
            <a:xfrm>
              <a:off x="588264" y="3583454"/>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anose="020B0502040204020203"/>
                  <a:ea typeface="Segoe UI" panose="020B0502040204020203" pitchFamily="34" charset="0"/>
                  <a:cs typeface="Segoe UI" panose="020B0502040204020203" pitchFamily="34" charset="0"/>
                </a:rPr>
                <a:t>Administration</a:t>
              </a:r>
              <a:endPar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9" name="TextBox 68"/>
            <p:cNvSpPr txBox="1"/>
            <p:nvPr/>
          </p:nvSpPr>
          <p:spPr>
            <a:xfrm>
              <a:off x="8083892" y="3750052"/>
              <a:ext cx="3176468" cy="215444"/>
            </a:xfrm>
            <a:prstGeom prst="rect">
              <a:avLst/>
            </a:prstGeom>
            <a:noFill/>
          </p:spPr>
          <p:txBody>
            <a:bodyPr wrap="square" lIns="0" tIns="0" rIns="0" bIns="0" rtlCol="0">
              <a:spAutoFit/>
            </a:bodyPr>
            <a:lstStyle>
              <a:defPPr>
                <a:defRPr lang="en-US"/>
              </a:defPPr>
              <a:lvl1pPr>
                <a:defRPr b="1">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rPr>
                <a:t>Author &amp; Govern Automation</a:t>
              </a:r>
              <a:endPar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endParaRPr>
            </a:p>
          </p:txBody>
        </p:sp>
        <p:sp>
          <p:nvSpPr>
            <p:cNvPr id="70" name="TextBox 69"/>
            <p:cNvSpPr txBox="1"/>
            <p:nvPr/>
          </p:nvSpPr>
          <p:spPr>
            <a:xfrm>
              <a:off x="894832" y="3750052"/>
              <a:ext cx="333764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panose="020B0702040204020203"/>
                  <a:ea typeface="+mn-ea"/>
                  <a:cs typeface="+mn-cs"/>
                </a:rPr>
                <a:t>Manual Resource Administration</a:t>
              </a:r>
              <a:endPar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panose="020B0702040204020203"/>
                <a:ea typeface="+mn-ea"/>
                <a:cs typeface="+mn-cs"/>
              </a:endParaRPr>
            </a:p>
          </p:txBody>
        </p:sp>
        <p:cxnSp>
          <p:nvCxnSpPr>
            <p:cNvPr id="71" name="Straight Arrow Connector 70"/>
            <p:cNvCxnSpPr/>
            <p:nvPr/>
          </p:nvCxnSpPr>
          <p:spPr>
            <a:xfrm>
              <a:off x="7067006" y="3857774"/>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061792" y="3857774"/>
              <a:ext cx="1058847"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588263" y="4398158"/>
            <a:ext cx="10972800" cy="640080"/>
            <a:chOff x="588263" y="4287970"/>
            <a:chExt cx="10972800" cy="640080"/>
          </a:xfrm>
        </p:grpSpPr>
        <p:sp>
          <p:nvSpPr>
            <p:cNvPr id="74" name="Rectangle 73"/>
            <p:cNvSpPr/>
            <p:nvPr/>
          </p:nvSpPr>
          <p:spPr bwMode="auto">
            <a:xfrm>
              <a:off x="588263" y="4287970"/>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chemeClr val="tx1">
                      <a:lumMod val="50000"/>
                      <a:lumOff val="50000"/>
                    </a:schemeClr>
                  </a:solidFill>
                  <a:effectLst/>
                  <a:uLnTx/>
                  <a:uFillTx/>
                  <a:latin typeface="Segoe UI" panose="020B0502040204020203"/>
                  <a:ea typeface="+mn-ea"/>
                  <a:cs typeface="Segoe UI" panose="020B0502040204020203" pitchFamily="34" charset="0"/>
                </a:rPr>
                <a:t>Network </a:t>
              </a:r>
              <a:r>
                <a:rPr kumimoji="0" lang="en-US" sz="1600" b="1" i="0" u="none" strike="noStrike" kern="1200" cap="none" spc="0" normalizeH="0" baseline="0" noProof="0">
                  <a:ln>
                    <a:noFill/>
                  </a:ln>
                  <a:solidFill>
                    <a:schemeClr val="tx1">
                      <a:lumMod val="50000"/>
                      <a:lumOff val="50000"/>
                    </a:schemeClr>
                  </a:solidFill>
                  <a:effectLst/>
                  <a:uLnTx/>
                  <a:uFillTx/>
                  <a:latin typeface="Segoe UI" panose="020B0502040204020203"/>
                  <a:ea typeface="+mn-ea"/>
                  <a:cs typeface="Segoe UI" panose="020B0502040204020203" pitchFamily="34" charset="0"/>
                  <a:sym typeface="Wingdings" panose="05000000000000000000" pitchFamily="2" charset="2"/>
                </a:rPr>
                <a:t></a:t>
              </a: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anose="020B0502040204020203"/>
                  <a:ea typeface="+mn-ea"/>
                  <a:cs typeface="Segoe UI" panose="020B0502040204020203" pitchFamily="34" charset="0"/>
                  <a:sym typeface="Wingdings" panose="05000000000000000000" pitchFamily="2" charset="2"/>
                </a:rPr>
                <a:t> Containment</a:t>
              </a:r>
              <a:endPar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anose="020B0502040204020203"/>
                <a:ea typeface="+mn-ea"/>
                <a:cs typeface="Segoe UI" panose="020B0502040204020203" pitchFamily="34" charset="0"/>
              </a:endParaRPr>
            </a:p>
          </p:txBody>
        </p:sp>
        <p:sp>
          <p:nvSpPr>
            <p:cNvPr id="75" name="TextBox 74"/>
            <p:cNvSpPr txBox="1"/>
            <p:nvPr/>
          </p:nvSpPr>
          <p:spPr>
            <a:xfrm>
              <a:off x="8371632" y="4392567"/>
              <a:ext cx="2888728" cy="430887"/>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rPr>
                <a:t>Containment at all layers </a:t>
              </a:r>
              <a:b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rPr>
              </a:b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rPr>
                <a:t>(Net, App, ID, Data, etc.)</a:t>
              </a:r>
              <a:endPar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endParaRPr>
            </a:p>
          </p:txBody>
        </p:sp>
        <p:sp>
          <p:nvSpPr>
            <p:cNvPr id="76" name="TextBox 75"/>
            <p:cNvSpPr txBox="1"/>
            <p:nvPr/>
          </p:nvSpPr>
          <p:spPr>
            <a:xfrm>
              <a:off x="894832" y="4500288"/>
              <a:ext cx="2436197"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panose="020B0702040204020203"/>
                  <a:ea typeface="+mn-ea"/>
                  <a:cs typeface="+mn-cs"/>
                </a:rPr>
                <a:t>Containment with Network</a:t>
              </a:r>
              <a:endPar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panose="020B0702040204020203"/>
                <a:ea typeface="+mn-ea"/>
                <a:cs typeface="+mn-cs"/>
              </a:endParaRPr>
            </a:p>
          </p:txBody>
        </p:sp>
        <p:cxnSp>
          <p:nvCxnSpPr>
            <p:cNvPr id="77" name="Straight Arrow Connector 76"/>
            <p:cNvCxnSpPr/>
            <p:nvPr/>
          </p:nvCxnSpPr>
          <p:spPr>
            <a:xfrm>
              <a:off x="7610719" y="4608010"/>
              <a:ext cx="120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3173946" y="4608010"/>
              <a:ext cx="1432429"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588263" y="5095767"/>
            <a:ext cx="10972800" cy="640080"/>
            <a:chOff x="588263" y="5068855"/>
            <a:chExt cx="10972800" cy="640080"/>
          </a:xfrm>
        </p:grpSpPr>
        <p:sp>
          <p:nvSpPr>
            <p:cNvPr id="80" name="Rectangle 79"/>
            <p:cNvSpPr/>
            <p:nvPr/>
          </p:nvSpPr>
          <p:spPr bwMode="auto">
            <a:xfrm>
              <a:off x="588263" y="5068855"/>
              <a:ext cx="10972800" cy="64008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anose="020B0502040204020203"/>
                  <a:ea typeface="+mn-ea"/>
                  <a:cs typeface="Segoe UI" panose="020B0502040204020203" pitchFamily="34" charset="0"/>
                </a:rPr>
                <a:t>Development</a:t>
              </a:r>
              <a:endPar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anose="020B0502040204020203"/>
                <a:ea typeface="+mn-ea"/>
                <a:cs typeface="Segoe UI" panose="020B0502040204020203" pitchFamily="34" charset="0"/>
              </a:endParaRPr>
            </a:p>
          </p:txBody>
        </p:sp>
        <p:sp>
          <p:nvSpPr>
            <p:cNvPr id="81" name="TextBox 80"/>
            <p:cNvSpPr txBox="1"/>
            <p:nvPr/>
          </p:nvSpPr>
          <p:spPr>
            <a:xfrm>
              <a:off x="7973865" y="5264189"/>
              <a:ext cx="3396521"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rPr>
                <a:t>Security SME in DevOps process</a:t>
              </a:r>
              <a:endPar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endParaRPr>
            </a:p>
          </p:txBody>
        </p:sp>
        <p:sp>
          <p:nvSpPr>
            <p:cNvPr id="82" name="TextBox 81"/>
            <p:cNvSpPr txBox="1"/>
            <p:nvPr/>
          </p:nvSpPr>
          <p:spPr>
            <a:xfrm>
              <a:off x="894832" y="5281173"/>
              <a:ext cx="3166960"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panose="020B0702040204020203"/>
                  <a:ea typeface="+mn-ea"/>
                  <a:cs typeface="+mn-cs"/>
                </a:rPr>
                <a:t>Quality Check Before Release</a:t>
              </a:r>
              <a:endPar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panose="020B0702040204020203"/>
                <a:ea typeface="+mn-ea"/>
                <a:cs typeface="+mn-cs"/>
              </a:endParaRPr>
            </a:p>
          </p:txBody>
        </p:sp>
        <p:cxnSp>
          <p:nvCxnSpPr>
            <p:cNvPr id="83" name="Straight Arrow Connector 82"/>
            <p:cNvCxnSpPr/>
            <p:nvPr/>
          </p:nvCxnSpPr>
          <p:spPr>
            <a:xfrm>
              <a:off x="6958467" y="5388895"/>
              <a:ext cx="162004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661724" y="5388895"/>
              <a:ext cx="1458915"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88263" y="5793376"/>
            <a:ext cx="10972800" cy="548640"/>
            <a:chOff x="588263" y="5793376"/>
            <a:chExt cx="10972800" cy="548640"/>
          </a:xfrm>
        </p:grpSpPr>
        <p:sp>
          <p:nvSpPr>
            <p:cNvPr id="86" name="Rectangle 85"/>
            <p:cNvSpPr/>
            <p:nvPr/>
          </p:nvSpPr>
          <p:spPr bwMode="auto">
            <a:xfrm>
              <a:off x="588263" y="5793376"/>
              <a:ext cx="10972800" cy="548640"/>
            </a:xfrm>
            <a:prstGeom prst="rect">
              <a:avLst/>
            </a:prstGeom>
            <a:solidFill>
              <a:schemeClr val="lt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anose="020B0502040204020203"/>
                  <a:ea typeface="+mn-ea"/>
                  <a:cs typeface="Segoe UI" panose="020B0502040204020203" pitchFamily="34" charset="0"/>
                </a:rPr>
                <a:t>Architecture</a:t>
              </a:r>
              <a:endParaRPr kumimoji="0" lang="en-US" sz="1600" b="1" i="0" u="none" strike="noStrike" kern="1200" cap="none" spc="0" normalizeH="0" baseline="0" noProof="0">
                <a:ln>
                  <a:noFill/>
                </a:ln>
                <a:gradFill>
                  <a:gsLst>
                    <a:gs pos="83000">
                      <a:srgbClr val="1A1A1A"/>
                    </a:gs>
                    <a:gs pos="100000">
                      <a:srgbClr val="1A1A1A"/>
                    </a:gs>
                  </a:gsLst>
                  <a:lin ang="5400000" scaled="1"/>
                </a:gradFill>
                <a:effectLst/>
                <a:uLnTx/>
                <a:uFillTx/>
                <a:latin typeface="Segoe UI" panose="020B0502040204020203"/>
                <a:ea typeface="+mn-ea"/>
                <a:cs typeface="Segoe UI" panose="020B0502040204020203" pitchFamily="34" charset="0"/>
              </a:endParaRPr>
            </a:p>
          </p:txBody>
        </p:sp>
        <p:sp>
          <p:nvSpPr>
            <p:cNvPr id="87" name="TextBox 86"/>
            <p:cNvSpPr txBox="1"/>
            <p:nvPr/>
          </p:nvSpPr>
          <p:spPr>
            <a:xfrm>
              <a:off x="7558467" y="5959974"/>
              <a:ext cx="3701893" cy="215444"/>
            </a:xfrm>
            <a:prstGeom prst="rect">
              <a:avLst/>
            </a:prstGeom>
            <a:noFill/>
          </p:spPr>
          <p:txBody>
            <a:bodyPr wrap="square" lIns="0" tIns="0" rIns="0" bIns="0" rtlCol="0">
              <a:spAutoFit/>
            </a:bodyPr>
            <a:lstStyle>
              <a:defPPr>
                <a:defRPr lang="en-US"/>
              </a:defPPr>
              <a:lvl1pPr algn="r">
                <a:defRPr sz="1600" b="0">
                  <a:gradFill>
                    <a:gsLst>
                      <a:gs pos="83000">
                        <a:schemeClr val="accent3"/>
                      </a:gs>
                      <a:gs pos="100000">
                        <a:schemeClr val="accent3"/>
                      </a:gs>
                    </a:gsLst>
                    <a:lin ang="5400000" scaled="1"/>
                  </a:gra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rPr>
                <a:t>Continuous Engagement &amp; Improvement</a:t>
              </a:r>
              <a:endParaRPr kumimoji="0" lang="en-US" sz="1400" b="0" i="0" u="none" strike="noStrike" kern="1200" cap="none" spc="0" normalizeH="0" baseline="0" noProof="0">
                <a:ln>
                  <a:noFill/>
                </a:ln>
                <a:gradFill>
                  <a:gsLst>
                    <a:gs pos="83000">
                      <a:srgbClr val="107C10"/>
                    </a:gs>
                    <a:gs pos="100000">
                      <a:srgbClr val="107C10"/>
                    </a:gs>
                  </a:gsLst>
                  <a:lin ang="5400000" scaled="1"/>
                </a:gradFill>
                <a:effectLst/>
                <a:uLnTx/>
                <a:uFillTx/>
                <a:latin typeface="Segoe UI Semibold" panose="020B0702040204020203"/>
                <a:ea typeface="+mn-ea"/>
                <a:cs typeface="+mn-cs"/>
              </a:endParaRPr>
            </a:p>
          </p:txBody>
        </p:sp>
        <p:sp>
          <p:nvSpPr>
            <p:cNvPr id="88" name="TextBox 87"/>
            <p:cNvSpPr txBox="1"/>
            <p:nvPr/>
          </p:nvSpPr>
          <p:spPr>
            <a:xfrm>
              <a:off x="894832" y="5959974"/>
              <a:ext cx="2736642" cy="215444"/>
            </a:xfrm>
            <a:prstGeom prst="rect">
              <a:avLst/>
            </a:prstGeom>
            <a:noFill/>
          </p:spPr>
          <p:txBody>
            <a:bodyPr wrap="square" lIns="0" tIns="0" rIns="0" bIns="0" rtlCol="0">
              <a:spAutoFit/>
            </a:bodyPr>
            <a:lstStyle>
              <a:defPPr>
                <a:defRPr lang="en-US"/>
              </a:defPPr>
              <a:lvl1pPr>
                <a:defRPr sz="1600">
                  <a:gradFill>
                    <a:gsLst>
                      <a:gs pos="83000">
                        <a:schemeClr val="accent1"/>
                      </a:gs>
                      <a:gs pos="100000">
                        <a:schemeClr val="accent1"/>
                      </a:gs>
                    </a:gsLst>
                    <a:lin ang="5400000" scaled="1"/>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panose="020B0702040204020203"/>
                  <a:ea typeface="+mn-ea"/>
                  <a:cs typeface="+mn-cs"/>
                </a:rPr>
                <a:t>Project based Engagement</a:t>
              </a:r>
              <a:endPar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panose="020B0702040204020203"/>
                <a:ea typeface="+mn-ea"/>
                <a:cs typeface="+mn-cs"/>
              </a:endParaRPr>
            </a:p>
          </p:txBody>
        </p:sp>
        <p:cxnSp>
          <p:nvCxnSpPr>
            <p:cNvPr id="89" name="Straight Arrow Connector 88"/>
            <p:cNvCxnSpPr/>
            <p:nvPr/>
          </p:nvCxnSpPr>
          <p:spPr>
            <a:xfrm>
              <a:off x="6819856" y="6067696"/>
              <a:ext cx="9794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3331029" y="6067696"/>
              <a:ext cx="1969150" cy="0"/>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3" name="&quot;Not Allowed&quot; Symbol 2"/>
          <p:cNvSpPr/>
          <p:nvPr/>
        </p:nvSpPr>
        <p:spPr bwMode="auto">
          <a:xfrm>
            <a:off x="1035765" y="2864887"/>
            <a:ext cx="246222" cy="246222"/>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5" name="Graphic 4" descr="Repeat"/>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743985" y="2772257"/>
            <a:ext cx="396357" cy="3963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500"/>
                                        <p:tgtEl>
                                          <p:spTgt spid="79"/>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1" grpId="0"/>
      <p:bldP spid="64" grpId="0"/>
      <p:bldP spid="65"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bwMode="auto">
          <a:xfrm>
            <a:off x="0" y="3915784"/>
            <a:ext cx="12192000" cy="29422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 name="Title 6"/>
          <p:cNvSpPr>
            <a:spLocks noGrp="1"/>
          </p:cNvSpPr>
          <p:nvPr>
            <p:ph type="title"/>
          </p:nvPr>
        </p:nvSpPr>
        <p:spPr>
          <a:xfrm>
            <a:off x="588263" y="457201"/>
            <a:ext cx="11018520" cy="603370"/>
          </a:xfrm>
        </p:spPr>
        <p:txBody>
          <a:bodyPr/>
          <a:lstStyle/>
          <a:p>
            <a:r>
              <a:rPr lang="en-US" sz="3920"/>
              <a:t>Imperatives and Opportunities</a:t>
            </a:r>
            <a:endParaRPr lang="en-US" sz="3920"/>
          </a:p>
        </p:txBody>
      </p:sp>
      <p:grpSp>
        <p:nvGrpSpPr>
          <p:cNvPr id="4" name="Group 3"/>
          <p:cNvGrpSpPr/>
          <p:nvPr/>
        </p:nvGrpSpPr>
        <p:grpSpPr>
          <a:xfrm>
            <a:off x="436231" y="4729003"/>
            <a:ext cx="11269560" cy="1771149"/>
            <a:chOff x="436231" y="4729003"/>
            <a:chExt cx="11269560" cy="1771149"/>
          </a:xfrm>
        </p:grpSpPr>
        <p:sp>
          <p:nvSpPr>
            <p:cNvPr id="93" name="Identity Text"/>
            <p:cNvSpPr/>
            <p:nvPr/>
          </p:nvSpPr>
          <p:spPr>
            <a:xfrm>
              <a:off x="436232" y="4729003"/>
              <a:ext cx="2994050" cy="679633"/>
            </a:xfrm>
            <a:prstGeom prst="rect">
              <a:avLst/>
            </a:prstGeom>
          </p:spPr>
          <p:txBody>
            <a:bodyPr wrap="square" lIns="179285" tIns="89642" rIns="179285" bIns="89642">
              <a:spAutoFit/>
            </a:bodyPr>
            <a:lstStyle/>
            <a:p>
              <a:pPr marL="0" marR="0" lvl="0" indent="0" algn="l" defTabSz="895985" rtl="0" eaLnBrk="1" fontAlgn="base" latinLnBrk="0" hangingPunct="1">
                <a:lnSpc>
                  <a:spcPct val="90000"/>
                </a:lnSpc>
                <a:spcBef>
                  <a:spcPts val="0"/>
                </a:spcBef>
                <a:spcAft>
                  <a:spcPts val="0"/>
                </a:spcAft>
                <a:buClrTx/>
                <a:buSzTx/>
                <a:buFontTx/>
                <a:buNone/>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Security &amp; Compliance</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95" name="Device Text"/>
            <p:cNvSpPr/>
            <p:nvPr/>
          </p:nvSpPr>
          <p:spPr>
            <a:xfrm>
              <a:off x="6368726" y="4729003"/>
              <a:ext cx="2309195" cy="679633"/>
            </a:xfrm>
            <a:prstGeom prst="rect">
              <a:avLst/>
            </a:prstGeom>
          </p:spPr>
          <p:txBody>
            <a:bodyPr wrap="square" lIns="179285" tIns="89642" rIns="179285" bIns="89642">
              <a:spAutoFit/>
            </a:bodyPr>
            <a:lstStyle/>
            <a:p>
              <a:pPr marL="0" marR="0" lvl="0" indent="0" algn="l" defTabSz="895985" rtl="0" eaLnBrk="1" fontAlgn="base" latinLnBrk="0" hangingPunct="1">
                <a:lnSpc>
                  <a:spcPct val="90000"/>
                </a:lnSpc>
                <a:spcBef>
                  <a:spcPts val="0"/>
                </a:spcBef>
                <a:spcAft>
                  <a:spcPts val="0"/>
                </a:spcAft>
                <a:buClrTx/>
                <a:buSzTx/>
                <a:buFontTx/>
                <a:buNone/>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Protection</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96" name="Apps Text"/>
            <p:cNvSpPr/>
            <p:nvPr/>
          </p:nvSpPr>
          <p:spPr>
            <a:xfrm>
              <a:off x="3493597" y="4729003"/>
              <a:ext cx="2617036" cy="679633"/>
            </a:xfrm>
            <a:prstGeom prst="rect">
              <a:avLst/>
            </a:prstGeom>
          </p:spPr>
          <p:txBody>
            <a:bodyPr wrap="square" lIns="179285" tIns="89642" rIns="179285" bIns="89642">
              <a:spAutoFit/>
            </a:bodyPr>
            <a:lstStyle/>
            <a:p>
              <a:pPr marL="0" marR="0" lvl="0" indent="0" algn="l" defTabSz="895985" rtl="0" eaLnBrk="1" fontAlgn="base" latinLnBrk="0" hangingPunct="1">
                <a:lnSpc>
                  <a:spcPct val="90000"/>
                </a:lnSpc>
                <a:spcBef>
                  <a:spcPts val="0"/>
                </a:spcBef>
                <a:spcAft>
                  <a:spcPts val="0"/>
                </a:spcAft>
                <a:buClrTx/>
                <a:buSzTx/>
                <a:buFontTx/>
                <a:buNone/>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Identity and Access Management </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97" name="Data Text"/>
            <p:cNvSpPr/>
            <p:nvPr/>
          </p:nvSpPr>
          <p:spPr>
            <a:xfrm>
              <a:off x="9088367" y="4729003"/>
              <a:ext cx="2486235" cy="679633"/>
            </a:xfrm>
            <a:prstGeom prst="rect">
              <a:avLst/>
            </a:prstGeom>
          </p:spPr>
          <p:txBody>
            <a:bodyPr wrap="square" lIns="179285" tIns="89642" rIns="179285" bIns="89642">
              <a:spAutoFit/>
            </a:bodyPr>
            <a:lstStyle/>
            <a:p>
              <a:pPr marL="0" marR="0" lvl="0" indent="0" algn="l" defTabSz="895985" rtl="0" eaLnBrk="1" fontAlgn="base" latinLnBrk="0" hangingPunct="1">
                <a:lnSpc>
                  <a:spcPct val="90000"/>
                </a:lnSpc>
                <a:spcBef>
                  <a:spcPts val="0"/>
                </a:spcBef>
                <a:spcAft>
                  <a:spcPts val="0"/>
                </a:spcAft>
                <a:buClrTx/>
                <a:buSzTx/>
                <a:buFontTx/>
                <a:buNone/>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Threat </a:t>
              </a:r>
              <a:b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Protection</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p:cNvSpPr txBox="1"/>
            <p:nvPr/>
          </p:nvSpPr>
          <p:spPr>
            <a:xfrm>
              <a:off x="436231" y="5395787"/>
              <a:ext cx="2897896" cy="1104365"/>
            </a:xfrm>
            <a:prstGeom prst="rect">
              <a:avLst/>
            </a:prstGeom>
          </p:spPr>
          <p:txBody>
            <a:bodyPr wrap="square" lIns="179285" tIns="89642" rIns="179285" bIns="89642"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rPr>
                <a:t>Gain end-to-end visibility </a:t>
              </a:r>
              <a:b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rPr>
              </a:b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rPr>
                <a:t>into your organization’s </a:t>
              </a:r>
              <a:b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rPr>
              </a:b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rPr>
                <a:t>security and compliance + manage policy centrally</a:t>
              </a:r>
              <a:endPar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endParaRPr>
            </a:p>
          </p:txBody>
        </p:sp>
        <p:sp>
          <p:nvSpPr>
            <p:cNvPr id="98" name="TextBox 97"/>
            <p:cNvSpPr txBox="1"/>
            <p:nvPr/>
          </p:nvSpPr>
          <p:spPr>
            <a:xfrm>
              <a:off x="3493597" y="5395787"/>
              <a:ext cx="2715659" cy="873532"/>
            </a:xfrm>
            <a:prstGeom prst="rect">
              <a:avLst/>
            </a:prstGeom>
          </p:spPr>
          <p:txBody>
            <a:bodyPr wrap="square" lIns="179285" tIns="89642" rIns="179285" bIns="89642" rtlCol="0">
              <a:spAutoFit/>
            </a:bodyPr>
            <a:lstStyle>
              <a:defPPr>
                <a:defRPr lang="en-US"/>
              </a:defPPr>
              <a:lvl1pPr defTabSz="914400">
                <a:defRPr sz="1400">
                  <a:gradFill>
                    <a:gsLst>
                      <a:gs pos="1250">
                        <a:srgbClr val="1A1A1A"/>
                      </a:gs>
                      <a:gs pos="100000">
                        <a:srgbClr val="1A1A1A"/>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rPr>
                <a:t>Ensure only the right people have access to your organizational systems</a:t>
              </a:r>
              <a:endPar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endParaRPr>
            </a:p>
          </p:txBody>
        </p:sp>
        <p:sp>
          <p:nvSpPr>
            <p:cNvPr id="99" name="TextBox 98"/>
            <p:cNvSpPr txBox="1"/>
            <p:nvPr/>
          </p:nvSpPr>
          <p:spPr>
            <a:xfrm>
              <a:off x="6368726" y="5395787"/>
              <a:ext cx="2560171" cy="1104365"/>
            </a:xfrm>
            <a:prstGeom prst="rect">
              <a:avLst/>
            </a:prstGeom>
          </p:spPr>
          <p:txBody>
            <a:bodyPr wrap="square" lIns="179285" tIns="89642" rIns="179285" bIns="89642" rtlCol="0">
              <a:spAutoFit/>
            </a:bodyPr>
            <a:lstStyle>
              <a:defPPr>
                <a:defRPr lang="en-US"/>
              </a:defPPr>
              <a:lvl1pPr defTabSz="914400">
                <a:defRPr sz="1400">
                  <a:gradFill>
                    <a:gsLst>
                      <a:gs pos="1250">
                        <a:srgbClr val="1A1A1A"/>
                      </a:gs>
                      <a:gs pos="100000">
                        <a:srgbClr val="1A1A1A"/>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rPr>
                <a:t>Protect documents, databases, and emails against leaks, tampering, and destruction</a:t>
              </a:r>
              <a:endPar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endParaRPr>
            </a:p>
          </p:txBody>
        </p:sp>
        <p:sp>
          <p:nvSpPr>
            <p:cNvPr id="100" name="TextBox 99"/>
            <p:cNvSpPr txBox="1"/>
            <p:nvPr/>
          </p:nvSpPr>
          <p:spPr>
            <a:xfrm>
              <a:off x="9088367" y="5395787"/>
              <a:ext cx="2617424" cy="642700"/>
            </a:xfrm>
            <a:prstGeom prst="rect">
              <a:avLst/>
            </a:prstGeom>
          </p:spPr>
          <p:txBody>
            <a:bodyPr wrap="square" lIns="179285" tIns="89642" rIns="179285" bIns="89642" rtlCol="0">
              <a:spAutoFit/>
            </a:bodyPr>
            <a:lstStyle>
              <a:defPPr>
                <a:defRPr lang="en-US"/>
              </a:defPPr>
              <a:lvl1pPr defTabSz="914400">
                <a:defRPr sz="1400">
                  <a:gradFill>
                    <a:gsLst>
                      <a:gs pos="1250">
                        <a:srgbClr val="1A1A1A"/>
                      </a:gs>
                      <a:gs pos="100000">
                        <a:srgbClr val="1A1A1A"/>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rPr>
                <a:t>Thwart hackers and recover quickly if attacked</a:t>
              </a:r>
              <a:endParaRPr kumimoji="0" lang="en-US" sz="15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a:ea typeface="+mn-ea"/>
                <a:cs typeface="+mn-cs"/>
              </a:endParaRPr>
            </a:p>
          </p:txBody>
        </p:sp>
      </p:grpSp>
      <p:sp>
        <p:nvSpPr>
          <p:cNvPr id="2" name="Rectangle 1"/>
          <p:cNvSpPr/>
          <p:nvPr/>
        </p:nvSpPr>
        <p:spPr>
          <a:xfrm>
            <a:off x="4945728" y="4533840"/>
            <a:ext cx="362135" cy="452590"/>
          </a:xfrm>
          <a:prstGeom prst="rect">
            <a:avLst/>
          </a:prstGeom>
        </p:spPr>
        <p:txBody>
          <a:bodyPr wrap="none" lIns="179285" tIns="89642" rIns="179285" bIns="89642">
            <a:spAutoFit/>
          </a:bodyPr>
          <a:lstStyle/>
          <a:p>
            <a:pPr marL="0" marR="0" lvl="0" indent="0" algn="l" defTabSz="914400" rtl="0" eaLnBrk="1" fontAlgn="auto" latinLnBrk="0" hangingPunct="1">
              <a:lnSpc>
                <a:spcPct val="90000"/>
              </a:lnSpc>
              <a:spcBef>
                <a:spcPts val="0"/>
              </a:spcBef>
              <a:spcAft>
                <a:spcPts val="0"/>
              </a:spcAft>
              <a:buClrTx/>
              <a:buSzTx/>
              <a:buFontTx/>
              <a:buNone/>
              <a:defRPr/>
            </a:pPr>
            <a:endParaRPr kumimoji="0" lang="en-US" sz="1960" b="0" i="0" u="none" strike="noStrike" kern="0" cap="none" spc="-49" normalizeH="0" baseline="0" noProof="0">
              <a:ln>
                <a:noFill/>
              </a:ln>
              <a:gradFill>
                <a:gsLst>
                  <a:gs pos="79500">
                    <a:srgbClr val="0078D7"/>
                  </a:gs>
                  <a:gs pos="6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p:cNvGrpSpPr/>
          <p:nvPr/>
        </p:nvGrpSpPr>
        <p:grpSpPr>
          <a:xfrm>
            <a:off x="3276765" y="4635534"/>
            <a:ext cx="5638471" cy="1779506"/>
            <a:chOff x="3529790" y="2309135"/>
            <a:chExt cx="5751536" cy="1538189"/>
          </a:xfrm>
        </p:grpSpPr>
        <p:cxnSp>
          <p:nvCxnSpPr>
            <p:cNvPr id="25" name="Straight Connector 24"/>
            <p:cNvCxnSpPr/>
            <p:nvPr/>
          </p:nvCxnSpPr>
          <p:spPr>
            <a:xfrm>
              <a:off x="3529790"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434814"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281326" y="2309135"/>
              <a:ext cx="0" cy="153818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505595" y="3009936"/>
            <a:ext cx="5720277" cy="1034129"/>
          </a:xfrm>
          <a:prstGeom prst="rect">
            <a:avLst/>
          </a:prstGeom>
        </p:spPr>
        <p:txBody>
          <a:bodyPr anchor="ctr"/>
          <a:lstStyle>
            <a:defPPr>
              <a:defRPr lang="en-US"/>
            </a:defPPr>
            <a:lvl1pPr defTabSz="932815">
              <a:lnSpc>
                <a:spcPct val="100000"/>
              </a:lnSpc>
              <a:spcBef>
                <a:spcPct val="20000"/>
              </a:spcBef>
              <a:buSzPct val="90000"/>
              <a:buNone/>
              <a:defRPr sz="2000" b="1" cap="none" spc="0" baseline="0">
                <a:ln w="3175">
                  <a:noFill/>
                </a:ln>
                <a:gradFill>
                  <a:gsLst>
                    <a:gs pos="1250">
                      <a:schemeClr val="accent1"/>
                    </a:gs>
                    <a:gs pos="100000">
                      <a:schemeClr val="accent1"/>
                    </a:gs>
                  </a:gsLst>
                  <a:lin ang="5400000" scaled="0"/>
                </a:gradFill>
                <a:effectLst/>
                <a:latin typeface="Segoe UI" panose="020B0502040204020203" pitchFamily="34" charset="0"/>
                <a:cs typeface="Segoe UI" panose="020B0502040204020203" pitchFamily="34" charset="0"/>
              </a:defRPr>
            </a:lvl1pPr>
          </a:lstStyle>
          <a:p>
            <a:pPr marL="0" marR="0" lvl="0" indent="0" algn="ctr" defTabSz="932815" rtl="0" eaLnBrk="1" fontAlgn="auto" latinLnBrk="0" hangingPunct="1">
              <a:lnSpc>
                <a:spcPct val="100000"/>
              </a:lnSpc>
              <a:spcBef>
                <a:spcPct val="20000"/>
              </a:spcBef>
              <a:spcAft>
                <a:spcPts val="0"/>
              </a:spcAft>
              <a:buClrTx/>
              <a:buSzPct val="90000"/>
              <a:buFontTx/>
              <a:buNone/>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Recognize Fundamental Transformations</a:t>
            </a:r>
            <a:endPar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1" name="TextBox 20"/>
          <p:cNvSpPr txBox="1"/>
          <p:nvPr/>
        </p:nvSpPr>
        <p:spPr>
          <a:xfrm>
            <a:off x="6731467" y="2886825"/>
            <a:ext cx="5101631" cy="1280351"/>
          </a:xfrm>
          <a:prstGeom prst="rect">
            <a:avLst/>
          </a:prstGeom>
        </p:spPr>
        <p:txBody>
          <a:bodyPr anchor="ctr"/>
          <a:lstStyle>
            <a:defPPr>
              <a:defRPr lang="en-US"/>
            </a:defPPr>
            <a:lvl1pPr defTabSz="932815">
              <a:lnSpc>
                <a:spcPct val="100000"/>
              </a:lnSpc>
              <a:spcBef>
                <a:spcPct val="20000"/>
              </a:spcBef>
              <a:buSzPct val="90000"/>
              <a:buNone/>
              <a:defRPr sz="2000" b="1" cap="none" spc="0" baseline="0">
                <a:ln w="3175">
                  <a:noFill/>
                </a:ln>
                <a:gradFill>
                  <a:gsLst>
                    <a:gs pos="1250">
                      <a:schemeClr val="accent1"/>
                    </a:gs>
                    <a:gs pos="100000">
                      <a:schemeClr val="accent1"/>
                    </a:gs>
                  </a:gsLst>
                  <a:lin ang="5400000" scaled="0"/>
                </a:gradFill>
                <a:effectLst/>
                <a:latin typeface="Segoe UI" panose="020B0502040204020203" pitchFamily="34" charset="0"/>
                <a:cs typeface="Segoe UI" panose="020B0502040204020203" pitchFamily="34" charset="0"/>
              </a:defRPr>
            </a:lvl1pPr>
          </a:lstStyle>
          <a:p>
            <a:pPr marL="0" marR="0" lvl="0" indent="0" algn="l" defTabSz="932815" rtl="0" eaLnBrk="1" fontAlgn="auto" latinLnBrk="0" hangingPunct="1">
              <a:lnSpc>
                <a:spcPct val="100000"/>
              </a:lnSpc>
              <a:spcBef>
                <a:spcPct val="20000"/>
              </a:spcBef>
              <a:spcAft>
                <a:spcPts val="0"/>
              </a:spcAft>
              <a:buClrTx/>
              <a:buSzPct val="90000"/>
              <a:buFontTx/>
              <a:buNone/>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Meet Challenges + </a:t>
            </a:r>
            <a:r>
              <a:rPr kumimoji="0" lang="en-US" sz="1800" b="1" i="1"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Embrace Opportunities</a:t>
            </a:r>
            <a:endParaRPr kumimoji="0" lang="en-US" sz="1800" b="1" i="1"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 name="Rectangle 2"/>
          <p:cNvSpPr/>
          <p:nvPr/>
        </p:nvSpPr>
        <p:spPr>
          <a:xfrm>
            <a:off x="4111214" y="4036028"/>
            <a:ext cx="3969572" cy="400110"/>
          </a:xfrm>
          <a:prstGeom prst="rect">
            <a:avLst/>
          </a:prstGeom>
        </p:spPr>
        <p:txBody>
          <a:bodyPr anchor="ctr"/>
          <a:lstStyle/>
          <a:p>
            <a:pPr marL="0" marR="0" lvl="0" indent="0" algn="ctr" defTabSz="932815" rtl="0" eaLnBrk="1" fontAlgn="auto" latinLnBrk="0" hangingPunct="1">
              <a:lnSpc>
                <a:spcPct val="100000"/>
              </a:lnSpc>
              <a:spcBef>
                <a:spcPct val="20000"/>
              </a:spcBef>
              <a:spcAft>
                <a:spcPts val="0"/>
              </a:spcAft>
              <a:buClrTx/>
              <a:buSzPct val="90000"/>
              <a:buFontTx/>
              <a:buNone/>
              <a:defRPr/>
            </a:pPr>
            <a:r>
              <a:rPr kumimoji="0" lang="en-US" sz="20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DRIVE STRATEGIC OUTCOMES</a:t>
            </a:r>
            <a:endParaRPr kumimoji="0" lang="en-US" sz="2000" b="1"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10" name="Slide Zoom 9">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1810127" y="1536178"/>
            <a:ext cx="3048000" cy="1714500"/>
          </a:xfrm>
          <a:prstGeom prst="rect">
            <a:avLst/>
          </a:prstGeom>
          <a:ln w="3175">
            <a:solidFill>
              <a:prstClr val="lightGray"/>
            </a:solidFill>
          </a:ln>
          <a:effectLst>
            <a:outerShdw blurRad="254000" dist="38100" dir="2700000" algn="tl" rotWithShape="0">
              <a:prstClr val="black">
                <a:alpha val="40000"/>
              </a:prstClr>
            </a:outerShdw>
          </a:effectLst>
        </p:spPr>
      </p:pic>
      <p:pic>
        <p:nvPicPr>
          <p:cNvPr id="13" name="Slide Zoom 12">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7509212" y="1515011"/>
            <a:ext cx="3048000" cy="1714500"/>
          </a:xfrm>
          <a:prstGeom prst="rect">
            <a:avLst/>
          </a:prstGeom>
          <a:ln w="3175">
            <a:solidFill>
              <a:prstClr val="lightGray"/>
            </a:solidFill>
          </a:ln>
          <a:effectLst>
            <a:outerShdw blurRad="2540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00"/>
                                        <p:tgtEl>
                                          <p:spTgt spid="4"/>
                                        </p:tgtEl>
                                      </p:cBhvr>
                                    </p:animEffect>
                                  </p:childTnLst>
                                </p:cTn>
                              </p:par>
                              <p:par>
                                <p:cTn id="12" presetID="35" presetClass="path" presetSubtype="0" decel="100000" fill="hold" nodeType="withEffect">
                                  <p:stCondLst>
                                    <p:cond delay="250"/>
                                  </p:stCondLst>
                                  <p:childTnLst>
                                    <p:animMotion origin="layout" path="M 0 4.81481E-6 L 0 0.06643 " pathEditMode="relative" rAng="0" ptsTypes="AA">
                                      <p:cBhvr>
                                        <p:cTn id="13" dur="1000" spd="-100000" fill="hold"/>
                                        <p:tgtEl>
                                          <p:spTgt spid="4"/>
                                        </p:tgtEl>
                                        <p:attrNameLst>
                                          <p:attrName>ppt_x</p:attrName>
                                          <p:attrName>ppt_y</p:attrName>
                                        </p:attrNameLst>
                                      </p:cBhvr>
                                      <p:rCtr x="0" y="3310"/>
                                    </p:animMotion>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32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32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a:t>Information security is in transformation</a:t>
            </a:r>
            <a:endParaRPr lang="en-US"/>
          </a:p>
        </p:txBody>
      </p:sp>
      <p:sp>
        <p:nvSpPr>
          <p:cNvPr id="13" name="Rectangle 12"/>
          <p:cNvSpPr/>
          <p:nvPr/>
        </p:nvSpPr>
        <p:spPr>
          <a:xfrm>
            <a:off x="9248708" y="3272244"/>
            <a:ext cx="3157394" cy="31854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defRPr/>
            </a:pPr>
            <a: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Increasingly </a:t>
            </a:r>
            <a:b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Hostile Environment</a:t>
            </a:r>
            <a:endParaRPr kumimoji="0" lang="en-US" sz="1800" b="1" i="0" u="none" strike="noStrike" kern="1200" cap="none" spc="0" normalizeH="0" baseline="0" noProof="0">
              <a:ln w="3175">
                <a:noFill/>
              </a:ln>
              <a:gradFill>
                <a:gsLst>
                  <a:gs pos="1250">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290"/>
              </a:spcBef>
              <a:spcAft>
                <a:spcPts val="1200"/>
              </a:spcAft>
              <a:buClrTx/>
              <a:buSzTx/>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Increased attack surface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with new technologies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creates new blind spots</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290"/>
              </a:spcBef>
              <a:spcAft>
                <a:spcPts val="1200"/>
              </a:spcAft>
              <a:buClrTx/>
              <a:buSzTx/>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Attacks rising in volume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and sophistication to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capture illicit opportunities</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Note: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Attackers generally invest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in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hlinkClick r:id="rId1"/>
              </a:rPr>
              <a:t>technical sophistication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only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as needed</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14" name="Rectangle 13"/>
          <p:cNvSpPr/>
          <p:nvPr/>
        </p:nvSpPr>
        <p:spPr>
          <a:xfrm>
            <a:off x="532300" y="3272244"/>
            <a:ext cx="2702136" cy="21698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Enterprise IT is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Cloud Hybrid</a:t>
            </a:r>
            <a:endPar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290"/>
              </a:spcBef>
              <a:spcAft>
                <a:spcPts val="1200"/>
              </a:spcAft>
              <a:buClrTx/>
              <a:buSzTx/>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Cloud adoption is inevitable (digital transformation + industry momentum)</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290"/>
              </a:spcBef>
              <a:spcAft>
                <a:spcPts val="1200"/>
              </a:spcAft>
              <a:buClrTx/>
              <a:buSzTx/>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Legacy systems will take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years to migrate or retire</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17" name="Rectangle 16"/>
          <p:cNvSpPr/>
          <p:nvPr/>
        </p:nvSpPr>
        <p:spPr>
          <a:xfrm>
            <a:off x="3122809" y="3272244"/>
            <a:ext cx="3157394" cy="19543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Technology Mobility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and Volume is Exploding</a:t>
            </a:r>
            <a:endPar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290"/>
              </a:spcBef>
              <a:spcAft>
                <a:spcPts val="1200"/>
              </a:spcAft>
              <a:buClrTx/>
              <a:buSzTx/>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Increasing demand for first class experience on mobile devices</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290"/>
              </a:spcBef>
              <a:spcAft>
                <a:spcPts val="1200"/>
              </a:spcAft>
              <a:buClrTx/>
              <a:buSzTx/>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Variance in trustworthiness of</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mobile devices</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46" name="Rectangle 45"/>
          <p:cNvSpPr/>
          <p:nvPr/>
        </p:nvSpPr>
        <p:spPr>
          <a:xfrm>
            <a:off x="6237949" y="3272244"/>
            <a:ext cx="3017520" cy="21698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Pervasive Digital Transformation and IoT</a:t>
            </a:r>
            <a:endPar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290"/>
              </a:spcBef>
              <a:spcAft>
                <a:spcPts val="1200"/>
              </a:spcAft>
              <a:buClrTx/>
              <a:buSzTx/>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IoT adoption driving a wave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of app development and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cloud usage</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290"/>
              </a:spcBef>
              <a:spcAft>
                <a:spcPts val="1200"/>
              </a:spcAft>
              <a:buClrTx/>
              <a:buSzTx/>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Enterprise PC security strategies applying poorly to IoT devices</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grpSp>
        <p:nvGrpSpPr>
          <p:cNvPr id="21" name="Group 20"/>
          <p:cNvGrpSpPr/>
          <p:nvPr/>
        </p:nvGrpSpPr>
        <p:grpSpPr>
          <a:xfrm>
            <a:off x="3252259" y="2465409"/>
            <a:ext cx="2030656" cy="412456"/>
            <a:chOff x="847477" y="3104761"/>
            <a:chExt cx="2030656" cy="412456"/>
          </a:xfrm>
        </p:grpSpPr>
        <p:sp>
          <p:nvSpPr>
            <p:cNvPr id="52" name="CellPhone_E8EA"/>
            <p:cNvSpPr>
              <a:spLocks noChangeAspect="1" noEditPoints="1"/>
            </p:cNvSpPr>
            <p:nvPr/>
          </p:nvSpPr>
          <p:spPr bwMode="auto">
            <a:xfrm>
              <a:off x="1764887" y="3106758"/>
              <a:ext cx="246316" cy="41045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175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3" name="Laptop_E770"/>
            <p:cNvSpPr>
              <a:spLocks noChangeAspect="1" noEditPoints="1"/>
            </p:cNvSpPr>
            <p:nvPr/>
          </p:nvSpPr>
          <p:spPr bwMode="auto">
            <a:xfrm>
              <a:off x="847477" y="3125597"/>
              <a:ext cx="512246" cy="34181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3175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4" name="Tablet_E70A"/>
            <p:cNvSpPr>
              <a:spLocks noChangeAspect="1" noEditPoints="1"/>
            </p:cNvSpPr>
            <p:nvPr/>
          </p:nvSpPr>
          <p:spPr bwMode="auto">
            <a:xfrm>
              <a:off x="2416367" y="3104761"/>
              <a:ext cx="461766" cy="33898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3175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5" name="Plus Sign 54"/>
            <p:cNvSpPr/>
            <p:nvPr/>
          </p:nvSpPr>
          <p:spPr>
            <a:xfrm>
              <a:off x="2030989" y="3125597"/>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56" name="Plus Sign 55"/>
            <p:cNvSpPr/>
            <p:nvPr/>
          </p:nvSpPr>
          <p:spPr>
            <a:xfrm>
              <a:off x="1379509" y="3125597"/>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grpSp>
      <p:grpSp>
        <p:nvGrpSpPr>
          <p:cNvPr id="19" name="Group 18"/>
          <p:cNvGrpSpPr/>
          <p:nvPr/>
        </p:nvGrpSpPr>
        <p:grpSpPr>
          <a:xfrm>
            <a:off x="760128" y="2371640"/>
            <a:ext cx="1628688" cy="482793"/>
            <a:chOff x="992866" y="1807519"/>
            <a:chExt cx="1628688" cy="482793"/>
          </a:xfrm>
        </p:grpSpPr>
        <p:sp>
          <p:nvSpPr>
            <p:cNvPr id="57" name="Plus Sign 56"/>
            <p:cNvSpPr/>
            <p:nvPr/>
          </p:nvSpPr>
          <p:spPr>
            <a:xfrm>
              <a:off x="1562305" y="1924720"/>
              <a:ext cx="365592" cy="365592"/>
            </a:xfrm>
            <a:prstGeom prst="mathPlus">
              <a:avLst>
                <a:gd name="adj1" fmla="val 53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1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58" name="cloud"/>
            <p:cNvSpPr>
              <a:spLocks noChangeAspect="1"/>
            </p:cNvSpPr>
            <p:nvPr/>
          </p:nvSpPr>
          <p:spPr bwMode="auto">
            <a:xfrm>
              <a:off x="2061130" y="1910675"/>
              <a:ext cx="560424" cy="35704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9" name="building_5"/>
            <p:cNvSpPr>
              <a:spLocks noChangeAspect="1" noEditPoints="1"/>
            </p:cNvSpPr>
            <p:nvPr/>
          </p:nvSpPr>
          <p:spPr bwMode="auto">
            <a:xfrm>
              <a:off x="992866" y="1807519"/>
              <a:ext cx="439682" cy="47752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3175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grpSp>
        <p:nvGrpSpPr>
          <p:cNvPr id="24" name="Group 23"/>
          <p:cNvGrpSpPr/>
          <p:nvPr/>
        </p:nvGrpSpPr>
        <p:grpSpPr>
          <a:xfrm>
            <a:off x="9366953" y="2352176"/>
            <a:ext cx="1346620" cy="565445"/>
            <a:chOff x="1111532" y="5518804"/>
            <a:chExt cx="1346620" cy="565445"/>
          </a:xfrm>
        </p:grpSpPr>
        <p:sp>
          <p:nvSpPr>
            <p:cNvPr id="60" name="Financial_E7BB"/>
            <p:cNvSpPr>
              <a:spLocks noChangeAspect="1" noEditPoints="1"/>
            </p:cNvSpPr>
            <p:nvPr/>
          </p:nvSpPr>
          <p:spPr bwMode="auto">
            <a:xfrm>
              <a:off x="1861409" y="5535369"/>
              <a:ext cx="596743" cy="53231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31750" cap="flat">
              <a:solidFill>
                <a:srgbClr val="E81123"/>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nvGrpSpPr>
            <p:cNvPr id="22" name="Group 21"/>
            <p:cNvGrpSpPr/>
            <p:nvPr/>
          </p:nvGrpSpPr>
          <p:grpSpPr>
            <a:xfrm>
              <a:off x="1111532" y="5518804"/>
              <a:ext cx="552180" cy="565445"/>
              <a:chOff x="464261" y="2661173"/>
              <a:chExt cx="461233" cy="472313"/>
            </a:xfrm>
          </p:grpSpPr>
          <p:sp>
            <p:nvSpPr>
              <p:cNvPr id="62" name="Freeform 12"/>
              <p:cNvSpPr>
                <a:spLocks noEditPoints="1"/>
              </p:cNvSpPr>
              <p:nvPr/>
            </p:nvSpPr>
            <p:spPr bwMode="auto">
              <a:xfrm>
                <a:off x="464261" y="2661173"/>
                <a:ext cx="461233" cy="472313"/>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63" name="Freeform: Shape 62"/>
              <p:cNvSpPr/>
              <p:nvPr/>
            </p:nvSpPr>
            <p:spPr bwMode="auto">
              <a:xfrm>
                <a:off x="634656" y="2794671"/>
                <a:ext cx="117619" cy="39133"/>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grpSp>
        <p:nvGrpSpPr>
          <p:cNvPr id="3" name="Group 2"/>
          <p:cNvGrpSpPr/>
          <p:nvPr/>
        </p:nvGrpSpPr>
        <p:grpSpPr>
          <a:xfrm>
            <a:off x="6562193" y="2300792"/>
            <a:ext cx="1260640" cy="718716"/>
            <a:chOff x="6499563" y="2451104"/>
            <a:chExt cx="1260640" cy="718716"/>
          </a:xfrm>
        </p:grpSpPr>
        <p:sp>
          <p:nvSpPr>
            <p:cNvPr id="43" name="TextBox 42"/>
            <p:cNvSpPr txBox="1"/>
            <p:nvPr/>
          </p:nvSpPr>
          <p:spPr>
            <a:xfrm>
              <a:off x="6921632" y="2628606"/>
              <a:ext cx="5490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panose="020B0502040204020203"/>
                  <a:ea typeface="+mn-ea"/>
                  <a:cs typeface="+mn-cs"/>
                </a:rPr>
                <a:t>IoT</a:t>
              </a:r>
              <a:endParaRPr kumimoji="0" lang="en-US" sz="1400" b="1" i="0" u="none" strike="noStrike" kern="1200" cap="none" spc="0" normalizeH="0" baseline="0" noProof="0">
                <a:ln>
                  <a:noFill/>
                </a:ln>
                <a:gradFill>
                  <a:gsLst>
                    <a:gs pos="0">
                      <a:srgbClr val="0078D4"/>
                    </a:gs>
                    <a:gs pos="100000">
                      <a:srgbClr val="0078D4"/>
                    </a:gs>
                  </a:gsLst>
                  <a:lin ang="5400000" scaled="0"/>
                </a:gradFill>
                <a:effectLst/>
                <a:uLnTx/>
                <a:uFillTx/>
                <a:latin typeface="Segoe UI" panose="020B0502040204020203"/>
                <a:ea typeface="+mn-ea"/>
                <a:cs typeface="+mn-cs"/>
              </a:endParaRPr>
            </a:p>
          </p:txBody>
        </p:sp>
        <p:sp>
          <p:nvSpPr>
            <p:cNvPr id="35" name="chip"/>
            <p:cNvSpPr>
              <a:spLocks noChangeAspect="1" noEditPoints="1"/>
            </p:cNvSpPr>
            <p:nvPr/>
          </p:nvSpPr>
          <p:spPr bwMode="auto">
            <a:xfrm>
              <a:off x="6874741" y="2510155"/>
              <a:ext cx="537083" cy="54818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8575"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36" name="arrow_25"/>
            <p:cNvSpPr>
              <a:spLocks noChangeAspect="1" noEditPoints="1"/>
            </p:cNvSpPr>
            <p:nvPr/>
          </p:nvSpPr>
          <p:spPr bwMode="auto">
            <a:xfrm rot="2758017">
              <a:off x="7556391" y="2700041"/>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37" name="arrow_25"/>
            <p:cNvSpPr>
              <a:spLocks noChangeAspect="1" noEditPoints="1"/>
            </p:cNvSpPr>
            <p:nvPr/>
          </p:nvSpPr>
          <p:spPr bwMode="auto">
            <a:xfrm rot="4158217">
              <a:off x="7546331" y="2943080"/>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38" name="arrow_25"/>
            <p:cNvSpPr>
              <a:spLocks noChangeAspect="1" noEditPoints="1"/>
            </p:cNvSpPr>
            <p:nvPr/>
          </p:nvSpPr>
          <p:spPr bwMode="auto">
            <a:xfrm rot="1854286">
              <a:off x="7550297" y="2451104"/>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40" name="arrow_25"/>
            <p:cNvSpPr>
              <a:spLocks noChangeAspect="1" noEditPoints="1"/>
            </p:cNvSpPr>
            <p:nvPr/>
          </p:nvSpPr>
          <p:spPr bwMode="auto">
            <a:xfrm rot="18841983" flipH="1">
              <a:off x="6519267" y="2722969"/>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1" name="arrow_25"/>
            <p:cNvSpPr>
              <a:spLocks noChangeAspect="1" noEditPoints="1"/>
            </p:cNvSpPr>
            <p:nvPr/>
          </p:nvSpPr>
          <p:spPr bwMode="auto">
            <a:xfrm rot="17441783" flipH="1">
              <a:off x="6509207" y="2966008"/>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61" name="arrow_25"/>
            <p:cNvSpPr>
              <a:spLocks noChangeAspect="1" noEditPoints="1"/>
            </p:cNvSpPr>
            <p:nvPr/>
          </p:nvSpPr>
          <p:spPr bwMode="auto">
            <a:xfrm rot="19745714" flipH="1">
              <a:off x="6513173" y="2474032"/>
              <a:ext cx="194168" cy="2134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2540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grpSp>
        <p:nvGrpSpPr>
          <p:cNvPr id="44" name="Group 43"/>
          <p:cNvGrpSpPr/>
          <p:nvPr/>
        </p:nvGrpSpPr>
        <p:grpSpPr>
          <a:xfrm>
            <a:off x="2983899" y="2422604"/>
            <a:ext cx="6067118" cy="3999058"/>
            <a:chOff x="3600746" y="2309135"/>
            <a:chExt cx="5727884" cy="1538189"/>
          </a:xfrm>
        </p:grpSpPr>
        <p:cxnSp>
          <p:nvCxnSpPr>
            <p:cNvPr id="45" name="Straight Connector 44"/>
            <p:cNvCxnSpPr/>
            <p:nvPr/>
          </p:nvCxnSpPr>
          <p:spPr>
            <a:xfrm>
              <a:off x="3600746"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470292"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328630" y="2309135"/>
              <a:ext cx="0" cy="1538189"/>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1000"/>
                                        <p:tgtEl>
                                          <p:spTgt spid="24"/>
                                        </p:tgtEl>
                                      </p:cBhvr>
                                    </p:animEffect>
                                    <p:anim calcmode="lin" valueType="num">
                                      <p:cBhvr>
                                        <p:cTn id="40" dur="1000" fill="hold"/>
                                        <p:tgtEl>
                                          <p:spTgt spid="24"/>
                                        </p:tgtEl>
                                        <p:attrNameLst>
                                          <p:attrName>ppt_x</p:attrName>
                                        </p:attrNameLst>
                                      </p:cBhvr>
                                      <p:tavLst>
                                        <p:tav tm="0">
                                          <p:val>
                                            <p:strVal val="#ppt_x"/>
                                          </p:val>
                                        </p:tav>
                                        <p:tav tm="100000">
                                          <p:val>
                                            <p:strVal val="#ppt_x"/>
                                          </p:val>
                                        </p:tav>
                                      </p:tavLst>
                                    </p:anim>
                                    <p:anim calcmode="lin" valueType="num">
                                      <p:cBhvr>
                                        <p:cTn id="41" dur="1000" fill="hold"/>
                                        <p:tgtEl>
                                          <p:spTgt spid="2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r>
              <a:rPr lang="en-US"/>
              <a:t>Imperatives </a:t>
            </a:r>
            <a:r>
              <a:rPr lang="en-US" u="sng"/>
              <a:t>and opportunity</a:t>
            </a:r>
            <a:r>
              <a:rPr lang="en-US"/>
              <a:t> to reimagine security</a:t>
            </a:r>
            <a:endParaRPr lang="en-US" sz="2400" i="1"/>
          </a:p>
        </p:txBody>
      </p:sp>
      <p:sp>
        <p:nvSpPr>
          <p:cNvPr id="3" name="Text Placeholder 2"/>
          <p:cNvSpPr>
            <a:spLocks noGrp="1"/>
          </p:cNvSpPr>
          <p:nvPr>
            <p:ph type="body" sz="quarter" idx="4294967295"/>
          </p:nvPr>
        </p:nvSpPr>
        <p:spPr>
          <a:xfrm>
            <a:off x="628020" y="3272244"/>
            <a:ext cx="2980489" cy="1908215"/>
          </a:xfrm>
        </p:spPr>
        <p:txBody>
          <a:bodyPr tIns="45720"/>
          <a:lstStyle/>
          <a:p>
            <a:pPr marL="0" indent="0" defTabSz="914400">
              <a:spcAft>
                <a:spcPts val="1200"/>
              </a:spcAft>
              <a:buNone/>
            </a:pP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Visibility and Control </a:t>
            </a:r>
            <a:b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Over Blind Spots</a:t>
            </a:r>
            <a:endParaRPr lang="en-US" sz="1800" b="1">
              <a:ln w="3175">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a:p>
            <a:pPr marL="0" indent="0" defTabSz="914400">
              <a:spcBef>
                <a:spcPts val="290"/>
              </a:spcBef>
              <a:spcAft>
                <a:spcPts val="1200"/>
              </a:spcAft>
              <a:buNone/>
            </a:pPr>
            <a:r>
              <a:rPr lang="en-US" sz="1400">
                <a:ln w="3175">
                  <a:noFill/>
                </a:ln>
                <a:gradFill>
                  <a:gsLst>
                    <a:gs pos="2917">
                      <a:schemeClr val="tx1"/>
                    </a:gs>
                    <a:gs pos="30000">
                      <a:schemeClr val="tx1"/>
                    </a:gs>
                  </a:gsLst>
                  <a:lin ang="5400000" scaled="0"/>
                </a:gradFill>
                <a:latin typeface="+mn-lt"/>
                <a:cs typeface="+mn-cs"/>
              </a:rPr>
              <a:t>Identity security perimeter to protect cloud, mobile, and IoT assets</a:t>
            </a:r>
            <a:endParaRPr lang="en-US" sz="1400">
              <a:ln w="3175">
                <a:noFill/>
              </a:ln>
              <a:gradFill>
                <a:gsLst>
                  <a:gs pos="2917">
                    <a:schemeClr val="tx1"/>
                  </a:gs>
                  <a:gs pos="30000">
                    <a:schemeClr val="tx1"/>
                  </a:gs>
                </a:gsLst>
                <a:lin ang="5400000" scaled="0"/>
              </a:gradFill>
              <a:latin typeface="+mn-lt"/>
              <a:cs typeface="+mn-cs"/>
            </a:endParaRPr>
          </a:p>
          <a:p>
            <a:pPr marL="0" indent="0" defTabSz="914400">
              <a:spcBef>
                <a:spcPts val="290"/>
              </a:spcBef>
              <a:spcAft>
                <a:spcPts val="1200"/>
              </a:spcAft>
              <a:buNone/>
            </a:pPr>
            <a:r>
              <a:rPr lang="en-US" sz="1400">
                <a:ln w="3175">
                  <a:noFill/>
                </a:ln>
                <a:gradFill>
                  <a:gsLst>
                    <a:gs pos="2917">
                      <a:schemeClr val="tx1"/>
                    </a:gs>
                    <a:gs pos="30000">
                      <a:schemeClr val="tx1"/>
                    </a:gs>
                  </a:gsLst>
                  <a:lin ang="5400000" scaled="0"/>
                </a:gradFill>
                <a:latin typeface="+mn-lt"/>
                <a:cs typeface="+mn-cs"/>
              </a:rPr>
              <a:t>Automated policy monitoring and enforcement for modern estate</a:t>
            </a:r>
            <a:endParaRPr lang="en-US" sz="1400">
              <a:ln w="3175">
                <a:noFill/>
              </a:ln>
              <a:gradFill>
                <a:gsLst>
                  <a:gs pos="2917">
                    <a:schemeClr val="tx1"/>
                  </a:gs>
                  <a:gs pos="30000">
                    <a:schemeClr val="tx1"/>
                  </a:gs>
                </a:gsLst>
                <a:lin ang="5400000" scaled="0"/>
              </a:gradFill>
              <a:latin typeface="+mn-lt"/>
              <a:cs typeface="+mn-cs"/>
            </a:endParaRPr>
          </a:p>
        </p:txBody>
      </p:sp>
      <p:sp>
        <p:nvSpPr>
          <p:cNvPr id="81" name="Rectangle 80"/>
          <p:cNvSpPr/>
          <p:nvPr/>
        </p:nvSpPr>
        <p:spPr>
          <a:xfrm>
            <a:off x="4259306" y="3272244"/>
            <a:ext cx="2994348" cy="2000548"/>
          </a:xfrm>
          <a:prstGeom prst="rect">
            <a:avLst/>
          </a:prstGeom>
        </p:spPr>
        <p:txBody>
          <a:bodyPr wrap="square" tIns="45720">
            <a:spAutoFit/>
          </a:bodyPr>
          <a:lstStyle/>
          <a:p>
            <a:pPr marL="0" marR="0" lvl="0" indent="0" algn="l" defTabSz="914400" rtl="0" eaLnBrk="1" fontAlgn="auto" latinLnBrk="0" hangingPunct="1">
              <a:lnSpc>
                <a:spcPct val="90000"/>
              </a:lnSpc>
              <a:spcBef>
                <a:spcPct val="20000"/>
              </a:spcBef>
              <a:spcAft>
                <a:spcPts val="1200"/>
              </a:spcAft>
              <a:buClrTx/>
              <a:buSzPct val="90000"/>
              <a:buFontTx/>
              <a:buNone/>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Agile and Efficient </a:t>
            </a:r>
            <a:b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Threat Protection</a:t>
            </a:r>
            <a:endPar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290"/>
              </a:spcBef>
              <a:spcAft>
                <a:spcPts val="1200"/>
              </a:spcAft>
              <a:buClrTx/>
              <a:buSzPct val="90000"/>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Automated and integrated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toolsets for response efficiency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and effectiveness</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a:p>
            <a:pPr marL="0" marR="0" lvl="0" indent="0" algn="l" defTabSz="914400" rtl="0" eaLnBrk="1" fontAlgn="auto" latinLnBrk="0" hangingPunct="1">
              <a:lnSpc>
                <a:spcPct val="90000"/>
              </a:lnSpc>
              <a:spcBef>
                <a:spcPts val="290"/>
              </a:spcBef>
              <a:spcAft>
                <a:spcPts val="1200"/>
              </a:spcAft>
              <a:buClrTx/>
              <a:buSzPct val="90000"/>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Integrated telemetry to reduce noise and increase accuracy</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83" name="Rectangle 82"/>
          <p:cNvSpPr/>
          <p:nvPr/>
        </p:nvSpPr>
        <p:spPr>
          <a:xfrm>
            <a:off x="7904450" y="3272244"/>
            <a:ext cx="3531057" cy="1806648"/>
          </a:xfrm>
          <a:prstGeom prst="rect">
            <a:avLst/>
          </a:prstGeom>
        </p:spPr>
        <p:txBody>
          <a:bodyPr wrap="square" tIns="45720">
            <a:spAutoFit/>
          </a:bodyPr>
          <a:lstStyle/>
          <a:p>
            <a:pPr marL="0" marR="0" lvl="0" indent="0" algn="l" defTabSz="914400" rtl="0" eaLnBrk="1" fontAlgn="auto" latinLnBrk="0" hangingPunct="1">
              <a:lnSpc>
                <a:spcPct val="90000"/>
              </a:lnSpc>
              <a:spcBef>
                <a:spcPct val="20000"/>
              </a:spcBef>
              <a:spcAft>
                <a:spcPts val="1200"/>
              </a:spcAft>
              <a:buClrTx/>
              <a:buSzPct val="90000"/>
              <a:buFontTx/>
              <a:buNone/>
              <a:defRPr/>
            </a:pPr>
            <a:r>
              <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Find and Protect Intellectual Property and Regulated data</a:t>
            </a:r>
            <a:endParaRPr kumimoji="0" lang="en-US" sz="18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290"/>
              </a:spcBef>
              <a:spcAft>
                <a:spcPts val="1200"/>
              </a:spcAft>
              <a:buClrTx/>
              <a:buSzPct val="90000"/>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Automate classification as documents</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are created</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a:p>
            <a:pPr marL="0" marR="0" lvl="0" indent="0" algn="l" defTabSz="914400" rtl="0" eaLnBrk="1" fontAlgn="auto" latinLnBrk="0" hangingPunct="1">
              <a:lnSpc>
                <a:spcPct val="90000"/>
              </a:lnSpc>
              <a:spcBef>
                <a:spcPts val="290"/>
              </a:spcBef>
              <a:spcAft>
                <a:spcPts val="1200"/>
              </a:spcAft>
              <a:buClrTx/>
              <a:buSzPct val="90000"/>
              <a:buFontTx/>
              <a:buNone/>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Persist data protection throughout</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rPr>
              <a:t>its lifecycle</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31" name="Rectangle 30"/>
          <p:cNvSpPr/>
          <p:nvPr/>
        </p:nvSpPr>
        <p:spPr>
          <a:xfrm>
            <a:off x="537985" y="1270835"/>
            <a:ext cx="5975549" cy="424732"/>
          </a:xfrm>
          <a:prstGeom prst="rect">
            <a:avLst/>
          </a:prstGeom>
        </p:spPr>
        <p:txBody>
          <a:bodyPr wrap="square">
            <a:spAutoFit/>
          </a:bodyPr>
          <a:lstStyle/>
          <a:p>
            <a:pPr marL="0" marR="0" lvl="0" indent="0" algn="l" defTabSz="914400" rtl="0" eaLnBrk="1" fontAlgn="auto" latinLnBrk="0" hangingPunct="1">
              <a:lnSpc>
                <a:spcPct val="90000"/>
              </a:lnSpc>
              <a:spcBef>
                <a:spcPct val="20000"/>
              </a:spcBef>
              <a:spcAft>
                <a:spcPts val="0"/>
              </a:spcAft>
              <a:buClrTx/>
              <a:buSzPct val="90000"/>
              <a:buFontTx/>
              <a:buNone/>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Monitor and manage your hybrid cloud estate</a:t>
            </a:r>
            <a:r>
              <a:rPr kumimoji="0" lang="en-US" sz="2400" b="0" i="0" u="none" strike="noStrike" kern="0" cap="none" spc="0" normalizeH="0" baseline="0" noProof="0">
                <a:ln>
                  <a:noFill/>
                </a:ln>
                <a:gradFill>
                  <a:gsLst>
                    <a:gs pos="1250">
                      <a:srgbClr val="1A1A1A"/>
                    </a:gs>
                    <a:gs pos="99000">
                      <a:srgbClr val="1A1A1A"/>
                    </a:gs>
                  </a:gsLst>
                  <a:lin ang="5400000" scaled="0"/>
                </a:gradFill>
                <a:effectLst/>
                <a:uLnTx/>
                <a:uFillTx/>
                <a:latin typeface="Segoe UI" panose="020B0502040204020203"/>
                <a:ea typeface="+mn-ea"/>
                <a:cs typeface="+mn-cs"/>
              </a:rPr>
              <a:t>:</a:t>
            </a:r>
            <a:endParaRPr kumimoji="0" lang="en-US" sz="2400" b="0" i="0" u="none" strike="noStrike" kern="0" cap="none" spc="0" normalizeH="0" baseline="0" noProof="0">
              <a:ln>
                <a:noFill/>
              </a:ln>
              <a:gradFill>
                <a:gsLst>
                  <a:gs pos="1250">
                    <a:srgbClr val="1A1A1A"/>
                  </a:gs>
                  <a:gs pos="99000">
                    <a:srgbClr val="1A1A1A"/>
                  </a:gs>
                </a:gsLst>
                <a:lin ang="5400000" scaled="0"/>
              </a:gradFill>
              <a:effectLst/>
              <a:uLnTx/>
              <a:uFillTx/>
              <a:latin typeface="Segoe UI" panose="020B0502040204020203"/>
              <a:ea typeface="+mn-ea"/>
              <a:cs typeface="+mn-cs"/>
            </a:endParaRPr>
          </a:p>
        </p:txBody>
      </p:sp>
      <p:grpSp>
        <p:nvGrpSpPr>
          <p:cNvPr id="4" name="Group 3"/>
          <p:cNvGrpSpPr/>
          <p:nvPr/>
        </p:nvGrpSpPr>
        <p:grpSpPr>
          <a:xfrm>
            <a:off x="990818" y="2304160"/>
            <a:ext cx="1285875" cy="695325"/>
            <a:chOff x="1112325" y="2436818"/>
            <a:chExt cx="1285875" cy="695325"/>
          </a:xfrm>
        </p:grpSpPr>
        <p:sp>
          <p:nvSpPr>
            <p:cNvPr id="11" name="Rectangle: Rounded Corners 10"/>
            <p:cNvSpPr/>
            <p:nvPr/>
          </p:nvSpPr>
          <p:spPr bwMode="black">
            <a:xfrm>
              <a:off x="1433794" y="2436818"/>
              <a:ext cx="964406" cy="695325"/>
            </a:xfrm>
            <a:prstGeom prst="roundRect">
              <a:avLst>
                <a:gd name="adj" fmla="val 9298"/>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2" name="Rectangle 11"/>
            <p:cNvSpPr/>
            <p:nvPr/>
          </p:nvSpPr>
          <p:spPr bwMode="auto">
            <a:xfrm>
              <a:off x="1112325" y="2610280"/>
              <a:ext cx="423863" cy="38396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52" name="building_5"/>
            <p:cNvSpPr>
              <a:spLocks noChangeAspect="1" noEditPoints="1"/>
            </p:cNvSpPr>
            <p:nvPr/>
          </p:nvSpPr>
          <p:spPr bwMode="auto">
            <a:xfrm>
              <a:off x="1634251" y="2502763"/>
              <a:ext cx="211886" cy="23012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55" name="cloud"/>
            <p:cNvSpPr>
              <a:spLocks noChangeAspect="1"/>
            </p:cNvSpPr>
            <p:nvPr/>
          </p:nvSpPr>
          <p:spPr bwMode="auto">
            <a:xfrm>
              <a:off x="1965419" y="2527866"/>
              <a:ext cx="282404" cy="17991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65" name="CellPhone_E8EA"/>
            <p:cNvSpPr>
              <a:spLocks noChangeAspect="1" noEditPoints="1"/>
            </p:cNvSpPr>
            <p:nvPr/>
          </p:nvSpPr>
          <p:spPr bwMode="auto">
            <a:xfrm>
              <a:off x="1674408" y="2803724"/>
              <a:ext cx="131573" cy="21925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66" name="Laptop_E770"/>
            <p:cNvSpPr>
              <a:spLocks noChangeAspect="1" noEditPoints="1"/>
            </p:cNvSpPr>
            <p:nvPr/>
          </p:nvSpPr>
          <p:spPr bwMode="auto">
            <a:xfrm>
              <a:off x="1985033" y="2828427"/>
              <a:ext cx="254538" cy="1698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67" name="people_5"/>
            <p:cNvSpPr>
              <a:spLocks noChangeAspect="1" noEditPoints="1"/>
            </p:cNvSpPr>
            <p:nvPr/>
          </p:nvSpPr>
          <p:spPr bwMode="auto">
            <a:xfrm>
              <a:off x="1120470" y="2618372"/>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28575">
              <a:solidFill>
                <a:schemeClr val="accent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9" name="Group 8"/>
          <p:cNvGrpSpPr/>
          <p:nvPr/>
        </p:nvGrpSpPr>
        <p:grpSpPr>
          <a:xfrm>
            <a:off x="4535292" y="2372318"/>
            <a:ext cx="1665641" cy="565805"/>
            <a:chOff x="934693" y="3717754"/>
            <a:chExt cx="1665641" cy="565805"/>
          </a:xfrm>
        </p:grpSpPr>
        <p:sp>
          <p:nvSpPr>
            <p:cNvPr id="68" name="Processing_E9F5"/>
            <p:cNvSpPr>
              <a:spLocks noChangeAspect="1" noEditPoints="1"/>
            </p:cNvSpPr>
            <p:nvPr/>
          </p:nvSpPr>
          <p:spPr bwMode="auto">
            <a:xfrm>
              <a:off x="1028747" y="3819877"/>
              <a:ext cx="450032" cy="39194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31750">
              <a:solidFill>
                <a:schemeClr val="accent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69" name="arrow"/>
            <p:cNvSpPr>
              <a:spLocks noChangeAspect="1" noEditPoints="1"/>
            </p:cNvSpPr>
            <p:nvPr/>
          </p:nvSpPr>
          <p:spPr bwMode="auto">
            <a:xfrm>
              <a:off x="1647607" y="3851603"/>
              <a:ext cx="285422" cy="26337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8" name="Group 7"/>
            <p:cNvGrpSpPr/>
            <p:nvPr/>
          </p:nvGrpSpPr>
          <p:grpSpPr>
            <a:xfrm>
              <a:off x="2162015" y="3820702"/>
              <a:ext cx="323564" cy="331337"/>
              <a:chOff x="9446497" y="2493824"/>
              <a:chExt cx="552180" cy="565445"/>
            </a:xfrm>
          </p:grpSpPr>
          <p:sp>
            <p:nvSpPr>
              <p:cNvPr id="76" name="Freeform 12"/>
              <p:cNvSpPr>
                <a:spLocks noEditPoints="1"/>
              </p:cNvSpPr>
              <p:nvPr/>
            </p:nvSpPr>
            <p:spPr bwMode="auto">
              <a:xfrm>
                <a:off x="9446497" y="2493824"/>
                <a:ext cx="552180" cy="565445"/>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80" name="Freeform: Shape 79"/>
              <p:cNvSpPr/>
              <p:nvPr/>
            </p:nvSpPr>
            <p:spPr bwMode="auto">
              <a:xfrm>
                <a:off x="9652181" y="2639337"/>
                <a:ext cx="140811" cy="46848"/>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82" name="Rectangle: Rounded Corners 81"/>
            <p:cNvSpPr/>
            <p:nvPr/>
          </p:nvSpPr>
          <p:spPr bwMode="black">
            <a:xfrm>
              <a:off x="934693" y="3736795"/>
              <a:ext cx="610967" cy="516041"/>
            </a:xfrm>
            <a:prstGeom prst="roundRect">
              <a:avLst>
                <a:gd name="adj" fmla="val 9298"/>
              </a:avLst>
            </a:prstGeom>
            <a:noFill/>
            <a:ln w="317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70" name="illegal"/>
            <p:cNvSpPr>
              <a:spLocks noChangeAspect="1" noEditPoints="1"/>
            </p:cNvSpPr>
            <p:nvPr/>
          </p:nvSpPr>
          <p:spPr bwMode="auto">
            <a:xfrm>
              <a:off x="2032975" y="3717754"/>
              <a:ext cx="567359" cy="565805"/>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317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28" name="Group 27"/>
          <p:cNvGrpSpPr/>
          <p:nvPr/>
        </p:nvGrpSpPr>
        <p:grpSpPr>
          <a:xfrm>
            <a:off x="8076748" y="2328138"/>
            <a:ext cx="1481387" cy="627903"/>
            <a:chOff x="988961" y="5122514"/>
            <a:chExt cx="1481387" cy="627903"/>
          </a:xfrm>
        </p:grpSpPr>
        <p:sp>
          <p:nvSpPr>
            <p:cNvPr id="85" name="Rectangle: Rounded Corners 84"/>
            <p:cNvSpPr/>
            <p:nvPr/>
          </p:nvSpPr>
          <p:spPr bwMode="black">
            <a:xfrm>
              <a:off x="1302542" y="5180806"/>
              <a:ext cx="1167806" cy="569611"/>
            </a:xfrm>
            <a:prstGeom prst="roundRect">
              <a:avLst>
                <a:gd name="adj" fmla="val 9298"/>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86" name="binary"/>
            <p:cNvSpPr>
              <a:spLocks noChangeAspect="1" noEditPoints="1"/>
            </p:cNvSpPr>
            <p:nvPr/>
          </p:nvSpPr>
          <p:spPr bwMode="auto">
            <a:xfrm>
              <a:off x="1429555" y="5308683"/>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88" name="CRMArticles_EFF5"/>
            <p:cNvSpPr>
              <a:spLocks noChangeAspect="1" noEditPoints="1"/>
            </p:cNvSpPr>
            <p:nvPr/>
          </p:nvSpPr>
          <p:spPr bwMode="auto">
            <a:xfrm>
              <a:off x="1959837" y="5308683"/>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27" name="Oval 26"/>
            <p:cNvSpPr/>
            <p:nvPr/>
          </p:nvSpPr>
          <p:spPr bwMode="auto">
            <a:xfrm>
              <a:off x="1174257" y="5131391"/>
              <a:ext cx="316389" cy="316389"/>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4" name="magnify"/>
            <p:cNvSpPr>
              <a:spLocks noChangeAspect="1" noEditPoints="1"/>
            </p:cNvSpPr>
            <p:nvPr/>
          </p:nvSpPr>
          <p:spPr bwMode="auto">
            <a:xfrm flipH="1">
              <a:off x="988961" y="5122514"/>
              <a:ext cx="511782" cy="50200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a:solidFill>
                <a:schemeClr val="tx1"/>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grpSp>
        <p:nvGrpSpPr>
          <p:cNvPr id="5" name="Group 4"/>
          <p:cNvGrpSpPr/>
          <p:nvPr/>
        </p:nvGrpSpPr>
        <p:grpSpPr>
          <a:xfrm>
            <a:off x="3849123" y="2422604"/>
            <a:ext cx="3608118" cy="3477155"/>
            <a:chOff x="3849123" y="2422604"/>
            <a:chExt cx="3608118" cy="3999058"/>
          </a:xfrm>
        </p:grpSpPr>
        <p:cxnSp>
          <p:nvCxnSpPr>
            <p:cNvPr id="32" name="Straight Connector 31"/>
            <p:cNvCxnSpPr/>
            <p:nvPr/>
          </p:nvCxnSpPr>
          <p:spPr>
            <a:xfrm>
              <a:off x="3849123" y="2422604"/>
              <a:ext cx="0" cy="3999058"/>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457241" y="2422604"/>
              <a:ext cx="0" cy="3999058"/>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1000"/>
                                        <p:tgtEl>
                                          <p:spTgt spid="81"/>
                                        </p:tgtEl>
                                      </p:cBhvr>
                                    </p:animEffect>
                                    <p:anim calcmode="lin" valueType="num">
                                      <p:cBhvr>
                                        <p:cTn id="16" dur="1000" fill="hold"/>
                                        <p:tgtEl>
                                          <p:spTgt spid="81"/>
                                        </p:tgtEl>
                                        <p:attrNameLst>
                                          <p:attrName>ppt_x</p:attrName>
                                        </p:attrNameLst>
                                      </p:cBhvr>
                                      <p:tavLst>
                                        <p:tav tm="0">
                                          <p:val>
                                            <p:strVal val="#ppt_x"/>
                                          </p:val>
                                        </p:tav>
                                        <p:tav tm="100000">
                                          <p:val>
                                            <p:strVal val="#ppt_x"/>
                                          </p:val>
                                        </p:tav>
                                      </p:tavLst>
                                    </p:anim>
                                    <p:anim calcmode="lin" valueType="num">
                                      <p:cBhvr>
                                        <p:cTn id="17" dur="1000" fill="hold"/>
                                        <p:tgtEl>
                                          <p:spTgt spid="8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1000"/>
                                        <p:tgtEl>
                                          <p:spTgt spid="83"/>
                                        </p:tgtEl>
                                      </p:cBhvr>
                                    </p:animEffect>
                                    <p:anim calcmode="lin" valueType="num">
                                      <p:cBhvr>
                                        <p:cTn id="33" dur="1000" fill="hold"/>
                                        <p:tgtEl>
                                          <p:spTgt spid="83"/>
                                        </p:tgtEl>
                                        <p:attrNameLst>
                                          <p:attrName>ppt_x</p:attrName>
                                        </p:attrNameLst>
                                      </p:cBhvr>
                                      <p:tavLst>
                                        <p:tav tm="0">
                                          <p:val>
                                            <p:strVal val="#ppt_x"/>
                                          </p:val>
                                        </p:tav>
                                        <p:tav tm="100000">
                                          <p:val>
                                            <p:strVal val="#ppt_x"/>
                                          </p:val>
                                        </p:tav>
                                      </p:tavLst>
                                    </p:anim>
                                    <p:anim calcmode="lin" valueType="num">
                                      <p:cBhvr>
                                        <p:cTn id="3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1" grpId="0"/>
      <p:bldP spid="8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0"/>
          <p:cNvSpPr txBox="1"/>
          <p:nvPr/>
        </p:nvSpPr>
        <p:spPr>
          <a:xfrm flipH="1">
            <a:off x="3220052" y="3438603"/>
            <a:ext cx="1792850" cy="416383"/>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400" fontAlgn="base">
              <a:lnSpc>
                <a:spcPct val="90000"/>
              </a:lnSpc>
              <a:spcBef>
                <a:spcPct val="0"/>
              </a:spcBef>
              <a:spcAft>
                <a:spcPct val="0"/>
              </a:spcAft>
              <a:defRPr/>
            </a:pPr>
            <a:r>
              <a:rPr lang="en-US" sz="2355" spc="29">
                <a:gradFill>
                  <a:gsLst>
                    <a:gs pos="0">
                      <a:srgbClr val="353535"/>
                    </a:gs>
                    <a:gs pos="100000">
                      <a:srgbClr val="353535"/>
                    </a:gs>
                  </a:gsLst>
                  <a:lin ang="5400000" scaled="0"/>
                </a:gradFill>
                <a:latin typeface="Segoe UI Semilight" panose="020B0402040204020203"/>
                <a:cs typeface="Segoe UI" panose="020B0502040204020203" pitchFamily="34" charset="0"/>
              </a:rPr>
              <a:t>Platform</a:t>
            </a:r>
            <a:endParaRPr lang="en-US" sz="2355" spc="29">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
        <p:nvSpPr>
          <p:cNvPr id="36" name="3D"/>
          <p:cNvSpPr>
            <a:spLocks noChangeAspect="1" noEditPoints="1"/>
          </p:cNvSpPr>
          <p:nvPr/>
        </p:nvSpPr>
        <p:spPr bwMode="auto">
          <a:xfrm>
            <a:off x="3948809" y="2891022"/>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defTabSz="914400">
              <a:defRPr/>
            </a:pPr>
            <a:endParaRPr lang="en-US" sz="1765">
              <a:solidFill>
                <a:srgbClr val="353535"/>
              </a:solidFill>
              <a:latin typeface="Segoe UI Semilight" panose="020B0402040204020203"/>
            </a:endParaRPr>
          </a:p>
        </p:txBody>
      </p:sp>
      <p:sp>
        <p:nvSpPr>
          <p:cNvPr id="28" name="Freeform 6"/>
          <p:cNvSpPr/>
          <p:nvPr/>
        </p:nvSpPr>
        <p:spPr bwMode="auto">
          <a:xfrm flipH="1">
            <a:off x="3086118" y="983770"/>
            <a:ext cx="2428738" cy="2428737"/>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0" y="0"/>
                  <a:pt x="671" y="300"/>
                  <a:pt x="671" y="67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29" name="Freeform 7"/>
          <p:cNvSpPr/>
          <p:nvPr/>
        </p:nvSpPr>
        <p:spPr bwMode="auto">
          <a:xfrm flipH="1">
            <a:off x="3227108" y="1337572"/>
            <a:ext cx="3319894" cy="1561521"/>
          </a:xfrm>
          <a:custGeom>
            <a:avLst/>
            <a:gdLst>
              <a:gd name="T0" fmla="*/ 0 w 917"/>
              <a:gd name="T1" fmla="*/ 185 h 431"/>
              <a:gd name="T2" fmla="*/ 917 w 917"/>
              <a:gd name="T3" fmla="*/ 431 h 431"/>
            </a:gdLst>
            <a:ahLst/>
            <a:cxnLst>
              <a:cxn ang="0">
                <a:pos x="T0" y="T1"/>
              </a:cxn>
              <a:cxn ang="0">
                <a:pos x="T2" y="T3"/>
              </a:cxn>
            </a:cxnLst>
            <a:rect l="0" t="0" r="r" b="b"/>
            <a:pathLst>
              <a:path w="917" h="431">
                <a:moveTo>
                  <a:pt x="0" y="185"/>
                </a:moveTo>
                <a:cubicBezTo>
                  <a:pt x="321" y="0"/>
                  <a:pt x="732" y="110"/>
                  <a:pt x="917" y="43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30" name="Freeform 8"/>
          <p:cNvSpPr/>
          <p:nvPr/>
        </p:nvSpPr>
        <p:spPr bwMode="auto">
          <a:xfrm flipH="1">
            <a:off x="3602190" y="1854301"/>
            <a:ext cx="3322555" cy="1564181"/>
          </a:xfrm>
          <a:custGeom>
            <a:avLst/>
            <a:gdLst>
              <a:gd name="T0" fmla="*/ 0 w 917"/>
              <a:gd name="T1" fmla="*/ 432 h 432"/>
              <a:gd name="T2" fmla="*/ 917 w 917"/>
              <a:gd name="T3" fmla="*/ 186 h 432"/>
            </a:gdLst>
            <a:ahLst/>
            <a:cxnLst>
              <a:cxn ang="0">
                <a:pos x="T0" y="T1"/>
              </a:cxn>
              <a:cxn ang="0">
                <a:pos x="T2" y="T3"/>
              </a:cxn>
            </a:cxnLst>
            <a:rect l="0" t="0" r="r" b="b"/>
            <a:pathLst>
              <a:path w="917" h="432">
                <a:moveTo>
                  <a:pt x="0" y="432"/>
                </a:moveTo>
                <a:cubicBezTo>
                  <a:pt x="185" y="110"/>
                  <a:pt x="596" y="0"/>
                  <a:pt x="917" y="186"/>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31" name="Freeform 9"/>
          <p:cNvSpPr/>
          <p:nvPr/>
        </p:nvSpPr>
        <p:spPr bwMode="auto">
          <a:xfrm flipH="1">
            <a:off x="4120926" y="2387921"/>
            <a:ext cx="2431396" cy="2434057"/>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81" name="TextBox 10"/>
          <p:cNvSpPr txBox="1"/>
          <p:nvPr/>
        </p:nvSpPr>
        <p:spPr>
          <a:xfrm>
            <a:off x="6352492" y="691665"/>
            <a:ext cx="2676743"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rPr>
              <a:t>Identity &amp; access management </a:t>
            </a:r>
            <a:endPar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
        <p:nvSpPr>
          <p:cNvPr id="82" name="TextBox 10"/>
          <p:cNvSpPr txBox="1"/>
          <p:nvPr/>
        </p:nvSpPr>
        <p:spPr>
          <a:xfrm>
            <a:off x="7365410" y="1824588"/>
            <a:ext cx="2139597"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rPr>
              <a:t>Information protection</a:t>
            </a:r>
            <a:endPar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
        <p:nvSpPr>
          <p:cNvPr id="83" name="TextBox 10"/>
          <p:cNvSpPr txBox="1"/>
          <p:nvPr/>
        </p:nvSpPr>
        <p:spPr>
          <a:xfrm>
            <a:off x="7007684" y="4896205"/>
            <a:ext cx="2021552"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rPr>
              <a:t>Security management</a:t>
            </a:r>
            <a:endPar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
        <p:nvSpPr>
          <p:cNvPr id="84" name="TextBox 10"/>
          <p:cNvSpPr txBox="1"/>
          <p:nvPr/>
        </p:nvSpPr>
        <p:spPr>
          <a:xfrm>
            <a:off x="7629070" y="3329187"/>
            <a:ext cx="2139597" cy="5793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base">
              <a:lnSpc>
                <a:spcPct val="90000"/>
              </a:lnSpc>
              <a:spcBef>
                <a:spcPct val="0"/>
              </a:spcBef>
              <a:spcAft>
                <a:spcPct val="0"/>
              </a:spcAft>
              <a:defRPr/>
            </a:pPr>
            <a:r>
              <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rPr>
              <a:t>Threat </a:t>
            </a:r>
            <a:br>
              <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rPr>
            </a:br>
            <a:r>
              <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rPr>
              <a:t>protection</a:t>
            </a:r>
            <a:endPar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
        <p:nvSpPr>
          <p:cNvPr id="89" name="TextBox 88"/>
          <p:cNvSpPr txBox="1"/>
          <p:nvPr/>
        </p:nvSpPr>
        <p:spPr>
          <a:xfrm>
            <a:off x="-2367778" y="2998430"/>
            <a:ext cx="5124276" cy="814661"/>
          </a:xfrm>
          <a:prstGeom prst="rect">
            <a:avLst/>
          </a:prstGeom>
          <a:noFill/>
        </p:spPr>
        <p:txBody>
          <a:bodyPr wrap="square" rtlCol="0">
            <a:spAutoFit/>
          </a:bodyPr>
          <a:lstStyle/>
          <a:p>
            <a:pPr algn="r" defTabSz="896620">
              <a:defRPr/>
            </a:pPr>
            <a:r>
              <a:rPr lang="en-US" sz="2355" b="1" kern="0" spc="118">
                <a:gradFill>
                  <a:gsLst>
                    <a:gs pos="0">
                      <a:srgbClr val="4B4B4B"/>
                    </a:gs>
                    <a:gs pos="100000">
                      <a:srgbClr val="4B4B4B"/>
                    </a:gs>
                  </a:gsLst>
                  <a:lin ang="5400000" scaled="1"/>
                </a:gradFill>
                <a:latin typeface="Segoe UI" panose="020B0502040204020203"/>
                <a:ea typeface="Segoe UI Black" panose="020B0A02040204020203" pitchFamily="34" charset="0"/>
                <a:cs typeface="Segoe UI Black" panose="020B0A02040204020203" pitchFamily="34" charset="0"/>
              </a:rPr>
              <a:t>Built in</a:t>
            </a:r>
            <a:r>
              <a:rPr lang="en-US" sz="2355" kern="0" spc="118">
                <a:gradFill>
                  <a:gsLst>
                    <a:gs pos="0">
                      <a:srgbClr val="4B4B4B"/>
                    </a:gs>
                    <a:gs pos="100000">
                      <a:srgbClr val="4B4B4B"/>
                    </a:gs>
                  </a:gsLst>
                  <a:lin ang="5400000" scaled="1"/>
                </a:gradFill>
                <a:latin typeface="Segoe UI" panose="020B0502040204020203"/>
                <a:ea typeface="Segoe UI Black" panose="020B0A02040204020203" pitchFamily="34" charset="0"/>
                <a:cs typeface="Segoe UI Black" panose="020B0A02040204020203" pitchFamily="34" charset="0"/>
              </a:rPr>
              <a:t> </a:t>
            </a:r>
            <a:br>
              <a:rPr lang="en-US" sz="2355" kern="0" spc="118">
                <a:gradFill>
                  <a:gsLst>
                    <a:gs pos="0">
                      <a:srgbClr val="4B4B4B"/>
                    </a:gs>
                    <a:gs pos="100000">
                      <a:srgbClr val="4B4B4B"/>
                    </a:gs>
                  </a:gsLst>
                  <a:lin ang="5400000" scaled="1"/>
                </a:gradFill>
                <a:latin typeface="Segoe UI" panose="020B0502040204020203"/>
                <a:ea typeface="Segoe UI Black" panose="020B0A02040204020203" pitchFamily="34" charset="0"/>
                <a:cs typeface="Segoe UI Black" panose="020B0A02040204020203" pitchFamily="34" charset="0"/>
              </a:rPr>
            </a:br>
            <a:r>
              <a:rPr lang="en-US" sz="2355" kern="0" spc="118">
                <a:gradFill>
                  <a:gsLst>
                    <a:gs pos="0">
                      <a:srgbClr val="4B4B4B"/>
                    </a:gs>
                    <a:gs pos="100000">
                      <a:srgbClr val="4B4B4B"/>
                    </a:gs>
                  </a:gsLst>
                  <a:lin ang="5400000" scaled="1"/>
                </a:gradFill>
                <a:latin typeface="Segoe UI" panose="020B0502040204020203"/>
                <a:ea typeface="Segoe UI Black" panose="020B0A02040204020203" pitchFamily="34" charset="0"/>
                <a:cs typeface="Segoe UI Black" panose="020B0A02040204020203" pitchFamily="34" charset="0"/>
              </a:rPr>
              <a:t>security</a:t>
            </a:r>
            <a:endParaRPr lang="en-US" sz="2355" kern="0" spc="118">
              <a:gradFill>
                <a:gsLst>
                  <a:gs pos="0">
                    <a:srgbClr val="4B4B4B"/>
                  </a:gs>
                  <a:gs pos="100000">
                    <a:srgbClr val="4B4B4B"/>
                  </a:gs>
                </a:gsLst>
                <a:lin ang="5400000" scaled="1"/>
              </a:gradFill>
              <a:latin typeface="Segoe UI" panose="020B0502040204020203"/>
              <a:ea typeface="Segoe UI Black" panose="020B0A02040204020203" pitchFamily="34" charset="0"/>
              <a:cs typeface="Segoe UI Black" panose="020B0A02040204020203" pitchFamily="34" charset="0"/>
            </a:endParaRPr>
          </a:p>
        </p:txBody>
      </p:sp>
      <p:grpSp>
        <p:nvGrpSpPr>
          <p:cNvPr id="5" name="Group 4"/>
          <p:cNvGrpSpPr/>
          <p:nvPr/>
        </p:nvGrpSpPr>
        <p:grpSpPr>
          <a:xfrm>
            <a:off x="5514855" y="598358"/>
            <a:ext cx="765924" cy="765924"/>
            <a:chOff x="5625439" y="609860"/>
            <a:chExt cx="781282" cy="781282"/>
          </a:xfrm>
        </p:grpSpPr>
        <p:sp>
          <p:nvSpPr>
            <p:cNvPr id="69" name="Oval 68"/>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panose="020B0502040204020203"/>
              </a:endParaRPr>
            </a:p>
          </p:txBody>
        </p:sp>
        <p:sp>
          <p:nvSpPr>
            <p:cNvPr id="18" name="ContactCard_EEBD"/>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defTabSz="914400">
                <a:defRPr/>
              </a:pPr>
              <a:endParaRPr lang="en-US" sz="1765">
                <a:solidFill>
                  <a:srgbClr val="505050"/>
                </a:solidFill>
                <a:latin typeface="Segoe UI" panose="020B0502040204020203"/>
              </a:endParaRPr>
            </a:p>
          </p:txBody>
        </p:sp>
      </p:grpSp>
      <p:grpSp>
        <p:nvGrpSpPr>
          <p:cNvPr id="4" name="Group 3"/>
          <p:cNvGrpSpPr/>
          <p:nvPr/>
        </p:nvGrpSpPr>
        <p:grpSpPr>
          <a:xfrm>
            <a:off x="6786535" y="3213773"/>
            <a:ext cx="765924" cy="765924"/>
            <a:chOff x="6621825" y="1828525"/>
            <a:chExt cx="781282" cy="781282"/>
          </a:xfrm>
        </p:grpSpPr>
        <p:sp>
          <p:nvSpPr>
            <p:cNvPr id="74" name="Oval 73"/>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panose="020B0502040204020203"/>
              </a:endParaRPr>
            </a:p>
          </p:txBody>
        </p:sp>
        <p:sp>
          <p:nvSpPr>
            <p:cNvPr id="19" name="Shield_EA18"/>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defTabSz="914400">
                <a:defRPr/>
              </a:pPr>
              <a:endParaRPr lang="en-US" sz="1765">
                <a:gradFill>
                  <a:gsLst>
                    <a:gs pos="0">
                      <a:srgbClr val="505050"/>
                    </a:gs>
                    <a:gs pos="100000">
                      <a:srgbClr val="505050"/>
                    </a:gs>
                  </a:gsLst>
                </a:gradFill>
                <a:latin typeface="Segoe UI" panose="020B0502040204020203"/>
              </a:endParaRPr>
            </a:p>
          </p:txBody>
        </p:sp>
      </p:grpSp>
      <p:grpSp>
        <p:nvGrpSpPr>
          <p:cNvPr id="3" name="Group 2"/>
          <p:cNvGrpSpPr/>
          <p:nvPr/>
        </p:nvGrpSpPr>
        <p:grpSpPr>
          <a:xfrm>
            <a:off x="6534551" y="1731283"/>
            <a:ext cx="765924" cy="765924"/>
            <a:chOff x="6873999" y="3404401"/>
            <a:chExt cx="781282" cy="781282"/>
          </a:xfrm>
        </p:grpSpPr>
        <p:sp>
          <p:nvSpPr>
            <p:cNvPr id="76" name="Oval 75"/>
            <p:cNvSpPr/>
            <p:nvPr/>
          </p:nvSpPr>
          <p:spPr bwMode="auto">
            <a:xfrm rot="3422427">
              <a:off x="6873999" y="340440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panose="020B0502040204020203"/>
              </a:endParaRPr>
            </a:p>
          </p:txBody>
        </p:sp>
        <p:sp>
          <p:nvSpPr>
            <p:cNvPr id="20" name="document_6"/>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defTabSz="914400">
                <a:defRPr/>
              </a:pPr>
              <a:endParaRPr lang="en-US" sz="1765">
                <a:solidFill>
                  <a:srgbClr val="505050"/>
                </a:solidFill>
                <a:latin typeface="Segoe UI" panose="020B0502040204020203"/>
              </a:endParaRPr>
            </a:p>
          </p:txBody>
        </p:sp>
      </p:grpSp>
      <p:sp>
        <p:nvSpPr>
          <p:cNvPr id="65" name="Oval 64"/>
          <p:cNvSpPr/>
          <p:nvPr/>
        </p:nvSpPr>
        <p:spPr bwMode="auto">
          <a:xfrm>
            <a:off x="3083764" y="2387988"/>
            <a:ext cx="2065424" cy="2065424"/>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grpSp>
        <p:nvGrpSpPr>
          <p:cNvPr id="6" name="Group 5"/>
          <p:cNvGrpSpPr/>
          <p:nvPr/>
        </p:nvGrpSpPr>
        <p:grpSpPr>
          <a:xfrm>
            <a:off x="6170046" y="4802899"/>
            <a:ext cx="765924" cy="765924"/>
            <a:chOff x="6293768" y="4898711"/>
            <a:chExt cx="781282" cy="781282"/>
          </a:xfrm>
        </p:grpSpPr>
        <p:sp>
          <p:nvSpPr>
            <p:cNvPr id="79" name="Oval 78"/>
            <p:cNvSpPr/>
            <p:nvPr/>
          </p:nvSpPr>
          <p:spPr bwMode="auto">
            <a:xfrm rot="5400000">
              <a:off x="6293768" y="489871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panose="020B0502040204020203"/>
              </a:endParaRPr>
            </a:p>
          </p:txBody>
        </p:sp>
        <p:sp>
          <p:nvSpPr>
            <p:cNvPr id="26" name="Freeform 5"/>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endParaRPr lang="en-US" sz="1765">
                <a:gradFill>
                  <a:gsLst>
                    <a:gs pos="0">
                      <a:srgbClr val="505050"/>
                    </a:gs>
                    <a:gs pos="100000">
                      <a:srgbClr val="505050"/>
                    </a:gs>
                  </a:gsLst>
                </a:gradFill>
                <a:latin typeface="Segoe UI" panose="020B0502040204020203"/>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50"/>
                                        <p:tgtEl>
                                          <p:spTgt spid="89"/>
                                        </p:tgtEl>
                                      </p:cBhvr>
                                    </p:animEffect>
                                  </p:childTnLst>
                                </p:cTn>
                              </p:par>
                              <p:par>
                                <p:cTn id="8" presetID="42" presetClass="path" presetSubtype="0" decel="100000" fill="hold" grpId="1" nodeType="withEffect">
                                  <p:stCondLst>
                                    <p:cond delay="0"/>
                                  </p:stCondLst>
                                  <p:childTnLst>
                                    <p:animMotion origin="layout" path="M 3.91116E-6 4.44848E-6 L 0.1219 0.0009 " pathEditMode="relative" rAng="0" ptsTypes="AA">
                                      <p:cBhvr>
                                        <p:cTn id="9" dur="750" spd="-100000" fill="hold"/>
                                        <p:tgtEl>
                                          <p:spTgt spid="89"/>
                                        </p:tgtEl>
                                        <p:attrNameLst>
                                          <p:attrName>ppt_x</p:attrName>
                                          <p:attrName>ppt_y</p:attrName>
                                        </p:attrNameLst>
                                      </p:cBhvr>
                                      <p:rCtr x="6089" y="45"/>
                                    </p:animMotion>
                                  </p:childTnLst>
                                </p:cTn>
                              </p:par>
                              <p:par>
                                <p:cTn id="10" presetID="22" presetClass="entr" presetSubtype="4" fill="hold" grpId="0" nodeType="withEffect">
                                  <p:stCondLst>
                                    <p:cond delay="35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8" fill="hold" grpId="0" nodeType="withEffect">
                                  <p:stCondLst>
                                    <p:cond delay="65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2" presetClass="entr" presetSubtype="8" fill="hold" grpId="0" nodeType="withEffect">
                                  <p:stCondLst>
                                    <p:cond delay="80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par>
                                <p:cTn id="25" presetID="10" presetClass="entr" presetSubtype="0" fill="hold" grpId="0" nodeType="withEffect">
                                  <p:stCondLst>
                                    <p:cond delay="6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10" presetClass="entr" presetSubtype="0" fill="hold" grpId="0" nodeType="withEffect">
                                  <p:stCondLst>
                                    <p:cond delay="95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1" presetClass="entr" presetSubtype="0" fill="hold" nodeType="withEffect">
                                  <p:stCondLst>
                                    <p:cond delay="0"/>
                                  </p:stCondLst>
                                  <p:childTnLst>
                                    <p:set>
                                      <p:cBhvr>
                                        <p:cTn id="35" dur="1" fill="hold">
                                          <p:stCondLst>
                                            <p:cond delay="499"/>
                                          </p:stCondLst>
                                        </p:cTn>
                                        <p:tgtEl>
                                          <p:spTgt spid="5"/>
                                        </p:tgtEl>
                                        <p:attrNameLst>
                                          <p:attrName>style.visibility</p:attrName>
                                        </p:attrNameLst>
                                      </p:cBhvr>
                                      <p:to>
                                        <p:strVal val="visible"/>
                                      </p:to>
                                    </p:set>
                                  </p:childTnLst>
                                </p:cTn>
                              </p:par>
                              <p:par>
                                <p:cTn id="36" presetID="6" presetClass="emph" presetSubtype="0" accel="100000" autoRev="1" fill="hold" nodeType="withEffect">
                                  <p:stCondLst>
                                    <p:cond delay="0"/>
                                  </p:stCondLst>
                                  <p:childTnLst>
                                    <p:animScale>
                                      <p:cBhvr>
                                        <p:cTn id="37" dur="500" fill="hold"/>
                                        <p:tgtEl>
                                          <p:spTgt spid="5"/>
                                        </p:tgtEl>
                                      </p:cBhvr>
                                      <p:by x="0" y="0"/>
                                    </p:animScale>
                                  </p:childTnLst>
                                </p:cTn>
                              </p:par>
                              <p:par>
                                <p:cTn id="38" presetID="1" presetClass="entr" presetSubtype="0" fill="hold" nodeType="withEffect">
                                  <p:stCondLst>
                                    <p:cond delay="150"/>
                                  </p:stCondLst>
                                  <p:childTnLst>
                                    <p:set>
                                      <p:cBhvr>
                                        <p:cTn id="39" dur="1" fill="hold">
                                          <p:stCondLst>
                                            <p:cond delay="499"/>
                                          </p:stCondLst>
                                        </p:cTn>
                                        <p:tgtEl>
                                          <p:spTgt spid="4"/>
                                        </p:tgtEl>
                                        <p:attrNameLst>
                                          <p:attrName>style.visibility</p:attrName>
                                        </p:attrNameLst>
                                      </p:cBhvr>
                                      <p:to>
                                        <p:strVal val="visible"/>
                                      </p:to>
                                    </p:set>
                                  </p:childTnLst>
                                </p:cTn>
                              </p:par>
                              <p:par>
                                <p:cTn id="40" presetID="6" presetClass="emph" presetSubtype="0" accel="100000" autoRev="1" fill="hold" nodeType="withEffect">
                                  <p:stCondLst>
                                    <p:cond delay="150"/>
                                  </p:stCondLst>
                                  <p:childTnLst>
                                    <p:animScale>
                                      <p:cBhvr>
                                        <p:cTn id="41" dur="500" fill="hold"/>
                                        <p:tgtEl>
                                          <p:spTgt spid="4"/>
                                        </p:tgtEl>
                                      </p:cBhvr>
                                      <p:by x="0" y="0"/>
                                    </p:animScale>
                                  </p:childTnLst>
                                </p:cTn>
                              </p:par>
                              <p:par>
                                <p:cTn id="42" presetID="1" presetClass="entr" presetSubtype="0" fill="hold" nodeType="withEffect">
                                  <p:stCondLst>
                                    <p:cond delay="300"/>
                                  </p:stCondLst>
                                  <p:childTnLst>
                                    <p:set>
                                      <p:cBhvr>
                                        <p:cTn id="43" dur="1" fill="hold">
                                          <p:stCondLst>
                                            <p:cond delay="499"/>
                                          </p:stCondLst>
                                        </p:cTn>
                                        <p:tgtEl>
                                          <p:spTgt spid="3"/>
                                        </p:tgtEl>
                                        <p:attrNameLst>
                                          <p:attrName>style.visibility</p:attrName>
                                        </p:attrNameLst>
                                      </p:cBhvr>
                                      <p:to>
                                        <p:strVal val="visible"/>
                                      </p:to>
                                    </p:set>
                                  </p:childTnLst>
                                </p:cTn>
                              </p:par>
                              <p:par>
                                <p:cTn id="44" presetID="6" presetClass="emph" presetSubtype="0" accel="100000" autoRev="1" fill="hold" nodeType="withEffect">
                                  <p:stCondLst>
                                    <p:cond delay="300"/>
                                  </p:stCondLst>
                                  <p:childTnLst>
                                    <p:animScale>
                                      <p:cBhvr>
                                        <p:cTn id="45" dur="500" fill="hold"/>
                                        <p:tgtEl>
                                          <p:spTgt spid="3"/>
                                        </p:tgtEl>
                                      </p:cBhvr>
                                      <p:by x="0" y="0"/>
                                    </p:animScale>
                                  </p:childTnLst>
                                </p:cTn>
                              </p:par>
                              <p:par>
                                <p:cTn id="46" presetID="1" presetClass="entr" presetSubtype="0" fill="hold" nodeType="withEffect">
                                  <p:stCondLst>
                                    <p:cond delay="450"/>
                                  </p:stCondLst>
                                  <p:childTnLst>
                                    <p:set>
                                      <p:cBhvr>
                                        <p:cTn id="47" dur="1" fill="hold">
                                          <p:stCondLst>
                                            <p:cond delay="499"/>
                                          </p:stCondLst>
                                        </p:cTn>
                                        <p:tgtEl>
                                          <p:spTgt spid="6"/>
                                        </p:tgtEl>
                                        <p:attrNameLst>
                                          <p:attrName>style.visibility</p:attrName>
                                        </p:attrNameLst>
                                      </p:cBhvr>
                                      <p:to>
                                        <p:strVal val="visible"/>
                                      </p:to>
                                    </p:set>
                                  </p:childTnLst>
                                </p:cTn>
                              </p:par>
                              <p:par>
                                <p:cTn id="48" presetID="6" presetClass="emph" presetSubtype="0" accel="100000" autoRev="1" fill="hold" nodeType="withEffect">
                                  <p:stCondLst>
                                    <p:cond delay="450"/>
                                  </p:stCondLst>
                                  <p:childTnLst>
                                    <p:animScale>
                                      <p:cBhvr>
                                        <p:cTn id="49" dur="500" fill="hold"/>
                                        <p:tgtEl>
                                          <p:spTgt spid="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81" grpId="0"/>
      <p:bldP spid="82" grpId="0"/>
      <p:bldP spid="83" grpId="0"/>
      <p:bldP spid="84" grpId="0"/>
      <p:bldP spid="89" grpId="0"/>
      <p:bldP spid="8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502" y="301432"/>
            <a:ext cx="11018520" cy="855709"/>
          </a:xfrm>
        </p:spPr>
        <p:txBody>
          <a:bodyPr/>
          <a:lstStyle/>
          <a:p>
            <a:r>
              <a:rPr lang="en-US"/>
              <a:t>Microsoft Intelligent Security Graph</a:t>
            </a:r>
            <a:br>
              <a:rPr lang="en-US"/>
            </a:br>
            <a:r>
              <a:rPr lang="en-US" sz="1960" spc="0">
                <a:gradFill>
                  <a:gsLst>
                    <a:gs pos="1250">
                      <a:schemeClr val="tx2"/>
                    </a:gs>
                    <a:gs pos="100000">
                      <a:schemeClr val="tx2"/>
                    </a:gs>
                  </a:gsLst>
                  <a:lin ang="5400000" scaled="0"/>
                </a:gradFill>
                <a:latin typeface="Segoe UI" panose="020B0502040204020203" pitchFamily="34" charset="0"/>
              </a:rPr>
              <a:t>Unique insights, informed by trillions of signals</a:t>
            </a:r>
            <a:endParaRPr lang="en-US" spc="0">
              <a:gradFill>
                <a:gsLst>
                  <a:gs pos="1250">
                    <a:schemeClr val="tx2"/>
                  </a:gs>
                  <a:gs pos="100000">
                    <a:schemeClr val="tx2"/>
                  </a:gs>
                </a:gsLst>
                <a:lin ang="5400000" scaled="0"/>
              </a:gradFill>
              <a:latin typeface="Segoe UI" panose="020B0502040204020203" pitchFamily="34" charset="0"/>
            </a:endParaRPr>
          </a:p>
        </p:txBody>
      </p:sp>
      <p:sp>
        <p:nvSpPr>
          <p:cNvPr id="204" name="Freeform: Shape 203"/>
          <p:cNvSpPr/>
          <p:nvPr/>
        </p:nvSpPr>
        <p:spPr bwMode="auto">
          <a:xfrm flipH="1" flipV="1">
            <a:off x="7888850" y="2980788"/>
            <a:ext cx="149404" cy="89642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05" name="Freeform: Shape 204"/>
          <p:cNvSpPr/>
          <p:nvPr/>
        </p:nvSpPr>
        <p:spPr bwMode="auto">
          <a:xfrm>
            <a:off x="1427772" y="2340042"/>
            <a:ext cx="566746" cy="47533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06" name="Freeform: Shape 205"/>
          <p:cNvSpPr/>
          <p:nvPr/>
        </p:nvSpPr>
        <p:spPr bwMode="auto">
          <a:xfrm>
            <a:off x="1725935" y="3817297"/>
            <a:ext cx="94925" cy="71277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07" name="Freeform: Shape 206"/>
          <p:cNvSpPr/>
          <p:nvPr/>
        </p:nvSpPr>
        <p:spPr bwMode="auto">
          <a:xfrm>
            <a:off x="2339912" y="4130110"/>
            <a:ext cx="527999" cy="62325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08" name="Freeform: Shape 207"/>
          <p:cNvSpPr/>
          <p:nvPr/>
        </p:nvSpPr>
        <p:spPr bwMode="auto">
          <a:xfrm flipH="1">
            <a:off x="976693" y="3817298"/>
            <a:ext cx="328170" cy="6989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09" name="Freeform: Shape 208"/>
          <p:cNvSpPr/>
          <p:nvPr/>
        </p:nvSpPr>
        <p:spPr bwMode="auto">
          <a:xfrm>
            <a:off x="4042433" y="2248633"/>
            <a:ext cx="739278" cy="5184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0" name="Freeform: Shape 209"/>
          <p:cNvSpPr/>
          <p:nvPr/>
        </p:nvSpPr>
        <p:spPr bwMode="auto">
          <a:xfrm flipV="1">
            <a:off x="4179143" y="3439494"/>
            <a:ext cx="1153778" cy="31828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1" name="Freeform: Shape 210"/>
          <p:cNvSpPr/>
          <p:nvPr/>
        </p:nvSpPr>
        <p:spPr bwMode="auto">
          <a:xfrm flipH="1" flipV="1">
            <a:off x="4160313" y="5146950"/>
            <a:ext cx="163540" cy="47228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2" name="Freeform: Shape 211"/>
          <p:cNvSpPr/>
          <p:nvPr/>
        </p:nvSpPr>
        <p:spPr bwMode="auto">
          <a:xfrm flipH="1">
            <a:off x="3391049" y="5207222"/>
            <a:ext cx="256903" cy="4457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3" name="Freeform: Shape 212"/>
          <p:cNvSpPr/>
          <p:nvPr/>
        </p:nvSpPr>
        <p:spPr bwMode="auto">
          <a:xfrm>
            <a:off x="4588199" y="4719167"/>
            <a:ext cx="964655" cy="112083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4" name="Freeform: Shape 213"/>
          <p:cNvSpPr/>
          <p:nvPr/>
        </p:nvSpPr>
        <p:spPr bwMode="auto">
          <a:xfrm>
            <a:off x="5553443" y="4824996"/>
            <a:ext cx="311258" cy="5839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5" name="Freeform: Shape 214"/>
          <p:cNvSpPr/>
          <p:nvPr/>
        </p:nvSpPr>
        <p:spPr bwMode="auto">
          <a:xfrm flipH="1">
            <a:off x="6144832" y="4768969"/>
            <a:ext cx="50902" cy="58854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6" name="Freeform: Shape 215"/>
          <p:cNvSpPr/>
          <p:nvPr/>
        </p:nvSpPr>
        <p:spPr bwMode="auto">
          <a:xfrm>
            <a:off x="6151333" y="2141180"/>
            <a:ext cx="62946" cy="8917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7" name="Freeform: Shape 216"/>
          <p:cNvSpPr/>
          <p:nvPr/>
        </p:nvSpPr>
        <p:spPr bwMode="auto">
          <a:xfrm>
            <a:off x="6683423" y="2450714"/>
            <a:ext cx="237067" cy="60554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8" name="Freeform: Shape 217"/>
          <p:cNvSpPr/>
          <p:nvPr/>
        </p:nvSpPr>
        <p:spPr bwMode="auto">
          <a:xfrm flipV="1">
            <a:off x="6772988" y="4084200"/>
            <a:ext cx="2627023" cy="6598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19" name="Freeform: Shape 218"/>
          <p:cNvSpPr/>
          <p:nvPr/>
        </p:nvSpPr>
        <p:spPr bwMode="auto">
          <a:xfrm>
            <a:off x="8447422" y="4719167"/>
            <a:ext cx="851014" cy="5568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20" name="Freeform: Shape 219"/>
          <p:cNvSpPr/>
          <p:nvPr/>
        </p:nvSpPr>
        <p:spPr bwMode="auto">
          <a:xfrm flipH="1">
            <a:off x="8515479" y="2614406"/>
            <a:ext cx="758036" cy="8080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21" name="Freeform: Shape 220"/>
          <p:cNvSpPr/>
          <p:nvPr/>
        </p:nvSpPr>
        <p:spPr bwMode="auto">
          <a:xfrm>
            <a:off x="10087593" y="2372545"/>
            <a:ext cx="365868" cy="89953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22" name="Freeform: Shape 221"/>
          <p:cNvSpPr/>
          <p:nvPr/>
        </p:nvSpPr>
        <p:spPr bwMode="auto">
          <a:xfrm flipH="1">
            <a:off x="10237768" y="4719456"/>
            <a:ext cx="136482" cy="6969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23" name="Freeform: Shape 222"/>
          <p:cNvSpPr/>
          <p:nvPr/>
        </p:nvSpPr>
        <p:spPr bwMode="auto">
          <a:xfrm flipH="1">
            <a:off x="8337176" y="5474863"/>
            <a:ext cx="655086" cy="7824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24" name="Freeform: Shape 223"/>
          <p:cNvSpPr/>
          <p:nvPr/>
        </p:nvSpPr>
        <p:spPr bwMode="auto">
          <a:xfrm flipH="1">
            <a:off x="8450672" y="6060693"/>
            <a:ext cx="563021" cy="36666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25" name="Freeform: Shape 224"/>
          <p:cNvSpPr/>
          <p:nvPr/>
        </p:nvSpPr>
        <p:spPr bwMode="auto">
          <a:xfrm>
            <a:off x="11093664" y="5431827"/>
            <a:ext cx="339073" cy="2945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26" name="Freeform: Shape 225"/>
          <p:cNvSpPr/>
          <p:nvPr/>
        </p:nvSpPr>
        <p:spPr bwMode="auto">
          <a:xfrm flipH="1" flipV="1">
            <a:off x="10707296" y="3780411"/>
            <a:ext cx="647417" cy="1155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27" name="Freeform: Shape 226"/>
          <p:cNvSpPr/>
          <p:nvPr/>
        </p:nvSpPr>
        <p:spPr bwMode="auto">
          <a:xfrm flipH="1" flipV="1">
            <a:off x="8609139" y="989726"/>
            <a:ext cx="584399" cy="70735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cap="flat" cmpd="sng" algn="ctr">
            <a:solidFill>
              <a:srgbClr val="0078D7"/>
            </a:solidFill>
            <a:prstDash val="sysDot"/>
            <a:headEnd type="none" w="med" len="med"/>
            <a:tailEnd type="none" w="med" len="med"/>
          </a:ln>
          <a:effectLst/>
        </p:spPr>
        <p:txBody>
          <a:bodyPr rtlCol="0" anchor="ctr"/>
          <a:lstStyle/>
          <a:p>
            <a:pPr algn="ctr" defTabSz="896620">
              <a:defRPr/>
            </a:pPr>
            <a:endParaRPr lang="en-US" sz="1765" kern="0">
              <a:solidFill>
                <a:srgbClr val="FFFFFF"/>
              </a:solidFill>
              <a:latin typeface="Segoe UI" panose="020B0502040204020203"/>
            </a:endParaRPr>
          </a:p>
        </p:txBody>
      </p:sp>
      <p:sp>
        <p:nvSpPr>
          <p:cNvPr id="228" name="03R"/>
          <p:cNvSpPr/>
          <p:nvPr/>
        </p:nvSpPr>
        <p:spPr bwMode="auto">
          <a:xfrm>
            <a:off x="9561866" y="5257474"/>
            <a:ext cx="1887434" cy="1887434"/>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235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630B </a:t>
            </a:r>
            <a:br>
              <a:rPr lang="en-US" sz="1370" kern="0" spc="-30">
                <a:gradFill>
                  <a:gsLst>
                    <a:gs pos="0">
                      <a:srgbClr val="505050"/>
                    </a:gs>
                    <a:gs pos="100000">
                      <a:srgbClr val="505050"/>
                    </a:gs>
                  </a:gsLst>
                  <a:lin ang="5400000" scaled="0"/>
                </a:gradFill>
                <a:ea typeface="Segoe UI" panose="020B0502040204020203" pitchFamily="34" charset="0"/>
                <a:cs typeface="Segoe UI Semilight" panose="020B0402040204020203" pitchFamily="34" charset="0"/>
              </a:rPr>
            </a:br>
            <a:r>
              <a:rPr lang="en-US" sz="1370" kern="0" spc="29">
                <a:gradFill>
                  <a:gsLst>
                    <a:gs pos="0">
                      <a:srgbClr val="353535"/>
                    </a:gs>
                    <a:gs pos="100000">
                      <a:srgbClr val="353535"/>
                    </a:gs>
                  </a:gsLst>
                  <a:lin ang="5400000" scaled="0"/>
                </a:gradFill>
                <a:cs typeface="Segoe UI" panose="020B0502040204020203" pitchFamily="34" charset="0"/>
              </a:rPr>
              <a:t>monthly </a:t>
            </a:r>
            <a:br>
              <a:rPr lang="en-US" sz="1370" kern="0" spc="29">
                <a:gradFill>
                  <a:gsLst>
                    <a:gs pos="0">
                      <a:srgbClr val="353535"/>
                    </a:gs>
                    <a:gs pos="100000">
                      <a:srgbClr val="353535"/>
                    </a:gs>
                  </a:gsLst>
                  <a:lin ang="5400000" scaled="0"/>
                </a:gradFill>
                <a:cs typeface="Segoe UI" panose="020B0502040204020203" pitchFamily="34" charset="0"/>
              </a:rPr>
            </a:br>
            <a:r>
              <a:rPr lang="en-US" sz="1370" kern="0" spc="29">
                <a:gradFill>
                  <a:gsLst>
                    <a:gs pos="0">
                      <a:srgbClr val="353535"/>
                    </a:gs>
                    <a:gs pos="100000">
                      <a:srgbClr val="353535"/>
                    </a:gs>
                  </a:gsLst>
                  <a:lin ang="5400000" scaled="0"/>
                </a:gradFill>
                <a:cs typeface="Segoe UI" panose="020B0502040204020203" pitchFamily="34" charset="0"/>
              </a:rPr>
              <a:t>authentications</a:t>
            </a:r>
            <a:endParaRPr lang="en-US" sz="1370" kern="0" spc="29">
              <a:gradFill>
                <a:gsLst>
                  <a:gs pos="0">
                    <a:srgbClr val="353535"/>
                  </a:gs>
                  <a:gs pos="100000">
                    <a:srgbClr val="353535"/>
                  </a:gs>
                </a:gsLst>
                <a:lin ang="5400000" scaled="0"/>
              </a:gradFill>
              <a:cs typeface="Segoe UI" panose="020B0502040204020203" pitchFamily="34" charset="0"/>
            </a:endParaRPr>
          </a:p>
        </p:txBody>
      </p:sp>
      <p:sp>
        <p:nvSpPr>
          <p:cNvPr id="229" name="06R"/>
          <p:cNvSpPr/>
          <p:nvPr/>
        </p:nvSpPr>
        <p:spPr bwMode="auto">
          <a:xfrm>
            <a:off x="6673137" y="4681818"/>
            <a:ext cx="1980118" cy="1980118"/>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1960"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18B+</a:t>
            </a:r>
            <a:r>
              <a:rPr lang="en-US" sz="1370" kern="0" spc="29">
                <a:gradFill>
                  <a:gsLst>
                    <a:gs pos="0">
                      <a:srgbClr val="353535"/>
                    </a:gs>
                    <a:gs pos="100000">
                      <a:srgbClr val="353535"/>
                    </a:gs>
                  </a:gsLst>
                  <a:lin ang="5400000" scaled="0"/>
                </a:gradFill>
                <a:cs typeface="Segoe UI" panose="020B0502040204020203" pitchFamily="34" charset="0"/>
              </a:rPr>
              <a:t> Bing web pages scanned</a:t>
            </a:r>
            <a:endParaRPr lang="en-US" sz="1370" kern="0" spc="29">
              <a:gradFill>
                <a:gsLst>
                  <a:gs pos="0">
                    <a:srgbClr val="353535"/>
                  </a:gs>
                  <a:gs pos="100000">
                    <a:srgbClr val="353535"/>
                  </a:gs>
                </a:gsLst>
                <a:lin ang="5400000" scaled="0"/>
              </a:gradFill>
              <a:cs typeface="Segoe UI" panose="020B0502040204020203" pitchFamily="34" charset="0"/>
            </a:endParaRPr>
          </a:p>
        </p:txBody>
      </p:sp>
      <p:sp>
        <p:nvSpPr>
          <p:cNvPr id="230" name="04R"/>
          <p:cNvSpPr/>
          <p:nvPr/>
        </p:nvSpPr>
        <p:spPr bwMode="auto">
          <a:xfrm>
            <a:off x="3133909" y="5442602"/>
            <a:ext cx="1743043" cy="1743043"/>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313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1B+</a:t>
            </a:r>
            <a:endParaRPr lang="en-US" sz="313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endParaRPr>
          </a:p>
          <a:p>
            <a:pPr algn="ctr" defTabSz="913765" fontAlgn="base">
              <a:lnSpc>
                <a:spcPct val="90000"/>
              </a:lnSpc>
              <a:spcBef>
                <a:spcPct val="0"/>
              </a:spcBef>
              <a:spcAft>
                <a:spcPct val="0"/>
              </a:spcAft>
              <a:defRPr/>
            </a:pPr>
            <a:r>
              <a:rPr lang="en-US" sz="1370" kern="0" spc="29">
                <a:gradFill>
                  <a:gsLst>
                    <a:gs pos="0">
                      <a:srgbClr val="353535"/>
                    </a:gs>
                    <a:gs pos="100000">
                      <a:srgbClr val="353535"/>
                    </a:gs>
                  </a:gsLst>
                  <a:lin ang="5400000" scaled="0"/>
                </a:gradFill>
                <a:cs typeface="Segoe UI" panose="020B0502040204020203" pitchFamily="34" charset="0"/>
              </a:rPr>
              <a:t>Azure user accounts</a:t>
            </a:r>
            <a:endParaRPr lang="en-US" sz="1370" kern="0" spc="29">
              <a:gradFill>
                <a:gsLst>
                  <a:gs pos="0">
                    <a:srgbClr val="353535"/>
                  </a:gs>
                  <a:gs pos="100000">
                    <a:srgbClr val="353535"/>
                  </a:gs>
                </a:gsLst>
                <a:lin ang="5400000" scaled="0"/>
              </a:gradFill>
              <a:cs typeface="Segoe UI" panose="020B0502040204020203" pitchFamily="34" charset="0"/>
            </a:endParaRPr>
          </a:p>
        </p:txBody>
      </p:sp>
      <p:sp>
        <p:nvSpPr>
          <p:cNvPr id="231" name="04R"/>
          <p:cNvSpPr/>
          <p:nvPr/>
        </p:nvSpPr>
        <p:spPr bwMode="auto">
          <a:xfrm>
            <a:off x="526473" y="4358108"/>
            <a:ext cx="2204821" cy="2204821"/>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1370" kern="0" spc="29">
                <a:gradFill>
                  <a:gsLst>
                    <a:gs pos="0">
                      <a:srgbClr val="353535"/>
                    </a:gs>
                    <a:gs pos="100000">
                      <a:srgbClr val="353535"/>
                    </a:gs>
                  </a:gsLst>
                  <a:lin ang="5400000" scaled="0"/>
                </a:gradFill>
                <a:cs typeface="Segoe UI" panose="020B0502040204020203" pitchFamily="34" charset="0"/>
              </a:rPr>
              <a:t>Enterprise security for </a:t>
            </a:r>
            <a:r>
              <a:rPr lang="en-US" sz="274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90%</a:t>
            </a:r>
            <a:r>
              <a:rPr lang="en-US" sz="1370" kern="0" spc="29">
                <a:gradFill>
                  <a:gsLst>
                    <a:gs pos="0">
                      <a:srgbClr val="353535"/>
                    </a:gs>
                    <a:gs pos="100000">
                      <a:srgbClr val="353535"/>
                    </a:gs>
                  </a:gsLst>
                  <a:lin ang="5400000" scaled="0"/>
                </a:gradFill>
                <a:cs typeface="Segoe UI" panose="020B0502040204020203" pitchFamily="34" charset="0"/>
              </a:rPr>
              <a:t> of Fortune 500</a:t>
            </a:r>
            <a:endParaRPr lang="en-US" sz="1370" kern="0" spc="29">
              <a:gradFill>
                <a:gsLst>
                  <a:gs pos="0">
                    <a:srgbClr val="353535"/>
                  </a:gs>
                  <a:gs pos="100000">
                    <a:srgbClr val="353535"/>
                  </a:gs>
                </a:gsLst>
                <a:lin ang="5400000" scaled="0"/>
              </a:gradFill>
              <a:cs typeface="Segoe UI" panose="020B0502040204020203" pitchFamily="34" charset="0"/>
            </a:endParaRPr>
          </a:p>
        </p:txBody>
      </p:sp>
      <p:sp>
        <p:nvSpPr>
          <p:cNvPr id="232" name="04R"/>
          <p:cNvSpPr/>
          <p:nvPr/>
        </p:nvSpPr>
        <p:spPr bwMode="auto">
          <a:xfrm>
            <a:off x="7245974" y="1374592"/>
            <a:ext cx="1809925" cy="1809925"/>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235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5B </a:t>
            </a:r>
            <a:br>
              <a:rPr lang="en-US" sz="1960" kern="0" spc="-3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370" kern="0" spc="29">
                <a:gradFill>
                  <a:gsLst>
                    <a:gs pos="0">
                      <a:srgbClr val="353535"/>
                    </a:gs>
                    <a:gs pos="100000">
                      <a:srgbClr val="353535"/>
                    </a:gs>
                  </a:gsLst>
                  <a:lin ang="5400000" scaled="0"/>
                </a:gradFill>
                <a:cs typeface="Segoe UI" panose="020B0502040204020203" pitchFamily="34" charset="0"/>
              </a:rPr>
              <a:t>threats detected on devices every month</a:t>
            </a:r>
            <a:endParaRPr lang="en-US" sz="1370" kern="0" spc="29">
              <a:gradFill>
                <a:gsLst>
                  <a:gs pos="0">
                    <a:srgbClr val="353535"/>
                  </a:gs>
                  <a:gs pos="100000">
                    <a:srgbClr val="353535"/>
                  </a:gs>
                </a:gsLst>
                <a:lin ang="5400000" scaled="0"/>
              </a:gradFill>
              <a:cs typeface="Segoe UI" panose="020B0502040204020203" pitchFamily="34" charset="0"/>
            </a:endParaRPr>
          </a:p>
        </p:txBody>
      </p:sp>
      <p:sp>
        <p:nvSpPr>
          <p:cNvPr id="233" name="04R"/>
          <p:cNvSpPr/>
          <p:nvPr/>
        </p:nvSpPr>
        <p:spPr bwMode="auto">
          <a:xfrm>
            <a:off x="9537101" y="263630"/>
            <a:ext cx="2364511" cy="2364511"/>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1370" kern="0" spc="29">
                <a:gradFill>
                  <a:gsLst>
                    <a:gs pos="0">
                      <a:srgbClr val="353535"/>
                    </a:gs>
                    <a:gs pos="100000">
                      <a:srgbClr val="353535"/>
                    </a:gs>
                  </a:gsLst>
                  <a:lin ang="5400000" scaled="0"/>
                </a:gradFill>
                <a:cs typeface="Segoe UI" panose="020B0502040204020203" pitchFamily="34" charset="0"/>
              </a:rPr>
              <a:t>Shared threat data from partners, researchers, and law enforcement worldwide</a:t>
            </a:r>
            <a:endParaRPr lang="en-US" sz="1370" kern="0" spc="29">
              <a:gradFill>
                <a:gsLst>
                  <a:gs pos="0">
                    <a:srgbClr val="353535"/>
                  </a:gs>
                  <a:gs pos="100000">
                    <a:srgbClr val="353535"/>
                  </a:gs>
                </a:gsLst>
                <a:lin ang="5400000" scaled="0"/>
              </a:gradFill>
              <a:cs typeface="Segoe UI" panose="020B0502040204020203" pitchFamily="34" charset="0"/>
            </a:endParaRPr>
          </a:p>
        </p:txBody>
      </p:sp>
      <p:sp>
        <p:nvSpPr>
          <p:cNvPr id="234" name="04R"/>
          <p:cNvSpPr/>
          <p:nvPr/>
        </p:nvSpPr>
        <p:spPr bwMode="auto">
          <a:xfrm>
            <a:off x="8870872" y="3018273"/>
            <a:ext cx="2080902" cy="2080904"/>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1370" kern="0" spc="29">
                <a:gradFill>
                  <a:gsLst>
                    <a:gs pos="0">
                      <a:srgbClr val="353535"/>
                    </a:gs>
                    <a:gs pos="100000">
                      <a:srgbClr val="353535"/>
                    </a:gs>
                  </a:gsLst>
                  <a:lin ang="5400000" scaled="0"/>
                </a:gradFill>
                <a:cs typeface="Segoe UI" panose="020B0502040204020203" pitchFamily="34" charset="0"/>
              </a:rPr>
              <a:t>Botnet data from Microsoft Digital Crimes Unit</a:t>
            </a:r>
            <a:endParaRPr lang="en-US" sz="1370" kern="0" spc="29">
              <a:gradFill>
                <a:gsLst>
                  <a:gs pos="0">
                    <a:srgbClr val="353535"/>
                  </a:gs>
                  <a:gs pos="100000">
                    <a:srgbClr val="353535"/>
                  </a:gs>
                </a:gsLst>
                <a:lin ang="5400000" scaled="0"/>
              </a:gradFill>
              <a:cs typeface="Segoe UI" panose="020B0502040204020203" pitchFamily="34" charset="0"/>
            </a:endParaRPr>
          </a:p>
        </p:txBody>
      </p:sp>
      <p:sp>
        <p:nvSpPr>
          <p:cNvPr id="235" name="02R"/>
          <p:cNvSpPr/>
          <p:nvPr/>
        </p:nvSpPr>
        <p:spPr bwMode="auto">
          <a:xfrm>
            <a:off x="2340500" y="2249345"/>
            <a:ext cx="2126303" cy="2124774"/>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313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6.5T </a:t>
            </a:r>
            <a:br>
              <a:rPr lang="en-US" sz="1370" kern="0" spc="-30">
                <a:gradFill>
                  <a:gsLst>
                    <a:gs pos="0">
                      <a:srgbClr val="505050"/>
                    </a:gs>
                    <a:gs pos="100000">
                      <a:srgbClr val="505050"/>
                    </a:gs>
                  </a:gsLst>
                  <a:lin ang="5400000" scaled="0"/>
                </a:gradFill>
                <a:ea typeface="Segoe UI" panose="020B0502040204020203" pitchFamily="34" charset="0"/>
                <a:cs typeface="Segoe UI Semilight" panose="020B0402040204020203" pitchFamily="34" charset="0"/>
              </a:rPr>
            </a:br>
            <a:r>
              <a:rPr lang="en-US" sz="1370" kern="0" spc="29">
                <a:gradFill>
                  <a:gsLst>
                    <a:gs pos="0">
                      <a:srgbClr val="353535"/>
                    </a:gs>
                    <a:gs pos="100000">
                      <a:srgbClr val="353535"/>
                    </a:gs>
                  </a:gsLst>
                  <a:lin ang="5400000" scaled="0"/>
                </a:gradFill>
                <a:cs typeface="Segoe UI" panose="020B0502040204020203" pitchFamily="34" charset="0"/>
              </a:rPr>
              <a:t>threat signals analyzed daily</a:t>
            </a:r>
            <a:endParaRPr lang="en-US" sz="1370" kern="0" spc="29">
              <a:gradFill>
                <a:gsLst>
                  <a:gs pos="0">
                    <a:srgbClr val="353535"/>
                  </a:gs>
                  <a:gs pos="100000">
                    <a:srgbClr val="353535"/>
                  </a:gs>
                </a:gsLst>
                <a:lin ang="5400000" scaled="0"/>
              </a:gradFill>
              <a:cs typeface="Segoe UI" panose="020B0502040204020203" pitchFamily="34" charset="0"/>
            </a:endParaRPr>
          </a:p>
        </p:txBody>
      </p:sp>
      <p:sp>
        <p:nvSpPr>
          <p:cNvPr id="236" name="04R"/>
          <p:cNvSpPr/>
          <p:nvPr/>
        </p:nvSpPr>
        <p:spPr bwMode="auto">
          <a:xfrm>
            <a:off x="-129076" y="2285125"/>
            <a:ext cx="1731509" cy="1731509"/>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235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470B </a:t>
            </a:r>
            <a:br>
              <a:rPr lang="en-US" sz="235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370" kern="0" spc="29">
                <a:gradFill>
                  <a:gsLst>
                    <a:gs pos="0">
                      <a:srgbClr val="353535"/>
                    </a:gs>
                    <a:gs pos="100000">
                      <a:srgbClr val="353535"/>
                    </a:gs>
                  </a:gsLst>
                  <a:lin ang="5400000" scaled="0"/>
                </a:gradFill>
                <a:cs typeface="Segoe UI" panose="020B0502040204020203" pitchFamily="34" charset="0"/>
              </a:rPr>
              <a:t>emails </a:t>
            </a:r>
            <a:br>
              <a:rPr lang="en-US" sz="1370" kern="0" spc="29">
                <a:gradFill>
                  <a:gsLst>
                    <a:gs pos="0">
                      <a:srgbClr val="353535"/>
                    </a:gs>
                    <a:gs pos="100000">
                      <a:srgbClr val="353535"/>
                    </a:gs>
                  </a:gsLst>
                  <a:lin ang="5400000" scaled="0"/>
                </a:gradFill>
                <a:cs typeface="Segoe UI" panose="020B0502040204020203" pitchFamily="34" charset="0"/>
              </a:rPr>
            </a:br>
            <a:r>
              <a:rPr lang="en-US" sz="1370" kern="0" spc="29">
                <a:gradFill>
                  <a:gsLst>
                    <a:gs pos="0">
                      <a:srgbClr val="353535"/>
                    </a:gs>
                    <a:gs pos="100000">
                      <a:srgbClr val="353535"/>
                    </a:gs>
                  </a:gsLst>
                  <a:lin ang="5400000" scaled="0"/>
                </a:gradFill>
                <a:cs typeface="Segoe UI" panose="020B0502040204020203" pitchFamily="34" charset="0"/>
              </a:rPr>
              <a:t>analyzed</a:t>
            </a:r>
            <a:endParaRPr lang="en-US" sz="2355" kern="0" spc="29">
              <a:gradFill>
                <a:gsLst>
                  <a:gs pos="0">
                    <a:srgbClr val="353535"/>
                  </a:gs>
                  <a:gs pos="100000">
                    <a:srgbClr val="353535"/>
                  </a:gs>
                </a:gsLst>
                <a:lin ang="5400000" scaled="0"/>
              </a:gradFill>
              <a:cs typeface="Segoe UI" panose="020B0502040204020203" pitchFamily="34" charset="0"/>
            </a:endParaRPr>
          </a:p>
        </p:txBody>
      </p:sp>
      <p:sp>
        <p:nvSpPr>
          <p:cNvPr id="237" name="01R"/>
          <p:cNvSpPr/>
          <p:nvPr/>
        </p:nvSpPr>
        <p:spPr bwMode="auto">
          <a:xfrm>
            <a:off x="5034288" y="2752012"/>
            <a:ext cx="2215982" cy="2215982"/>
          </a:xfrm>
          <a:prstGeom prst="ellipse">
            <a:avLst/>
          </a:prstGeom>
          <a:solidFill>
            <a:srgbClr val="FFFFFF"/>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noAutofit/>
          </a:bodyPr>
          <a:lstStyle/>
          <a:p>
            <a:pPr algn="ctr" defTabSz="913765" fontAlgn="base">
              <a:lnSpc>
                <a:spcPct val="90000"/>
              </a:lnSpc>
              <a:spcBef>
                <a:spcPct val="0"/>
              </a:spcBef>
              <a:spcAft>
                <a:spcPct val="0"/>
              </a:spcAft>
              <a:defRPr/>
            </a:pPr>
            <a:r>
              <a:rPr lang="en-US" sz="3135" b="1" kern="0"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200+ </a:t>
            </a:r>
            <a:br>
              <a:rPr lang="en-US" sz="1370" kern="0" spc="-30">
                <a:gradFill>
                  <a:gsLst>
                    <a:gs pos="0">
                      <a:srgbClr val="505050"/>
                    </a:gs>
                    <a:gs pos="100000">
                      <a:srgbClr val="505050"/>
                    </a:gs>
                  </a:gsLst>
                  <a:lin ang="5400000" scaled="0"/>
                </a:gradFill>
                <a:ea typeface="Segoe UI" panose="020B0502040204020203" pitchFamily="34" charset="0"/>
                <a:cs typeface="Segoe UI Semilight" panose="020B0402040204020203" pitchFamily="34" charset="0"/>
              </a:rPr>
            </a:br>
            <a:r>
              <a:rPr lang="en-US" sz="1370" kern="0" spc="29">
                <a:gradFill>
                  <a:gsLst>
                    <a:gs pos="0">
                      <a:srgbClr val="353535"/>
                    </a:gs>
                    <a:gs pos="100000">
                      <a:srgbClr val="353535"/>
                    </a:gs>
                  </a:gsLst>
                  <a:lin ang="5400000" scaled="0"/>
                </a:gradFill>
                <a:cs typeface="Segoe UI" panose="020B0502040204020203" pitchFamily="34" charset="0"/>
              </a:rPr>
              <a:t>global cloud consumer </a:t>
            </a:r>
            <a:br>
              <a:rPr lang="en-US" sz="1370" kern="0" spc="29">
                <a:gradFill>
                  <a:gsLst>
                    <a:gs pos="0">
                      <a:srgbClr val="353535"/>
                    </a:gs>
                    <a:gs pos="100000">
                      <a:srgbClr val="353535"/>
                    </a:gs>
                  </a:gsLst>
                  <a:lin ang="5400000" scaled="0"/>
                </a:gradFill>
                <a:cs typeface="Segoe UI" panose="020B0502040204020203" pitchFamily="34" charset="0"/>
              </a:rPr>
            </a:br>
            <a:r>
              <a:rPr lang="en-US" sz="1370" kern="0" spc="29">
                <a:gradFill>
                  <a:gsLst>
                    <a:gs pos="0">
                      <a:srgbClr val="353535"/>
                    </a:gs>
                    <a:gs pos="100000">
                      <a:srgbClr val="353535"/>
                    </a:gs>
                  </a:gsLst>
                  <a:lin ang="5400000" scaled="0"/>
                </a:gradFill>
                <a:cs typeface="Segoe UI" panose="020B0502040204020203" pitchFamily="34" charset="0"/>
              </a:rPr>
              <a:t>and commercial</a:t>
            </a:r>
            <a:br>
              <a:rPr lang="en-US" sz="1370" kern="0" spc="29">
                <a:gradFill>
                  <a:gsLst>
                    <a:gs pos="0">
                      <a:srgbClr val="353535"/>
                    </a:gs>
                    <a:gs pos="100000">
                      <a:srgbClr val="353535"/>
                    </a:gs>
                  </a:gsLst>
                  <a:lin ang="5400000" scaled="0"/>
                </a:gradFill>
                <a:cs typeface="Segoe UI" panose="020B0502040204020203" pitchFamily="34" charset="0"/>
              </a:rPr>
            </a:br>
            <a:r>
              <a:rPr lang="en-US" sz="1370" kern="0" spc="29">
                <a:gradFill>
                  <a:gsLst>
                    <a:gs pos="0">
                      <a:srgbClr val="353535"/>
                    </a:gs>
                    <a:gs pos="100000">
                      <a:srgbClr val="353535"/>
                    </a:gs>
                  </a:gsLst>
                  <a:lin ang="5400000" scaled="0"/>
                </a:gradFill>
                <a:cs typeface="Segoe UI" panose="020B0502040204020203" pitchFamily="34" charset="0"/>
              </a:rPr>
              <a:t>services</a:t>
            </a:r>
            <a:endParaRPr lang="en-US" sz="1370" kern="0" spc="29">
              <a:gradFill>
                <a:gsLst>
                  <a:gs pos="0">
                    <a:srgbClr val="353535"/>
                  </a:gs>
                  <a:gs pos="100000">
                    <a:srgbClr val="353535"/>
                  </a:gs>
                </a:gsLst>
                <a:lin ang="5400000" scaled="0"/>
              </a:gradFill>
              <a:cs typeface="Segoe UI" panose="020B0502040204020203" pitchFamily="34" charset="0"/>
            </a:endParaRPr>
          </a:p>
        </p:txBody>
      </p:sp>
      <p:sp>
        <p:nvSpPr>
          <p:cNvPr id="238" name="Oval 237"/>
          <p:cNvSpPr/>
          <p:nvPr/>
        </p:nvSpPr>
        <p:spPr bwMode="auto">
          <a:xfrm>
            <a:off x="1682503" y="3667115"/>
            <a:ext cx="294910" cy="29491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39" name="Oval 238"/>
          <p:cNvSpPr/>
          <p:nvPr/>
        </p:nvSpPr>
        <p:spPr bwMode="auto">
          <a:xfrm>
            <a:off x="3163014" y="4956549"/>
            <a:ext cx="304209" cy="304209"/>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40" name="Oval 239"/>
          <p:cNvSpPr/>
          <p:nvPr/>
        </p:nvSpPr>
        <p:spPr bwMode="auto">
          <a:xfrm>
            <a:off x="8882278" y="6282828"/>
            <a:ext cx="311259" cy="311259"/>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41" name="Oval 240"/>
          <p:cNvSpPr/>
          <p:nvPr/>
        </p:nvSpPr>
        <p:spPr bwMode="auto">
          <a:xfrm>
            <a:off x="9005859" y="784859"/>
            <a:ext cx="374969" cy="374969"/>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505050"/>
                  </a:gs>
                  <a:gs pos="100000">
                    <a:srgbClr val="505050"/>
                  </a:gs>
                </a:gsLst>
                <a:lin ang="5400000" scaled="0"/>
              </a:gradFill>
              <a:latin typeface="Segoe UI" panose="020B0502040204020203"/>
            </a:endParaRPr>
          </a:p>
        </p:txBody>
      </p:sp>
      <p:sp>
        <p:nvSpPr>
          <p:cNvPr id="242" name="Oval 241"/>
          <p:cNvSpPr/>
          <p:nvPr/>
        </p:nvSpPr>
        <p:spPr bwMode="auto">
          <a:xfrm>
            <a:off x="11233250" y="3635988"/>
            <a:ext cx="305293" cy="305293"/>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43" name="Oval 242"/>
          <p:cNvSpPr/>
          <p:nvPr/>
        </p:nvSpPr>
        <p:spPr bwMode="auto">
          <a:xfrm>
            <a:off x="5351722" y="5316785"/>
            <a:ext cx="302448" cy="30244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44" name="Oval 243"/>
          <p:cNvSpPr/>
          <p:nvPr/>
        </p:nvSpPr>
        <p:spPr bwMode="auto">
          <a:xfrm>
            <a:off x="6763957" y="2360540"/>
            <a:ext cx="289028" cy="28902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grpSp>
        <p:nvGrpSpPr>
          <p:cNvPr id="245" name="Group 244"/>
          <p:cNvGrpSpPr/>
          <p:nvPr/>
        </p:nvGrpSpPr>
        <p:grpSpPr>
          <a:xfrm>
            <a:off x="5779760" y="1436073"/>
            <a:ext cx="831948" cy="989253"/>
            <a:chOff x="1730712" y="1628155"/>
            <a:chExt cx="848630" cy="1009090"/>
          </a:xfrm>
        </p:grpSpPr>
        <p:sp>
          <p:nvSpPr>
            <p:cNvPr id="246" name="User log in text"/>
            <p:cNvSpPr/>
            <p:nvPr/>
          </p:nvSpPr>
          <p:spPr>
            <a:xfrm>
              <a:off x="1730712" y="1628155"/>
              <a:ext cx="848630" cy="276999"/>
            </a:xfrm>
            <a:prstGeom prst="rect">
              <a:avLst/>
            </a:prstGeom>
          </p:spPr>
          <p:txBody>
            <a:bodyPr wrap="none">
              <a:spAutoFit/>
            </a:bodyPr>
            <a:lstStyle/>
            <a:p>
              <a:pPr defTabSz="895985" fontAlgn="base">
                <a:spcBef>
                  <a:spcPct val="0"/>
                </a:spcBef>
                <a:spcAft>
                  <a:spcPct val="0"/>
                </a:spcAft>
                <a:defRPr/>
              </a:pPr>
              <a:r>
                <a:rPr lang="en-US" sz="1175" kern="0" spc="29">
                  <a:gradFill>
                    <a:gsLst>
                      <a:gs pos="0">
                        <a:srgbClr val="353535"/>
                      </a:gs>
                      <a:gs pos="100000">
                        <a:srgbClr val="353535"/>
                      </a:gs>
                    </a:gsLst>
                    <a:lin ang="5400000" scaled="0"/>
                  </a:gradFill>
                  <a:cs typeface="Segoe UI" panose="020B0502040204020203" pitchFamily="34" charset="0"/>
                </a:rPr>
                <a:t>OneDrive</a:t>
              </a:r>
              <a:endParaRPr lang="en-US" sz="1175" kern="0" spc="29">
                <a:gradFill>
                  <a:gsLst>
                    <a:gs pos="0">
                      <a:srgbClr val="353535"/>
                    </a:gs>
                    <a:gs pos="100000">
                      <a:srgbClr val="353535"/>
                    </a:gs>
                  </a:gsLst>
                  <a:lin ang="5400000" scaled="0"/>
                </a:gradFill>
                <a:cs typeface="Segoe UI" panose="020B0502040204020203" pitchFamily="34" charset="0"/>
              </a:endParaRPr>
            </a:p>
          </p:txBody>
        </p:sp>
        <p:grpSp>
          <p:nvGrpSpPr>
            <p:cNvPr id="247" name="Group 246"/>
            <p:cNvGrpSpPr/>
            <p:nvPr/>
          </p:nvGrpSpPr>
          <p:grpSpPr>
            <a:xfrm>
              <a:off x="1788412" y="1903885"/>
              <a:ext cx="733360" cy="733360"/>
              <a:chOff x="1788412" y="1903885"/>
              <a:chExt cx="733360" cy="733360"/>
            </a:xfrm>
          </p:grpSpPr>
          <p:sp>
            <p:nvSpPr>
              <p:cNvPr id="248" name="Oval 247"/>
              <p:cNvSpPr/>
              <p:nvPr/>
            </p:nvSpPr>
            <p:spPr bwMode="auto">
              <a:xfrm>
                <a:off x="1788412" y="1903885"/>
                <a:ext cx="733360" cy="73336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49" name="Freeform 22"/>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27" tIns="45713" rIns="91427" bIns="45713" numCol="1" anchor="t" anchorCtr="0" compatLnSpc="1"/>
              <a:lstStyle/>
              <a:p>
                <a:pPr defTabSz="914400">
                  <a:defRPr/>
                </a:pPr>
                <a:endParaRPr lang="en-US" kern="0">
                  <a:solidFill>
                    <a:srgbClr val="FFFFFF"/>
                  </a:solidFill>
                </a:endParaRPr>
              </a:p>
            </p:txBody>
          </p:sp>
        </p:grpSp>
      </p:grpSp>
      <p:grpSp>
        <p:nvGrpSpPr>
          <p:cNvPr id="250" name="Group 249"/>
          <p:cNvGrpSpPr/>
          <p:nvPr/>
        </p:nvGrpSpPr>
        <p:grpSpPr>
          <a:xfrm>
            <a:off x="5794687" y="5214573"/>
            <a:ext cx="848291" cy="975209"/>
            <a:chOff x="5910882" y="5318639"/>
            <a:chExt cx="865301" cy="994764"/>
          </a:xfrm>
        </p:grpSpPr>
        <p:sp>
          <p:nvSpPr>
            <p:cNvPr id="251" name="User log in text"/>
            <p:cNvSpPr/>
            <p:nvPr/>
          </p:nvSpPr>
          <p:spPr>
            <a:xfrm>
              <a:off x="5910882" y="6036404"/>
              <a:ext cx="865301" cy="276999"/>
            </a:xfrm>
            <a:prstGeom prst="rect">
              <a:avLst/>
            </a:prstGeom>
          </p:spPr>
          <p:txBody>
            <a:bodyPr wrap="none">
              <a:spAutoFit/>
            </a:bodyPr>
            <a:lstStyle/>
            <a:p>
              <a:pPr defTabSz="895985" fontAlgn="base">
                <a:spcBef>
                  <a:spcPct val="0"/>
                </a:spcBef>
                <a:spcAft>
                  <a:spcPct val="0"/>
                </a:spcAft>
                <a:defRPr/>
              </a:pPr>
              <a:r>
                <a:rPr lang="en-US" sz="1175" kern="0" spc="29">
                  <a:gradFill>
                    <a:gsLst>
                      <a:gs pos="0">
                        <a:srgbClr val="353535"/>
                      </a:gs>
                      <a:gs pos="100000">
                        <a:srgbClr val="353535"/>
                      </a:gs>
                    </a:gsLst>
                    <a:lin ang="5400000" scaled="0"/>
                  </a:gradFill>
                  <a:cs typeface="Segoe UI" panose="020B0502040204020203" pitchFamily="34" charset="0"/>
                </a:rPr>
                <a:t>Xbox Live</a:t>
              </a:r>
              <a:endParaRPr lang="en-US" sz="1175" kern="0" spc="29">
                <a:gradFill>
                  <a:gsLst>
                    <a:gs pos="0">
                      <a:srgbClr val="353535"/>
                    </a:gs>
                    <a:gs pos="100000">
                      <a:srgbClr val="353535"/>
                    </a:gs>
                  </a:gsLst>
                  <a:lin ang="5400000" scaled="0"/>
                </a:gradFill>
                <a:cs typeface="Segoe UI" panose="020B0502040204020203" pitchFamily="34" charset="0"/>
              </a:endParaRPr>
            </a:p>
          </p:txBody>
        </p:sp>
        <p:grpSp>
          <p:nvGrpSpPr>
            <p:cNvPr id="252" name="Group 251"/>
            <p:cNvGrpSpPr/>
            <p:nvPr/>
          </p:nvGrpSpPr>
          <p:grpSpPr>
            <a:xfrm>
              <a:off x="5978493" y="5318639"/>
              <a:ext cx="721710" cy="721710"/>
              <a:chOff x="5978493" y="5318639"/>
              <a:chExt cx="721710" cy="721710"/>
            </a:xfrm>
          </p:grpSpPr>
          <p:sp>
            <p:nvSpPr>
              <p:cNvPr id="253" name="Oval 252"/>
              <p:cNvSpPr/>
              <p:nvPr/>
            </p:nvSpPr>
            <p:spPr bwMode="auto">
              <a:xfrm>
                <a:off x="5978493" y="5318639"/>
                <a:ext cx="721710" cy="72171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54" name="Freeform 112"/>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rgbClr val="FFFFFF"/>
              </a:solidFill>
              <a:ln>
                <a:noFill/>
              </a:ln>
            </p:spPr>
            <p:txBody>
              <a:bodyPr vert="horz" wrap="square" lIns="91427" tIns="45713" rIns="91427" bIns="45713" numCol="1" anchor="t" anchorCtr="0" compatLnSpc="1"/>
              <a:lstStyle/>
              <a:p>
                <a:pPr defTabSz="914400">
                  <a:defRPr/>
                </a:pPr>
                <a:endParaRPr lang="en-US" kern="0">
                  <a:solidFill>
                    <a:srgbClr val="FFFFFF"/>
                  </a:solidFill>
                </a:endParaRPr>
              </a:p>
            </p:txBody>
          </p:sp>
        </p:grpSp>
      </p:grpSp>
      <p:grpSp>
        <p:nvGrpSpPr>
          <p:cNvPr id="255" name="Group 254"/>
          <p:cNvGrpSpPr/>
          <p:nvPr/>
        </p:nvGrpSpPr>
        <p:grpSpPr>
          <a:xfrm>
            <a:off x="11157791" y="4413275"/>
            <a:ext cx="846720" cy="1187781"/>
            <a:chOff x="11279180" y="2952751"/>
            <a:chExt cx="863698" cy="1211598"/>
          </a:xfrm>
        </p:grpSpPr>
        <p:sp>
          <p:nvSpPr>
            <p:cNvPr id="256" name="User log in text"/>
            <p:cNvSpPr/>
            <p:nvPr/>
          </p:nvSpPr>
          <p:spPr>
            <a:xfrm>
              <a:off x="11279180" y="2952751"/>
              <a:ext cx="863698" cy="461665"/>
            </a:xfrm>
            <a:prstGeom prst="rect">
              <a:avLst/>
            </a:prstGeom>
          </p:spPr>
          <p:txBody>
            <a:bodyPr wrap="none">
              <a:spAutoFit/>
            </a:bodyPr>
            <a:lstStyle/>
            <a:p>
              <a:pPr defTabSz="895985" fontAlgn="base">
                <a:spcBef>
                  <a:spcPct val="0"/>
                </a:spcBef>
                <a:spcAft>
                  <a:spcPct val="0"/>
                </a:spcAft>
                <a:defRPr/>
              </a:pPr>
              <a:r>
                <a:rPr lang="en-US" sz="1175" kern="0" spc="29">
                  <a:gradFill>
                    <a:gsLst>
                      <a:gs pos="0">
                        <a:srgbClr val="353535"/>
                      </a:gs>
                      <a:gs pos="100000">
                        <a:srgbClr val="353535"/>
                      </a:gs>
                    </a:gsLst>
                    <a:lin ang="5400000" scaled="0"/>
                  </a:gradFill>
                  <a:cs typeface="Segoe UI" panose="020B0502040204020203" pitchFamily="34" charset="0"/>
                </a:rPr>
                <a:t>Microsoft</a:t>
              </a:r>
              <a:br>
                <a:rPr lang="en-US" sz="1175" kern="0" spc="29">
                  <a:gradFill>
                    <a:gsLst>
                      <a:gs pos="0">
                        <a:srgbClr val="353535"/>
                      </a:gs>
                      <a:gs pos="100000">
                        <a:srgbClr val="353535"/>
                      </a:gs>
                    </a:gsLst>
                    <a:lin ang="5400000" scaled="0"/>
                  </a:gradFill>
                  <a:cs typeface="Segoe UI" panose="020B0502040204020203" pitchFamily="34" charset="0"/>
                </a:rPr>
              </a:br>
              <a:r>
                <a:rPr lang="en-US" sz="1175" kern="0" spc="29">
                  <a:gradFill>
                    <a:gsLst>
                      <a:gs pos="0">
                        <a:srgbClr val="353535"/>
                      </a:gs>
                      <a:gs pos="100000">
                        <a:srgbClr val="353535"/>
                      </a:gs>
                    </a:gsLst>
                    <a:lin ang="5400000" scaled="0"/>
                  </a:gradFill>
                  <a:cs typeface="Segoe UI" panose="020B0502040204020203" pitchFamily="34" charset="0"/>
                </a:rPr>
                <a:t>accounts</a:t>
              </a:r>
              <a:endParaRPr lang="en-US" sz="1175" kern="0" spc="29">
                <a:gradFill>
                  <a:gsLst>
                    <a:gs pos="0">
                      <a:srgbClr val="353535"/>
                    </a:gs>
                    <a:gs pos="100000">
                      <a:srgbClr val="353535"/>
                    </a:gs>
                  </a:gsLst>
                  <a:lin ang="5400000" scaled="0"/>
                </a:gradFill>
                <a:cs typeface="Segoe UI" panose="020B0502040204020203" pitchFamily="34" charset="0"/>
              </a:endParaRPr>
            </a:p>
          </p:txBody>
        </p:sp>
        <p:grpSp>
          <p:nvGrpSpPr>
            <p:cNvPr id="257" name="Group 256"/>
            <p:cNvGrpSpPr/>
            <p:nvPr/>
          </p:nvGrpSpPr>
          <p:grpSpPr>
            <a:xfrm>
              <a:off x="11339221" y="3420733"/>
              <a:ext cx="743616" cy="743616"/>
              <a:chOff x="11339221" y="3420733"/>
              <a:chExt cx="743616" cy="743616"/>
            </a:xfrm>
          </p:grpSpPr>
          <p:sp>
            <p:nvSpPr>
              <p:cNvPr id="258" name="Oval 257"/>
              <p:cNvSpPr/>
              <p:nvPr/>
            </p:nvSpPr>
            <p:spPr bwMode="auto">
              <a:xfrm>
                <a:off x="11339221" y="3420733"/>
                <a:ext cx="743616" cy="743616"/>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grpSp>
            <p:nvGrpSpPr>
              <p:cNvPr id="259" name="5"/>
              <p:cNvGrpSpPr/>
              <p:nvPr/>
            </p:nvGrpSpPr>
            <p:grpSpPr>
              <a:xfrm>
                <a:off x="11491581" y="3573094"/>
                <a:ext cx="438896" cy="438894"/>
                <a:chOff x="6083429" y="835188"/>
                <a:chExt cx="547610" cy="547608"/>
              </a:xfrm>
            </p:grpSpPr>
            <p:sp>
              <p:nvSpPr>
                <p:cNvPr id="260" name="Freeform 7"/>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cap="sq">
                  <a:solidFill>
                    <a:srgbClr val="0078D7"/>
                  </a:solidFill>
                  <a:miter lim="800000"/>
                </a:ln>
              </p:spPr>
              <p:txBody>
                <a:bodyPr vert="horz" wrap="square" lIns="91427" tIns="45713" rIns="91427" bIns="45713" numCol="1" anchor="t" anchorCtr="0" compatLnSpc="1"/>
                <a:lstStyle/>
                <a:p>
                  <a:pPr defTabSz="914400">
                    <a:defRPr/>
                  </a:pPr>
                  <a:endParaRPr lang="en-US" kern="0">
                    <a:solidFill>
                      <a:srgbClr val="505050"/>
                    </a:solidFill>
                  </a:endParaRPr>
                </a:p>
              </p:txBody>
            </p:sp>
            <p:sp>
              <p:nvSpPr>
                <p:cNvPr id="261" name="Oval 260"/>
                <p:cNvSpPr/>
                <p:nvPr/>
              </p:nvSpPr>
              <p:spPr bwMode="auto">
                <a:xfrm>
                  <a:off x="6083429" y="835188"/>
                  <a:ext cx="547610" cy="547608"/>
                </a:xfrm>
                <a:prstGeom prst="ellipse">
                  <a:avLst/>
                </a:prstGeom>
                <a:noFill/>
                <a:ln w="19050" cap="flat" cmpd="sng" algn="ctr">
                  <a:solidFill>
                    <a:srgbClr val="FFFFFF"/>
                  </a:solidFill>
                  <a:prstDash val="solid"/>
                  <a:headEnd type="none" w="med" len="med"/>
                  <a:tailEnd type="none" w="med" len="med"/>
                </a:ln>
                <a:effectLst/>
              </p:spPr>
              <p:txBody>
                <a:bodyPr vert="horz" wrap="square" lIns="0" tIns="46630" rIns="0" bIns="46630" numCol="1" rtlCol="0" anchor="ctr" anchorCtr="0" compatLnSpc="1"/>
                <a:lstStyle/>
                <a:p>
                  <a:pPr algn="ctr" defTabSz="932180" fontAlgn="base">
                    <a:spcBef>
                      <a:spcPct val="0"/>
                    </a:spcBef>
                    <a:spcAft>
                      <a:spcPct val="0"/>
                    </a:spcAft>
                    <a:defRPr/>
                  </a:pPr>
                  <a:endParaRPr lang="en-US" sz="2000" kern="0">
                    <a:gradFill>
                      <a:gsLst>
                        <a:gs pos="0">
                          <a:srgbClr val="FFFFFF"/>
                        </a:gs>
                        <a:gs pos="100000">
                          <a:srgbClr val="FFFFFF"/>
                        </a:gs>
                      </a:gsLst>
                      <a:lin ang="5400000" scaled="0"/>
                    </a:gradFill>
                    <a:latin typeface="Segoe UI" panose="020B0502040204020203"/>
                  </a:endParaRPr>
                </a:p>
              </p:txBody>
            </p:sp>
          </p:grpSp>
        </p:grpSp>
      </p:grpSp>
      <p:grpSp>
        <p:nvGrpSpPr>
          <p:cNvPr id="262" name="Group 261"/>
          <p:cNvGrpSpPr/>
          <p:nvPr/>
        </p:nvGrpSpPr>
        <p:grpSpPr>
          <a:xfrm>
            <a:off x="8870869" y="5019389"/>
            <a:ext cx="604173" cy="883753"/>
            <a:chOff x="9048748" y="5119542"/>
            <a:chExt cx="616288" cy="901474"/>
          </a:xfrm>
        </p:grpSpPr>
        <p:sp>
          <p:nvSpPr>
            <p:cNvPr id="263" name="User log in text"/>
            <p:cNvSpPr/>
            <p:nvPr/>
          </p:nvSpPr>
          <p:spPr>
            <a:xfrm>
              <a:off x="9107319" y="5119542"/>
              <a:ext cx="503023" cy="276999"/>
            </a:xfrm>
            <a:prstGeom prst="rect">
              <a:avLst/>
            </a:prstGeom>
          </p:spPr>
          <p:txBody>
            <a:bodyPr wrap="none">
              <a:spAutoFit/>
            </a:bodyPr>
            <a:lstStyle/>
            <a:p>
              <a:pPr defTabSz="895985" fontAlgn="base">
                <a:spcBef>
                  <a:spcPct val="0"/>
                </a:spcBef>
                <a:spcAft>
                  <a:spcPct val="0"/>
                </a:spcAft>
                <a:defRPr/>
              </a:pPr>
              <a:r>
                <a:rPr lang="en-US" sz="1175" kern="0" spc="29">
                  <a:gradFill>
                    <a:gsLst>
                      <a:gs pos="0">
                        <a:srgbClr val="353535"/>
                      </a:gs>
                      <a:gs pos="100000">
                        <a:srgbClr val="353535"/>
                      </a:gs>
                    </a:gsLst>
                    <a:lin ang="5400000" scaled="0"/>
                  </a:gradFill>
                  <a:cs typeface="Segoe UI" panose="020B0502040204020203" pitchFamily="34" charset="0"/>
                </a:rPr>
                <a:t>Bing</a:t>
              </a:r>
              <a:endParaRPr lang="en-US" sz="1175" kern="0" spc="29">
                <a:gradFill>
                  <a:gsLst>
                    <a:gs pos="0">
                      <a:srgbClr val="353535"/>
                    </a:gs>
                    <a:gs pos="100000">
                      <a:srgbClr val="353535"/>
                    </a:gs>
                  </a:gsLst>
                  <a:lin ang="5400000" scaled="0"/>
                </a:gradFill>
                <a:cs typeface="Segoe UI" panose="020B0502040204020203" pitchFamily="34" charset="0"/>
              </a:endParaRPr>
            </a:p>
          </p:txBody>
        </p:sp>
        <p:grpSp>
          <p:nvGrpSpPr>
            <p:cNvPr id="264" name="Group 263"/>
            <p:cNvGrpSpPr/>
            <p:nvPr/>
          </p:nvGrpSpPr>
          <p:grpSpPr>
            <a:xfrm>
              <a:off x="9048748" y="5404728"/>
              <a:ext cx="616288" cy="616288"/>
              <a:chOff x="9048748" y="5404728"/>
              <a:chExt cx="616288" cy="616288"/>
            </a:xfrm>
          </p:grpSpPr>
          <p:sp>
            <p:nvSpPr>
              <p:cNvPr id="265" name="Oval 264"/>
              <p:cNvSpPr/>
              <p:nvPr/>
            </p:nvSpPr>
            <p:spPr bwMode="auto">
              <a:xfrm>
                <a:off x="9048748" y="5404728"/>
                <a:ext cx="616288" cy="61628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66" name="Freeform 17"/>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rgbClr val="FFFFFF"/>
              </a:solidFill>
              <a:ln>
                <a:noFill/>
              </a:ln>
            </p:spPr>
            <p:txBody>
              <a:bodyPr vert="horz" wrap="square" lIns="91427" tIns="45713" rIns="91427" bIns="45713" numCol="1" anchor="t" anchorCtr="0" compatLnSpc="1"/>
              <a:lstStyle/>
              <a:p>
                <a:pPr defTabSz="914400">
                  <a:defRPr/>
                </a:pPr>
                <a:endParaRPr lang="en-US" kern="0">
                  <a:solidFill>
                    <a:srgbClr val="FFFFFF"/>
                  </a:solidFill>
                </a:endParaRPr>
              </a:p>
            </p:txBody>
          </p:sp>
        </p:grpSp>
      </p:grpSp>
      <p:grpSp>
        <p:nvGrpSpPr>
          <p:cNvPr id="267" name="Group 266"/>
          <p:cNvGrpSpPr/>
          <p:nvPr/>
        </p:nvGrpSpPr>
        <p:grpSpPr>
          <a:xfrm>
            <a:off x="4049240" y="4238523"/>
            <a:ext cx="673809" cy="965897"/>
            <a:chOff x="3755857" y="4477255"/>
            <a:chExt cx="687320" cy="985265"/>
          </a:xfrm>
        </p:grpSpPr>
        <p:grpSp>
          <p:nvGrpSpPr>
            <p:cNvPr id="268" name="Group 267"/>
            <p:cNvGrpSpPr/>
            <p:nvPr/>
          </p:nvGrpSpPr>
          <p:grpSpPr>
            <a:xfrm>
              <a:off x="3755857" y="4775200"/>
              <a:ext cx="687320" cy="687320"/>
              <a:chOff x="3755857" y="4775200"/>
              <a:chExt cx="687320" cy="687320"/>
            </a:xfrm>
          </p:grpSpPr>
          <p:sp>
            <p:nvSpPr>
              <p:cNvPr id="270" name="Oval 269"/>
              <p:cNvSpPr/>
              <p:nvPr/>
            </p:nvSpPr>
            <p:spPr bwMode="auto">
              <a:xfrm>
                <a:off x="3755857" y="4775200"/>
                <a:ext cx="687320" cy="68732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pic>
            <p:nvPicPr>
              <p:cNvPr id="271" name="Picture 270"/>
              <p:cNvPicPr>
                <a:picLocks noChangeAspect="1"/>
              </p:cNvPicPr>
              <p:nvPr/>
            </p:nvPicPr>
            <p:blipFill>
              <a:blip r:embed="rId1"/>
              <a:stretch>
                <a:fillRect/>
              </a:stretch>
            </p:blipFill>
            <p:spPr>
              <a:xfrm>
                <a:off x="3869158" y="4911321"/>
                <a:ext cx="460718" cy="357928"/>
              </a:xfrm>
              <a:prstGeom prst="rect">
                <a:avLst/>
              </a:prstGeom>
            </p:spPr>
          </p:pic>
        </p:grpSp>
        <p:sp>
          <p:nvSpPr>
            <p:cNvPr id="269" name="User log in text"/>
            <p:cNvSpPr/>
            <p:nvPr/>
          </p:nvSpPr>
          <p:spPr>
            <a:xfrm>
              <a:off x="3806007" y="4477255"/>
              <a:ext cx="598137" cy="278760"/>
            </a:xfrm>
            <a:prstGeom prst="rect">
              <a:avLst/>
            </a:prstGeom>
          </p:spPr>
          <p:txBody>
            <a:bodyPr wrap="none">
              <a:spAutoFit/>
            </a:bodyPr>
            <a:lstStyle/>
            <a:p>
              <a:pPr defTabSz="895985" fontAlgn="base">
                <a:spcBef>
                  <a:spcPct val="0"/>
                </a:spcBef>
                <a:spcAft>
                  <a:spcPct val="0"/>
                </a:spcAft>
                <a:defRPr/>
              </a:pPr>
              <a:r>
                <a:rPr lang="en-US" sz="1175" kern="0" spc="29">
                  <a:gradFill>
                    <a:gsLst>
                      <a:gs pos="0">
                        <a:srgbClr val="353535"/>
                      </a:gs>
                      <a:gs pos="100000">
                        <a:srgbClr val="353535"/>
                      </a:gs>
                    </a:gsLst>
                    <a:lin ang="5400000" scaled="0"/>
                  </a:gradFill>
                  <a:cs typeface="Segoe UI" panose="020B0502040204020203" pitchFamily="34" charset="0"/>
                </a:rPr>
                <a:t>Azure</a:t>
              </a:r>
              <a:endParaRPr lang="en-US" sz="1175" kern="0" spc="29">
                <a:gradFill>
                  <a:gsLst>
                    <a:gs pos="0">
                      <a:srgbClr val="353535"/>
                    </a:gs>
                    <a:gs pos="100000">
                      <a:srgbClr val="353535"/>
                    </a:gs>
                  </a:gsLst>
                  <a:lin ang="5400000" scaled="0"/>
                </a:gradFill>
                <a:cs typeface="Segoe UI" panose="020B0502040204020203" pitchFamily="34" charset="0"/>
              </a:endParaRPr>
            </a:p>
          </p:txBody>
        </p:sp>
      </p:grpSp>
      <p:sp>
        <p:nvSpPr>
          <p:cNvPr id="272" name="Oval 271"/>
          <p:cNvSpPr/>
          <p:nvPr/>
        </p:nvSpPr>
        <p:spPr bwMode="auto">
          <a:xfrm>
            <a:off x="4682636" y="2077508"/>
            <a:ext cx="289028" cy="289028"/>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grpSp>
        <p:nvGrpSpPr>
          <p:cNvPr id="273" name="Group 272"/>
          <p:cNvGrpSpPr/>
          <p:nvPr/>
        </p:nvGrpSpPr>
        <p:grpSpPr>
          <a:xfrm>
            <a:off x="1678435" y="1609577"/>
            <a:ext cx="744886" cy="989253"/>
            <a:chOff x="1712090" y="1641356"/>
            <a:chExt cx="759823" cy="1009090"/>
          </a:xfrm>
        </p:grpSpPr>
        <p:sp>
          <p:nvSpPr>
            <p:cNvPr id="274" name="User log in text"/>
            <p:cNvSpPr/>
            <p:nvPr/>
          </p:nvSpPr>
          <p:spPr>
            <a:xfrm>
              <a:off x="1712090" y="1641356"/>
              <a:ext cx="759823" cy="276999"/>
            </a:xfrm>
            <a:prstGeom prst="rect">
              <a:avLst/>
            </a:prstGeom>
          </p:spPr>
          <p:txBody>
            <a:bodyPr wrap="none">
              <a:spAutoFit/>
            </a:bodyPr>
            <a:lstStyle/>
            <a:p>
              <a:pPr defTabSz="895985" fontAlgn="base">
                <a:spcBef>
                  <a:spcPct val="0"/>
                </a:spcBef>
                <a:spcAft>
                  <a:spcPct val="0"/>
                </a:spcAft>
                <a:defRPr/>
              </a:pPr>
              <a:r>
                <a:rPr lang="en-US" sz="1175" kern="0" spc="29">
                  <a:gradFill>
                    <a:gsLst>
                      <a:gs pos="0">
                        <a:srgbClr val="353535"/>
                      </a:gs>
                      <a:gs pos="100000">
                        <a:srgbClr val="353535"/>
                      </a:gs>
                    </a:gsLst>
                    <a:lin ang="5400000" scaled="0"/>
                  </a:gradFill>
                  <a:cs typeface="Segoe UI" panose="020B0502040204020203" pitchFamily="34" charset="0"/>
                </a:rPr>
                <a:t>Outlook</a:t>
              </a:r>
              <a:endParaRPr lang="en-US" sz="1175" kern="0" spc="29">
                <a:gradFill>
                  <a:gsLst>
                    <a:gs pos="0">
                      <a:srgbClr val="353535"/>
                    </a:gs>
                    <a:gs pos="100000">
                      <a:srgbClr val="353535"/>
                    </a:gs>
                  </a:gsLst>
                  <a:lin ang="5400000" scaled="0"/>
                </a:gradFill>
                <a:cs typeface="Segoe UI" panose="020B0502040204020203" pitchFamily="34" charset="0"/>
              </a:endParaRPr>
            </a:p>
          </p:txBody>
        </p:sp>
        <p:sp>
          <p:nvSpPr>
            <p:cNvPr id="275" name="Oval 274"/>
            <p:cNvSpPr/>
            <p:nvPr/>
          </p:nvSpPr>
          <p:spPr bwMode="auto">
            <a:xfrm>
              <a:off x="1725321" y="1917086"/>
              <a:ext cx="733360" cy="73336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76" name="Freeform 9"/>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FFFFFF"/>
            </a:solidFill>
            <a:ln>
              <a:noFill/>
            </a:ln>
          </p:spPr>
          <p:txBody>
            <a:bodyPr vert="horz" wrap="square" lIns="89642" tIns="44821" rIns="89642" bIns="44821" numCol="1" anchor="t" anchorCtr="0" compatLnSpc="1"/>
            <a:lstStyle/>
            <a:p>
              <a:pPr defTabSz="896620">
                <a:defRPr/>
              </a:pPr>
              <a:endParaRPr lang="en-US" sz="1765" kern="0">
                <a:solidFill>
                  <a:srgbClr val="505050"/>
                </a:solidFill>
              </a:endParaRPr>
            </a:p>
          </p:txBody>
        </p:sp>
      </p:grpSp>
      <p:grpSp>
        <p:nvGrpSpPr>
          <p:cNvPr id="277" name="Group 276"/>
          <p:cNvGrpSpPr/>
          <p:nvPr/>
        </p:nvGrpSpPr>
        <p:grpSpPr>
          <a:xfrm>
            <a:off x="7551793" y="3307823"/>
            <a:ext cx="820319" cy="975209"/>
            <a:chOff x="7703222" y="3373655"/>
            <a:chExt cx="836768" cy="994764"/>
          </a:xfrm>
        </p:grpSpPr>
        <p:sp>
          <p:nvSpPr>
            <p:cNvPr id="278" name="User log in text"/>
            <p:cNvSpPr/>
            <p:nvPr/>
          </p:nvSpPr>
          <p:spPr>
            <a:xfrm>
              <a:off x="7703222" y="4091420"/>
              <a:ext cx="836768" cy="276999"/>
            </a:xfrm>
            <a:prstGeom prst="rect">
              <a:avLst/>
            </a:prstGeom>
          </p:spPr>
          <p:txBody>
            <a:bodyPr wrap="none">
              <a:spAutoFit/>
            </a:bodyPr>
            <a:lstStyle/>
            <a:p>
              <a:pPr defTabSz="895985" fontAlgn="base">
                <a:spcBef>
                  <a:spcPct val="0"/>
                </a:spcBef>
                <a:spcAft>
                  <a:spcPct val="0"/>
                </a:spcAft>
                <a:defRPr/>
              </a:pPr>
              <a:r>
                <a:rPr lang="en-US" sz="1175" kern="0" spc="29">
                  <a:gradFill>
                    <a:gsLst>
                      <a:gs pos="0">
                        <a:srgbClr val="353535"/>
                      </a:gs>
                      <a:gs pos="100000">
                        <a:srgbClr val="353535"/>
                      </a:gs>
                    </a:gsLst>
                    <a:lin ang="5400000" scaled="0"/>
                  </a:gradFill>
                  <a:cs typeface="Segoe UI" panose="020B0502040204020203" pitchFamily="34" charset="0"/>
                </a:rPr>
                <a:t>Windows</a:t>
              </a:r>
              <a:endParaRPr lang="en-US" sz="1175" kern="0" spc="29">
                <a:gradFill>
                  <a:gsLst>
                    <a:gs pos="0">
                      <a:srgbClr val="353535"/>
                    </a:gs>
                    <a:gs pos="100000">
                      <a:srgbClr val="353535"/>
                    </a:gs>
                  </a:gsLst>
                  <a:lin ang="5400000" scaled="0"/>
                </a:gradFill>
                <a:cs typeface="Segoe UI" panose="020B0502040204020203" pitchFamily="34" charset="0"/>
              </a:endParaRPr>
            </a:p>
          </p:txBody>
        </p:sp>
        <p:sp>
          <p:nvSpPr>
            <p:cNvPr id="279" name="Oval 278"/>
            <p:cNvSpPr/>
            <p:nvPr/>
          </p:nvSpPr>
          <p:spPr bwMode="auto">
            <a:xfrm>
              <a:off x="7760751" y="3373655"/>
              <a:ext cx="721710" cy="721710"/>
            </a:xfrm>
            <a:prstGeom prst="ellipse">
              <a:avLst/>
            </a:prstGeom>
            <a:solidFill>
              <a:srgbClr val="0078D7"/>
            </a:solidFill>
            <a:ln w="10795" cap="flat" cmpd="sng" algn="ctr">
              <a:noFill/>
              <a:prstDash val="solid"/>
              <a:headEnd type="none" w="med" len="med"/>
              <a:tailEnd type="none" w="med" len="med"/>
            </a:ln>
            <a:effectLst/>
          </p:spPr>
          <p:txBody>
            <a:bodyPr vert="horz" wrap="square" lIns="0" tIns="0" rIns="0" bIns="0" numCol="1" rtlCol="0" anchor="ctr" anchorCtr="0" compatLnSpc="1"/>
            <a:lstStyle/>
            <a:p>
              <a:pPr algn="ctr" defTabSz="932180" fontAlgn="base">
                <a:spcBef>
                  <a:spcPct val="0"/>
                </a:spcBef>
                <a:spcAft>
                  <a:spcPct val="0"/>
                </a:spcAft>
                <a:defRPr/>
              </a:pPr>
              <a:endParaRPr lang="en-US" sz="1570" kern="0">
                <a:gradFill>
                  <a:gsLst>
                    <a:gs pos="0">
                      <a:srgbClr val="FFFFFF"/>
                    </a:gs>
                    <a:gs pos="100000">
                      <a:srgbClr val="FFFFFF"/>
                    </a:gs>
                  </a:gsLst>
                  <a:lin ang="5400000" scaled="0"/>
                </a:gradFill>
                <a:latin typeface="Segoe UI" panose="020B0502040204020203"/>
              </a:endParaRPr>
            </a:p>
          </p:txBody>
        </p:sp>
        <p:sp>
          <p:nvSpPr>
            <p:cNvPr id="280" name="Freeform 15"/>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p:spPr>
          <p:txBody>
            <a:bodyPr vert="horz" wrap="square" lIns="89642" tIns="44821" rIns="89642" bIns="44821" numCol="1" anchor="t" anchorCtr="0" compatLnSpc="1"/>
            <a:lstStyle/>
            <a:p>
              <a:pPr defTabSz="896620">
                <a:defRPr/>
              </a:pPr>
              <a:endParaRPr lang="en-US" sz="1765" kern="0">
                <a:solidFill>
                  <a:srgbClr val="50505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36"/>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36"/>
                                        </p:tgtEl>
                                      </p:cBhvr>
                                      <p:by x="0" y="0"/>
                                    </p:animScale>
                                  </p:childTnLst>
                                </p:cTn>
                              </p:par>
                              <p:par>
                                <p:cTn id="9" presetID="6" presetClass="emph" presetSubtype="0" decel="100000" fill="hold" grpId="2" nodeType="withEffect">
                                  <p:stCondLst>
                                    <p:cond delay="700"/>
                                  </p:stCondLst>
                                  <p:childTnLst>
                                    <p:animScale>
                                      <p:cBhvr>
                                        <p:cTn id="10" dur="500" fill="hold"/>
                                        <p:tgtEl>
                                          <p:spTgt spid="236"/>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250"/>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250"/>
                                        </p:tgtEl>
                                      </p:cBhvr>
                                      <p:by x="0" y="0"/>
                                    </p:animScale>
                                  </p:childTnLst>
                                </p:cTn>
                              </p:par>
                              <p:par>
                                <p:cTn id="15" presetID="6" presetClass="emph" presetSubtype="0" decel="100000" fill="hold" nodeType="withEffect">
                                  <p:stCondLst>
                                    <p:cond delay="700"/>
                                  </p:stCondLst>
                                  <p:childTnLst>
                                    <p:animScale>
                                      <p:cBhvr>
                                        <p:cTn id="16" dur="500" fill="hold"/>
                                        <p:tgtEl>
                                          <p:spTgt spid="250"/>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233"/>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233"/>
                                        </p:tgtEl>
                                      </p:cBhvr>
                                      <p:by x="0" y="0"/>
                                    </p:animScale>
                                  </p:childTnLst>
                                </p:cTn>
                              </p:par>
                              <p:par>
                                <p:cTn id="21" presetID="6" presetClass="emph" presetSubtype="0" decel="100000" fill="hold" grpId="2" nodeType="withEffect">
                                  <p:stCondLst>
                                    <p:cond delay="700"/>
                                  </p:stCondLst>
                                  <p:childTnLst>
                                    <p:animScale>
                                      <p:cBhvr>
                                        <p:cTn id="22" dur="500" fill="hold"/>
                                        <p:tgtEl>
                                          <p:spTgt spid="233"/>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2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231"/>
                                        </p:tgtEl>
                                      </p:cBhvr>
                                      <p:by x="0" y="0"/>
                                    </p:animScale>
                                  </p:childTnLst>
                                </p:cTn>
                              </p:par>
                              <p:par>
                                <p:cTn id="27" presetID="6" presetClass="emph" presetSubtype="0" decel="100000" fill="hold" grpId="2" nodeType="withEffect">
                                  <p:stCondLst>
                                    <p:cond delay="800"/>
                                  </p:stCondLst>
                                  <p:childTnLst>
                                    <p:animScale>
                                      <p:cBhvr>
                                        <p:cTn id="28" dur="500" fill="hold"/>
                                        <p:tgtEl>
                                          <p:spTgt spid="2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232"/>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232"/>
                                        </p:tgtEl>
                                      </p:cBhvr>
                                      <p:by x="0" y="0"/>
                                    </p:animScale>
                                  </p:childTnLst>
                                </p:cTn>
                              </p:par>
                              <p:par>
                                <p:cTn id="33" presetID="6" presetClass="emph" presetSubtype="0" decel="100000" fill="hold" grpId="2" nodeType="withEffect">
                                  <p:stCondLst>
                                    <p:cond delay="800"/>
                                  </p:stCondLst>
                                  <p:childTnLst>
                                    <p:animScale>
                                      <p:cBhvr>
                                        <p:cTn id="34" dur="500" fill="hold"/>
                                        <p:tgtEl>
                                          <p:spTgt spid="232"/>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243"/>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243"/>
                                        </p:tgtEl>
                                      </p:cBhvr>
                                      <p:by x="0" y="0"/>
                                    </p:animScale>
                                  </p:childTnLst>
                                </p:cTn>
                              </p:par>
                              <p:par>
                                <p:cTn id="39" presetID="6" presetClass="emph" presetSubtype="0" decel="100000" fill="hold" grpId="2" nodeType="withEffect">
                                  <p:stCondLst>
                                    <p:cond delay="800"/>
                                  </p:stCondLst>
                                  <p:childTnLst>
                                    <p:animScale>
                                      <p:cBhvr>
                                        <p:cTn id="40" dur="500" fill="hold"/>
                                        <p:tgtEl>
                                          <p:spTgt spid="243"/>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242"/>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242"/>
                                        </p:tgtEl>
                                      </p:cBhvr>
                                      <p:by x="0" y="0"/>
                                    </p:animScale>
                                  </p:childTnLst>
                                </p:cTn>
                              </p:par>
                              <p:par>
                                <p:cTn id="45" presetID="6" presetClass="emph" presetSubtype="0" decel="100000" fill="hold" grpId="2" nodeType="withEffect">
                                  <p:stCondLst>
                                    <p:cond delay="800"/>
                                  </p:stCondLst>
                                  <p:childTnLst>
                                    <p:animScale>
                                      <p:cBhvr>
                                        <p:cTn id="46" dur="500" fill="hold"/>
                                        <p:tgtEl>
                                          <p:spTgt spid="242"/>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2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255"/>
                                        </p:tgtEl>
                                      </p:cBhvr>
                                      <p:by x="0" y="0"/>
                                    </p:animScale>
                                  </p:childTnLst>
                                </p:cTn>
                              </p:par>
                              <p:par>
                                <p:cTn id="51" presetID="6" presetClass="emph" presetSubtype="0" decel="100000" fill="hold" nodeType="withEffect">
                                  <p:stCondLst>
                                    <p:cond delay="900"/>
                                  </p:stCondLst>
                                  <p:childTnLst>
                                    <p:animScale>
                                      <p:cBhvr>
                                        <p:cTn id="52" dur="500" fill="hold"/>
                                        <p:tgtEl>
                                          <p:spTgt spid="2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37"/>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37"/>
                                        </p:tgtEl>
                                      </p:cBhvr>
                                      <p:by x="0" y="0"/>
                                    </p:animScale>
                                  </p:childTnLst>
                                </p:cTn>
                              </p:par>
                              <p:par>
                                <p:cTn id="57" presetID="6" presetClass="emph" presetSubtype="0" decel="100000" fill="hold" grpId="2" nodeType="withEffect">
                                  <p:stCondLst>
                                    <p:cond delay="900"/>
                                  </p:stCondLst>
                                  <p:childTnLst>
                                    <p:animScale>
                                      <p:cBhvr>
                                        <p:cTn id="58" dur="500" fill="hold"/>
                                        <p:tgtEl>
                                          <p:spTgt spid="237"/>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228"/>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228"/>
                                        </p:tgtEl>
                                      </p:cBhvr>
                                      <p:by x="0" y="0"/>
                                    </p:animScale>
                                  </p:childTnLst>
                                </p:cTn>
                              </p:par>
                              <p:par>
                                <p:cTn id="63" presetID="6" presetClass="emph" presetSubtype="0" decel="100000" fill="hold" grpId="2" nodeType="withEffect">
                                  <p:stCondLst>
                                    <p:cond delay="1000"/>
                                  </p:stCondLst>
                                  <p:childTnLst>
                                    <p:animScale>
                                      <p:cBhvr>
                                        <p:cTn id="64" dur="500" fill="hold"/>
                                        <p:tgtEl>
                                          <p:spTgt spid="228"/>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235"/>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235"/>
                                        </p:tgtEl>
                                      </p:cBhvr>
                                      <p:by x="0" y="0"/>
                                    </p:animScale>
                                  </p:childTnLst>
                                </p:cTn>
                              </p:par>
                              <p:par>
                                <p:cTn id="69" presetID="6" presetClass="emph" presetSubtype="0" decel="100000" fill="hold" grpId="2" nodeType="withEffect">
                                  <p:stCondLst>
                                    <p:cond delay="1000"/>
                                  </p:stCondLst>
                                  <p:childTnLst>
                                    <p:animScale>
                                      <p:cBhvr>
                                        <p:cTn id="70" dur="500" fill="hold"/>
                                        <p:tgtEl>
                                          <p:spTgt spid="235"/>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267"/>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267"/>
                                        </p:tgtEl>
                                      </p:cBhvr>
                                      <p:by x="0" y="0"/>
                                    </p:animScale>
                                  </p:childTnLst>
                                </p:cTn>
                              </p:par>
                              <p:par>
                                <p:cTn id="75" presetID="6" presetClass="emph" presetSubtype="0" decel="100000" fill="hold" nodeType="withEffect">
                                  <p:stCondLst>
                                    <p:cond delay="1000"/>
                                  </p:stCondLst>
                                  <p:childTnLst>
                                    <p:animScale>
                                      <p:cBhvr>
                                        <p:cTn id="76" dur="500" fill="hold"/>
                                        <p:tgtEl>
                                          <p:spTgt spid="267"/>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234"/>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234"/>
                                        </p:tgtEl>
                                      </p:cBhvr>
                                      <p:by x="0" y="0"/>
                                    </p:animScale>
                                  </p:childTnLst>
                                </p:cTn>
                              </p:par>
                              <p:par>
                                <p:cTn id="81" presetID="6" presetClass="emph" presetSubtype="0" decel="100000" fill="hold" grpId="2" nodeType="withEffect">
                                  <p:stCondLst>
                                    <p:cond delay="1100"/>
                                  </p:stCondLst>
                                  <p:childTnLst>
                                    <p:animScale>
                                      <p:cBhvr>
                                        <p:cTn id="82" dur="500" fill="hold"/>
                                        <p:tgtEl>
                                          <p:spTgt spid="234"/>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2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230"/>
                                        </p:tgtEl>
                                      </p:cBhvr>
                                      <p:by x="0" y="0"/>
                                    </p:animScale>
                                  </p:childTnLst>
                                </p:cTn>
                              </p:par>
                              <p:par>
                                <p:cTn id="87" presetID="6" presetClass="emph" presetSubtype="0" decel="100000" fill="hold" grpId="2" nodeType="withEffect">
                                  <p:stCondLst>
                                    <p:cond delay="1100"/>
                                  </p:stCondLst>
                                  <p:childTnLst>
                                    <p:animScale>
                                      <p:cBhvr>
                                        <p:cTn id="88" dur="500" fill="hold"/>
                                        <p:tgtEl>
                                          <p:spTgt spid="2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241"/>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241"/>
                                        </p:tgtEl>
                                      </p:cBhvr>
                                      <p:by x="0" y="0"/>
                                    </p:animScale>
                                  </p:childTnLst>
                                </p:cTn>
                              </p:par>
                              <p:par>
                                <p:cTn id="93" presetID="6" presetClass="emph" presetSubtype="0" decel="100000" fill="hold" grpId="2" nodeType="withEffect">
                                  <p:stCondLst>
                                    <p:cond delay="1100"/>
                                  </p:stCondLst>
                                  <p:childTnLst>
                                    <p:animScale>
                                      <p:cBhvr>
                                        <p:cTn id="94" dur="500" fill="hold"/>
                                        <p:tgtEl>
                                          <p:spTgt spid="241"/>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240"/>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240"/>
                                        </p:tgtEl>
                                      </p:cBhvr>
                                      <p:by x="0" y="0"/>
                                    </p:animScale>
                                  </p:childTnLst>
                                </p:cTn>
                              </p:par>
                              <p:par>
                                <p:cTn id="99" presetID="6" presetClass="emph" presetSubtype="0" decel="100000" fill="hold" grpId="2" nodeType="withEffect">
                                  <p:stCondLst>
                                    <p:cond delay="1200"/>
                                  </p:stCondLst>
                                  <p:childTnLst>
                                    <p:animScale>
                                      <p:cBhvr>
                                        <p:cTn id="100" dur="500" fill="hold"/>
                                        <p:tgtEl>
                                          <p:spTgt spid="240"/>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238"/>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238"/>
                                        </p:tgtEl>
                                      </p:cBhvr>
                                      <p:by x="0" y="0"/>
                                    </p:animScale>
                                  </p:childTnLst>
                                </p:cTn>
                              </p:par>
                              <p:par>
                                <p:cTn id="105" presetID="6" presetClass="emph" presetSubtype="0" decel="100000" fill="hold" grpId="2" nodeType="withEffect">
                                  <p:stCondLst>
                                    <p:cond delay="1200"/>
                                  </p:stCondLst>
                                  <p:childTnLst>
                                    <p:animScale>
                                      <p:cBhvr>
                                        <p:cTn id="106" dur="500" fill="hold"/>
                                        <p:tgtEl>
                                          <p:spTgt spid="238"/>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244"/>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244"/>
                                        </p:tgtEl>
                                      </p:cBhvr>
                                      <p:by x="0" y="0"/>
                                    </p:animScale>
                                  </p:childTnLst>
                                </p:cTn>
                              </p:par>
                              <p:par>
                                <p:cTn id="111" presetID="6" presetClass="emph" presetSubtype="0" decel="100000" fill="hold" grpId="2" nodeType="withEffect">
                                  <p:stCondLst>
                                    <p:cond delay="1200"/>
                                  </p:stCondLst>
                                  <p:childTnLst>
                                    <p:animScale>
                                      <p:cBhvr>
                                        <p:cTn id="112" dur="500" fill="hold"/>
                                        <p:tgtEl>
                                          <p:spTgt spid="244"/>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262"/>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262"/>
                                        </p:tgtEl>
                                      </p:cBhvr>
                                      <p:by x="0" y="0"/>
                                    </p:animScale>
                                  </p:childTnLst>
                                </p:cTn>
                              </p:par>
                              <p:par>
                                <p:cTn id="117" presetID="6" presetClass="emph" presetSubtype="0" decel="100000" fill="hold" nodeType="withEffect">
                                  <p:stCondLst>
                                    <p:cond delay="1300"/>
                                  </p:stCondLst>
                                  <p:childTnLst>
                                    <p:animScale>
                                      <p:cBhvr>
                                        <p:cTn id="118" dur="500" fill="hold"/>
                                        <p:tgtEl>
                                          <p:spTgt spid="262"/>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239"/>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239"/>
                                        </p:tgtEl>
                                      </p:cBhvr>
                                      <p:by x="0" y="0"/>
                                    </p:animScale>
                                  </p:childTnLst>
                                </p:cTn>
                              </p:par>
                              <p:par>
                                <p:cTn id="123" presetID="6" presetClass="emph" presetSubtype="0" decel="100000" fill="hold" grpId="2" nodeType="withEffect">
                                  <p:stCondLst>
                                    <p:cond delay="1300"/>
                                  </p:stCondLst>
                                  <p:childTnLst>
                                    <p:animScale>
                                      <p:cBhvr>
                                        <p:cTn id="124" dur="500" fill="hold"/>
                                        <p:tgtEl>
                                          <p:spTgt spid="239"/>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229"/>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229"/>
                                        </p:tgtEl>
                                      </p:cBhvr>
                                      <p:by x="0" y="0"/>
                                    </p:animScale>
                                  </p:childTnLst>
                                </p:cTn>
                              </p:par>
                              <p:par>
                                <p:cTn id="129" presetID="6" presetClass="emph" presetSubtype="0" decel="100000" fill="hold" grpId="2" nodeType="withEffect">
                                  <p:stCondLst>
                                    <p:cond delay="700"/>
                                  </p:stCondLst>
                                  <p:childTnLst>
                                    <p:animScale>
                                      <p:cBhvr>
                                        <p:cTn id="130" dur="500" fill="hold"/>
                                        <p:tgtEl>
                                          <p:spTgt spid="229"/>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205"/>
                                        </p:tgtEl>
                                        <p:attrNameLst>
                                          <p:attrName>style.visibility</p:attrName>
                                        </p:attrNameLst>
                                      </p:cBhvr>
                                      <p:to>
                                        <p:strVal val="visible"/>
                                      </p:to>
                                    </p:set>
                                    <p:animEffect transition="in" filter="wipe(down)">
                                      <p:cBhvr>
                                        <p:cTn id="133" dur="250"/>
                                        <p:tgtEl>
                                          <p:spTgt spid="20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208"/>
                                        </p:tgtEl>
                                        <p:attrNameLst>
                                          <p:attrName>style.visibility</p:attrName>
                                        </p:attrNameLst>
                                      </p:cBhvr>
                                      <p:to>
                                        <p:strVal val="visible"/>
                                      </p:to>
                                    </p:set>
                                    <p:animEffect transition="in" filter="wipe(down)">
                                      <p:cBhvr>
                                        <p:cTn id="136" dur="250"/>
                                        <p:tgtEl>
                                          <p:spTgt spid="208"/>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206"/>
                                        </p:tgtEl>
                                        <p:attrNameLst>
                                          <p:attrName>style.visibility</p:attrName>
                                        </p:attrNameLst>
                                      </p:cBhvr>
                                      <p:to>
                                        <p:strVal val="visible"/>
                                      </p:to>
                                    </p:set>
                                    <p:animEffect transition="in" filter="wipe(down)">
                                      <p:cBhvr>
                                        <p:cTn id="139" dur="250"/>
                                        <p:tgtEl>
                                          <p:spTgt spid="206"/>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207"/>
                                        </p:tgtEl>
                                        <p:attrNameLst>
                                          <p:attrName>style.visibility</p:attrName>
                                        </p:attrNameLst>
                                      </p:cBhvr>
                                      <p:to>
                                        <p:strVal val="visible"/>
                                      </p:to>
                                    </p:set>
                                    <p:animEffect transition="in" filter="wipe(down)">
                                      <p:cBhvr>
                                        <p:cTn id="142" dur="250"/>
                                        <p:tgtEl>
                                          <p:spTgt spid="207"/>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209"/>
                                        </p:tgtEl>
                                        <p:attrNameLst>
                                          <p:attrName>style.visibility</p:attrName>
                                        </p:attrNameLst>
                                      </p:cBhvr>
                                      <p:to>
                                        <p:strVal val="visible"/>
                                      </p:to>
                                    </p:set>
                                    <p:animEffect transition="in" filter="wipe(down)">
                                      <p:cBhvr>
                                        <p:cTn id="145" dur="250"/>
                                        <p:tgtEl>
                                          <p:spTgt spid="209"/>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210"/>
                                        </p:tgtEl>
                                        <p:attrNameLst>
                                          <p:attrName>style.visibility</p:attrName>
                                        </p:attrNameLst>
                                      </p:cBhvr>
                                      <p:to>
                                        <p:strVal val="visible"/>
                                      </p:to>
                                    </p:set>
                                    <p:animEffect transition="in" filter="wipe(up)">
                                      <p:cBhvr>
                                        <p:cTn id="148" dur="250"/>
                                        <p:tgtEl>
                                          <p:spTgt spid="210"/>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216"/>
                                        </p:tgtEl>
                                        <p:attrNameLst>
                                          <p:attrName>style.visibility</p:attrName>
                                        </p:attrNameLst>
                                      </p:cBhvr>
                                      <p:to>
                                        <p:strVal val="visible"/>
                                      </p:to>
                                    </p:set>
                                    <p:animEffect transition="in" filter="wipe(down)">
                                      <p:cBhvr>
                                        <p:cTn id="151" dur="250"/>
                                        <p:tgtEl>
                                          <p:spTgt spid="216"/>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217"/>
                                        </p:tgtEl>
                                        <p:attrNameLst>
                                          <p:attrName>style.visibility</p:attrName>
                                        </p:attrNameLst>
                                      </p:cBhvr>
                                      <p:to>
                                        <p:strVal val="visible"/>
                                      </p:to>
                                    </p:set>
                                    <p:animEffect transition="in" filter="wipe(down)">
                                      <p:cBhvr>
                                        <p:cTn id="154" dur="250"/>
                                        <p:tgtEl>
                                          <p:spTgt spid="217"/>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220"/>
                                        </p:tgtEl>
                                        <p:attrNameLst>
                                          <p:attrName>style.visibility</p:attrName>
                                        </p:attrNameLst>
                                      </p:cBhvr>
                                      <p:to>
                                        <p:strVal val="visible"/>
                                      </p:to>
                                    </p:set>
                                    <p:animEffect transition="in" filter="wipe(down)">
                                      <p:cBhvr>
                                        <p:cTn id="157" dur="250"/>
                                        <p:tgtEl>
                                          <p:spTgt spid="220"/>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227"/>
                                        </p:tgtEl>
                                        <p:attrNameLst>
                                          <p:attrName>style.visibility</p:attrName>
                                        </p:attrNameLst>
                                      </p:cBhvr>
                                      <p:to>
                                        <p:strVal val="visible"/>
                                      </p:to>
                                    </p:set>
                                    <p:animEffect transition="in" filter="wipe(down)">
                                      <p:cBhvr>
                                        <p:cTn id="160" dur="250"/>
                                        <p:tgtEl>
                                          <p:spTgt spid="227"/>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221"/>
                                        </p:tgtEl>
                                        <p:attrNameLst>
                                          <p:attrName>style.visibility</p:attrName>
                                        </p:attrNameLst>
                                      </p:cBhvr>
                                      <p:to>
                                        <p:strVal val="visible"/>
                                      </p:to>
                                    </p:set>
                                    <p:animEffect transition="in" filter="wipe(down)">
                                      <p:cBhvr>
                                        <p:cTn id="163" dur="250"/>
                                        <p:tgtEl>
                                          <p:spTgt spid="221"/>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226"/>
                                        </p:tgtEl>
                                        <p:attrNameLst>
                                          <p:attrName>style.visibility</p:attrName>
                                        </p:attrNameLst>
                                      </p:cBhvr>
                                      <p:to>
                                        <p:strVal val="visible"/>
                                      </p:to>
                                    </p:set>
                                    <p:animEffect transition="in" filter="wipe(down)">
                                      <p:cBhvr>
                                        <p:cTn id="166" dur="250"/>
                                        <p:tgtEl>
                                          <p:spTgt spid="226"/>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218"/>
                                        </p:tgtEl>
                                        <p:attrNameLst>
                                          <p:attrName>style.visibility</p:attrName>
                                        </p:attrNameLst>
                                      </p:cBhvr>
                                      <p:to>
                                        <p:strVal val="visible"/>
                                      </p:to>
                                    </p:set>
                                    <p:animEffect transition="in" filter="wipe(up)">
                                      <p:cBhvr>
                                        <p:cTn id="169" dur="250"/>
                                        <p:tgtEl>
                                          <p:spTgt spid="218"/>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215"/>
                                        </p:tgtEl>
                                        <p:attrNameLst>
                                          <p:attrName>style.visibility</p:attrName>
                                        </p:attrNameLst>
                                      </p:cBhvr>
                                      <p:to>
                                        <p:strVal val="visible"/>
                                      </p:to>
                                    </p:set>
                                    <p:animEffect transition="in" filter="wipe(down)">
                                      <p:cBhvr>
                                        <p:cTn id="172" dur="250"/>
                                        <p:tgtEl>
                                          <p:spTgt spid="215"/>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214"/>
                                        </p:tgtEl>
                                        <p:attrNameLst>
                                          <p:attrName>style.visibility</p:attrName>
                                        </p:attrNameLst>
                                      </p:cBhvr>
                                      <p:to>
                                        <p:strVal val="visible"/>
                                      </p:to>
                                    </p:set>
                                    <p:animEffect transition="in" filter="wipe(down)">
                                      <p:cBhvr>
                                        <p:cTn id="175" dur="250"/>
                                        <p:tgtEl>
                                          <p:spTgt spid="214"/>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213"/>
                                        </p:tgtEl>
                                        <p:attrNameLst>
                                          <p:attrName>style.visibility</p:attrName>
                                        </p:attrNameLst>
                                      </p:cBhvr>
                                      <p:to>
                                        <p:strVal val="visible"/>
                                      </p:to>
                                    </p:set>
                                    <p:animEffect transition="in" filter="wipe(down)">
                                      <p:cBhvr>
                                        <p:cTn id="178" dur="250"/>
                                        <p:tgtEl>
                                          <p:spTgt spid="213"/>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211"/>
                                        </p:tgtEl>
                                        <p:attrNameLst>
                                          <p:attrName>style.visibility</p:attrName>
                                        </p:attrNameLst>
                                      </p:cBhvr>
                                      <p:to>
                                        <p:strVal val="visible"/>
                                      </p:to>
                                    </p:set>
                                    <p:animEffect transition="in" filter="wipe(down)">
                                      <p:cBhvr>
                                        <p:cTn id="181" dur="250"/>
                                        <p:tgtEl>
                                          <p:spTgt spid="211"/>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212"/>
                                        </p:tgtEl>
                                        <p:attrNameLst>
                                          <p:attrName>style.visibility</p:attrName>
                                        </p:attrNameLst>
                                      </p:cBhvr>
                                      <p:to>
                                        <p:strVal val="visible"/>
                                      </p:to>
                                    </p:set>
                                    <p:animEffect transition="in" filter="wipe(down)">
                                      <p:cBhvr>
                                        <p:cTn id="184" dur="250"/>
                                        <p:tgtEl>
                                          <p:spTgt spid="212"/>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224"/>
                                        </p:tgtEl>
                                        <p:attrNameLst>
                                          <p:attrName>style.visibility</p:attrName>
                                        </p:attrNameLst>
                                      </p:cBhvr>
                                      <p:to>
                                        <p:strVal val="visible"/>
                                      </p:to>
                                    </p:set>
                                    <p:animEffect transition="in" filter="wipe(up)">
                                      <p:cBhvr>
                                        <p:cTn id="187" dur="250"/>
                                        <p:tgtEl>
                                          <p:spTgt spid="224"/>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219"/>
                                        </p:tgtEl>
                                        <p:attrNameLst>
                                          <p:attrName>style.visibility</p:attrName>
                                        </p:attrNameLst>
                                      </p:cBhvr>
                                      <p:to>
                                        <p:strVal val="visible"/>
                                      </p:to>
                                    </p:set>
                                    <p:animEffect transition="in" filter="wipe(down)">
                                      <p:cBhvr>
                                        <p:cTn id="190" dur="250"/>
                                        <p:tgtEl>
                                          <p:spTgt spid="219"/>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222"/>
                                        </p:tgtEl>
                                        <p:attrNameLst>
                                          <p:attrName>style.visibility</p:attrName>
                                        </p:attrNameLst>
                                      </p:cBhvr>
                                      <p:to>
                                        <p:strVal val="visible"/>
                                      </p:to>
                                    </p:set>
                                    <p:animEffect transition="in" filter="wipe(down)">
                                      <p:cBhvr>
                                        <p:cTn id="193" dur="250"/>
                                        <p:tgtEl>
                                          <p:spTgt spid="222"/>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225"/>
                                        </p:tgtEl>
                                        <p:attrNameLst>
                                          <p:attrName>style.visibility</p:attrName>
                                        </p:attrNameLst>
                                      </p:cBhvr>
                                      <p:to>
                                        <p:strVal val="visible"/>
                                      </p:to>
                                    </p:set>
                                    <p:animEffect transition="in" filter="wipe(down)">
                                      <p:cBhvr>
                                        <p:cTn id="196" dur="250"/>
                                        <p:tgtEl>
                                          <p:spTgt spid="225"/>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223"/>
                                        </p:tgtEl>
                                        <p:attrNameLst>
                                          <p:attrName>style.visibility</p:attrName>
                                        </p:attrNameLst>
                                      </p:cBhvr>
                                      <p:to>
                                        <p:strVal val="visible"/>
                                      </p:to>
                                    </p:set>
                                    <p:animEffect transition="in" filter="wipe(up)">
                                      <p:cBhvr>
                                        <p:cTn id="199" dur="250"/>
                                        <p:tgtEl>
                                          <p:spTgt spid="223"/>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272"/>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272"/>
                                        </p:tgtEl>
                                      </p:cBhvr>
                                      <p:by x="0" y="0"/>
                                    </p:animScale>
                                  </p:childTnLst>
                                </p:cTn>
                              </p:par>
                              <p:par>
                                <p:cTn id="204" presetID="6" presetClass="emph" presetSubtype="0" decel="100000" fill="hold" grpId="2" nodeType="withEffect">
                                  <p:stCondLst>
                                    <p:cond delay="1000"/>
                                  </p:stCondLst>
                                  <p:childTnLst>
                                    <p:animScale>
                                      <p:cBhvr>
                                        <p:cTn id="205" dur="500" fill="hold"/>
                                        <p:tgtEl>
                                          <p:spTgt spid="272"/>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204"/>
                                        </p:tgtEl>
                                        <p:attrNameLst>
                                          <p:attrName>style.visibility</p:attrName>
                                        </p:attrNameLst>
                                      </p:cBhvr>
                                      <p:to>
                                        <p:strVal val="visible"/>
                                      </p:to>
                                    </p:set>
                                    <p:animEffect transition="in" filter="wipe(down)">
                                      <p:cBhvr>
                                        <p:cTn id="208" dur="250"/>
                                        <p:tgtEl>
                                          <p:spTgt spid="204"/>
                                        </p:tgtEl>
                                      </p:cBhvr>
                                    </p:animEffect>
                                  </p:childTnLst>
                                </p:cTn>
                              </p:par>
                              <p:par>
                                <p:cTn id="209" presetID="1" presetClass="entr" presetSubtype="0" fill="hold" nodeType="withEffect">
                                  <p:stCondLst>
                                    <p:cond delay="700"/>
                                  </p:stCondLst>
                                  <p:childTnLst>
                                    <p:set>
                                      <p:cBhvr>
                                        <p:cTn id="210" dur="1" fill="hold">
                                          <p:stCondLst>
                                            <p:cond delay="0"/>
                                          </p:stCondLst>
                                        </p:cTn>
                                        <p:tgtEl>
                                          <p:spTgt spid="277"/>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277"/>
                                        </p:tgtEl>
                                      </p:cBhvr>
                                      <p:by x="0" y="0"/>
                                    </p:animScale>
                                  </p:childTnLst>
                                </p:cTn>
                              </p:par>
                              <p:par>
                                <p:cTn id="213" presetID="6" presetClass="emph" presetSubtype="0" decel="100000" fill="hold" nodeType="withEffect">
                                  <p:stCondLst>
                                    <p:cond delay="900"/>
                                  </p:stCondLst>
                                  <p:childTnLst>
                                    <p:animScale>
                                      <p:cBhvr>
                                        <p:cTn id="214" dur="500" fill="hold"/>
                                        <p:tgtEl>
                                          <p:spTgt spid="277"/>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245"/>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245"/>
                                        </p:tgtEl>
                                      </p:cBhvr>
                                      <p:by x="0" y="0"/>
                                    </p:animScale>
                                  </p:childTnLst>
                                </p:cTn>
                              </p:par>
                              <p:par>
                                <p:cTn id="219" presetID="6" presetClass="emph" presetSubtype="0" decel="100000" fill="hold" nodeType="withEffect">
                                  <p:stCondLst>
                                    <p:cond delay="1200"/>
                                  </p:stCondLst>
                                  <p:childTnLst>
                                    <p:animScale>
                                      <p:cBhvr>
                                        <p:cTn id="220" dur="500" fill="hold"/>
                                        <p:tgtEl>
                                          <p:spTgt spid="245"/>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27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273"/>
                                        </p:tgtEl>
                                      </p:cBhvr>
                                      <p:by x="0" y="0"/>
                                    </p:animScale>
                                  </p:childTnLst>
                                </p:cTn>
                              </p:par>
                              <p:par>
                                <p:cTn id="225" presetID="6" presetClass="emph" presetSubtype="0" decel="100000" fill="hold" nodeType="withEffect">
                                  <p:stCondLst>
                                    <p:cond delay="1300"/>
                                  </p:stCondLst>
                                  <p:childTnLst>
                                    <p:animScale>
                                      <p:cBhvr>
                                        <p:cTn id="226" dur="500" fill="hold"/>
                                        <p:tgtEl>
                                          <p:spTgt spid="27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8" grpId="1" animBg="1"/>
      <p:bldP spid="228" grpId="2" animBg="1"/>
      <p:bldP spid="229" grpId="0" animBg="1"/>
      <p:bldP spid="229" grpId="1" animBg="1"/>
      <p:bldP spid="229" grpId="2" animBg="1"/>
      <p:bldP spid="230" grpId="0" animBg="1"/>
      <p:bldP spid="230" grpId="1" animBg="1"/>
      <p:bldP spid="230" grpId="2" animBg="1"/>
      <p:bldP spid="231" grpId="0" animBg="1"/>
      <p:bldP spid="231" grpId="1" animBg="1"/>
      <p:bldP spid="231" grpId="2" animBg="1"/>
      <p:bldP spid="232" grpId="0" animBg="1"/>
      <p:bldP spid="232" grpId="1" animBg="1"/>
      <p:bldP spid="232" grpId="2"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243" grpId="0" animBg="1"/>
      <p:bldP spid="243" grpId="1" animBg="1"/>
      <p:bldP spid="243" grpId="2" animBg="1"/>
      <p:bldP spid="244" grpId="0" animBg="1"/>
      <p:bldP spid="244" grpId="1" animBg="1"/>
      <p:bldP spid="244" grpId="2" animBg="1"/>
      <p:bldP spid="272" grpId="0" animBg="1"/>
      <p:bldP spid="272" grpId="1" animBg="1"/>
      <p:bldP spid="272"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7670"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4" name="Rectangle 3"/>
          <p:cNvSpPr/>
          <p:nvPr/>
        </p:nvSpPr>
        <p:spPr>
          <a:xfrm>
            <a:off x="8187645" y="305110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5" name="Rectangle 4"/>
          <p:cNvSpPr/>
          <p:nvPr/>
        </p:nvSpPr>
        <p:spPr>
          <a:xfrm>
            <a:off x="8187645" y="2265548"/>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6" name="Rectangle 5"/>
          <p:cNvSpPr/>
          <p:nvPr/>
        </p:nvSpPr>
        <p:spPr>
          <a:xfrm>
            <a:off x="877670"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7" name="Rectangle 6"/>
          <p:cNvSpPr/>
          <p:nvPr/>
        </p:nvSpPr>
        <p:spPr>
          <a:xfrm>
            <a:off x="877670" y="304617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8" name="Rectangle 7"/>
          <p:cNvSpPr/>
          <p:nvPr/>
        </p:nvSpPr>
        <p:spPr>
          <a:xfrm>
            <a:off x="877670"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9" name="Rectangle 8"/>
          <p:cNvSpPr/>
          <p:nvPr/>
        </p:nvSpPr>
        <p:spPr>
          <a:xfrm>
            <a:off x="2079253"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1" name="Rectangle 10"/>
          <p:cNvSpPr/>
          <p:nvPr/>
        </p:nvSpPr>
        <p:spPr>
          <a:xfrm>
            <a:off x="6949973" y="382444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12" name="Rectangle 11"/>
          <p:cNvSpPr/>
          <p:nvPr/>
        </p:nvSpPr>
        <p:spPr>
          <a:xfrm>
            <a:off x="2079253" y="4656585"/>
            <a:ext cx="969603" cy="57841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3" name="Rectangle 12"/>
          <p:cNvSpPr/>
          <p:nvPr/>
        </p:nvSpPr>
        <p:spPr>
          <a:xfrm>
            <a:off x="2079253"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4" name="Rectangle 13"/>
          <p:cNvSpPr/>
          <p:nvPr/>
        </p:nvSpPr>
        <p:spPr>
          <a:xfrm>
            <a:off x="2079253" y="304617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5" name="Rectangle 14"/>
          <p:cNvSpPr/>
          <p:nvPr/>
        </p:nvSpPr>
        <p:spPr>
          <a:xfrm>
            <a:off x="2079253"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6" name="Rectangle 15"/>
          <p:cNvSpPr/>
          <p:nvPr/>
        </p:nvSpPr>
        <p:spPr>
          <a:xfrm>
            <a:off x="3302087"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8" name="Rectangle 17"/>
          <p:cNvSpPr/>
          <p:nvPr/>
        </p:nvSpPr>
        <p:spPr>
          <a:xfrm>
            <a:off x="6938704" y="463976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19" name="Rectangle 18"/>
          <p:cNvSpPr/>
          <p:nvPr/>
        </p:nvSpPr>
        <p:spPr>
          <a:xfrm>
            <a:off x="3302087" y="465658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20" name="Rectangle 19"/>
          <p:cNvSpPr/>
          <p:nvPr/>
        </p:nvSpPr>
        <p:spPr>
          <a:xfrm>
            <a:off x="3302087"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21" name="Rectangle 20"/>
          <p:cNvSpPr/>
          <p:nvPr/>
        </p:nvSpPr>
        <p:spPr>
          <a:xfrm>
            <a:off x="3302087" y="304617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22" name="Rectangle 21"/>
          <p:cNvSpPr/>
          <p:nvPr/>
        </p:nvSpPr>
        <p:spPr>
          <a:xfrm>
            <a:off x="6946515" y="225786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23" name="Rectangle 22"/>
          <p:cNvSpPr/>
          <p:nvPr/>
        </p:nvSpPr>
        <p:spPr>
          <a:xfrm>
            <a:off x="4532331" y="1399355"/>
            <a:ext cx="969603" cy="57841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26" name="Rectangle 25"/>
          <p:cNvSpPr/>
          <p:nvPr/>
        </p:nvSpPr>
        <p:spPr>
          <a:xfrm>
            <a:off x="6944432" y="544713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27" name="Rectangle 26"/>
          <p:cNvSpPr/>
          <p:nvPr/>
        </p:nvSpPr>
        <p:spPr>
          <a:xfrm>
            <a:off x="4532331"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28" name="Rectangle 27"/>
          <p:cNvSpPr/>
          <p:nvPr/>
        </p:nvSpPr>
        <p:spPr>
          <a:xfrm>
            <a:off x="6945507" y="3040032"/>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29" name="Rectangle 28"/>
          <p:cNvSpPr/>
          <p:nvPr/>
        </p:nvSpPr>
        <p:spPr>
          <a:xfrm>
            <a:off x="4532331"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30" name="Rectangle 29"/>
          <p:cNvSpPr/>
          <p:nvPr/>
        </p:nvSpPr>
        <p:spPr>
          <a:xfrm>
            <a:off x="5733915"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33" name="Rectangle 32"/>
          <p:cNvSpPr/>
          <p:nvPr/>
        </p:nvSpPr>
        <p:spPr>
          <a:xfrm>
            <a:off x="5733915" y="465658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34" name="Rectangle 33"/>
          <p:cNvSpPr/>
          <p:nvPr/>
        </p:nvSpPr>
        <p:spPr>
          <a:xfrm>
            <a:off x="5733915"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35" name="Rectangle 34"/>
          <p:cNvSpPr/>
          <p:nvPr/>
        </p:nvSpPr>
        <p:spPr>
          <a:xfrm>
            <a:off x="5733915" y="304617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36" name="Rectangle 35"/>
          <p:cNvSpPr/>
          <p:nvPr/>
        </p:nvSpPr>
        <p:spPr>
          <a:xfrm>
            <a:off x="5733915"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37" name="Rectangle 36"/>
          <p:cNvSpPr/>
          <p:nvPr/>
        </p:nvSpPr>
        <p:spPr>
          <a:xfrm>
            <a:off x="8181917"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40" name="Rectangle 39"/>
          <p:cNvSpPr/>
          <p:nvPr/>
        </p:nvSpPr>
        <p:spPr>
          <a:xfrm>
            <a:off x="4524921" y="464525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41" name="Rectangle 40"/>
          <p:cNvSpPr/>
          <p:nvPr/>
        </p:nvSpPr>
        <p:spPr>
          <a:xfrm>
            <a:off x="3313248" y="5443859"/>
            <a:ext cx="969603" cy="578418"/>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42" name="Rectangle 41"/>
          <p:cNvSpPr/>
          <p:nvPr/>
        </p:nvSpPr>
        <p:spPr>
          <a:xfrm>
            <a:off x="2079253" y="543594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43" name="Rectangle 42"/>
          <p:cNvSpPr/>
          <p:nvPr/>
        </p:nvSpPr>
        <p:spPr>
          <a:xfrm>
            <a:off x="4532331" y="303303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44" name="Rectangle 43"/>
          <p:cNvSpPr/>
          <p:nvPr/>
        </p:nvSpPr>
        <p:spPr>
          <a:xfrm>
            <a:off x="6962756" y="140022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47" name="Rectangle 46"/>
          <p:cNvSpPr/>
          <p:nvPr/>
        </p:nvSpPr>
        <p:spPr>
          <a:xfrm>
            <a:off x="890143" y="4650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48" name="Rectangle 47"/>
          <p:cNvSpPr/>
          <p:nvPr/>
        </p:nvSpPr>
        <p:spPr>
          <a:xfrm>
            <a:off x="8195219" y="3819434"/>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49" name="Rectangle 48"/>
          <p:cNvSpPr/>
          <p:nvPr/>
        </p:nvSpPr>
        <p:spPr>
          <a:xfrm>
            <a:off x="879165" y="5435383"/>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50" name="Rectangle 49"/>
          <p:cNvSpPr/>
          <p:nvPr/>
        </p:nvSpPr>
        <p:spPr>
          <a:xfrm>
            <a:off x="3306999" y="227019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pic>
        <p:nvPicPr>
          <p:cNvPr id="52" name="Picture 51" descr="A close up of a logo&#10;&#10;Description generated with very high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1814" y="1414895"/>
            <a:ext cx="748757" cy="549088"/>
          </a:xfrm>
          <a:prstGeom prst="rect">
            <a:avLst/>
          </a:prstGeom>
          <a:effectLst/>
        </p:spPr>
      </p:pic>
      <p:pic>
        <p:nvPicPr>
          <p:cNvPr id="53" name="Picture 52" descr="A close up of a logo&#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790" y="1361600"/>
            <a:ext cx="914114" cy="670350"/>
          </a:xfrm>
          <a:prstGeom prst="rect">
            <a:avLst/>
          </a:prstGeom>
        </p:spPr>
      </p:pic>
      <p:pic>
        <p:nvPicPr>
          <p:cNvPr id="54" name="Picture 53" descr="A close up of a sign&#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883" y="1601151"/>
            <a:ext cx="936065" cy="208070"/>
          </a:xfrm>
          <a:prstGeom prst="rect">
            <a:avLst/>
          </a:prstGeom>
        </p:spPr>
      </p:pic>
      <p:pic>
        <p:nvPicPr>
          <p:cNvPr id="55" name="Picture 54" descr="A close up of a logo&#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131" y="1373362"/>
            <a:ext cx="1016439" cy="646825"/>
          </a:xfrm>
          <a:prstGeom prst="rect">
            <a:avLst/>
          </a:prstGeom>
          <a:effectLst>
            <a:outerShdw blurRad="50800" dist="38100" dir="2700000" algn="tl" rotWithShape="0">
              <a:schemeClr val="tx2">
                <a:lumMod val="75000"/>
                <a:alpha val="40000"/>
              </a:schemeClr>
            </a:outerShdw>
          </a:effectLst>
        </p:spPr>
      </p:pic>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474" y="1532250"/>
            <a:ext cx="405571" cy="297419"/>
          </a:xfrm>
          <a:prstGeom prst="rect">
            <a:avLst/>
          </a:prstGeom>
        </p:spPr>
      </p:pic>
      <p:pic>
        <p:nvPicPr>
          <p:cNvPr id="57" name="Picture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5478" y="2267916"/>
            <a:ext cx="843678" cy="618697"/>
          </a:xfrm>
          <a:prstGeom prst="rect">
            <a:avLst/>
          </a:prstGeom>
        </p:spPr>
      </p:pic>
      <p:pic>
        <p:nvPicPr>
          <p:cNvPr id="58" name="Picture 57" descr="A close up of a logo&#10;&#10;Description generated with very high confidenc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8383" y="2312225"/>
            <a:ext cx="732847" cy="537421"/>
          </a:xfrm>
          <a:prstGeom prst="rect">
            <a:avLst/>
          </a:prstGeom>
        </p:spPr>
      </p:pic>
      <p:pic>
        <p:nvPicPr>
          <p:cNvPr id="59" name="Picture 58" descr="A close up of a logo&#10;&#10;Description generated with very high confidenc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2421" y="2288614"/>
            <a:ext cx="795585" cy="537020"/>
          </a:xfrm>
          <a:prstGeom prst="rect">
            <a:avLst/>
          </a:prstGeom>
        </p:spPr>
      </p:pic>
      <p:pic>
        <p:nvPicPr>
          <p:cNvPr id="60" name="Picture 5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4031" y="2258743"/>
            <a:ext cx="856880" cy="626291"/>
          </a:xfrm>
          <a:prstGeom prst="rect">
            <a:avLst/>
          </a:prstGeom>
        </p:spPr>
      </p:pic>
      <p:pic>
        <p:nvPicPr>
          <p:cNvPr id="61" name="Picture 60" descr="A close up of a logo&#10;&#10;Description generated with very high confidenc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9505" y="3104515"/>
            <a:ext cx="713755" cy="523420"/>
          </a:xfrm>
          <a:prstGeom prst="rect">
            <a:avLst/>
          </a:prstGeom>
        </p:spPr>
      </p:pic>
      <p:pic>
        <p:nvPicPr>
          <p:cNvPr id="62" name="Picture 61" descr="A close up of a logo&#10;&#10;Description generated with very high confidenc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82645" y="3033031"/>
            <a:ext cx="853693" cy="626042"/>
          </a:xfrm>
          <a:prstGeom prst="rect">
            <a:avLst/>
          </a:prstGeom>
        </p:spPr>
      </p:pic>
      <p:pic>
        <p:nvPicPr>
          <p:cNvPr id="63" name="Picture 62" descr="A close up of a logo&#10;&#10;Description generated with very high confidenc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6817" y="3024855"/>
            <a:ext cx="846909" cy="621067"/>
          </a:xfrm>
          <a:prstGeom prst="rect">
            <a:avLst/>
          </a:prstGeom>
        </p:spPr>
      </p:pic>
      <p:pic>
        <p:nvPicPr>
          <p:cNvPr id="64" name="Picture 6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41606" y="3107752"/>
            <a:ext cx="417214" cy="417214"/>
          </a:xfrm>
          <a:prstGeom prst="rect">
            <a:avLst/>
          </a:prstGeom>
        </p:spPr>
      </p:pic>
      <p:pic>
        <p:nvPicPr>
          <p:cNvPr id="66" name="Picture 6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90787" y="3058669"/>
            <a:ext cx="812848" cy="596088"/>
          </a:xfrm>
          <a:prstGeom prst="rect">
            <a:avLst/>
          </a:prstGeom>
        </p:spPr>
      </p:pic>
      <p:pic>
        <p:nvPicPr>
          <p:cNvPr id="67" name="Picture 66" descr="A picture containing clipart&#10;&#10;Description generated with high confidenc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66951" y="5501673"/>
            <a:ext cx="578922" cy="424543"/>
          </a:xfrm>
          <a:prstGeom prst="rect">
            <a:avLst/>
          </a:prstGeom>
        </p:spPr>
      </p:pic>
      <p:pic>
        <p:nvPicPr>
          <p:cNvPr id="68" name="Picture 67" descr="A picture containing object&#10;&#10;Description generated with high confidenc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38408" y="4038161"/>
            <a:ext cx="881020" cy="140963"/>
          </a:xfrm>
          <a:prstGeom prst="rect">
            <a:avLst/>
          </a:prstGeom>
        </p:spPr>
      </p:pic>
      <p:pic>
        <p:nvPicPr>
          <p:cNvPr id="69" name="Picture 68" descr="A drawing of a face&#10;&#10;Description generated with high confidenc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27105" y="1431860"/>
            <a:ext cx="670000" cy="491334"/>
          </a:xfrm>
          <a:prstGeom prst="rect">
            <a:avLst/>
          </a:prstGeom>
        </p:spPr>
      </p:pic>
      <p:pic>
        <p:nvPicPr>
          <p:cNvPr id="70" name="Picture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9989" y="3952103"/>
            <a:ext cx="927717" cy="324701"/>
          </a:xfrm>
          <a:prstGeom prst="rect">
            <a:avLst/>
          </a:prstGeom>
        </p:spPr>
      </p:pic>
      <p:pic>
        <p:nvPicPr>
          <p:cNvPr id="71" name="Picture 7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51306" y="3852904"/>
            <a:ext cx="756072" cy="504048"/>
          </a:xfrm>
          <a:prstGeom prst="rect">
            <a:avLst/>
          </a:prstGeom>
        </p:spPr>
      </p:pic>
      <p:pic>
        <p:nvPicPr>
          <p:cNvPr id="73" name="Picture 7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1564" y="5485230"/>
            <a:ext cx="784805" cy="523204"/>
          </a:xfrm>
          <a:prstGeom prst="rect">
            <a:avLst/>
          </a:prstGeom>
        </p:spPr>
      </p:pic>
      <p:pic>
        <p:nvPicPr>
          <p:cNvPr id="74" name="Picture 7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421140" y="2305378"/>
            <a:ext cx="741321" cy="543635"/>
          </a:xfrm>
          <a:prstGeom prst="rect">
            <a:avLst/>
          </a:prstGeom>
        </p:spPr>
      </p:pic>
      <p:pic>
        <p:nvPicPr>
          <p:cNvPr id="75" name="Picture 7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68590" y="4890999"/>
            <a:ext cx="856206" cy="139133"/>
          </a:xfrm>
          <a:prstGeom prst="rect">
            <a:avLst/>
          </a:prstGeom>
        </p:spPr>
      </p:pic>
      <p:pic>
        <p:nvPicPr>
          <p:cNvPr id="76" name="Picture 7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240464" y="5330721"/>
            <a:ext cx="1113156" cy="816315"/>
          </a:xfrm>
          <a:prstGeom prst="rect">
            <a:avLst/>
          </a:prstGeom>
          <a:effectLst>
            <a:outerShdw blurRad="50800" dist="38100" dir="2700000" algn="tl" rotWithShape="0">
              <a:schemeClr val="tx2">
                <a:lumMod val="75000"/>
                <a:alpha val="40000"/>
              </a:schemeClr>
            </a:outerShdw>
          </a:effectLst>
        </p:spPr>
      </p:pic>
      <p:pic>
        <p:nvPicPr>
          <p:cNvPr id="77" name="Picture 7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84666" y="4738497"/>
            <a:ext cx="694058" cy="462705"/>
          </a:xfrm>
          <a:prstGeom prst="rect">
            <a:avLst/>
          </a:prstGeom>
        </p:spPr>
      </p:pic>
      <p:pic>
        <p:nvPicPr>
          <p:cNvPr id="78" name="Picture 7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295708" y="4749067"/>
            <a:ext cx="970870" cy="349514"/>
          </a:xfrm>
          <a:prstGeom prst="rect">
            <a:avLst/>
          </a:prstGeom>
        </p:spPr>
      </p:pic>
      <p:pic>
        <p:nvPicPr>
          <p:cNvPr id="80" name="Picture 7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6931" y="4822681"/>
            <a:ext cx="769581" cy="248830"/>
          </a:xfrm>
          <a:prstGeom prst="rect">
            <a:avLst/>
          </a:prstGeom>
        </p:spPr>
      </p:pic>
      <p:pic>
        <p:nvPicPr>
          <p:cNvPr id="81" name="Picture 8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590009" y="3778605"/>
            <a:ext cx="888681" cy="652647"/>
          </a:xfrm>
          <a:prstGeom prst="rect">
            <a:avLst/>
          </a:prstGeom>
          <a:effectLst/>
        </p:spPr>
      </p:pic>
      <p:pic>
        <p:nvPicPr>
          <p:cNvPr id="82" name="Picture 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96931" y="3883331"/>
            <a:ext cx="670002" cy="491335"/>
          </a:xfrm>
          <a:prstGeom prst="rect">
            <a:avLst/>
          </a:prstGeom>
        </p:spPr>
      </p:pic>
      <p:pic>
        <p:nvPicPr>
          <p:cNvPr id="83" name="Picture 82"/>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243033" y="2500149"/>
            <a:ext cx="841073" cy="152923"/>
          </a:xfrm>
          <a:prstGeom prst="rect">
            <a:avLst/>
          </a:prstGeom>
        </p:spPr>
      </p:pic>
      <p:pic>
        <p:nvPicPr>
          <p:cNvPr id="84" name="Picture 2" descr="Image result for sophos 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237902" y="1621861"/>
            <a:ext cx="880251" cy="15542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0"/>
          <p:cNvPicPr>
            <a:picLocks noChangeAspect="1"/>
          </p:cNvPicPr>
          <p:nvPr/>
        </p:nvPicPr>
        <p:blipFill>
          <a:blip r:embed="rId31"/>
          <a:stretch>
            <a:fillRect/>
          </a:stretch>
        </p:blipFill>
        <p:spPr>
          <a:xfrm>
            <a:off x="6951020" y="4839892"/>
            <a:ext cx="927335" cy="199013"/>
          </a:xfrm>
          <a:prstGeom prst="rect">
            <a:avLst/>
          </a:prstGeom>
        </p:spPr>
      </p:pic>
      <p:pic>
        <p:nvPicPr>
          <p:cNvPr id="86" name="Picture 2" descr="Image result for illumio png logo"/>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073875" y="3261712"/>
            <a:ext cx="710818" cy="17770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descr="A close up of a logo&#10;&#10;Description automatically generated"/>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165809" y="2334538"/>
            <a:ext cx="534635" cy="439862"/>
          </a:xfrm>
          <a:prstGeom prst="rect">
            <a:avLst/>
          </a:prstGeom>
        </p:spPr>
      </p:pic>
      <p:pic>
        <p:nvPicPr>
          <p:cNvPr id="88" name="Picture 6" descr="A close up of a sign&#10;&#10;Description generated with very high confidence"/>
          <p:cNvPicPr>
            <a:picLocks noChangeAspect="1"/>
          </p:cNvPicPr>
          <p:nvPr/>
        </p:nvPicPr>
        <p:blipFill>
          <a:blip r:embed="rId34"/>
          <a:stretch>
            <a:fillRect/>
          </a:stretch>
        </p:blipFill>
        <p:spPr>
          <a:xfrm>
            <a:off x="7162677" y="3888561"/>
            <a:ext cx="563942" cy="383507"/>
          </a:xfrm>
          <a:prstGeom prst="rect">
            <a:avLst/>
          </a:prstGeom>
        </p:spPr>
      </p:pic>
      <p:pic>
        <p:nvPicPr>
          <p:cNvPr id="1026" name="Picture 2" descr="Image result for swimlane png logo"/>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876766" y="4678440"/>
            <a:ext cx="726869" cy="534709"/>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4532331" y="544214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90" name="Rectangle 89"/>
          <p:cNvSpPr/>
          <p:nvPr/>
        </p:nvSpPr>
        <p:spPr>
          <a:xfrm>
            <a:off x="9416186" y="304568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pic>
        <p:nvPicPr>
          <p:cNvPr id="3" name="Picture 2" descr="Image result for informatica png logo"/>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432777" y="3221862"/>
            <a:ext cx="912024" cy="2485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ymantec png logo"/>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983026" y="5609878"/>
            <a:ext cx="912394" cy="288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d canary png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256323" y="3209976"/>
            <a:ext cx="874550" cy="258994"/>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p:cNvSpPr/>
          <p:nvPr/>
        </p:nvSpPr>
        <p:spPr>
          <a:xfrm>
            <a:off x="8181917" y="463146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92" name="Rectangle 91"/>
          <p:cNvSpPr/>
          <p:nvPr/>
        </p:nvSpPr>
        <p:spPr>
          <a:xfrm>
            <a:off x="8195219" y="544214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pic>
        <p:nvPicPr>
          <p:cNvPr id="17" name="Picture 16" descr="A close up of a logo&#10;&#10;Description automatically generated"/>
          <p:cNvPicPr>
            <a:picLocks noChangeAspect="1"/>
          </p:cNvPicPr>
          <p:nvPr/>
        </p:nvPicPr>
        <p:blipFill>
          <a:blip r:embed="rId39"/>
          <a:stretch>
            <a:fillRect/>
          </a:stretch>
        </p:blipFill>
        <p:spPr>
          <a:xfrm>
            <a:off x="8307114" y="3831735"/>
            <a:ext cx="799538" cy="533025"/>
          </a:xfrm>
          <a:prstGeom prst="rect">
            <a:avLst/>
          </a:prstGeom>
        </p:spPr>
      </p:pic>
      <p:pic>
        <p:nvPicPr>
          <p:cNvPr id="24" name="Picture 2" descr="Related imag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46231" y="4571901"/>
            <a:ext cx="871922" cy="6893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bay dynamics logo pn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162822" y="5616189"/>
            <a:ext cx="1053311" cy="265401"/>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p:cNvSpPr/>
          <p:nvPr/>
        </p:nvSpPr>
        <p:spPr>
          <a:xfrm>
            <a:off x="9422727" y="3814186"/>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99" name="Rectangle 98"/>
          <p:cNvSpPr/>
          <p:nvPr/>
        </p:nvSpPr>
        <p:spPr>
          <a:xfrm>
            <a:off x="5731716" y="545531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00" name="Rectangle 99"/>
          <p:cNvSpPr/>
          <p:nvPr/>
        </p:nvSpPr>
        <p:spPr>
          <a:xfrm>
            <a:off x="9413394" y="226791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105" name="Rectangle 104"/>
          <p:cNvSpPr/>
          <p:nvPr/>
        </p:nvSpPr>
        <p:spPr>
          <a:xfrm>
            <a:off x="10645506" y="225431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108" name="Rectangle 107"/>
          <p:cNvSpPr/>
          <p:nvPr/>
        </p:nvSpPr>
        <p:spPr>
          <a:xfrm>
            <a:off x="10648543" y="139935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112" name="Rectangle 111"/>
          <p:cNvSpPr/>
          <p:nvPr/>
        </p:nvSpPr>
        <p:spPr>
          <a:xfrm>
            <a:off x="9374697" y="139036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pic>
        <p:nvPicPr>
          <p:cNvPr id="46" name="Picture 45" descr="A drawing of a face&#10;&#10;Description automatically generated"/>
          <p:cNvPicPr>
            <a:picLocks noChangeAspect="1"/>
          </p:cNvPicPr>
          <p:nvPr/>
        </p:nvPicPr>
        <p:blipFill>
          <a:blip r:embed="rId42"/>
          <a:stretch>
            <a:fillRect/>
          </a:stretch>
        </p:blipFill>
        <p:spPr>
          <a:xfrm>
            <a:off x="9728570" y="2337670"/>
            <a:ext cx="296873" cy="407229"/>
          </a:xfrm>
          <a:prstGeom prst="rect">
            <a:avLst/>
          </a:prstGeom>
        </p:spPr>
      </p:pic>
      <p:pic>
        <p:nvPicPr>
          <p:cNvPr id="65" name="Picture 64" descr="A picture containing object&#10;&#10;Description automatically generated"/>
          <p:cNvPicPr>
            <a:picLocks noChangeAspect="1"/>
          </p:cNvPicPr>
          <p:nvPr/>
        </p:nvPicPr>
        <p:blipFill>
          <a:blip r:embed="rId43"/>
          <a:stretch>
            <a:fillRect/>
          </a:stretch>
        </p:blipFill>
        <p:spPr>
          <a:xfrm>
            <a:off x="9436644" y="1411060"/>
            <a:ext cx="815193" cy="543461"/>
          </a:xfrm>
          <a:prstGeom prst="rect">
            <a:avLst/>
          </a:prstGeom>
        </p:spPr>
      </p:pic>
      <p:pic>
        <p:nvPicPr>
          <p:cNvPr id="1024" name="Picture 1023"/>
          <p:cNvPicPr>
            <a:picLocks noChangeAspect="1"/>
          </p:cNvPicPr>
          <p:nvPr/>
        </p:nvPicPr>
        <p:blipFill>
          <a:blip r:embed="rId44"/>
          <a:stretch>
            <a:fillRect/>
          </a:stretch>
        </p:blipFill>
        <p:spPr>
          <a:xfrm>
            <a:off x="10791256" y="2324291"/>
            <a:ext cx="621142" cy="414095"/>
          </a:xfrm>
          <a:prstGeom prst="rect">
            <a:avLst/>
          </a:prstGeom>
        </p:spPr>
      </p:pic>
      <p:pic>
        <p:nvPicPr>
          <p:cNvPr id="79" name="Picture 78"/>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4583893" y="5460336"/>
            <a:ext cx="867626" cy="578418"/>
          </a:xfrm>
          <a:prstGeom prst="rect">
            <a:avLst/>
          </a:prstGeom>
        </p:spPr>
      </p:pic>
      <p:pic>
        <p:nvPicPr>
          <p:cNvPr id="1031" name="Picture 1030" descr="A close up of a logo&#10;&#10;Description automatically generated"/>
          <p:cNvPicPr>
            <a:picLocks noChangeAspect="1"/>
          </p:cNvPicPr>
          <p:nvPr/>
        </p:nvPicPr>
        <p:blipFill>
          <a:blip r:embed="rId46"/>
          <a:stretch>
            <a:fillRect/>
          </a:stretch>
        </p:blipFill>
        <p:spPr>
          <a:xfrm>
            <a:off x="10738033" y="1647275"/>
            <a:ext cx="735473" cy="82579"/>
          </a:xfrm>
          <a:prstGeom prst="rect">
            <a:avLst/>
          </a:prstGeom>
        </p:spPr>
      </p:pic>
      <p:pic>
        <p:nvPicPr>
          <p:cNvPr id="1032" name="Picture 8" descr="Image result for rapid7 logo 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825002" y="5644130"/>
            <a:ext cx="819929" cy="178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ttackiq logo png"/>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537910" y="3866673"/>
            <a:ext cx="776135" cy="473442"/>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p:cNvSpPr/>
          <p:nvPr/>
        </p:nvSpPr>
        <p:spPr>
          <a:xfrm>
            <a:off x="10670536" y="3044269"/>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115" name="Rectangle 114"/>
          <p:cNvSpPr/>
          <p:nvPr/>
        </p:nvSpPr>
        <p:spPr>
          <a:xfrm>
            <a:off x="10670536" y="3801917"/>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sp>
        <p:nvSpPr>
          <p:cNvPr id="118" name="Rectangle 117"/>
          <p:cNvSpPr/>
          <p:nvPr/>
        </p:nvSpPr>
        <p:spPr>
          <a:xfrm>
            <a:off x="9439073" y="4625336"/>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pic>
        <p:nvPicPr>
          <p:cNvPr id="1027" name="Picture 1026"/>
          <p:cNvPicPr>
            <a:picLocks noChangeAspect="1"/>
          </p:cNvPicPr>
          <p:nvPr/>
        </p:nvPicPr>
        <p:blipFill>
          <a:blip r:embed="rId49"/>
          <a:stretch>
            <a:fillRect/>
          </a:stretch>
        </p:blipFill>
        <p:spPr>
          <a:xfrm>
            <a:off x="9484846" y="4642814"/>
            <a:ext cx="815193" cy="543461"/>
          </a:xfrm>
          <a:prstGeom prst="rect">
            <a:avLst/>
          </a:prstGeom>
        </p:spPr>
      </p:pic>
      <p:sp>
        <p:nvSpPr>
          <p:cNvPr id="119" name="Rectangle 118"/>
          <p:cNvSpPr/>
          <p:nvPr/>
        </p:nvSpPr>
        <p:spPr>
          <a:xfrm>
            <a:off x="9445380" y="5442140"/>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pic>
        <p:nvPicPr>
          <p:cNvPr id="93" name="Picture 92" descr="A picture containing sky&#10;&#10;Description automatically generated"/>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9533675" y="5644130"/>
            <a:ext cx="780370" cy="178370"/>
          </a:xfrm>
          <a:prstGeom prst="rect">
            <a:avLst/>
          </a:prstGeom>
        </p:spPr>
      </p:pic>
      <p:sp>
        <p:nvSpPr>
          <p:cNvPr id="94" name="AutoShape 2" descr="Image result for df labs png logo"/>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pic>
        <p:nvPicPr>
          <p:cNvPr id="95" name="Picture 4" descr="Image result for df labs png logo"/>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0704025" y="3956770"/>
            <a:ext cx="880909" cy="29948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verodin"/>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0711259" y="3244595"/>
            <a:ext cx="883508" cy="225134"/>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10648315" y="4628185"/>
            <a:ext cx="969603" cy="578418"/>
          </a:xfrm>
          <a:prstGeom prst="rect">
            <a:avLst/>
          </a:prstGeom>
          <a:solidFill>
            <a:schemeClr val="bg1"/>
          </a:solidFill>
          <a:effectLst>
            <a:outerShdw blurRad="50800" dist="38100" dir="2700000" algn="tl"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noAutofit/>
          </a:bodyPr>
          <a:lstStyle/>
          <a:p>
            <a:pPr algn="ctr" defTabSz="914400"/>
            <a:endParaRPr lang="en-US">
              <a:solidFill>
                <a:srgbClr val="FFFFFF"/>
              </a:solidFill>
              <a:latin typeface="Segoe UI" panose="020B0502040204020203"/>
            </a:endParaRPr>
          </a:p>
        </p:txBody>
      </p:sp>
      <p:pic>
        <p:nvPicPr>
          <p:cNvPr id="125" name="Picture 6" descr="Image result for Morphisec"/>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710214" y="4805167"/>
            <a:ext cx="846191" cy="191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r>
              <a:rPr lang="en-US"/>
              <a:t>Active in security and open source communities</a:t>
            </a:r>
            <a:endParaRPr lang="en-US"/>
          </a:p>
        </p:txBody>
      </p:sp>
      <p:grpSp>
        <p:nvGrpSpPr>
          <p:cNvPr id="13" name="Group 12"/>
          <p:cNvGrpSpPr/>
          <p:nvPr/>
        </p:nvGrpSpPr>
        <p:grpSpPr>
          <a:xfrm>
            <a:off x="6751294" y="2392794"/>
            <a:ext cx="2502731" cy="1657768"/>
            <a:chOff x="1332910" y="3067362"/>
            <a:chExt cx="2502731" cy="1657768"/>
          </a:xfrm>
        </p:grpSpPr>
        <p:grpSp>
          <p:nvGrpSpPr>
            <p:cNvPr id="23" name="Group 22"/>
            <p:cNvGrpSpPr/>
            <p:nvPr/>
          </p:nvGrpSpPr>
          <p:grpSpPr>
            <a:xfrm>
              <a:off x="1889153" y="3067362"/>
              <a:ext cx="1346979" cy="936696"/>
              <a:chOff x="1707114" y="1562287"/>
              <a:chExt cx="1084792" cy="754370"/>
            </a:xfrm>
          </p:grpSpPr>
          <p:sp>
            <p:nvSpPr>
              <p:cNvPr id="7" name="Freeform 6"/>
              <p:cNvSpPr>
                <a:spLocks noEditPoints="1"/>
              </p:cNvSpPr>
              <p:nvPr/>
            </p:nvSpPr>
            <p:spPr bwMode="auto">
              <a:xfrm>
                <a:off x="1707114" y="1573514"/>
                <a:ext cx="751114" cy="743143"/>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pic>
            <p:nvPicPr>
              <p:cNvPr id="9" name="Picture 8"/>
              <p:cNvPicPr>
                <a:picLocks noChangeAspect="1"/>
              </p:cNvPicPr>
              <p:nvPr/>
            </p:nvPicPr>
            <p:blipFill>
              <a:blip r:embed="rId1"/>
              <a:stretch>
                <a:fillRect/>
              </a:stretch>
            </p:blipFill>
            <p:spPr>
              <a:xfrm>
                <a:off x="2339009" y="1562287"/>
                <a:ext cx="452897" cy="298281"/>
              </a:xfrm>
              <a:prstGeom prst="rect">
                <a:avLst/>
              </a:prstGeom>
            </p:spPr>
          </p:pic>
        </p:grpSp>
        <p:sp>
          <p:nvSpPr>
            <p:cNvPr id="12" name="Rectangle 11"/>
            <p:cNvSpPr/>
            <p:nvPr/>
          </p:nvSpPr>
          <p:spPr>
            <a:xfrm>
              <a:off x="1332910" y="4078799"/>
              <a:ext cx="2502731" cy="6463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~50% of IaaS VMs in Azure run Linux</a:t>
              </a:r>
              <a:endPar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7" name="Group 16"/>
          <p:cNvGrpSpPr/>
          <p:nvPr/>
        </p:nvGrpSpPr>
        <p:grpSpPr>
          <a:xfrm>
            <a:off x="2679200" y="2210583"/>
            <a:ext cx="2238513" cy="1844975"/>
            <a:chOff x="1435676" y="2030397"/>
            <a:chExt cx="2238513" cy="1844975"/>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346" y="2030397"/>
              <a:ext cx="1109198" cy="1118679"/>
            </a:xfrm>
            <a:prstGeom prst="rect">
              <a:avLst/>
            </a:prstGeom>
          </p:spPr>
        </p:pic>
        <p:sp>
          <p:nvSpPr>
            <p:cNvPr id="16" name="Rectangle 15"/>
            <p:cNvSpPr/>
            <p:nvPr/>
          </p:nvSpPr>
          <p:spPr>
            <a:xfrm>
              <a:off x="1435676" y="3229041"/>
              <a:ext cx="2238513" cy="6463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Top contributor to GitHub in 2016</a:t>
              </a:r>
              <a:endPar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34" name="Group 33"/>
          <p:cNvGrpSpPr/>
          <p:nvPr/>
        </p:nvGrpSpPr>
        <p:grpSpPr>
          <a:xfrm>
            <a:off x="588263" y="4707631"/>
            <a:ext cx="11018520" cy="1737773"/>
            <a:chOff x="588263" y="4707631"/>
            <a:chExt cx="11018520" cy="1737773"/>
          </a:xfrm>
        </p:grpSpPr>
        <p:sp>
          <p:nvSpPr>
            <p:cNvPr id="31" name="Rectangle 30"/>
            <p:cNvSpPr/>
            <p:nvPr/>
          </p:nvSpPr>
          <p:spPr bwMode="auto">
            <a:xfrm>
              <a:off x="588263" y="4707631"/>
              <a:ext cx="11018520" cy="1737773"/>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0" name="Group 9"/>
            <p:cNvGrpSpPr/>
            <p:nvPr/>
          </p:nvGrpSpPr>
          <p:grpSpPr>
            <a:xfrm>
              <a:off x="6767909" y="5412612"/>
              <a:ext cx="1597730" cy="495914"/>
              <a:chOff x="3618037" y="5526669"/>
              <a:chExt cx="2535691" cy="787045"/>
            </a:xfrm>
          </p:grpSpPr>
          <p:sp>
            <p:nvSpPr>
              <p:cNvPr id="8" name="Rectangle 7"/>
              <p:cNvSpPr/>
              <p:nvPr/>
            </p:nvSpPr>
            <p:spPr>
              <a:xfrm>
                <a:off x="3618037" y="5526669"/>
                <a:ext cx="2535691" cy="787045"/>
              </a:xfrm>
              <a:prstGeom prst="rect">
                <a:avLst/>
              </a:prstGeom>
              <a:solidFill>
                <a:srgbClr val="152F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4795" y="5658254"/>
                <a:ext cx="2162175" cy="523876"/>
              </a:xfrm>
              <a:prstGeom prst="rect">
                <a:avLst/>
              </a:prstGeom>
            </p:spPr>
          </p:pic>
        </p:grpSp>
        <p:pic>
          <p:nvPicPr>
            <p:cNvPr id="14" name="Picture 13"/>
            <p:cNvPicPr>
              <a:picLocks noChangeAspect="1"/>
            </p:cNvPicPr>
            <p:nvPr/>
          </p:nvPicPr>
          <p:blipFill>
            <a:blip r:embed="rId4"/>
            <a:stretch>
              <a:fillRect/>
            </a:stretch>
          </p:blipFill>
          <p:spPr>
            <a:xfrm>
              <a:off x="5327188" y="5354807"/>
              <a:ext cx="1261268" cy="611525"/>
            </a:xfrm>
            <a:prstGeom prst="rect">
              <a:avLst/>
            </a:prstGeom>
          </p:spPr>
        </p:pic>
        <p:pic>
          <p:nvPicPr>
            <p:cNvPr id="20" name="Picture 19"/>
            <p:cNvPicPr>
              <a:picLocks noChangeAspect="1"/>
            </p:cNvPicPr>
            <p:nvPr/>
          </p:nvPicPr>
          <p:blipFill rotWithShape="1">
            <a:blip r:embed="rId5"/>
            <a:srcRect l="2393"/>
            <a:stretch>
              <a:fillRect/>
            </a:stretch>
          </p:blipFill>
          <p:spPr>
            <a:xfrm>
              <a:off x="2585434" y="5402744"/>
              <a:ext cx="2562301" cy="515650"/>
            </a:xfrm>
            <a:prstGeom prst="rect">
              <a:avLst/>
            </a:prstGeom>
          </p:spPr>
        </p:pic>
        <p:sp>
          <p:nvSpPr>
            <p:cNvPr id="11" name="TextBox 10"/>
            <p:cNvSpPr txBox="1"/>
            <p:nvPr/>
          </p:nvSpPr>
          <p:spPr>
            <a:xfrm>
              <a:off x="4877886" y="4795139"/>
              <a:ext cx="2796490" cy="40011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Board Membership</a:t>
              </a:r>
              <a:endParaRPr kumimoji="0" lang="en-US" sz="2000" b="1" i="0" u="none" strike="noStrike" kern="1200" cap="none" spc="0" normalizeH="0" baseline="0" noProof="0">
                <a:ln w="3175">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195" y="5385417"/>
              <a:ext cx="1539312" cy="550304"/>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5091" y="5459493"/>
              <a:ext cx="2648661" cy="402153"/>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anim calcmode="lin" valueType="num">
                                      <p:cBhvr>
                                        <p:cTn id="8" dur="750" fill="hold"/>
                                        <p:tgtEl>
                                          <p:spTgt spid="17"/>
                                        </p:tgtEl>
                                        <p:attrNameLst>
                                          <p:attrName>ppt_x</p:attrName>
                                        </p:attrNameLst>
                                      </p:cBhvr>
                                      <p:tavLst>
                                        <p:tav tm="0">
                                          <p:val>
                                            <p:strVal val="#ppt_x"/>
                                          </p:val>
                                        </p:tav>
                                        <p:tav tm="100000">
                                          <p:val>
                                            <p:strVal val="#ppt_x"/>
                                          </p:val>
                                        </p:tav>
                                      </p:tavLst>
                                    </p:anim>
                                    <p:anim calcmode="lin" valueType="num">
                                      <p:cBhvr>
                                        <p:cTn id="9" dur="75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750"/>
                                        <p:tgtEl>
                                          <p:spTgt spid="34"/>
                                        </p:tgtEl>
                                      </p:cBhvr>
                                    </p:animEffect>
                                    <p:anim calcmode="lin" valueType="num">
                                      <p:cBhvr>
                                        <p:cTn id="20" dur="750" fill="hold"/>
                                        <p:tgtEl>
                                          <p:spTgt spid="34"/>
                                        </p:tgtEl>
                                        <p:attrNameLst>
                                          <p:attrName>ppt_x</p:attrName>
                                        </p:attrNameLst>
                                      </p:cBhvr>
                                      <p:tavLst>
                                        <p:tav tm="0">
                                          <p:val>
                                            <p:strVal val="#ppt_x"/>
                                          </p:val>
                                        </p:tav>
                                        <p:tav tm="100000">
                                          <p:val>
                                            <p:strVal val="#ppt_x"/>
                                          </p:val>
                                        </p:tav>
                                      </p:tavLst>
                                    </p:anim>
                                    <p:anim calcmode="lin" valueType="num">
                                      <p:cBhvr>
                                        <p:cTn id="21" dur="7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Introductions</a:t>
            </a:r>
            <a:endParaRPr lang="en-US"/>
          </a:p>
        </p:txBody>
      </p:sp>
      <p:graphicFrame>
        <p:nvGraphicFramePr>
          <p:cNvPr id="4" name="Diagram 3"/>
          <p:cNvGraphicFramePr/>
          <p:nvPr/>
        </p:nvGraphicFramePr>
        <p:xfrm>
          <a:off x="2033160" y="1070186"/>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Challenges and Strategic Opportunities</a:t>
            </a:r>
            <a:endParaRPr lang="en-US"/>
          </a:p>
        </p:txBody>
      </p:sp>
      <p:sp>
        <p:nvSpPr>
          <p:cNvPr id="5" name="TextBox 4"/>
          <p:cNvSpPr txBox="1"/>
          <p:nvPr/>
        </p:nvSpPr>
        <p:spPr>
          <a:xfrm>
            <a:off x="6415040" y="1908392"/>
            <a:ext cx="5510040" cy="362072"/>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400">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5985">
              <a:spcAft>
                <a:spcPts val="590"/>
              </a:spcAft>
            </a:pPr>
            <a:r>
              <a:rPr lang="en-US" sz="1960" spc="69">
                <a:gradFill>
                  <a:gsLst>
                    <a:gs pos="0">
                      <a:srgbClr val="0078D7"/>
                    </a:gs>
                    <a:gs pos="100000">
                      <a:srgbClr val="0078D7"/>
                    </a:gs>
                  </a:gsLst>
                  <a:lin ang="5400000" scaled="1"/>
                </a:gradFill>
              </a:rPr>
              <a:t>Adopt identity-based protection</a:t>
            </a:r>
            <a:endParaRPr lang="en-US" sz="1960" spc="69">
              <a:gradFill>
                <a:gsLst>
                  <a:gs pos="0">
                    <a:srgbClr val="0078D7"/>
                  </a:gs>
                  <a:gs pos="100000">
                    <a:srgbClr val="0078D7"/>
                  </a:gs>
                </a:gsLst>
                <a:lin ang="5400000" scaled="1"/>
              </a:gradFill>
            </a:endParaRPr>
          </a:p>
        </p:txBody>
      </p:sp>
      <p:sp>
        <p:nvSpPr>
          <p:cNvPr id="3" name="TextBox 2"/>
          <p:cNvSpPr txBox="1"/>
          <p:nvPr/>
        </p:nvSpPr>
        <p:spPr>
          <a:xfrm>
            <a:off x="1347381" y="1772617"/>
            <a:ext cx="4563422" cy="633625"/>
          </a:xfrm>
          <a:prstGeom prst="rect">
            <a:avLst/>
          </a:prstGeom>
          <a:noFill/>
        </p:spPr>
        <p:txBody>
          <a:bodyPr wrap="square" lIns="179285" rIns="179285" rtlCol="0" anchor="ctr">
            <a:spAutoFit/>
          </a:bodyPr>
          <a:lstStyle>
            <a:defPPr>
              <a:defRPr lang="en-US"/>
            </a:defPPr>
            <a:lvl1pPr defTabSz="914400">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5985">
              <a:spcAft>
                <a:spcPts val="590"/>
              </a:spcAft>
            </a:pPr>
            <a:r>
              <a:rPr lang="en-US" sz="1960" spc="69">
                <a:latin typeface="Segoe UI Light" panose="020B0502040204020203"/>
              </a:rPr>
              <a:t>Identity-based attacks </a:t>
            </a:r>
            <a:br>
              <a:rPr lang="en-US" sz="1960" spc="69">
                <a:latin typeface="Segoe UI Light" panose="020B0502040204020203"/>
              </a:rPr>
            </a:br>
            <a:r>
              <a:rPr lang="en-US" sz="1960" spc="69">
                <a:latin typeface="Segoe UI Light" panose="020B0502040204020203"/>
              </a:rPr>
              <a:t>are up 300% this year</a:t>
            </a:r>
            <a:endParaRPr lang="en-US" sz="1960" spc="69">
              <a:latin typeface="Segoe UI Light" panose="020B0502040204020203"/>
            </a:endParaRPr>
          </a:p>
        </p:txBody>
      </p:sp>
      <p:sp>
        <p:nvSpPr>
          <p:cNvPr id="13" name="Oval 12"/>
          <p:cNvSpPr/>
          <p:nvPr/>
        </p:nvSpPr>
        <p:spPr bwMode="auto">
          <a:xfrm>
            <a:off x="448213" y="1694555"/>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noAutofit/>
          </a:bodyPr>
          <a:lstStyle/>
          <a:p>
            <a:pPr algn="ctr" defTabSz="895985" fontAlgn="base">
              <a:lnSpc>
                <a:spcPct val="90000"/>
              </a:lnSpc>
              <a:spcBef>
                <a:spcPct val="0"/>
              </a:spcBef>
              <a:spcAft>
                <a:spcPct val="0"/>
              </a:spcAft>
            </a:pPr>
            <a:endParaRPr lang="en-US" sz="2305">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14" name="ContactCard_EEBD"/>
          <p:cNvSpPr>
            <a:spLocks noChangeAspect="1" noEditPoints="1"/>
          </p:cNvSpPr>
          <p:nvPr/>
        </p:nvSpPr>
        <p:spPr bwMode="auto">
          <a:xfrm>
            <a:off x="607069" y="1913065"/>
            <a:ext cx="448212" cy="32890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flat">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lstStyle/>
          <a:p>
            <a:pPr defTabSz="895985"/>
            <a:endParaRPr lang="en-US" sz="1765" kern="0">
              <a:solidFill>
                <a:sysClr val="windowText" lastClr="000000"/>
              </a:solidFill>
              <a:latin typeface="Segoe UI" panose="020B0502040204020203"/>
            </a:endParaRPr>
          </a:p>
        </p:txBody>
      </p:sp>
      <p:sp>
        <p:nvSpPr>
          <p:cNvPr id="31" name="arrow_15" title="Icon of a arrow in a circle pointed right"/>
          <p:cNvSpPr>
            <a:spLocks noChangeAspect="1" noEditPoints="1"/>
          </p:cNvSpPr>
          <p:nvPr/>
        </p:nvSpPr>
        <p:spPr bwMode="auto">
          <a:xfrm>
            <a:off x="5559931" y="191014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noAutofit/>
          </a:bodyPr>
          <a:lstStyle/>
          <a:p>
            <a:pPr algn="ctr" defTabSz="895985" fontAlgn="base">
              <a:lnSpc>
                <a:spcPct val="90000"/>
              </a:lnSpc>
              <a:spcBef>
                <a:spcPct val="0"/>
              </a:spcBef>
              <a:spcAft>
                <a:spcPct val="0"/>
              </a:spcAft>
            </a:pPr>
            <a:endParaRPr lang="en-US" sz="2305">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11" name="TextBox 10"/>
          <p:cNvSpPr txBox="1"/>
          <p:nvPr/>
        </p:nvSpPr>
        <p:spPr>
          <a:xfrm>
            <a:off x="6415041" y="3193450"/>
            <a:ext cx="5510040" cy="362072"/>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400">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5985">
              <a:spcAft>
                <a:spcPts val="590"/>
              </a:spcAft>
            </a:pPr>
            <a:r>
              <a:rPr lang="en-US" sz="1960" spc="69">
                <a:gradFill>
                  <a:gsLst>
                    <a:gs pos="0">
                      <a:srgbClr val="0078D7"/>
                    </a:gs>
                    <a:gs pos="100000">
                      <a:srgbClr val="0078D7"/>
                    </a:gs>
                  </a:gsLst>
                  <a:lin ang="5400000" scaled="1"/>
                </a:gradFill>
              </a:rPr>
              <a:t>Protect information wherever it goes</a:t>
            </a:r>
            <a:endParaRPr lang="en-US" sz="1960" spc="69">
              <a:gradFill>
                <a:gsLst>
                  <a:gs pos="0">
                    <a:srgbClr val="0078D7"/>
                  </a:gs>
                  <a:gs pos="100000">
                    <a:srgbClr val="0078D7"/>
                  </a:gs>
                </a:gsLst>
                <a:lin ang="5400000" scaled="1"/>
              </a:gradFill>
            </a:endParaRPr>
          </a:p>
        </p:txBody>
      </p:sp>
      <p:sp>
        <p:nvSpPr>
          <p:cNvPr id="9" name="TextBox 8"/>
          <p:cNvSpPr txBox="1"/>
          <p:nvPr/>
        </p:nvSpPr>
        <p:spPr>
          <a:xfrm>
            <a:off x="1347380" y="3057675"/>
            <a:ext cx="4563421" cy="633625"/>
          </a:xfrm>
          <a:prstGeom prst="rect">
            <a:avLst/>
          </a:prstGeom>
          <a:noFill/>
        </p:spPr>
        <p:txBody>
          <a:bodyPr wrap="square" lIns="179285" rIns="179285" rtlCol="0" anchor="ctr">
            <a:spAutoFit/>
          </a:bodyPr>
          <a:lstStyle>
            <a:defPPr>
              <a:defRPr lang="en-US"/>
            </a:defPPr>
            <a:lvl1pPr defTabSz="914400">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5985">
              <a:spcAft>
                <a:spcPts val="590"/>
              </a:spcAft>
            </a:pPr>
            <a:r>
              <a:rPr lang="en-US" sz="1960" spc="69">
                <a:latin typeface="Segoe UI Light" panose="020B0502040204020203"/>
              </a:rPr>
              <a:t>Information is your </a:t>
            </a:r>
            <a:br>
              <a:rPr lang="en-US" sz="1960" spc="69">
                <a:latin typeface="Segoe UI Light" panose="020B0502040204020203"/>
              </a:rPr>
            </a:br>
            <a:r>
              <a:rPr lang="en-US" sz="1960" spc="69">
                <a:latin typeface="Segoe UI Light" panose="020B0502040204020203"/>
              </a:rPr>
              <a:t>most attractive target</a:t>
            </a:r>
            <a:endParaRPr lang="en-US" sz="1960" spc="69">
              <a:latin typeface="Segoe UI Light" panose="020B0502040204020203"/>
            </a:endParaRPr>
          </a:p>
        </p:txBody>
      </p:sp>
      <p:sp>
        <p:nvSpPr>
          <p:cNvPr id="19" name="Oval 18"/>
          <p:cNvSpPr/>
          <p:nvPr/>
        </p:nvSpPr>
        <p:spPr bwMode="auto">
          <a:xfrm rot="3422427">
            <a:off x="448213" y="2979613"/>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noAutofit/>
          </a:bodyPr>
          <a:lstStyle/>
          <a:p>
            <a:pPr algn="ctr" defTabSz="895985" fontAlgn="base">
              <a:lnSpc>
                <a:spcPct val="90000"/>
              </a:lnSpc>
              <a:spcBef>
                <a:spcPct val="0"/>
              </a:spcBef>
              <a:spcAft>
                <a:spcPct val="0"/>
              </a:spcAft>
            </a:pPr>
            <a:endParaRPr lang="en-US" sz="2305">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20" name="document_6"/>
          <p:cNvSpPr>
            <a:spLocks noChangeAspect="1" noEditPoints="1"/>
          </p:cNvSpPr>
          <p:nvPr/>
        </p:nvSpPr>
        <p:spPr bwMode="auto">
          <a:xfrm>
            <a:off x="687747" y="3183290"/>
            <a:ext cx="286856" cy="35857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lstStyle/>
          <a:p>
            <a:pPr defTabSz="895985"/>
            <a:endParaRPr lang="en-US" sz="1765" kern="0">
              <a:solidFill>
                <a:sysClr val="windowText" lastClr="000000"/>
              </a:solidFill>
              <a:latin typeface="Segoe UI" panose="020B0502040204020203"/>
            </a:endParaRPr>
          </a:p>
        </p:txBody>
      </p:sp>
      <p:sp>
        <p:nvSpPr>
          <p:cNvPr id="32" name="arrow_15" title="Icon of a arrow in a circle pointed right"/>
          <p:cNvSpPr>
            <a:spLocks noChangeAspect="1" noEditPoints="1"/>
          </p:cNvSpPr>
          <p:nvPr/>
        </p:nvSpPr>
        <p:spPr bwMode="auto">
          <a:xfrm>
            <a:off x="5559931" y="3195201"/>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noAutofit/>
          </a:bodyPr>
          <a:lstStyle/>
          <a:p>
            <a:pPr algn="ctr" defTabSz="895985" fontAlgn="base">
              <a:lnSpc>
                <a:spcPct val="90000"/>
              </a:lnSpc>
              <a:spcBef>
                <a:spcPct val="0"/>
              </a:spcBef>
              <a:spcAft>
                <a:spcPct val="0"/>
              </a:spcAft>
            </a:pPr>
            <a:endParaRPr lang="en-US" sz="2305">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16" name="Oval 15"/>
          <p:cNvSpPr/>
          <p:nvPr/>
        </p:nvSpPr>
        <p:spPr bwMode="auto">
          <a:xfrm rot="1643308">
            <a:off x="448213" y="4264671"/>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noAutofit/>
          </a:bodyPr>
          <a:lstStyle/>
          <a:p>
            <a:pPr algn="ctr" defTabSz="895985" fontAlgn="base">
              <a:lnSpc>
                <a:spcPct val="90000"/>
              </a:lnSpc>
              <a:spcBef>
                <a:spcPct val="0"/>
              </a:spcBef>
              <a:spcAft>
                <a:spcPct val="0"/>
              </a:spcAft>
            </a:pPr>
            <a:endParaRPr lang="en-US" sz="2305">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8" name="TextBox 7"/>
          <p:cNvSpPr txBox="1"/>
          <p:nvPr/>
        </p:nvSpPr>
        <p:spPr>
          <a:xfrm>
            <a:off x="6415041" y="4478508"/>
            <a:ext cx="5510039" cy="362072"/>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400">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5985">
              <a:spcAft>
                <a:spcPts val="590"/>
              </a:spcAft>
            </a:pPr>
            <a:r>
              <a:rPr lang="en-US" sz="1960" spc="69">
                <a:gradFill>
                  <a:gsLst>
                    <a:gs pos="0">
                      <a:srgbClr val="0078D7"/>
                    </a:gs>
                    <a:gs pos="100000">
                      <a:srgbClr val="0078D7"/>
                    </a:gs>
                  </a:gsLst>
                  <a:lin ang="5400000" scaled="1"/>
                </a:gradFill>
              </a:rPr>
              <a:t>Detect attacks faster and automate response</a:t>
            </a:r>
            <a:endParaRPr lang="en-US" sz="1960" spc="69">
              <a:gradFill>
                <a:gsLst>
                  <a:gs pos="0">
                    <a:srgbClr val="0078D7"/>
                  </a:gs>
                  <a:gs pos="100000">
                    <a:srgbClr val="0078D7"/>
                  </a:gs>
                </a:gsLst>
                <a:lin ang="5400000" scaled="1"/>
              </a:gradFill>
            </a:endParaRPr>
          </a:p>
        </p:txBody>
      </p:sp>
      <p:sp>
        <p:nvSpPr>
          <p:cNvPr id="6" name="TextBox 5"/>
          <p:cNvSpPr txBox="1"/>
          <p:nvPr/>
        </p:nvSpPr>
        <p:spPr>
          <a:xfrm>
            <a:off x="1347380" y="4341830"/>
            <a:ext cx="3500845" cy="635430"/>
          </a:xfrm>
          <a:prstGeom prst="rect">
            <a:avLst/>
          </a:prstGeom>
          <a:noFill/>
        </p:spPr>
        <p:txBody>
          <a:bodyPr wrap="square" lIns="179285" rIns="179285" rtlCol="0" anchor="ctr">
            <a:spAutoFit/>
          </a:bodyPr>
          <a:lstStyle>
            <a:defPPr>
              <a:defRPr lang="en-US"/>
            </a:defPPr>
            <a:lvl1pPr defTabSz="914400">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5985">
              <a:spcAft>
                <a:spcPts val="590"/>
              </a:spcAft>
            </a:pPr>
            <a:r>
              <a:rPr lang="en-US" sz="1960" spc="69">
                <a:latin typeface="Segoe UI Light" panose="020B0502040204020203"/>
              </a:rPr>
              <a:t>Attackers constantly evolving techniques</a:t>
            </a:r>
            <a:endParaRPr lang="en-US" sz="1960" spc="69">
              <a:latin typeface="Segoe UI Light" panose="020B0502040204020203"/>
            </a:endParaRPr>
          </a:p>
        </p:txBody>
      </p:sp>
      <p:sp>
        <p:nvSpPr>
          <p:cNvPr id="17" name="Shield_EA18"/>
          <p:cNvSpPr>
            <a:spLocks noChangeAspect="1"/>
          </p:cNvSpPr>
          <p:nvPr/>
        </p:nvSpPr>
        <p:spPr bwMode="auto">
          <a:xfrm>
            <a:off x="662779" y="4468348"/>
            <a:ext cx="336791" cy="3585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flat">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lstStyle/>
          <a:p>
            <a:pPr defTabSz="895985"/>
            <a:endParaRPr lang="en-US" sz="1765" kern="0">
              <a:solidFill>
                <a:sysClr val="windowText" lastClr="000000"/>
              </a:solidFill>
              <a:latin typeface="Segoe UI" panose="020B0502040204020203"/>
            </a:endParaRPr>
          </a:p>
        </p:txBody>
      </p:sp>
      <p:sp>
        <p:nvSpPr>
          <p:cNvPr id="33" name="arrow_15" title="Icon of a arrow in a circle pointed right"/>
          <p:cNvSpPr>
            <a:spLocks noChangeAspect="1" noEditPoints="1"/>
          </p:cNvSpPr>
          <p:nvPr/>
        </p:nvSpPr>
        <p:spPr bwMode="auto">
          <a:xfrm>
            <a:off x="5559931" y="4480259"/>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noAutofit/>
          </a:bodyPr>
          <a:lstStyle/>
          <a:p>
            <a:pPr algn="ctr" defTabSz="895985" fontAlgn="base">
              <a:lnSpc>
                <a:spcPct val="90000"/>
              </a:lnSpc>
              <a:spcBef>
                <a:spcPct val="0"/>
              </a:spcBef>
              <a:spcAft>
                <a:spcPct val="0"/>
              </a:spcAft>
            </a:pPr>
            <a:endParaRPr lang="en-US" sz="2305">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25" name="Freeform: Shape 24"/>
          <p:cNvSpPr/>
          <p:nvPr/>
        </p:nvSpPr>
        <p:spPr bwMode="auto">
          <a:xfrm>
            <a:off x="1509469" y="2727112"/>
            <a:ext cx="10219243"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765">
              <a:solidFill>
                <a:srgbClr val="FFFFFF"/>
              </a:solidFill>
              <a:latin typeface="Segoe UI" panose="020B0502040204020203"/>
            </a:endParaRPr>
          </a:p>
        </p:txBody>
      </p:sp>
      <p:sp>
        <p:nvSpPr>
          <p:cNvPr id="39" name="Freeform: Shape 38"/>
          <p:cNvSpPr/>
          <p:nvPr/>
        </p:nvSpPr>
        <p:spPr bwMode="auto">
          <a:xfrm>
            <a:off x="1509469" y="4015723"/>
            <a:ext cx="10219243"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765">
              <a:solidFill>
                <a:srgbClr val="FFFFFF"/>
              </a:solidFill>
              <a:latin typeface="Segoe UI" panose="020B0502040204020203"/>
            </a:endParaRPr>
          </a:p>
        </p:txBody>
      </p:sp>
      <p:sp>
        <p:nvSpPr>
          <p:cNvPr id="40" name="Freeform: Shape 39"/>
          <p:cNvSpPr/>
          <p:nvPr/>
        </p:nvSpPr>
        <p:spPr bwMode="auto">
          <a:xfrm>
            <a:off x="1509469" y="5302072"/>
            <a:ext cx="10219243" cy="0"/>
          </a:xfrm>
          <a:custGeom>
            <a:avLst/>
            <a:gdLst>
              <a:gd name="connsiteX0" fmla="*/ 0 w 11125200"/>
              <a:gd name="connsiteY0" fmla="*/ 0 h 0"/>
              <a:gd name="connsiteX1" fmla="*/ 11125200 w 11125200"/>
              <a:gd name="connsiteY1" fmla="*/ 0 h 0"/>
            </a:gdLst>
            <a:ahLst/>
            <a:cxnLst>
              <a:cxn ang="0">
                <a:pos x="connsiteX0" y="connsiteY0"/>
              </a:cxn>
              <a:cxn ang="0">
                <a:pos x="connsiteX1" y="connsiteY1"/>
              </a:cxn>
            </a:cxnLst>
            <a:rect l="l" t="t" r="r" b="b"/>
            <a:pathLst>
              <a:path w="11125200">
                <a:moveTo>
                  <a:pt x="0" y="0"/>
                </a:moveTo>
                <a:lnTo>
                  <a:pt x="11125200" y="0"/>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765">
              <a:solidFill>
                <a:srgbClr val="FFFFFF"/>
              </a:solidFill>
              <a:latin typeface="Segoe UI" panose="020B0502040204020203"/>
            </a:endParaRPr>
          </a:p>
        </p:txBody>
      </p:sp>
      <p:sp>
        <p:nvSpPr>
          <p:cNvPr id="22" name="Oval 21"/>
          <p:cNvSpPr/>
          <p:nvPr/>
        </p:nvSpPr>
        <p:spPr bwMode="auto">
          <a:xfrm rot="5400000">
            <a:off x="448213" y="5549728"/>
            <a:ext cx="765924" cy="765924"/>
          </a:xfrm>
          <a:prstGeom prst="ellipse">
            <a:avLst/>
          </a:pr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noAutofit/>
          </a:bodyPr>
          <a:lstStyle/>
          <a:p>
            <a:pPr algn="ctr" defTabSz="895985" fontAlgn="base">
              <a:lnSpc>
                <a:spcPct val="90000"/>
              </a:lnSpc>
              <a:spcBef>
                <a:spcPct val="0"/>
              </a:spcBef>
              <a:spcAft>
                <a:spcPct val="0"/>
              </a:spcAft>
            </a:pPr>
            <a:endParaRPr lang="en-US" sz="2305">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24" name="TextBox 23"/>
          <p:cNvSpPr txBox="1"/>
          <p:nvPr/>
        </p:nvSpPr>
        <p:spPr>
          <a:xfrm>
            <a:off x="1347381" y="5627788"/>
            <a:ext cx="4563422" cy="633625"/>
          </a:xfrm>
          <a:prstGeom prst="rect">
            <a:avLst/>
          </a:prstGeom>
          <a:noFill/>
        </p:spPr>
        <p:txBody>
          <a:bodyPr wrap="square" lIns="179285" rIns="179285" rtlCol="0" anchor="ctr">
            <a:spAutoFit/>
          </a:bodyPr>
          <a:lstStyle>
            <a:defPPr>
              <a:defRPr lang="en-US"/>
            </a:defPPr>
            <a:lvl1pPr defTabSz="914400">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5985">
              <a:spcAft>
                <a:spcPts val="590"/>
              </a:spcAft>
            </a:pPr>
            <a:r>
              <a:rPr lang="en-US" sz="1960" spc="69">
                <a:latin typeface="Segoe UI Light" panose="020B0502040204020203"/>
              </a:rPr>
              <a:t>Most enterprises report using </a:t>
            </a:r>
            <a:br>
              <a:rPr lang="en-US" sz="1960" spc="69">
                <a:latin typeface="Segoe UI Light" panose="020B0502040204020203"/>
              </a:rPr>
            </a:br>
            <a:r>
              <a:rPr lang="en-US" sz="1960" spc="69">
                <a:latin typeface="Segoe UI Light" panose="020B0502040204020203"/>
              </a:rPr>
              <a:t>more than 60 security solutions</a:t>
            </a:r>
            <a:endParaRPr lang="en-US" sz="1960" spc="69">
              <a:latin typeface="Segoe UI Light" panose="020B0502040204020203"/>
            </a:endParaRPr>
          </a:p>
        </p:txBody>
      </p:sp>
      <p:sp>
        <p:nvSpPr>
          <p:cNvPr id="30" name="TextBox 29"/>
          <p:cNvSpPr txBox="1"/>
          <p:nvPr/>
        </p:nvSpPr>
        <p:spPr>
          <a:xfrm>
            <a:off x="6415041" y="5627789"/>
            <a:ext cx="5510040" cy="633625"/>
          </a:xfrm>
          <a:prstGeom prst="rect">
            <a:avLst/>
          </a:prstGeom>
          <a:noFill/>
          <a:extLst>
            <a:ext uri="{909E8E84-426E-40DD-AFC4-6F175D3DCCD1}">
              <a14:hiddenFill xmlns:a14="http://schemas.microsoft.com/office/drawing/2010/main">
                <a:solidFill>
                  <a:srgbClr val="FFFFFF"/>
                </a:solidFill>
              </a14:hiddenFill>
            </a:ext>
          </a:extLst>
        </p:spPr>
        <p:txBody>
          <a:bodyPr wrap="square" lIns="179285" rIns="179285" rtlCol="0" anchor="ctr">
            <a:spAutoFit/>
          </a:bodyPr>
          <a:lstStyle>
            <a:defPPr>
              <a:defRPr lang="en-US"/>
            </a:defPPr>
            <a:lvl1pPr defTabSz="914400">
              <a:lnSpc>
                <a:spcPct val="90000"/>
              </a:lnSpc>
              <a:spcAft>
                <a:spcPts val="600"/>
              </a:spcAft>
              <a:defRPr kern="0" spc="70">
                <a:gradFill>
                  <a:gsLst>
                    <a:gs pos="0">
                      <a:srgbClr val="4B4B4B"/>
                    </a:gs>
                    <a:gs pos="100000">
                      <a:srgbClr val="4B4B4B"/>
                    </a:gs>
                  </a:gsLst>
                  <a:lin ang="5400000" scaled="1"/>
                </a:gradFill>
                <a:latin typeface="Segoe UI Semilight" panose="020B0402040204020203" pitchFamily="34" charset="0"/>
                <a:ea typeface="Segoe UI Black" panose="020B0A02040204020203" pitchFamily="34" charset="0"/>
                <a:cs typeface="Segoe UI Semilight" panose="020B0402040204020203" pitchFamily="34" charset="0"/>
              </a:defRPr>
            </a:lvl1pPr>
          </a:lstStyle>
          <a:p>
            <a:pPr defTabSz="895985">
              <a:spcAft>
                <a:spcPts val="590"/>
              </a:spcAft>
            </a:pPr>
            <a:r>
              <a:rPr lang="en-US" sz="1960" spc="69">
                <a:gradFill>
                  <a:gsLst>
                    <a:gs pos="0">
                      <a:srgbClr val="0078D7"/>
                    </a:gs>
                    <a:gs pos="100000">
                      <a:srgbClr val="0078D7"/>
                    </a:gs>
                  </a:gsLst>
                  <a:lin ang="5400000" scaled="1"/>
                </a:gradFill>
              </a:rPr>
              <a:t>Use tools that integrate investigation experience and provide guidance</a:t>
            </a:r>
            <a:endParaRPr lang="en-US" sz="1960" spc="69">
              <a:gradFill>
                <a:gsLst>
                  <a:gs pos="0">
                    <a:srgbClr val="0078D7"/>
                  </a:gs>
                  <a:gs pos="100000">
                    <a:srgbClr val="0078D7"/>
                  </a:gs>
                </a:gsLst>
                <a:lin ang="5400000" scaled="1"/>
              </a:gradFill>
            </a:endParaRPr>
          </a:p>
        </p:txBody>
      </p:sp>
      <p:sp>
        <p:nvSpPr>
          <p:cNvPr id="34" name="arrow_15" title="Icon of a arrow in a circle pointed right"/>
          <p:cNvSpPr>
            <a:spLocks noChangeAspect="1" noEditPoints="1"/>
          </p:cNvSpPr>
          <p:nvPr/>
        </p:nvSpPr>
        <p:spPr bwMode="auto">
          <a:xfrm>
            <a:off x="5559931" y="576531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8F8F8"/>
          </a:solidFill>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5736" tIns="140589" rIns="175736" bIns="140589" numCol="1" spcCol="0" rtlCol="0" fromWordArt="0" anchor="t" anchorCtr="0" forceAA="0" compatLnSpc="1">
            <a:noAutofit/>
          </a:bodyPr>
          <a:lstStyle/>
          <a:p>
            <a:pPr algn="ctr" defTabSz="895985" fontAlgn="base">
              <a:lnSpc>
                <a:spcPct val="90000"/>
              </a:lnSpc>
              <a:spcBef>
                <a:spcPct val="0"/>
              </a:spcBef>
              <a:spcAft>
                <a:spcPct val="0"/>
              </a:spcAft>
            </a:pPr>
            <a:endParaRPr lang="en-US" sz="2305">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12" name="Freeform 5"/>
          <p:cNvSpPr>
            <a:spLocks noEditPoints="1"/>
          </p:cNvSpPr>
          <p:nvPr/>
        </p:nvSpPr>
        <p:spPr bwMode="auto">
          <a:xfrm>
            <a:off x="684322" y="5726835"/>
            <a:ext cx="293705" cy="411711"/>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defTabSz="914400"/>
            <a:endParaRPr lang="en-US" sz="1765">
              <a:solidFill>
                <a:srgbClr val="505050"/>
              </a:solidFill>
              <a:latin typeface="Segoe UI" panose="020B0502040204020203"/>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2"/>
                                        </p:tgtEl>
                                      </p:cBhvr>
                                    </p:animEffect>
                                    <p:set>
                                      <p:cBhvr>
                                        <p:cTn id="7" dur="1" fill="hold">
                                          <p:stCondLst>
                                            <p:cond delay="74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1+#ppt_w/2"/>
                                          </p:val>
                                        </p:tav>
                                        <p:tav tm="100000">
                                          <p:val>
                                            <p:strVal val="#ppt_x"/>
                                          </p:val>
                                        </p:tav>
                                      </p:tavLst>
                                    </p:anim>
                                    <p:anim calcmode="lin" valueType="num">
                                      <p:cBhvr additive="base">
                                        <p:cTn id="2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1+#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1+#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1" grpId="0" animBg="1"/>
      <p:bldP spid="11" grpId="0"/>
      <p:bldP spid="32" grpId="0" animBg="1"/>
      <p:bldP spid="8" grpId="0"/>
      <p:bldP spid="33" grpId="0" animBg="1"/>
      <p:bldP spid="30" grpId="0"/>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 name="Group 36"/>
          <p:cNvGrpSpPr/>
          <p:nvPr/>
        </p:nvGrpSpPr>
        <p:grpSpPr>
          <a:xfrm>
            <a:off x="2048164" y="5509238"/>
            <a:ext cx="3763487" cy="892367"/>
            <a:chOff x="2048164" y="5509238"/>
            <a:chExt cx="3763487" cy="892367"/>
          </a:xfrm>
        </p:grpSpPr>
        <p:sp>
          <p:nvSpPr>
            <p:cNvPr id="246" name="Rectangle 245"/>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668" name="Rectangle 667"/>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53" name="IoT"/>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sp>
        <p:nvSpPr>
          <p:cNvPr id="562" name="Rectangle 561"/>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endPar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10" name="Rectangle 509"/>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endPar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152" name="Rectangle 151"/>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14" name="Freeform: Shape 13"/>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1" fmla="*/ 0 w 6075680"/>
              <a:gd name="connsiteY0-2" fmla="*/ 1671320 h 1671320"/>
              <a:gd name="connsiteX1-3" fmla="*/ 0 w 6075680"/>
              <a:gd name="connsiteY1-4" fmla="*/ 208280 h 1671320"/>
              <a:gd name="connsiteX2-5" fmla="*/ 1681480 w 6075680"/>
              <a:gd name="connsiteY2-6" fmla="*/ 0 h 1671320"/>
              <a:gd name="connsiteX3-7" fmla="*/ 1681480 w 6075680"/>
              <a:gd name="connsiteY3-8" fmla="*/ 482600 h 1671320"/>
              <a:gd name="connsiteX4-9" fmla="*/ 6075680 w 6075680"/>
              <a:gd name="connsiteY4-10" fmla="*/ 482600 h 1671320"/>
              <a:gd name="connsiteX5-11" fmla="*/ 6075680 w 6075680"/>
              <a:gd name="connsiteY5-12" fmla="*/ 1666240 h 1671320"/>
              <a:gd name="connsiteX6-13" fmla="*/ 0 w 6075680"/>
              <a:gd name="connsiteY6-14" fmla="*/ 1671320 h 1671320"/>
              <a:gd name="connsiteX0-15" fmla="*/ 0 w 6075680"/>
              <a:gd name="connsiteY0-16" fmla="*/ 1468120 h 1468120"/>
              <a:gd name="connsiteX1-17" fmla="*/ 0 w 6075680"/>
              <a:gd name="connsiteY1-18" fmla="*/ 5080 h 1468120"/>
              <a:gd name="connsiteX2-19" fmla="*/ 1676400 w 6075680"/>
              <a:gd name="connsiteY2-20" fmla="*/ 0 h 1468120"/>
              <a:gd name="connsiteX3-21" fmla="*/ 1681480 w 6075680"/>
              <a:gd name="connsiteY3-22" fmla="*/ 279400 h 1468120"/>
              <a:gd name="connsiteX4-23" fmla="*/ 6075680 w 6075680"/>
              <a:gd name="connsiteY4-24" fmla="*/ 279400 h 1468120"/>
              <a:gd name="connsiteX5-25" fmla="*/ 6075680 w 6075680"/>
              <a:gd name="connsiteY5-26" fmla="*/ 1463040 h 1468120"/>
              <a:gd name="connsiteX6-27" fmla="*/ 0 w 6075680"/>
              <a:gd name="connsiteY6-28" fmla="*/ 1468120 h 1468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nvGrpSpPr>
          <p:cNvPr id="33" name="Group 32"/>
          <p:cNvGrpSpPr/>
          <p:nvPr/>
        </p:nvGrpSpPr>
        <p:grpSpPr>
          <a:xfrm>
            <a:off x="2614674" y="3027330"/>
            <a:ext cx="3057775" cy="2042956"/>
            <a:chOff x="2614674" y="3027330"/>
            <a:chExt cx="3057775" cy="2042956"/>
          </a:xfrm>
        </p:grpSpPr>
        <p:cxnSp>
          <p:nvCxnSpPr>
            <p:cNvPr id="709" name="Straight Connector 708"/>
            <p:cNvCxnSpPr>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3263369" y="4932189"/>
              <a:ext cx="2409080" cy="100096"/>
              <a:chOff x="1121512" y="4577223"/>
              <a:chExt cx="2941905" cy="110522"/>
            </a:xfrm>
          </p:grpSpPr>
          <p:cxnSp>
            <p:nvCxnSpPr>
              <p:cNvPr id="8" name="Straight Connector 7"/>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p:cNvCxnSpPr/>
              <p:nvPr/>
            </p:nvCxnSpPr>
            <p:spPr>
              <a:xfrm>
                <a:off x="4063417" y="4590891"/>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cxnSp>
            <p:nvCxnSpPr>
              <p:cNvPr id="489" name="Straight Connector 488"/>
              <p:cNvCxnSpPr/>
              <p:nvPr/>
            </p:nvCxnSpPr>
            <p:spPr>
              <a:xfrm>
                <a:off x="1125389" y="4585112"/>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cxnSp>
            <p:nvCxnSpPr>
              <p:cNvPr id="490" name="Straight Connector 489"/>
              <p:cNvCxnSpPr/>
              <p:nvPr/>
            </p:nvCxnSpPr>
            <p:spPr>
              <a:xfrm>
                <a:off x="1878817" y="4577223"/>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cxnSp>
            <p:nvCxnSpPr>
              <p:cNvPr id="493" name="Straight Connector 492"/>
              <p:cNvCxnSpPr/>
              <p:nvPr/>
            </p:nvCxnSpPr>
            <p:spPr>
              <a:xfrm>
                <a:off x="2645526" y="4583623"/>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grpSp>
        <p:pic>
          <p:nvPicPr>
            <p:cNvPr id="120" name="Graphic 1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296121" y="4968297"/>
              <a:ext cx="373956" cy="101989"/>
            </a:xfrm>
            <a:prstGeom prst="rect">
              <a:avLst/>
            </a:prstGeom>
          </p:spPr>
        </p:pic>
        <p:pic>
          <p:nvPicPr>
            <p:cNvPr id="710" name="Graphic 70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2268" y="3989053"/>
              <a:ext cx="155363" cy="144264"/>
            </a:xfrm>
            <a:prstGeom prst="rect">
              <a:avLst/>
            </a:prstGeom>
          </p:spPr>
        </p:pic>
        <p:cxnSp>
          <p:nvCxnSpPr>
            <p:cNvPr id="202" name="Straight Connector 201"/>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0454" y="3455968"/>
              <a:ext cx="179094" cy="97688"/>
            </a:xfrm>
            <a:prstGeom prst="rect">
              <a:avLst/>
            </a:prstGeom>
          </p:spPr>
        </p:pic>
        <p:pic>
          <p:nvPicPr>
            <p:cNvPr id="154" name="Graphic 15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4372" y="3853121"/>
              <a:ext cx="179094" cy="97688"/>
            </a:xfrm>
            <a:prstGeom prst="rect">
              <a:avLst/>
            </a:prstGeom>
          </p:spPr>
        </p:pic>
        <p:pic>
          <p:nvPicPr>
            <p:cNvPr id="726" name="Graphic 72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4372" y="3083790"/>
              <a:ext cx="179094" cy="97688"/>
            </a:xfrm>
            <a:prstGeom prst="rect">
              <a:avLst/>
            </a:prstGeom>
          </p:spPr>
        </p:pic>
      </p:grpSp>
      <p:grpSp>
        <p:nvGrpSpPr>
          <p:cNvPr id="25" name="Group 24"/>
          <p:cNvGrpSpPr/>
          <p:nvPr/>
        </p:nvGrpSpPr>
        <p:grpSpPr>
          <a:xfrm>
            <a:off x="8502616" y="103218"/>
            <a:ext cx="3500414" cy="1329065"/>
            <a:chOff x="8502616" y="103218"/>
            <a:chExt cx="3500414" cy="1329065"/>
          </a:xfrm>
        </p:grpSpPr>
        <p:sp>
          <p:nvSpPr>
            <p:cNvPr id="556" name="Freeform: Shape 555"/>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1" fmla="*/ 0 w 3587842"/>
                <a:gd name="connsiteY0-2" fmla="*/ 0 h 1329065"/>
                <a:gd name="connsiteX1-3" fmla="*/ 3587842 w 3587842"/>
                <a:gd name="connsiteY1-4" fmla="*/ 0 h 1329065"/>
                <a:gd name="connsiteX2-5" fmla="*/ 3587842 w 3587842"/>
                <a:gd name="connsiteY2-6" fmla="*/ 1038838 h 1329065"/>
                <a:gd name="connsiteX3-7" fmla="*/ 1717260 w 3587842"/>
                <a:gd name="connsiteY3-8" fmla="*/ 1038838 h 1329065"/>
                <a:gd name="connsiteX4-9" fmla="*/ 1663974 w 3587842"/>
                <a:gd name="connsiteY4-10" fmla="*/ 1329065 h 1329065"/>
                <a:gd name="connsiteX5-11" fmla="*/ 0 w 3587842"/>
                <a:gd name="connsiteY5-12" fmla="*/ 1329065 h 1329065"/>
                <a:gd name="connsiteX6-13" fmla="*/ 0 w 3587842"/>
                <a:gd name="connsiteY6-14" fmla="*/ 1038838 h 1329065"/>
                <a:gd name="connsiteX7-15" fmla="*/ 0 w 3587842"/>
                <a:gd name="connsiteY7-16" fmla="*/ 1038548 h 1329065"/>
                <a:gd name="connsiteX8" fmla="*/ 0 w 3587842"/>
                <a:gd name="connsiteY8" fmla="*/ 0 h 1329065"/>
                <a:gd name="connsiteX0-17" fmla="*/ 0 w 3587842"/>
                <a:gd name="connsiteY0-18" fmla="*/ 0 h 1329065"/>
                <a:gd name="connsiteX1-19" fmla="*/ 3587842 w 3587842"/>
                <a:gd name="connsiteY1-20" fmla="*/ 0 h 1329065"/>
                <a:gd name="connsiteX2-21" fmla="*/ 3587842 w 3587842"/>
                <a:gd name="connsiteY2-22" fmla="*/ 1038838 h 1329065"/>
                <a:gd name="connsiteX3-23" fmla="*/ 1663974 w 3587842"/>
                <a:gd name="connsiteY3-24" fmla="*/ 1038838 h 1329065"/>
                <a:gd name="connsiteX4-25" fmla="*/ 1663974 w 3587842"/>
                <a:gd name="connsiteY4-26" fmla="*/ 1329065 h 1329065"/>
                <a:gd name="connsiteX5-27" fmla="*/ 0 w 3587842"/>
                <a:gd name="connsiteY5-28" fmla="*/ 1329065 h 1329065"/>
                <a:gd name="connsiteX6-29" fmla="*/ 0 w 3587842"/>
                <a:gd name="connsiteY6-30" fmla="*/ 1038838 h 1329065"/>
                <a:gd name="connsiteX7-31" fmla="*/ 0 w 3587842"/>
                <a:gd name="connsiteY7-32" fmla="*/ 1038548 h 1329065"/>
                <a:gd name="connsiteX8-33" fmla="*/ 0 w 3587842"/>
                <a:gd name="connsiteY8-34" fmla="*/ 0 h 13290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483" name="Rectangle 482"/>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grpSp>
      <p:sp>
        <p:nvSpPr>
          <p:cNvPr id="419" name="Rectangle 418"/>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35" name="Connector: Elbow 34"/>
          <p:cNvCxnSpPr>
            <a:endCxn id="462" idx="1"/>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p:cNvCxnSpPr>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p:cNvCxnSpPr>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endPar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endPar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grpSp>
        <p:nvGrpSpPr>
          <p:cNvPr id="48" name="Group 47"/>
          <p:cNvGrpSpPr/>
          <p:nvPr/>
        </p:nvGrpSpPr>
        <p:grpSpPr>
          <a:xfrm>
            <a:off x="1351919" y="2856531"/>
            <a:ext cx="382086" cy="288422"/>
            <a:chOff x="7987238" y="1610486"/>
            <a:chExt cx="506061" cy="382007"/>
          </a:xfrm>
        </p:grpSpPr>
        <p:sp>
          <p:nvSpPr>
            <p:cNvPr id="49" name="Rectangle 48"/>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0" name="Group 49"/>
            <p:cNvGrpSpPr/>
            <p:nvPr/>
          </p:nvGrpSpPr>
          <p:grpSpPr>
            <a:xfrm>
              <a:off x="7987238" y="1610486"/>
              <a:ext cx="498447" cy="382007"/>
              <a:chOff x="9563138" y="2462727"/>
              <a:chExt cx="516394" cy="395761"/>
            </a:xfrm>
          </p:grpSpPr>
          <p:sp>
            <p:nvSpPr>
              <p:cNvPr id="51"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52" name="Group 51"/>
              <p:cNvGrpSpPr/>
              <p:nvPr/>
            </p:nvGrpSpPr>
            <p:grpSpPr>
              <a:xfrm>
                <a:off x="9746672" y="2545410"/>
                <a:ext cx="107950" cy="134938"/>
                <a:chOff x="9444088" y="2885171"/>
                <a:chExt cx="107950" cy="134938"/>
              </a:xfrm>
              <a:solidFill>
                <a:schemeClr val="tx1"/>
              </a:solidFill>
            </p:grpSpPr>
            <p:sp>
              <p:nvSpPr>
                <p:cNvPr id="53"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4"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55" name="Group 54"/>
          <p:cNvGrpSpPr/>
          <p:nvPr/>
        </p:nvGrpSpPr>
        <p:grpSpPr>
          <a:xfrm>
            <a:off x="862671" y="2856531"/>
            <a:ext cx="376337" cy="288423"/>
            <a:chOff x="7398246" y="1610486"/>
            <a:chExt cx="498447" cy="382007"/>
          </a:xfrm>
        </p:grpSpPr>
        <p:sp>
          <p:nvSpPr>
            <p:cNvPr id="56"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7" name="Rectangle 56"/>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8" name="Group 11"/>
            <p:cNvGrpSpPr>
              <a:grpSpLocks noChangeAspect="1"/>
            </p:cNvGrpSpPr>
            <p:nvPr/>
          </p:nvGrpSpPr>
          <p:grpSpPr bwMode="auto">
            <a:xfrm>
              <a:off x="7581678" y="1714920"/>
              <a:ext cx="111860" cy="111860"/>
              <a:chOff x="5664" y="1835"/>
              <a:chExt cx="73" cy="73"/>
            </a:xfrm>
            <a:solidFill>
              <a:schemeClr val="bg1"/>
            </a:solidFill>
          </p:grpSpPr>
          <p:sp>
            <p:nvSpPr>
              <p:cNvPr id="59"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0"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1"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2"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nvGrpSpPr>
          <p:cNvPr id="63" name="Group 62"/>
          <p:cNvGrpSpPr/>
          <p:nvPr/>
        </p:nvGrpSpPr>
        <p:grpSpPr>
          <a:xfrm>
            <a:off x="590482" y="2856531"/>
            <a:ext cx="160562" cy="266558"/>
            <a:chOff x="7084723" y="1610486"/>
            <a:chExt cx="212660" cy="353049"/>
          </a:xfrm>
        </p:grpSpPr>
        <p:sp>
          <p:nvSpPr>
            <p:cNvPr id="64" name="Rectangle 63"/>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65" name="Group 64"/>
            <p:cNvGrpSpPr/>
            <p:nvPr/>
          </p:nvGrpSpPr>
          <p:grpSpPr>
            <a:xfrm>
              <a:off x="7138556" y="1706457"/>
              <a:ext cx="104198" cy="130248"/>
              <a:chOff x="9444088" y="2885171"/>
              <a:chExt cx="107950" cy="134938"/>
            </a:xfrm>
            <a:solidFill>
              <a:schemeClr val="bg1"/>
            </a:solidFill>
          </p:grpSpPr>
          <p:sp>
            <p:nvSpPr>
              <p:cNvPr id="68"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9"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66" name="CellPhone_E8EA"/>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67" name="Straight Connector 66"/>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324558" y="2856531"/>
            <a:ext cx="159961" cy="266558"/>
            <a:chOff x="6490922" y="1610486"/>
            <a:chExt cx="211865" cy="353049"/>
          </a:xfrm>
        </p:grpSpPr>
        <p:sp>
          <p:nvSpPr>
            <p:cNvPr id="71" name="Rectangle 70"/>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72" name="Group 30"/>
            <p:cNvGrpSpPr>
              <a:grpSpLocks noChangeAspect="1"/>
            </p:cNvGrpSpPr>
            <p:nvPr/>
          </p:nvGrpSpPr>
          <p:grpSpPr bwMode="auto">
            <a:xfrm>
              <a:off x="6545792" y="1729376"/>
              <a:ext cx="111361" cy="115269"/>
              <a:chOff x="5049" y="1841"/>
              <a:chExt cx="57" cy="59"/>
            </a:xfrm>
            <a:solidFill>
              <a:schemeClr val="bg1"/>
            </a:solidFill>
          </p:grpSpPr>
          <p:sp>
            <p:nvSpPr>
              <p:cNvPr id="75" name="Freeform 31"/>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6" name="Freeform 32"/>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 name="Freeform 33"/>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8" name="Freeform 34"/>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9" name="Freeform 35"/>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80" name="Freeform 36"/>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81" name="Freeform 37"/>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82" name="Freeform 38"/>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73" name="CellPhone_E8EA"/>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74" name="Straight Connector 73"/>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p:cNvCxnSpPr>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7" tooltip="System Center Configuration Manager provides security capabilities including patching, OS and app deployment, Mobile Device management (via Intune), and more"/>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377" name="Group 376"/>
          <p:cNvGrpSpPr/>
          <p:nvPr/>
        </p:nvGrpSpPr>
        <p:grpSpPr>
          <a:xfrm>
            <a:off x="10718002" y="541001"/>
            <a:ext cx="1119543" cy="393032"/>
            <a:chOff x="8300454" y="1767006"/>
            <a:chExt cx="1466272" cy="514759"/>
          </a:xfrm>
        </p:grpSpPr>
        <p:pic>
          <p:nvPicPr>
            <p:cNvPr id="378" name="Picture 3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p:cNvGrpSpPr/>
            <p:nvPr/>
          </p:nvGrpSpPr>
          <p:grpSpPr>
            <a:xfrm>
              <a:off x="9050410" y="2135001"/>
              <a:ext cx="366784" cy="88889"/>
              <a:chOff x="849398" y="952695"/>
              <a:chExt cx="418521" cy="101429"/>
            </a:xfrm>
            <a:solidFill>
              <a:schemeClr val="tx1">
                <a:lumMod val="65000"/>
                <a:lumOff val="35000"/>
              </a:schemeClr>
            </a:solidFill>
          </p:grpSpPr>
          <p:sp>
            <p:nvSpPr>
              <p:cNvPr id="385" name="Oval 384"/>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86" name="Oval 385"/>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87" name="Oval 386"/>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sp>
        <p:nvSpPr>
          <p:cNvPr id="390" name="Rectangle 389">
            <a:hlinkClick r:id="rId14" tooltip="Customer Lockbox gives customers explicit control in the very rare instances when a Microsoft engineer may need access to customer content to resolve a customer issue. "/>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R="0" lvl="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2" name="Rectangle 391">
            <a:hlinkClick r:id="rId15" tooltip="Secure score is like a credit score for security. It assesses regular activities and security settings, assigns a score, and helps you plan to mitigate your risks. Supports Office 365 and Windows 10. "/>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4" name="Rectangle 393"/>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endPar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6"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96" name="Rectangle 395">
            <a:hlinkClick r:id="rId19" tooltip="Azure Active Directory (Azure AD) is Microsoft’s multi-tenant, cloud-based directory, and identity management service that combines core directory services, application access management, and identity protection into a single solution."/>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5" name="Rectangle 414">
            <a:hlinkClick r:id="rId20" tooltip="PAWs provide a dedicated secure OS to isolate and protect privileged credentials from common attack vectors (recommended even with a PAM solution). PAWs are also a foundational component of how Microsoft secures cloud services. "/>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p:cNvCxnSpPr/>
          <p:nvPr/>
        </p:nvCxnSpPr>
        <p:spPr>
          <a:xfrm>
            <a:off x="10462464" y="1864220"/>
            <a:ext cx="0" cy="2733553"/>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1" tooltip="Azure Advanced Threat Protection (ATP) detects on-premises Active Directory attacks using behavioral analysis (UEBA) + specific detections for Pass the Hash/Ticket/Password, Golden Ticket, Skeleton Key, and others."/>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8" name="Straight Connector 417"/>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grpSp>
        <p:nvGrpSpPr>
          <p:cNvPr id="461" name="Group 460"/>
          <p:cNvGrpSpPr/>
          <p:nvPr/>
        </p:nvGrpSpPr>
        <p:grpSpPr>
          <a:xfrm>
            <a:off x="8689713" y="5859978"/>
            <a:ext cx="1309610" cy="226665"/>
            <a:chOff x="8958123" y="5771232"/>
            <a:chExt cx="1499616" cy="226665"/>
          </a:xfrm>
          <a:solidFill>
            <a:schemeClr val="bg2"/>
          </a:solidFill>
        </p:grpSpPr>
        <p:sp>
          <p:nvSpPr>
            <p:cNvPr id="462" name="Rectangle 461"/>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6205"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63" name="Commitments_EC4D"/>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16" name="Rectangle 15"/>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7" name="Rectangle 96">
            <a:hlinkClick r:id="rId22" tooltip="Azure Security Center provides critical security hygiene issue detection and remediation (no additional charge) as well as threat detection to monitor for advanced and emerging threats across a hybrid environment (cloud + on premises) "/>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3" tooltip="The Enhanced Security Administrative Environment (ESAE) provides a high security administrative forest to host PAWS and AD administrator accounts. "/>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7" name="Rectangle 496">
            <a:hlinkClick r:id="rId24" tooltip="Privileged Access Workstation (PAW) provide a dedicated workstation operating system to isolate sensitive tasks and accounts (such as administration of Active Directory, Azure, Office 365, etc.)"/>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endPar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8" name="Laptop_E770"/>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499" name="Laptop_E770"/>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674" name="Rectangle 673"/>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206" name="Group 205"/>
          <p:cNvGrpSpPr/>
          <p:nvPr/>
        </p:nvGrpSpPr>
        <p:grpSpPr>
          <a:xfrm>
            <a:off x="5428382" y="3175794"/>
            <a:ext cx="739483" cy="694363"/>
            <a:chOff x="4978097" y="3102396"/>
            <a:chExt cx="739483" cy="694363"/>
          </a:xfrm>
        </p:grpSpPr>
        <p:sp>
          <p:nvSpPr>
            <p:cNvPr id="512" name="Rectangle 511">
              <a:hlinkClick r:id="rId25" tooltip="Azure Marketplace includes many security appliances from leading vendors among the thousands of certified, open source, and community software applications and developer services— all pre-configured for Microsoft Azure. "/>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endPar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15" name="Group 514"/>
            <p:cNvGrpSpPr/>
            <p:nvPr/>
          </p:nvGrpSpPr>
          <p:grpSpPr>
            <a:xfrm>
              <a:off x="5030265" y="3420535"/>
              <a:ext cx="627485" cy="363499"/>
              <a:chOff x="6109711" y="3090710"/>
              <a:chExt cx="627485" cy="363499"/>
            </a:xfrm>
          </p:grpSpPr>
          <p:pic>
            <p:nvPicPr>
              <p:cNvPr id="516" name="Picture 51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p:cNvGrpSpPr/>
              <p:nvPr/>
            </p:nvGrpSpPr>
            <p:grpSpPr>
              <a:xfrm>
                <a:off x="6548524" y="3342843"/>
                <a:ext cx="188672" cy="45740"/>
                <a:chOff x="1287209" y="960836"/>
                <a:chExt cx="418504" cy="101463"/>
              </a:xfrm>
              <a:solidFill>
                <a:schemeClr val="tx1">
                  <a:lumMod val="65000"/>
                  <a:lumOff val="35000"/>
                </a:schemeClr>
              </a:solidFill>
            </p:grpSpPr>
            <p:sp>
              <p:nvSpPr>
                <p:cNvPr id="522" name="Oval 521"/>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3" name="Oval 522"/>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4" name="Oval 523"/>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pic>
            <p:nvPicPr>
              <p:cNvPr id="521" name="Picture 5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p:cNvCxnSpPr/>
          <p:nvPr/>
        </p:nvCxnSpPr>
        <p:spPr>
          <a:xfrm flipH="1" flipV="1">
            <a:off x="8349353" y="591958"/>
            <a:ext cx="1083" cy="4524421"/>
          </a:xfrm>
          <a:prstGeom prst="line">
            <a:avLst/>
          </a:pr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cxnSp>
      <p:cxnSp>
        <p:nvCxnSpPr>
          <p:cNvPr id="555" name="Straight Connector 554"/>
          <p:cNvCxnSpPr/>
          <p:nvPr/>
        </p:nvCxnSpPr>
        <p:spPr>
          <a:xfrm flipH="1">
            <a:off x="8351319" y="575104"/>
            <a:ext cx="119111" cy="0"/>
          </a:xfrm>
          <a:prstGeom prst="line">
            <a:avLst/>
          </a:pr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cxnSp>
      <p:grpSp>
        <p:nvGrpSpPr>
          <p:cNvPr id="10" name="Group 9"/>
          <p:cNvGrpSpPr/>
          <p:nvPr/>
        </p:nvGrpSpPr>
        <p:grpSpPr>
          <a:xfrm>
            <a:off x="4366364" y="3547430"/>
            <a:ext cx="370338" cy="327772"/>
            <a:chOff x="4723767" y="3080378"/>
            <a:chExt cx="439858" cy="389301"/>
          </a:xfrm>
        </p:grpSpPr>
        <p:pic>
          <p:nvPicPr>
            <p:cNvPr id="414" name="Picture 413"/>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492" name="Group 491"/>
            <p:cNvGrpSpPr/>
            <p:nvPr/>
          </p:nvGrpSpPr>
          <p:grpSpPr>
            <a:xfrm>
              <a:off x="4723767" y="3080378"/>
              <a:ext cx="439858" cy="389301"/>
              <a:chOff x="3131835" y="4047725"/>
              <a:chExt cx="439858" cy="389301"/>
            </a:xfrm>
          </p:grpSpPr>
          <p:grpSp>
            <p:nvGrpSpPr>
              <p:cNvPr id="504" name="Group 503"/>
              <p:cNvGrpSpPr/>
              <p:nvPr/>
            </p:nvGrpSpPr>
            <p:grpSpPr>
              <a:xfrm>
                <a:off x="3131835" y="4047725"/>
                <a:ext cx="182560" cy="348911"/>
                <a:chOff x="2136298" y="4226790"/>
                <a:chExt cx="196678" cy="375893"/>
              </a:xfrm>
            </p:grpSpPr>
            <p:sp>
              <p:nvSpPr>
                <p:cNvPr id="526" name="Rectangle 525"/>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7"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11" name="Oval 510"/>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14" name="Picture 513"/>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525"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566" name="Group 565"/>
          <p:cNvGrpSpPr/>
          <p:nvPr/>
        </p:nvGrpSpPr>
        <p:grpSpPr>
          <a:xfrm>
            <a:off x="3777220" y="3547430"/>
            <a:ext cx="370338" cy="327772"/>
            <a:chOff x="4723767" y="3080378"/>
            <a:chExt cx="439858" cy="389301"/>
          </a:xfrm>
        </p:grpSpPr>
        <p:pic>
          <p:nvPicPr>
            <p:cNvPr id="571" name="Picture 570"/>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572" name="Group 571"/>
            <p:cNvGrpSpPr/>
            <p:nvPr/>
          </p:nvGrpSpPr>
          <p:grpSpPr>
            <a:xfrm>
              <a:off x="4723767" y="3080378"/>
              <a:ext cx="439858" cy="389301"/>
              <a:chOff x="3131835" y="4047725"/>
              <a:chExt cx="439858" cy="389301"/>
            </a:xfrm>
          </p:grpSpPr>
          <p:grpSp>
            <p:nvGrpSpPr>
              <p:cNvPr id="573" name="Group 572"/>
              <p:cNvGrpSpPr/>
              <p:nvPr/>
            </p:nvGrpSpPr>
            <p:grpSpPr>
              <a:xfrm>
                <a:off x="3131835" y="4047725"/>
                <a:ext cx="182560" cy="348911"/>
                <a:chOff x="2136298" y="4226790"/>
                <a:chExt cx="196678" cy="375893"/>
              </a:xfrm>
            </p:grpSpPr>
            <p:sp>
              <p:nvSpPr>
                <p:cNvPr id="603" name="Rectangle 602"/>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04"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74" name="Oval 573"/>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76" name="Picture 575"/>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602"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sp>
        <p:nvSpPr>
          <p:cNvPr id="11" name="Rectangle 10"/>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1" fmla="*/ 0 w 914400"/>
              <a:gd name="connsiteY0-2" fmla="*/ 0 h 914400"/>
              <a:gd name="connsiteX1-3" fmla="*/ 914400 w 914400"/>
              <a:gd name="connsiteY1-4" fmla="*/ 0 h 914400"/>
              <a:gd name="connsiteX2-5" fmla="*/ 914400 w 914400"/>
              <a:gd name="connsiteY2-6" fmla="*/ 914400 h 914400"/>
              <a:gd name="connsiteX3-7" fmla="*/ 0 w 914400"/>
              <a:gd name="connsiteY3-8" fmla="*/ 914400 h 914400"/>
              <a:gd name="connsiteX4-9" fmla="*/ 91440 w 914400"/>
              <a:gd name="connsiteY4-10" fmla="*/ 91440 h 914400"/>
              <a:gd name="connsiteX0-11" fmla="*/ 0 w 914400"/>
              <a:gd name="connsiteY0-12" fmla="*/ 0 h 914400"/>
              <a:gd name="connsiteX1-13" fmla="*/ 914400 w 914400"/>
              <a:gd name="connsiteY1-14" fmla="*/ 0 h 914400"/>
              <a:gd name="connsiteX2-15" fmla="*/ 914400 w 914400"/>
              <a:gd name="connsiteY2-16" fmla="*/ 914400 h 914400"/>
              <a:gd name="connsiteX3-17" fmla="*/ 0 w 914400"/>
              <a:gd name="connsiteY3-18" fmla="*/ 914400 h 914400"/>
            </a:gdLst>
            <a:ahLst/>
            <a:cxnLst>
              <a:cxn ang="0">
                <a:pos x="connsiteX0-1" y="connsiteY0-2"/>
              </a:cxn>
              <a:cxn ang="0">
                <a:pos x="connsiteX1-3" y="connsiteY1-4"/>
              </a:cxn>
              <a:cxn ang="0">
                <a:pos x="connsiteX2-5" y="connsiteY2-6"/>
              </a:cxn>
              <a:cxn ang="0">
                <a:pos x="connsiteX3-7" y="connsiteY3-8"/>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solidFill>
                <a:srgbClr val="003C6C"/>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605" name="Rectangle 10"/>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1" fmla="*/ 0 w 914400"/>
              <a:gd name="connsiteY0-2" fmla="*/ 0 h 914400"/>
              <a:gd name="connsiteX1-3" fmla="*/ 914400 w 914400"/>
              <a:gd name="connsiteY1-4" fmla="*/ 0 h 914400"/>
              <a:gd name="connsiteX2-5" fmla="*/ 914400 w 914400"/>
              <a:gd name="connsiteY2-6" fmla="*/ 914400 h 914400"/>
              <a:gd name="connsiteX3-7" fmla="*/ 0 w 914400"/>
              <a:gd name="connsiteY3-8" fmla="*/ 914400 h 914400"/>
              <a:gd name="connsiteX4-9" fmla="*/ 91440 w 914400"/>
              <a:gd name="connsiteY4-10" fmla="*/ 91440 h 914400"/>
              <a:gd name="connsiteX0-11" fmla="*/ 0 w 914400"/>
              <a:gd name="connsiteY0-12" fmla="*/ 0 h 914400"/>
              <a:gd name="connsiteX1-13" fmla="*/ 914400 w 914400"/>
              <a:gd name="connsiteY1-14" fmla="*/ 0 h 914400"/>
              <a:gd name="connsiteX2-15" fmla="*/ 914400 w 914400"/>
              <a:gd name="connsiteY2-16" fmla="*/ 914400 h 914400"/>
              <a:gd name="connsiteX3-17" fmla="*/ 0 w 914400"/>
              <a:gd name="connsiteY3-18" fmla="*/ 914400 h 914400"/>
              <a:gd name="connsiteX0-19" fmla="*/ 3192673 w 4107073"/>
              <a:gd name="connsiteY0-20" fmla="*/ 0 h 914400"/>
              <a:gd name="connsiteX1-21" fmla="*/ 4107073 w 4107073"/>
              <a:gd name="connsiteY1-22" fmla="*/ 0 h 914400"/>
              <a:gd name="connsiteX2-23" fmla="*/ 4107073 w 4107073"/>
              <a:gd name="connsiteY2-24" fmla="*/ 914400 h 914400"/>
              <a:gd name="connsiteX3-25" fmla="*/ 0 w 4107073"/>
              <a:gd name="connsiteY3-26" fmla="*/ 914400 h 914400"/>
              <a:gd name="connsiteX0-27" fmla="*/ 2243407 w 4107073"/>
              <a:gd name="connsiteY0-28" fmla="*/ 1404 h 914400"/>
              <a:gd name="connsiteX1-29" fmla="*/ 4107073 w 4107073"/>
              <a:gd name="connsiteY1-30" fmla="*/ 0 h 914400"/>
              <a:gd name="connsiteX2-31" fmla="*/ 4107073 w 4107073"/>
              <a:gd name="connsiteY2-32" fmla="*/ 914400 h 914400"/>
              <a:gd name="connsiteX3-33" fmla="*/ 0 w 4107073"/>
              <a:gd name="connsiteY3-34" fmla="*/ 914400 h 914400"/>
              <a:gd name="connsiteX0-35" fmla="*/ 2213109 w 4107073"/>
              <a:gd name="connsiteY0-36" fmla="*/ 0 h 918614"/>
              <a:gd name="connsiteX1-37" fmla="*/ 4107073 w 4107073"/>
              <a:gd name="connsiteY1-38" fmla="*/ 4214 h 918614"/>
              <a:gd name="connsiteX2-39" fmla="*/ 4107073 w 4107073"/>
              <a:gd name="connsiteY2-40" fmla="*/ 918614 h 918614"/>
              <a:gd name="connsiteX3-41" fmla="*/ 0 w 4107073"/>
              <a:gd name="connsiteY3-42" fmla="*/ 918614 h 918614"/>
              <a:gd name="connsiteX0-43" fmla="*/ 2213109 w 4107073"/>
              <a:gd name="connsiteY0-44" fmla="*/ 0 h 915805"/>
              <a:gd name="connsiteX1-45" fmla="*/ 4107073 w 4107073"/>
              <a:gd name="connsiteY1-46" fmla="*/ 1405 h 915805"/>
              <a:gd name="connsiteX2-47" fmla="*/ 4107073 w 4107073"/>
              <a:gd name="connsiteY2-48" fmla="*/ 915805 h 915805"/>
              <a:gd name="connsiteX3-49" fmla="*/ 0 w 4107073"/>
              <a:gd name="connsiteY3-50" fmla="*/ 915805 h 915805"/>
              <a:gd name="connsiteX0-51" fmla="*/ 2658011 w 4551975"/>
              <a:gd name="connsiteY0-52" fmla="*/ 0 h 915805"/>
              <a:gd name="connsiteX1-53" fmla="*/ 4551975 w 4551975"/>
              <a:gd name="connsiteY1-54" fmla="*/ 1405 h 915805"/>
              <a:gd name="connsiteX2-55" fmla="*/ 4551975 w 4551975"/>
              <a:gd name="connsiteY2-56" fmla="*/ 915805 h 915805"/>
              <a:gd name="connsiteX3-57" fmla="*/ 0 w 4551975"/>
              <a:gd name="connsiteY3-58" fmla="*/ 915805 h 915805"/>
              <a:gd name="connsiteX0-59" fmla="*/ 2185614 w 4551975"/>
              <a:gd name="connsiteY0-60" fmla="*/ 130 h 914400"/>
              <a:gd name="connsiteX1-61" fmla="*/ 4551975 w 4551975"/>
              <a:gd name="connsiteY1-62" fmla="*/ 0 h 914400"/>
              <a:gd name="connsiteX2-63" fmla="*/ 4551975 w 4551975"/>
              <a:gd name="connsiteY2-64" fmla="*/ 914400 h 914400"/>
              <a:gd name="connsiteX3-65" fmla="*/ 0 w 4551975"/>
              <a:gd name="connsiteY3-66" fmla="*/ 914400 h 914400"/>
            </a:gdLst>
            <a:ahLst/>
            <a:cxnLst>
              <a:cxn ang="0">
                <a:pos x="connsiteX0-1" y="connsiteY0-2"/>
              </a:cxn>
              <a:cxn ang="0">
                <a:pos x="connsiteX1-3" y="connsiteY1-4"/>
              </a:cxn>
              <a:cxn ang="0">
                <a:pos x="connsiteX2-5" y="connsiteY2-6"/>
              </a:cxn>
              <a:cxn ang="0">
                <a:pos x="connsiteX3-7" y="connsiteY3-8"/>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 name="Rectangle 115"/>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606" name="Rectangle 115"/>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pic>
        <p:nvPicPr>
          <p:cNvPr id="607" name="Graphic 606"/>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16200000">
            <a:off x="6186094" y="3864658"/>
            <a:ext cx="373956" cy="101989"/>
          </a:xfrm>
          <a:prstGeom prst="rect">
            <a:avLst/>
          </a:prstGeom>
        </p:spPr>
      </p:pic>
      <p:grpSp>
        <p:nvGrpSpPr>
          <p:cNvPr id="536" name="Group 535"/>
          <p:cNvGrpSpPr/>
          <p:nvPr/>
        </p:nvGrpSpPr>
        <p:grpSpPr>
          <a:xfrm>
            <a:off x="4940299" y="3547430"/>
            <a:ext cx="370338" cy="327772"/>
            <a:chOff x="4723767" y="3080378"/>
            <a:chExt cx="439858" cy="389301"/>
          </a:xfrm>
        </p:grpSpPr>
        <p:pic>
          <p:nvPicPr>
            <p:cNvPr id="539" name="Picture 538"/>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540" name="Group 539"/>
            <p:cNvGrpSpPr/>
            <p:nvPr/>
          </p:nvGrpSpPr>
          <p:grpSpPr>
            <a:xfrm>
              <a:off x="4723767" y="3080378"/>
              <a:ext cx="439858" cy="389301"/>
              <a:chOff x="3131835" y="4047725"/>
              <a:chExt cx="439858" cy="389301"/>
            </a:xfrm>
          </p:grpSpPr>
          <p:grpSp>
            <p:nvGrpSpPr>
              <p:cNvPr id="541" name="Group 540"/>
              <p:cNvGrpSpPr/>
              <p:nvPr/>
            </p:nvGrpSpPr>
            <p:grpSpPr>
              <a:xfrm>
                <a:off x="3131835" y="4047725"/>
                <a:ext cx="182560" cy="348911"/>
                <a:chOff x="2136298" y="4226790"/>
                <a:chExt cx="196678" cy="375893"/>
              </a:xfrm>
            </p:grpSpPr>
            <p:sp>
              <p:nvSpPr>
                <p:cNvPr id="563" name="Rectangle 562"/>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64"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42" name="Oval 541"/>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43" name="Picture 542"/>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560"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sp>
        <p:nvSpPr>
          <p:cNvPr id="609" name="Rectangle 115"/>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610" name="Rectangle 115"/>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pic>
        <p:nvPicPr>
          <p:cNvPr id="137" name="Graphic 13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0885" y="3617842"/>
            <a:ext cx="155363" cy="144264"/>
          </a:xfrm>
          <a:prstGeom prst="rect">
            <a:avLst/>
          </a:prstGeom>
        </p:spPr>
      </p:pic>
      <p:grpSp>
        <p:nvGrpSpPr>
          <p:cNvPr id="24" name="Group 23"/>
          <p:cNvGrpSpPr/>
          <p:nvPr/>
        </p:nvGrpSpPr>
        <p:grpSpPr>
          <a:xfrm>
            <a:off x="2479889" y="3223015"/>
            <a:ext cx="1164272" cy="187645"/>
            <a:chOff x="2479889" y="3223015"/>
            <a:chExt cx="1164272" cy="187645"/>
          </a:xfrm>
        </p:grpSpPr>
        <p:sp>
          <p:nvSpPr>
            <p:cNvPr id="712" name="Rectangle 711"/>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77" name="Graphic 67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2268" y="3248214"/>
              <a:ext cx="155363" cy="144264"/>
            </a:xfrm>
            <a:prstGeom prst="rect">
              <a:avLst/>
            </a:prstGeom>
          </p:spPr>
        </p:pic>
        <p:sp>
          <p:nvSpPr>
            <p:cNvPr id="719" name="Commitments_EC4D"/>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pic>
        <p:nvPicPr>
          <p:cNvPr id="616" name="Graphic 61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7925" y="3060980"/>
            <a:ext cx="155363" cy="144264"/>
          </a:xfrm>
          <a:prstGeom prst="rect">
            <a:avLst/>
          </a:prstGeom>
        </p:spPr>
      </p:pic>
      <p:grpSp>
        <p:nvGrpSpPr>
          <p:cNvPr id="153" name="Group 152"/>
          <p:cNvGrpSpPr/>
          <p:nvPr/>
        </p:nvGrpSpPr>
        <p:grpSpPr>
          <a:xfrm>
            <a:off x="2472457" y="3458316"/>
            <a:ext cx="833053" cy="527412"/>
            <a:chOff x="2144445" y="2968032"/>
            <a:chExt cx="879313" cy="527412"/>
          </a:xfrm>
        </p:grpSpPr>
        <p:sp>
          <p:nvSpPr>
            <p:cNvPr id="679" name="Rectangle 678"/>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87" name="Rectangle 686"/>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5" name="Rectangle 694"/>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2" name="Commitments_EC4D"/>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sp>
          <p:nvSpPr>
            <p:cNvPr id="703" name="Commitments_EC4D"/>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sp>
          <p:nvSpPr>
            <p:cNvPr id="704" name="Commitments_EC4D"/>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cxnSp>
        <p:nvCxnSpPr>
          <p:cNvPr id="221" name="Connector: Elbow 220"/>
          <p:cNvCxnSpPr>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cxnSp>
        <p:nvCxnSpPr>
          <p:cNvPr id="9" name="Connector: Elbow 8"/>
          <p:cNvCxnSpPr>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5" tooltip="Windows 10 IoT Core and Windows 10 IoT Enterprise provide a secure solution for IoT devices with flexibility to support headless, ARM-based devices or powerful, Win32-driven devices."/>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71" name="Rectangle 670">
            <a:hlinkClick r:id="rId36" tooltip="Azure IoT Central is a fully managed IoT SaaS (software-as-a-service) solution that makes it easy to connect, monitor and manage your IoT assets at scale, so you can create deep insights from your IoT data and take informed action. "/>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11" name="Title 1"/>
          <p:cNvSpPr txBox="1"/>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endPar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ct val="0"/>
              </a:spcBef>
              <a:spcAft>
                <a:spcPts val="600"/>
              </a:spcAft>
              <a:buClrTx/>
              <a:buSzTx/>
              <a:buFontTx/>
              <a:buNone/>
              <a:defRPr/>
            </a:pP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7"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8"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p:cNvGrpSpPr/>
          <p:nvPr/>
        </p:nvGrpSpPr>
        <p:grpSpPr>
          <a:xfrm>
            <a:off x="2062962" y="2128487"/>
            <a:ext cx="6159022" cy="537733"/>
            <a:chOff x="2062962" y="2128487"/>
            <a:chExt cx="6159022" cy="537733"/>
          </a:xfrm>
        </p:grpSpPr>
        <p:sp>
          <p:nvSpPr>
            <p:cNvPr id="715" name="Rectangle 714"/>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39" name="TextBox 550"/>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mn-cs"/>
                </a:rPr>
                <a:t>Microsoft Azure</a:t>
              </a:r>
              <a:endPar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mn-cs"/>
              </a:endParaRPr>
            </a:p>
          </p:txBody>
        </p:sp>
        <p:sp>
          <p:nvSpPr>
            <p:cNvPr id="491" name="TextBox 490"/>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endPar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cxnSp>
        <p:nvCxnSpPr>
          <p:cNvPr id="4" name="Connector: Elbow 3"/>
          <p:cNvCxnSpPr>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93" name="Straight Connector 192"/>
          <p:cNvCxnSpPr/>
          <p:nvPr/>
        </p:nvCxnSpPr>
        <p:spPr>
          <a:xfrm flipH="1">
            <a:off x="7277888" y="2561170"/>
            <a:ext cx="1066087" cy="0"/>
          </a:xfrm>
          <a:prstGeom prst="line">
            <a:avLst/>
          </a:pr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cxnSp>
      <p:grpSp>
        <p:nvGrpSpPr>
          <p:cNvPr id="30" name="Group 29"/>
          <p:cNvGrpSpPr/>
          <p:nvPr/>
        </p:nvGrpSpPr>
        <p:grpSpPr>
          <a:xfrm>
            <a:off x="8491368" y="362896"/>
            <a:ext cx="1128835" cy="1004795"/>
            <a:chOff x="8491368" y="362896"/>
            <a:chExt cx="1128835" cy="1004795"/>
          </a:xfrm>
        </p:grpSpPr>
        <p:sp>
          <p:nvSpPr>
            <p:cNvPr id="389" name="Rectangle 388"/>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EB3C00"/>
                  </a:solidFill>
                  <a:effectLst/>
                  <a:uLnTx/>
                  <a:uFillTx/>
                  <a:latin typeface="Segoe UI" panose="020B0502040204020203"/>
                  <a:ea typeface="+mn-ea"/>
                  <a:cs typeface="Segoe UI Light" panose="020B0502040204020203" pitchFamily="34" charset="0"/>
                </a:rPr>
                <a:t>Office 365</a:t>
              </a:r>
              <a:endParaRPr kumimoji="0" lang="en-US" sz="1200" b="0" i="0" u="none" strike="noStrike" kern="1200" cap="none" spc="0" normalizeH="0" baseline="0" noProof="0">
                <a:ln>
                  <a:noFill/>
                </a:ln>
                <a:solidFill>
                  <a:srgbClr val="EB3C00"/>
                </a:solidFill>
                <a:effectLst/>
                <a:uLnTx/>
                <a:uFillTx/>
                <a:latin typeface="Segoe UI" panose="020B0502040204020203"/>
                <a:ea typeface="+mn-ea"/>
                <a:cs typeface="Segoe UI Light" panose="020B0502040204020203" pitchFamily="34" charset="0"/>
              </a:endParaRPr>
            </a:p>
          </p:txBody>
        </p:sp>
        <p:cxnSp>
          <p:nvCxnSpPr>
            <p:cNvPr id="487" name="Straight Connector 486"/>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EB3C00"/>
                  </a:solidFill>
                  <a:effectLst/>
                  <a:uLnTx/>
                  <a:uFillTx/>
                  <a:latin typeface="Segoe UI" panose="020B0502040204020203"/>
                  <a:ea typeface="+mn-ea"/>
                  <a:cs typeface="Segoe UI Light" panose="020B0502040204020203" pitchFamily="34" charset="0"/>
                </a:rPr>
                <a:t>Dynamics 365</a:t>
              </a:r>
              <a:endParaRPr kumimoji="0" lang="en-US" sz="1200" b="0" i="0" u="none" strike="noStrike" kern="1200" cap="none" spc="0" normalizeH="0" baseline="0" noProof="0">
                <a:ln>
                  <a:noFill/>
                </a:ln>
                <a:solidFill>
                  <a:srgbClr val="EB3C00"/>
                </a:solidFill>
                <a:effectLst/>
                <a:uLnTx/>
                <a:uFillTx/>
                <a:latin typeface="Segoe UI" panose="020B0502040204020203"/>
                <a:ea typeface="+mn-ea"/>
                <a:cs typeface="Segoe UI Light" panose="020B0502040204020203" pitchFamily="34" charset="0"/>
              </a:endParaRPr>
            </a:p>
          </p:txBody>
        </p:sp>
      </p:grpSp>
      <p:sp>
        <p:nvSpPr>
          <p:cNvPr id="408" name="Rectangle 407"/>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cxnSp>
        <p:nvCxnSpPr>
          <p:cNvPr id="673" name="Connector: Elbow 672"/>
          <p:cNvCxnSpPr>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p:cNvCxnSpPr>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729" name="Connector: Elbow 728"/>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p:cNvPicPr>
            <a:picLocks noChangeAspect="1"/>
          </p:cNvPicPr>
          <p:nvPr/>
        </p:nvPicPr>
        <p:blipFill>
          <a:blip r:embed="rId41">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p:cNvPicPr>
            <a:picLocks noChangeAspect="1"/>
          </p:cNvPicPr>
          <p:nvPr/>
        </p:nvPicPr>
        <p:blipFill>
          <a:blip r:embed="rId42"/>
          <a:stretch>
            <a:fillRect/>
          </a:stretch>
        </p:blipFill>
        <p:spPr>
          <a:xfrm>
            <a:off x="10388351" y="4597773"/>
            <a:ext cx="295720" cy="197147"/>
          </a:xfrm>
          <a:prstGeom prst="rect">
            <a:avLst/>
          </a:prstGeom>
        </p:spPr>
      </p:pic>
      <p:grpSp>
        <p:nvGrpSpPr>
          <p:cNvPr id="717" name="Group 716"/>
          <p:cNvGrpSpPr/>
          <p:nvPr/>
        </p:nvGrpSpPr>
        <p:grpSpPr>
          <a:xfrm>
            <a:off x="3821452" y="4664050"/>
            <a:ext cx="370338" cy="327772"/>
            <a:chOff x="4723767" y="3080378"/>
            <a:chExt cx="439858" cy="389301"/>
          </a:xfrm>
        </p:grpSpPr>
        <p:pic>
          <p:nvPicPr>
            <p:cNvPr id="718" name="Picture 717"/>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721" name="Group 720"/>
            <p:cNvGrpSpPr/>
            <p:nvPr/>
          </p:nvGrpSpPr>
          <p:grpSpPr>
            <a:xfrm>
              <a:off x="4723767" y="3080378"/>
              <a:ext cx="439858" cy="389301"/>
              <a:chOff x="3131835" y="4047725"/>
              <a:chExt cx="439858" cy="389301"/>
            </a:xfrm>
          </p:grpSpPr>
          <p:grpSp>
            <p:nvGrpSpPr>
              <p:cNvPr id="722" name="Group 721"/>
              <p:cNvGrpSpPr/>
              <p:nvPr/>
            </p:nvGrpSpPr>
            <p:grpSpPr>
              <a:xfrm>
                <a:off x="3131835" y="4047725"/>
                <a:ext cx="182560" cy="348911"/>
                <a:chOff x="2136298" y="4226790"/>
                <a:chExt cx="196678" cy="375893"/>
              </a:xfrm>
            </p:grpSpPr>
            <p:sp>
              <p:nvSpPr>
                <p:cNvPr id="731" name="Rectangle 730"/>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32"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723" name="Oval 722"/>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725" name="Picture 724"/>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730"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631" name="Group 630"/>
          <p:cNvGrpSpPr/>
          <p:nvPr/>
        </p:nvGrpSpPr>
        <p:grpSpPr>
          <a:xfrm>
            <a:off x="4366364" y="4664050"/>
            <a:ext cx="370338" cy="327772"/>
            <a:chOff x="4723767" y="3080378"/>
            <a:chExt cx="439858" cy="389301"/>
          </a:xfrm>
        </p:grpSpPr>
        <p:pic>
          <p:nvPicPr>
            <p:cNvPr id="632" name="Picture 631"/>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633" name="Group 632"/>
            <p:cNvGrpSpPr/>
            <p:nvPr/>
          </p:nvGrpSpPr>
          <p:grpSpPr>
            <a:xfrm>
              <a:off x="4723767" y="3080378"/>
              <a:ext cx="439858" cy="389301"/>
              <a:chOff x="3131835" y="4047725"/>
              <a:chExt cx="439858" cy="389301"/>
            </a:xfrm>
          </p:grpSpPr>
          <p:grpSp>
            <p:nvGrpSpPr>
              <p:cNvPr id="635" name="Group 634"/>
              <p:cNvGrpSpPr/>
              <p:nvPr/>
            </p:nvGrpSpPr>
            <p:grpSpPr>
              <a:xfrm>
                <a:off x="3131835" y="4047725"/>
                <a:ext cx="182560" cy="348911"/>
                <a:chOff x="2136298" y="4226790"/>
                <a:chExt cx="196678" cy="375893"/>
              </a:xfrm>
            </p:grpSpPr>
            <p:sp>
              <p:nvSpPr>
                <p:cNvPr id="648" name="Rectangle 647"/>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49"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36" name="Oval 635"/>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646" name="Picture 645"/>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647"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6" name="Group 5"/>
          <p:cNvGrpSpPr/>
          <p:nvPr/>
        </p:nvGrpSpPr>
        <p:grpSpPr>
          <a:xfrm>
            <a:off x="3127872" y="4599586"/>
            <a:ext cx="371764" cy="354262"/>
            <a:chOff x="775326" y="4265359"/>
            <a:chExt cx="420437" cy="400643"/>
          </a:xfrm>
        </p:grpSpPr>
        <p:grpSp>
          <p:nvGrpSpPr>
            <p:cNvPr id="654" name="Group 653"/>
            <p:cNvGrpSpPr/>
            <p:nvPr/>
          </p:nvGrpSpPr>
          <p:grpSpPr>
            <a:xfrm>
              <a:off x="812649" y="4265359"/>
              <a:ext cx="182560" cy="348911"/>
              <a:chOff x="2136298" y="4226790"/>
              <a:chExt cx="196678" cy="375893"/>
            </a:xfrm>
          </p:grpSpPr>
          <p:sp>
            <p:nvSpPr>
              <p:cNvPr id="655" name="Rectangle 654"/>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56"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657" name="Group 656"/>
            <p:cNvGrpSpPr/>
            <p:nvPr/>
          </p:nvGrpSpPr>
          <p:grpSpPr>
            <a:xfrm>
              <a:off x="890810" y="4317091"/>
              <a:ext cx="182560" cy="348911"/>
              <a:chOff x="2136298" y="4226790"/>
              <a:chExt cx="196678" cy="375893"/>
            </a:xfrm>
          </p:grpSpPr>
          <p:sp>
            <p:nvSpPr>
              <p:cNvPr id="658" name="Rectangle 657"/>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59"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60" name="TextBox 659"/>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endPar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650" name="Group 649"/>
          <p:cNvGrpSpPr/>
          <p:nvPr/>
        </p:nvGrpSpPr>
        <p:grpSpPr>
          <a:xfrm>
            <a:off x="5595743" y="4664050"/>
            <a:ext cx="370338" cy="327772"/>
            <a:chOff x="4723767" y="3080378"/>
            <a:chExt cx="439858" cy="389301"/>
          </a:xfrm>
        </p:grpSpPr>
        <p:pic>
          <p:nvPicPr>
            <p:cNvPr id="651" name="Picture 650"/>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652" name="Group 651"/>
            <p:cNvGrpSpPr/>
            <p:nvPr/>
          </p:nvGrpSpPr>
          <p:grpSpPr>
            <a:xfrm>
              <a:off x="4723767" y="3080378"/>
              <a:ext cx="439858" cy="389301"/>
              <a:chOff x="3131835" y="4047725"/>
              <a:chExt cx="439858" cy="389301"/>
            </a:xfrm>
          </p:grpSpPr>
          <p:grpSp>
            <p:nvGrpSpPr>
              <p:cNvPr id="653" name="Group 652"/>
              <p:cNvGrpSpPr/>
              <p:nvPr/>
            </p:nvGrpSpPr>
            <p:grpSpPr>
              <a:xfrm>
                <a:off x="3131835" y="4047725"/>
                <a:ext cx="182560" cy="348911"/>
                <a:chOff x="2136298" y="4226790"/>
                <a:chExt cx="196678" cy="375893"/>
              </a:xfrm>
            </p:grpSpPr>
            <p:sp>
              <p:nvSpPr>
                <p:cNvPr id="666" name="Rectangle 665"/>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67"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61" name="Oval 660"/>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662" name="Picture 661"/>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663"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sp>
        <p:nvSpPr>
          <p:cNvPr id="92" name="Rectangle 91">
            <a:hlinkClick r:id="rId43" tooltip="Microsoft Intune provides mobile device management, mobile application management, and PC management capabilities from the cloud. "/>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2" name="Group 41"/>
          <p:cNvGrpSpPr/>
          <p:nvPr/>
        </p:nvGrpSpPr>
        <p:grpSpPr>
          <a:xfrm>
            <a:off x="2482471" y="2729987"/>
            <a:ext cx="5739513" cy="717660"/>
            <a:chOff x="2545101" y="2729987"/>
            <a:chExt cx="5739513" cy="717660"/>
          </a:xfrm>
        </p:grpSpPr>
        <p:sp>
          <p:nvSpPr>
            <p:cNvPr id="496" name="Rectangle 495">
              <a:hlinkClick r:id="rId44" tooltip="Azure Security Center is built into the Azure platform and provides cross-platform threat protection and detection across clouds and on-premises. "/>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endPar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6" name="Rectangle 485">
              <a:hlinkClick r:id="rId44" tooltip="Azure Security Center is built into the Azure platform and provides cross-platform threat protection and detection across clouds and on-premises."/>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08" name="Rectangle 507">
              <a:hlinkClick r:id="rId45" tooltip="Security Center Just in time virtual machine (VM) access can be used to lock down inbound traffic to your Azure VMs, reducing exposure to attacks while providing easy access to connect to VMs when needed."/>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51" name="Rectangle 550">
              <a:hlinkClick r:id="rId46" tooltip="Security health monitoring provides continuous risk assessment and actionable recommendations for VMs, applications, networks, storage and data services to identify missing patches, AV updates, WAFs, and many more "/>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endPar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503" name="Group 502"/>
          <p:cNvGrpSpPr/>
          <p:nvPr/>
        </p:nvGrpSpPr>
        <p:grpSpPr>
          <a:xfrm>
            <a:off x="7381099" y="3351568"/>
            <a:ext cx="188672" cy="45719"/>
            <a:chOff x="6660452" y="3094221"/>
            <a:chExt cx="188672" cy="45719"/>
          </a:xfrm>
        </p:grpSpPr>
        <p:sp>
          <p:nvSpPr>
            <p:cNvPr id="505" name="Oval 504"/>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06" name="Oval 505"/>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07" name="Oval 506"/>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85" name="Rectangle 84"/>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noAutofit/>
          </a:bodyPr>
          <a:lstStyle/>
          <a:p>
            <a:pPr marL="0" marR="0" lvl="0" indent="0" algn="l" defTabSz="914400" rtl="0" eaLnBrk="1" fontAlgn="base" latinLnBrk="0" hangingPunct="1">
              <a:lnSpc>
                <a:spcPct val="97000"/>
              </a:lnSpc>
              <a:spcBef>
                <a:spcPct val="0"/>
              </a:spcBef>
              <a:spcAft>
                <a:spcPct val="0"/>
              </a:spcAft>
              <a:buClrTx/>
              <a:buSzTx/>
              <a:buFontTx/>
              <a:buNone/>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endPar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base" latinLnBrk="0" hangingPunct="1">
              <a:lnSpc>
                <a:spcPct val="97000"/>
              </a:lnSpc>
              <a:spcBef>
                <a:spcPct val="0"/>
              </a:spcBef>
              <a:spcAft>
                <a:spcPct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68" name="Group 167"/>
          <p:cNvGrpSpPr/>
          <p:nvPr/>
        </p:nvGrpSpPr>
        <p:grpSpPr>
          <a:xfrm>
            <a:off x="6033699" y="919782"/>
            <a:ext cx="391537" cy="163189"/>
            <a:chOff x="5576198" y="965691"/>
            <a:chExt cx="493273" cy="217085"/>
          </a:xfrm>
        </p:grpSpPr>
        <p:sp>
          <p:nvSpPr>
            <p:cNvPr id="167" name="Rectangle 166"/>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57" name="Rectangle 556"/>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58" name="Rectangle 557"/>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59" name="Rectangle 558"/>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cxnSp>
        <p:nvCxnSpPr>
          <p:cNvPr id="164" name="Straight Arrow Connector 163"/>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p:cNvGrpSpPr/>
          <p:nvPr/>
        </p:nvGrpSpPr>
        <p:grpSpPr>
          <a:xfrm>
            <a:off x="152400" y="101085"/>
            <a:ext cx="4422525" cy="1707904"/>
            <a:chOff x="152400" y="101085"/>
            <a:chExt cx="4422525" cy="1707904"/>
          </a:xfrm>
        </p:grpSpPr>
        <p:sp>
          <p:nvSpPr>
            <p:cNvPr id="578" name="Rectangle 577"/>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85" name="Rectangle 584"/>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endPar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grpSp>
      <p:sp>
        <p:nvSpPr>
          <p:cNvPr id="681" name="Rectangle 680">
            <a:hlinkClick r:id="rId47" tooltip="A managed hunting service built into Defender ATP that provides Security Operation Centers (SOCs) with expert level monitoring and analysis to help them ensure that critical threats in their unique environments don’t get missed."/>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endPar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82" name="Rectangle 681">
            <a:hlinkClick r:id="rId48" tooltip="Microsoft's Detection and Response Team (DART) provides onsite and remote assistance with incident response, recovery, and threat hunting. The incident response is effectively &quot;on retainer&quot; for customers with Premier Suppor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endPar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690" name="Straight Connector 689"/>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p:cNvGrpSpPr/>
          <p:nvPr/>
        </p:nvGrpSpPr>
        <p:grpSpPr>
          <a:xfrm>
            <a:off x="238429" y="906059"/>
            <a:ext cx="620554" cy="529100"/>
            <a:chOff x="238879" y="899039"/>
            <a:chExt cx="620554" cy="529100"/>
          </a:xfrm>
        </p:grpSpPr>
        <p:grpSp>
          <p:nvGrpSpPr>
            <p:cNvPr id="44" name="Group 43"/>
            <p:cNvGrpSpPr/>
            <p:nvPr/>
          </p:nvGrpSpPr>
          <p:grpSpPr>
            <a:xfrm>
              <a:off x="238879" y="899039"/>
              <a:ext cx="616225" cy="298190"/>
              <a:chOff x="238879" y="899039"/>
              <a:chExt cx="616225" cy="298190"/>
            </a:xfrm>
          </p:grpSpPr>
          <p:sp>
            <p:nvSpPr>
              <p:cNvPr id="692" name="Rectangle 691"/>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algn="ctr" defTabSz="914400" rtl="0" eaLnBrk="1" fontAlgn="auto" latinLnBrk="0" hangingPunct="1">
                  <a:lnSpc>
                    <a:spcPct val="97000"/>
                  </a:lnSpc>
                  <a:spcBef>
                    <a:spcPts val="0"/>
                  </a:spcBef>
                  <a:spcAft>
                    <a:spcPts val="0"/>
                  </a:spcAft>
                  <a:buClrTx/>
                  <a:buSzTx/>
                  <a:buFontTx/>
                  <a:buNone/>
                  <a:defRPr/>
                </a:pPr>
                <a:r>
                  <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 </a:t>
                </a:r>
                <a:r>
                  <a:rPr lang="en-US" sz="900" kern="0"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Mgmt</a:t>
                </a:r>
                <a:endPar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45" name="Group 44"/>
            <p:cNvGrpSpPr/>
            <p:nvPr/>
          </p:nvGrpSpPr>
          <p:grpSpPr>
            <a:xfrm>
              <a:off x="238905" y="1236790"/>
              <a:ext cx="620528" cy="191349"/>
              <a:chOff x="238905" y="1236790"/>
              <a:chExt cx="620528" cy="191349"/>
            </a:xfrm>
          </p:grpSpPr>
          <p:sp>
            <p:nvSpPr>
              <p:cNvPr id="691" name="Rectangle 690"/>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6205"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4" name="Commitments_EC4D"/>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cxnSp>
        <p:nvCxnSpPr>
          <p:cNvPr id="488" name="Straight Connector 487"/>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4" tooltip="Azure Security Center is built into the Azure platform and provides cross-platform threat protection and detection across clouds and on-premises."/>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34" name="Rectangle 633">
            <a:hlinkClick r:id="rId49" tooltip="Microsoft Defender Advanced Threat Protection (ATP) provides powerful Windows 10 protections, Endpoint Detection and Response (EDR) across platforms, and Automated Incident Response Services"/>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Microsoft</a:t>
            </a: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endParaRPr lang="en-US" sz="6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45720" lvl="0">
              <a:lnSpc>
                <a:spcPct val="97000"/>
              </a:lnSpc>
              <a:defRPr/>
            </a:pPr>
            <a:br>
              <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0" tooltip="Collaborate more securely with sophisticated attack protection including sandbox detonation, integrated threat intelligence, attack simulation &amp; more across Email, SharePoint Online, OneDrive for Business, Teams, etc. "/>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52" name="Rectangle 751">
            <a:hlinkClick r:id="rId21" tooltip="Azure Advanced Threat Protection (ATP) detects on-premises Active Directory attacks using behavioral analysis (UEBA) + specific detections for Pass the Hash/Ticket/Password, Golden Ticket, Skeleton Key, and others."/>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764" name="Straight Connector 763"/>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p:cNvGrpSpPr/>
          <p:nvPr/>
        </p:nvGrpSpPr>
        <p:grpSpPr>
          <a:xfrm>
            <a:off x="919183" y="901350"/>
            <a:ext cx="680789" cy="555975"/>
            <a:chOff x="910629" y="1103797"/>
            <a:chExt cx="611226" cy="658409"/>
          </a:xfrm>
        </p:grpSpPr>
        <p:sp>
          <p:nvSpPr>
            <p:cNvPr id="778" name="Rectangle 777">
              <a:hlinkClick r:id="rId51" tooltip="Cloud App Security provides key capabilities for Shadow IT Risk management (discover, assess, approve, and manage SaaS apps via API + Proxy), Info Protection (discover/protect), and SOC (alerting and investigation) "/>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3" tooltip="The Security API for the Microsoft Graph acts as a backplane or “Bus” for security operations centers by providing a standard interface and common schema to integrate security solutions from Microsoft and partners. "/>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a:t>
            </a:r>
            <a:r>
              <a:rPr kumimoji="0" lang="en-US" sz="900" b="1"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4" tooltip="Microsoft’s Advanced Threat Protection (ATP) capabilities provide an integrated analyst experience for investigation, response, recovery across devices, identities, and email/collaboration tools. "/>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9155" marR="0" lvl="0" indent="0" algn="ctr" defTabSz="914400" rtl="0" eaLnBrk="1" fontAlgn="auto" latinLnBrk="0" hangingPunct="1">
              <a:lnSpc>
                <a:spcPct val="97000"/>
              </a:lnSpc>
              <a:spcBef>
                <a:spcPts val="0"/>
              </a:spcBef>
              <a:spcAft>
                <a:spcPts val="10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5" name="Rectangle 494">
            <a:hlinkClick r:id="rId55" tooltip="Each Microsoft SOC capability can integrate logs &amp; alerts with your existing SIEM."/>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endPar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0" name="Rectangle 499"/>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endPar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11" name="Rectangle 610">
            <a:hlinkClick r:id="rId56" tooltip="Security Center builds recommended application whitelist policies for VMs in Azure by applying machine learning to applications running in the VM, greatly simplifying a powerful protection. "/>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endPar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6" name="Group 85"/>
          <p:cNvGrpSpPr/>
          <p:nvPr/>
        </p:nvGrpSpPr>
        <p:grpSpPr>
          <a:xfrm>
            <a:off x="10564273" y="2261078"/>
            <a:ext cx="1334164" cy="1994917"/>
            <a:chOff x="10564273" y="2261078"/>
            <a:chExt cx="1334164" cy="1994917"/>
          </a:xfrm>
        </p:grpSpPr>
        <p:sp>
          <p:nvSpPr>
            <p:cNvPr id="398" name="Rectangle 397">
              <a:hlinkClick r:id="rId57" tooltip="Azure MFA helps safeguard access to data and applications while meeting user demand for a simple sign-in process. It delivers strong authentication via a range of verification methods, including phone call, text message, or mobile app verification."/>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99" name="Picture 195" descr="Multi-Factor Authentication.png"/>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59" tooltip="Azure AD Privileged Identity Management allows you to manage, control, and monitor privileged access using approval workflows. This includes access to resources in Azure AD, Azure Resources (Preview), and other Microsoft Online Services like Office 365"/>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03" name="Freeform 113"/>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60" tooltip="Enables you to replace passwords with easy to use but strong multifactor authentication. Windows Hello uses a public and private key pair secured by the TPM, unlocked using a gesture like fingerprint, facial recognition or PIN. "/>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05" name="Picture 404"/>
            <p:cNvPicPr>
              <a:picLocks noChangeAspect="1"/>
            </p:cNvPicPr>
            <p:nvPr/>
          </p:nvPicPr>
          <p:blipFill rotWithShape="1">
            <a:blip r:embed="rId6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600031" y="4045778"/>
              <a:ext cx="146721" cy="137338"/>
            </a:xfrm>
            <a:prstGeom prst="rect">
              <a:avLst/>
            </a:prstGeom>
          </p:spPr>
        </p:pic>
        <p:sp>
          <p:nvSpPr>
            <p:cNvPr id="406" name="Rectangle 405">
              <a:hlinkClick r:id="rId62" tooltip="Azure Active Directory Identity Protection provides you with a consolidated view into risk events and potential vulnerabilities affecting your organization’s identities."/>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3" tooltip="Azure AD B2C is an identity management service that enables you to customize &amp; control how customers sign up, sign in, and manage profiles for your apps. Enabling this scenario reduces risk by moving customer accounts out of your enterprise directory(ies)."/>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5" name="Rectangle 484">
              <a:hlinkClick r:id="rId64" tooltip="Azure AD business-to-business (B2B) collaboration enables working with users in other organizations. Enabling this scenario reduces risk by moving partner accounts (and risk) out of your enterprise directory(ies)."/>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60" name="Picture 459"/>
            <p:cNvPicPr>
              <a:picLocks noChangeAspect="1"/>
            </p:cNvPicPr>
            <p:nvPr/>
          </p:nvPicPr>
          <p:blipFill>
            <a:blip r:embed="rId41">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p:cNvPicPr>
              <a:picLocks noChangeAspect="1"/>
            </p:cNvPicPr>
            <p:nvPr/>
          </p:nvPicPr>
          <p:blipFill>
            <a:blip r:embed="rId41">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p:cNvSpPr/>
            <p:nvPr/>
          </p:nvSpPr>
          <p:spPr>
            <a:xfrm>
              <a:off x="10724854" y="2261078"/>
              <a:ext cx="1173583" cy="648896"/>
            </a:xfrm>
            <a:prstGeom prst="rect">
              <a:avLst/>
            </a:prstGeom>
          </p:spPr>
          <p:txBody>
            <a:bodyPr wrap="square">
              <a:spAutoFit/>
            </a:bodyPr>
            <a:lstStyle/>
            <a:p>
              <a:pPr lvl="0">
                <a:defRPr/>
              </a:pP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endPar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endPar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57150" lvl="0">
                <a:spcBef>
                  <a:spcPts val="200"/>
                </a:spcBef>
                <a:spcAft>
                  <a:spcPts val="100"/>
                </a:spcAft>
                <a:defRPr/>
              </a:pPr>
              <a:r>
                <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00"/>
            </a:p>
          </p:txBody>
        </p:sp>
        <p:grpSp>
          <p:nvGrpSpPr>
            <p:cNvPr id="627" name="Group 626"/>
            <p:cNvGrpSpPr/>
            <p:nvPr/>
          </p:nvGrpSpPr>
          <p:grpSpPr>
            <a:xfrm>
              <a:off x="10882847" y="2889403"/>
              <a:ext cx="188672" cy="45719"/>
              <a:chOff x="6660452" y="3094221"/>
              <a:chExt cx="188672" cy="45719"/>
            </a:xfrm>
          </p:grpSpPr>
          <p:sp>
            <p:nvSpPr>
              <p:cNvPr id="637" name="Oval 636"/>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38" name="Oval 637"/>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39" name="Oval 638"/>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grpSp>
        <p:nvGrpSpPr>
          <p:cNvPr id="5" name="Group 4"/>
          <p:cNvGrpSpPr/>
          <p:nvPr/>
        </p:nvGrpSpPr>
        <p:grpSpPr>
          <a:xfrm>
            <a:off x="4101353" y="6121074"/>
            <a:ext cx="1614698" cy="211725"/>
            <a:chOff x="3821452" y="6124342"/>
            <a:chExt cx="1614698" cy="211725"/>
          </a:xfrm>
        </p:grpSpPr>
        <p:sp>
          <p:nvSpPr>
            <p:cNvPr id="672" name="Rectangle 671">
              <a:hlinkClick r:id="rId66" tooltip="Microsoft created a threat model document for the Azure IoT reference architecture."/>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algn="l"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4728" y="6160357"/>
              <a:ext cx="146611" cy="146611"/>
            </a:xfrm>
            <a:prstGeom prst="rect">
              <a:avLst/>
            </a:prstGeom>
          </p:spPr>
        </p:pic>
      </p:grpSp>
      <p:grpSp>
        <p:nvGrpSpPr>
          <p:cNvPr id="2" name="Group 1"/>
          <p:cNvGrpSpPr/>
          <p:nvPr/>
        </p:nvGrpSpPr>
        <p:grpSpPr>
          <a:xfrm>
            <a:off x="4101353" y="5846778"/>
            <a:ext cx="1614698" cy="211725"/>
            <a:chOff x="3821452" y="5850046"/>
            <a:chExt cx="1614698" cy="211725"/>
          </a:xfrm>
        </p:grpSpPr>
        <p:sp>
          <p:nvSpPr>
            <p:cNvPr id="707" name="Rectangle 706">
              <a:hlinkClick r:id="rId69" tooltip="Microsoft contributed significantly to the IoT Security Maturity Model, which enables Internet of Things (IoT) providers to invest in the right level of security mechanisms to meet their requirements. "/>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a:lnSpc>
                  <a:spcPct val="97000"/>
                </a:lnSpc>
              </a:pPr>
              <a:r>
                <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endPar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465" name="Graphic 464" descr="Document"/>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3848836" y="5879991"/>
              <a:ext cx="146611" cy="146611"/>
            </a:xfrm>
            <a:prstGeom prst="rect">
              <a:avLst/>
            </a:prstGeom>
          </p:spPr>
        </p:pic>
      </p:grpSp>
      <p:pic>
        <p:nvPicPr>
          <p:cNvPr id="552" name="Picture 551"/>
          <p:cNvPicPr>
            <a:picLocks noChangeAspect="1"/>
          </p:cNvPicPr>
          <p:nvPr/>
        </p:nvPicPr>
        <p:blipFill>
          <a:blip r:embed="rId42"/>
          <a:stretch>
            <a:fillRect/>
          </a:stretch>
        </p:blipFill>
        <p:spPr>
          <a:xfrm>
            <a:off x="4056281" y="1064108"/>
            <a:ext cx="155187" cy="103458"/>
          </a:xfrm>
          <a:prstGeom prst="rect">
            <a:avLst/>
          </a:prstGeom>
        </p:spPr>
      </p:pic>
      <p:grpSp>
        <p:nvGrpSpPr>
          <p:cNvPr id="31" name="Group 30"/>
          <p:cNvGrpSpPr/>
          <p:nvPr/>
        </p:nvGrpSpPr>
        <p:grpSpPr>
          <a:xfrm>
            <a:off x="3154581" y="5854485"/>
            <a:ext cx="852881" cy="476718"/>
            <a:chOff x="3154581" y="5854485"/>
            <a:chExt cx="852881" cy="476718"/>
          </a:xfrm>
        </p:grpSpPr>
        <p:sp>
          <p:nvSpPr>
            <p:cNvPr id="482" name="Rectangle 481">
              <a:hlinkClick r:id="rId70" tooltip="End to end solution to securing new IoT devices with a hardened Linux OS, certified microcontrollers (MCUs), and security service which collectively provide the &quot;Seven Properties of Highly-Secure Devices&quo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9" name="Picture 18" descr="A close up of a logo&#10;&#10;Description generated with very high confidence"/>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p:cNvGrpSpPr/>
          <p:nvPr/>
        </p:nvGrpSpPr>
        <p:grpSpPr>
          <a:xfrm>
            <a:off x="8646730" y="2519843"/>
            <a:ext cx="1359749" cy="1638528"/>
            <a:chOff x="8652026" y="2865441"/>
            <a:chExt cx="1359749" cy="1638528"/>
          </a:xfrm>
        </p:grpSpPr>
        <p:sp>
          <p:nvSpPr>
            <p:cNvPr id="421" name="Rectangle 420">
              <a:hlinkClick r:id="rId72" tooltip="AIP helps you control and secure email, documents, and sensitive data inside and outside of your organization. From easy classification to embedded labels and permissions to enhanced data protection/reporting on your data anywhere it goes."/>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70180" marR="0" lvl="0" indent="0" algn="l" defTabSz="914400" rtl="0" eaLnBrk="1" fontAlgn="auto" latinLnBrk="0" hangingPunct="1">
                <a:lnSpc>
                  <a:spcPct val="97000"/>
                </a:lnSpc>
                <a:spcBef>
                  <a:spcPts val="0"/>
                </a:spcBef>
                <a:spcAft>
                  <a:spcPts val="30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70180" marR="0" lvl="0" indent="0" algn="l" defTabSz="914400" rtl="0" eaLnBrk="1" fontAlgn="auto" latinLnBrk="0" hangingPunct="1">
                <a:lnSpc>
                  <a:spcPct val="97000"/>
                </a:lnSpc>
                <a:spcBef>
                  <a:spcPts val="0"/>
                </a:spcBef>
                <a:spcAft>
                  <a:spcPts val="30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70180" marR="0" lvl="0" indent="0" algn="l" defTabSz="914400" rtl="0" eaLnBrk="1" fontAlgn="auto" latinLnBrk="0" hangingPunct="1">
                <a:lnSpc>
                  <a:spcPct val="97000"/>
                </a:lnSpc>
                <a:spcBef>
                  <a:spcPts val="0"/>
                </a:spcBef>
                <a:spcAft>
                  <a:spcPts val="30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70180" marR="0" lvl="0" indent="0" algn="l" defTabSz="914400" rtl="0" eaLnBrk="1" fontAlgn="auto" latinLnBrk="0" hangingPunct="1">
                <a:lnSpc>
                  <a:spcPct val="97000"/>
                </a:lnSpc>
                <a:spcBef>
                  <a:spcPts val="0"/>
                </a:spcBef>
                <a:spcAft>
                  <a:spcPts val="30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22" name="Rectangle 421">
              <a:hlinkClick r:id="rId73" tooltip="HYOK is an information protection feature designed to meet complex regulation and compliance policies. HYOK allows users to classify documents that are backed by either Azure RMS or an on-premises RMS services where you hold your own key. "/>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endParaRPr kumimoji="0" lang="en-US" sz="75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32" name="Group 431"/>
            <p:cNvGrpSpPr/>
            <p:nvPr/>
          </p:nvGrpSpPr>
          <p:grpSpPr>
            <a:xfrm>
              <a:off x="8905814" y="4263355"/>
              <a:ext cx="1017768" cy="174551"/>
              <a:chOff x="10868759" y="4110794"/>
              <a:chExt cx="1017768" cy="174551"/>
            </a:xfrm>
          </p:grpSpPr>
          <p:grpSp>
            <p:nvGrpSpPr>
              <p:cNvPr id="433" name="Group 432"/>
              <p:cNvGrpSpPr/>
              <p:nvPr/>
            </p:nvGrpSpPr>
            <p:grpSpPr>
              <a:xfrm>
                <a:off x="10868759" y="4110794"/>
                <a:ext cx="1017768" cy="167627"/>
                <a:chOff x="76401" y="2964205"/>
                <a:chExt cx="2261795" cy="372519"/>
              </a:xfrm>
            </p:grpSpPr>
            <p:grpSp>
              <p:nvGrpSpPr>
                <p:cNvPr id="446" name="Group 445"/>
                <p:cNvGrpSpPr/>
                <p:nvPr/>
              </p:nvGrpSpPr>
              <p:grpSpPr>
                <a:xfrm>
                  <a:off x="76401" y="2964205"/>
                  <a:ext cx="1599838" cy="372519"/>
                  <a:chOff x="76401" y="2964205"/>
                  <a:chExt cx="1599838" cy="372519"/>
                </a:xfrm>
              </p:grpSpPr>
              <p:pic>
                <p:nvPicPr>
                  <p:cNvPr id="452" name="Picture 451">
                    <a:hlinkClick r:id="rId74"/>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p:cNvGrpSpPr/>
                  <p:nvPr/>
                </p:nvGrpSpPr>
                <p:grpSpPr>
                  <a:xfrm>
                    <a:off x="76401" y="2964205"/>
                    <a:ext cx="1257382" cy="372519"/>
                    <a:chOff x="12053139" y="7366546"/>
                    <a:chExt cx="1934324" cy="573074"/>
                  </a:xfrm>
                </p:grpSpPr>
                <p:pic>
                  <p:nvPicPr>
                    <p:cNvPr id="454" name="Picture 453"/>
                    <p:cNvPicPr>
                      <a:picLocks noChangeAspect="1"/>
                    </p:cNvPicPr>
                    <p:nvPr/>
                  </p:nvPicPr>
                  <p:blipFill rotWithShape="1">
                    <a:blip r:embed="rId76">
                      <a:extLst>
                        <a:ext uri="{28A0092B-C50C-407E-A947-70E740481C1C}">
                          <a14:useLocalDpi xmlns:a14="http://schemas.microsoft.com/office/drawing/2010/main" val="0"/>
                        </a:ext>
                      </a:extLst>
                    </a:blip>
                    <a:srcRect/>
                    <a:stretch>
                      <a:fillRect/>
                    </a:stretch>
                  </p:blipFill>
                  <p:spPr>
                    <a:xfrm>
                      <a:off x="12520821" y="7366546"/>
                      <a:ext cx="531604" cy="573074"/>
                    </a:xfrm>
                    <a:prstGeom prst="rect">
                      <a:avLst/>
                    </a:prstGeom>
                  </p:spPr>
                </p:pic>
                <p:pic>
                  <p:nvPicPr>
                    <p:cNvPr id="455" name="Picture 454"/>
                    <p:cNvPicPr>
                      <a:picLocks noChangeAspect="1"/>
                    </p:cNvPicPr>
                    <p:nvPr/>
                  </p:nvPicPr>
                  <p:blipFill rotWithShape="1">
                    <a:blip r:embed="rId77">
                      <a:extLst>
                        <a:ext uri="{28A0092B-C50C-407E-A947-70E740481C1C}">
                          <a14:useLocalDpi xmlns:a14="http://schemas.microsoft.com/office/drawing/2010/main" val="0"/>
                        </a:ext>
                      </a:extLst>
                    </a:blip>
                    <a:srcRect/>
                    <a:stretch>
                      <a:fillRect/>
                    </a:stretch>
                  </p:blipFill>
                  <p:spPr>
                    <a:xfrm>
                      <a:off x="12053139" y="7366546"/>
                      <a:ext cx="530661" cy="573074"/>
                    </a:xfrm>
                    <a:prstGeom prst="rect">
                      <a:avLst/>
                    </a:prstGeom>
                  </p:spPr>
                </p:pic>
                <p:pic>
                  <p:nvPicPr>
                    <p:cNvPr id="456" name="Picture 455"/>
                    <p:cNvPicPr>
                      <a:picLocks noChangeAspect="1"/>
                    </p:cNvPicPr>
                    <p:nvPr/>
                  </p:nvPicPr>
                  <p:blipFill rotWithShape="1">
                    <a:blip r:embed="rId78">
                      <a:extLst>
                        <a:ext uri="{28A0092B-C50C-407E-A947-70E740481C1C}">
                          <a14:useLocalDpi xmlns:a14="http://schemas.microsoft.com/office/drawing/2010/main" val="0"/>
                        </a:ext>
                      </a:extLst>
                    </a:blip>
                    <a:srcRect/>
                    <a:stretch>
                      <a:fillRect/>
                    </a:stretch>
                  </p:blipFill>
                  <p:spPr>
                    <a:xfrm>
                      <a:off x="12997286" y="7366546"/>
                      <a:ext cx="522822" cy="573074"/>
                    </a:xfrm>
                    <a:prstGeom prst="rect">
                      <a:avLst/>
                    </a:prstGeom>
                  </p:spPr>
                </p:pic>
                <p:pic>
                  <p:nvPicPr>
                    <p:cNvPr id="457" name="Picture 456"/>
                    <p:cNvPicPr>
                      <a:picLocks noChangeAspect="1"/>
                    </p:cNvPicPr>
                    <p:nvPr/>
                  </p:nvPicPr>
                  <p:blipFill rotWithShape="1">
                    <a:blip r:embed="rId79">
                      <a:extLst>
                        <a:ext uri="{28A0092B-C50C-407E-A947-70E740481C1C}">
                          <a14:useLocalDpi xmlns:a14="http://schemas.microsoft.com/office/drawing/2010/main" val="0"/>
                        </a:ext>
                      </a:extLst>
                    </a:blip>
                    <a:srcRect/>
                    <a:stretch>
                      <a:fillRect/>
                    </a:stretch>
                  </p:blipFill>
                  <p:spPr>
                    <a:xfrm>
                      <a:off x="13465910" y="7366546"/>
                      <a:ext cx="521553" cy="573074"/>
                    </a:xfrm>
                    <a:prstGeom prst="rect">
                      <a:avLst/>
                    </a:prstGeom>
                  </p:spPr>
                </p:pic>
              </p:grpSp>
            </p:grpSp>
            <p:grpSp>
              <p:nvGrpSpPr>
                <p:cNvPr id="447" name="Group 446"/>
                <p:cNvGrpSpPr/>
                <p:nvPr/>
              </p:nvGrpSpPr>
              <p:grpSpPr>
                <a:xfrm>
                  <a:off x="2008682" y="3185912"/>
                  <a:ext cx="329514" cy="79848"/>
                  <a:chOff x="6660452" y="3094221"/>
                  <a:chExt cx="188672" cy="45719"/>
                </a:xfrm>
              </p:grpSpPr>
              <p:sp>
                <p:nvSpPr>
                  <p:cNvPr id="449" name="Oval 448"/>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anose="020B0502040204020203" pitchFamily="34" charset="0"/>
                      <a:cs typeface="Segoe UI" panose="020B0502040204020203" pitchFamily="34" charset="0"/>
                    </a:endParaRPr>
                  </a:p>
                </p:txBody>
              </p:sp>
              <p:sp>
                <p:nvSpPr>
                  <p:cNvPr id="450" name="Oval 449"/>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anose="020B0502040204020203" pitchFamily="34" charset="0"/>
                      <a:cs typeface="Segoe UI" panose="020B0502040204020203" pitchFamily="34" charset="0"/>
                    </a:endParaRPr>
                  </a:p>
                </p:txBody>
              </p:sp>
              <p:sp>
                <p:nvSpPr>
                  <p:cNvPr id="451" name="Oval 450"/>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448" name="Picture 447">
                  <a:hlinkClick r:id="rId80"/>
                </p:cNvPr>
                <p:cNvPicPr>
                  <a:picLocks noChangeAspect="1"/>
                </p:cNvPicPr>
                <p:nvPr/>
              </p:nvPicPr>
              <p:blipFill>
                <a:blip r:embed="rId81">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p:cNvGrpSpPr/>
              <p:nvPr/>
            </p:nvGrpSpPr>
            <p:grpSpPr bwMode="black">
              <a:xfrm>
                <a:off x="11508873" y="4239626"/>
                <a:ext cx="75077" cy="45719"/>
                <a:chOff x="10387012" y="4179358"/>
                <a:chExt cx="974726" cy="593725"/>
              </a:xfrm>
              <a:solidFill>
                <a:schemeClr val="tx1"/>
              </a:solidFill>
            </p:grpSpPr>
            <p:sp>
              <p:nvSpPr>
                <p:cNvPr id="441" name="Freeform 26"/>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p:cNvGrpSpPr/>
              <p:nvPr/>
            </p:nvGrpSpPr>
            <p:grpSpPr bwMode="black">
              <a:xfrm>
                <a:off x="11638296" y="4235799"/>
                <a:ext cx="75077" cy="45719"/>
                <a:chOff x="10387012" y="4179358"/>
                <a:chExt cx="974726" cy="593725"/>
              </a:xfrm>
              <a:solidFill>
                <a:schemeClr val="tx1"/>
              </a:solidFill>
            </p:grpSpPr>
            <p:sp>
              <p:nvSpPr>
                <p:cNvPr id="436" name="Freeform 26"/>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2" tooltip="The AIP scanner helps you discover, classify, and protect files on UNC paths for network shares over SMB and on SharePoint Server 2013-2016 Sites and libraries."/>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0"/>
                </a:spcAft>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endPar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sp>
        <p:nvSpPr>
          <p:cNvPr id="480" name="Freeform 27"/>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cxnSp>
        <p:nvCxnSpPr>
          <p:cNvPr id="749" name="Connector: Elbow 748"/>
          <p:cNvCxnSpPr>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p:cNvGrpSpPr/>
          <p:nvPr/>
        </p:nvGrpSpPr>
        <p:grpSpPr>
          <a:xfrm>
            <a:off x="6646548" y="3493510"/>
            <a:ext cx="1507613" cy="2626000"/>
            <a:chOff x="6646548" y="3493510"/>
            <a:chExt cx="1507613" cy="2626000"/>
          </a:xfrm>
        </p:grpSpPr>
        <p:sp>
          <p:nvSpPr>
            <p:cNvPr id="98" name="Rectangle 97">
              <a:hlinkClick r:id="rId83" tooltip="Key vault mitigates risk of compromised secrets (e.g. inadvertently publishing keys to GitHub) by ensuring they are safeguarded by hardware security modules (HSMs) and readily available to applications"/>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99" name="Picture 98"/>
            <p:cNvPicPr>
              <a:picLocks noChangeAspect="1"/>
            </p:cNvPicPr>
            <p:nvPr/>
          </p:nvPicPr>
          <p:blipFill>
            <a:blip r:embed="rId84">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5" tooltip="A network security group (NSG) provides access control list (ACL) rules to allow or deny network traffic. Application security groups significantly simplify network security by grouping virtual machines and assigning policies to them (vs. explicit IPs). "/>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lvl="0">
                <a:defRPr/>
              </a:pPr>
              <a:r>
                <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endPar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endParaRPr>
            </a:p>
          </p:txBody>
        </p:sp>
        <p:sp>
          <p:nvSpPr>
            <p:cNvPr id="103" name="Rectangle 102">
              <a:hlinkClick r:id="rId86" tooltip="Feature of Application Gateway that provides centralized protection of your web applications from common exploits and vulnerabilities like SQL injection attacks, cross site scripting attacks using OWASP core rule sets 3.0 or 2.2.9. "/>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endPar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04" name="Picture 103" descr="A picture containing text&#10;&#10;Description generated with high confidence"/>
            <p:cNvPicPr>
              <a:picLocks noChangeAspect="1"/>
            </p:cNvPicPr>
            <p:nvPr/>
          </p:nvPicPr>
          <p:blipFill rotWithShape="1">
            <a:blip r:embed="rId8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858547" y="4030152"/>
              <a:ext cx="168314" cy="165488"/>
            </a:xfrm>
            <a:prstGeom prst="rect">
              <a:avLst/>
            </a:prstGeom>
          </p:spPr>
        </p:pic>
        <p:sp>
          <p:nvSpPr>
            <p:cNvPr id="105" name="Rectangle 104">
              <a:hlinkClick r:id="rId88" tooltip="Azure includes real-time malware protection with advanced technology (including applied machine learning on clients and in the cloud) used in the antimalware component of Windows Defender ATP"/>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06" name="Group 105"/>
            <p:cNvGrpSpPr/>
            <p:nvPr/>
          </p:nvGrpSpPr>
          <p:grpSpPr>
            <a:xfrm>
              <a:off x="6870812" y="4246340"/>
              <a:ext cx="143785" cy="139115"/>
              <a:chOff x="7418198" y="4292156"/>
              <a:chExt cx="173353" cy="167723"/>
            </a:xfrm>
          </p:grpSpPr>
          <p:sp>
            <p:nvSpPr>
              <p:cNvPr id="108" name="Rectangle: Rounded Corners 107"/>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p:cNvPicPr>
                <a:picLocks noChangeAspect="1"/>
              </p:cNvPicPr>
              <p:nvPr/>
            </p:nvPicPr>
            <p:blipFill>
              <a:blip r:embed="rId89">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p:cNvPicPr>
              <a:picLocks noChangeAspect="1"/>
            </p:cNvPicPr>
            <p:nvPr/>
          </p:nvPicPr>
          <p:blipFill>
            <a:blip r:embed="rId90">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1" tooltip="In additional to encryption of all disks in the Azure fabric, you can also encrypt storage blobs, Windows VM disks, and Linux VM Disks"/>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2" name="Rectangle 131">
              <a:hlinkClick r:id="rId92" tooltip="Azure natively provides basic DDoS protection for all public IPs. You can increase protection with adaptive tuning of thresholds (with machine learning), real-time and historical telemetry, alerting, cost guarantee and more."/>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3" tooltip="Protection against disasters &amp; ransomware attacks with simple and reliable cloud integrated backup as a service. Site Recovery can protect Hyper-V, VMware and physical servers and you can use Azure or your secondary datacenter as your recovery site"/>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617" name="Straight Connector 616"/>
            <p:cNvCxnSpPr>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p:cNvPicPr>
              <a:picLocks noChangeAspect="1"/>
            </p:cNvPicPr>
            <p:nvPr/>
          </p:nvPicPr>
          <p:blipFill>
            <a:blip r:embed="rId9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p:cNvGrpSpPr/>
            <p:nvPr/>
          </p:nvGrpSpPr>
          <p:grpSpPr>
            <a:xfrm>
              <a:off x="7338348" y="6073791"/>
              <a:ext cx="188672" cy="45719"/>
              <a:chOff x="6660452" y="3094221"/>
              <a:chExt cx="188672" cy="45719"/>
            </a:xfrm>
          </p:grpSpPr>
          <p:sp>
            <p:nvSpPr>
              <p:cNvPr id="110" name="Oval 109"/>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1" name="Oval 110"/>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2" name="Oval 111"/>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783" name="Rectangle 782">
              <a:hlinkClick r:id="rId95" tooltip="Azure Policy provides auditing and enforcement of different rules and effects over your resources so resources stay compliant with your corporate standards and service level agreements. "/>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68" name="Rectangle 467">
              <a:hlinkClick r:id="rId96" tooltip="Azure confidential computing protects data being processed in the cloud with hardware based Trusted Execution Environments (TEEs) that isolate data while its being used. "/>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a:defRPr/>
              </a:pPr>
              <a:r>
                <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endParaRPr lang="en-US" alt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27" name="Picture 26"/>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p:cNvGrpSpPr/>
          <p:nvPr/>
        </p:nvGrpSpPr>
        <p:grpSpPr>
          <a:xfrm>
            <a:off x="123155" y="5495239"/>
            <a:ext cx="1880731" cy="1256281"/>
            <a:chOff x="123155" y="5495239"/>
            <a:chExt cx="1880731" cy="1256281"/>
          </a:xfrm>
        </p:grpSpPr>
        <p:grpSp>
          <p:nvGrpSpPr>
            <p:cNvPr id="13" name="Group 12"/>
            <p:cNvGrpSpPr/>
            <p:nvPr/>
          </p:nvGrpSpPr>
          <p:grpSpPr>
            <a:xfrm>
              <a:off x="123155" y="5495239"/>
              <a:ext cx="1880731" cy="1256281"/>
              <a:chOff x="123155" y="5307127"/>
              <a:chExt cx="1880731" cy="1256281"/>
            </a:xfrm>
          </p:grpSpPr>
          <p:grpSp>
            <p:nvGrpSpPr>
              <p:cNvPr id="502" name="Group 501"/>
              <p:cNvGrpSpPr/>
              <p:nvPr/>
            </p:nvGrpSpPr>
            <p:grpSpPr>
              <a:xfrm>
                <a:off x="123155" y="5307127"/>
                <a:ext cx="1806256" cy="1249821"/>
                <a:chOff x="3815487" y="5386989"/>
                <a:chExt cx="1806256" cy="1249821"/>
              </a:xfrm>
            </p:grpSpPr>
            <p:sp>
              <p:nvSpPr>
                <p:cNvPr id="567" name="Rectangle 566">
                  <a:hlinkClick r:id="rId98" tooltip="Windows 10 is designed to protect against known and emerging security threats across the spectrum of attack vectors. Windows 10 security features focus on Identity security and usability, Information protection, and Malware resistance."/>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8" tooltip="Windows 10 is designed to protect against known and emerging security threats across the spectrum of attack vectors. Windows 10 security features focus on Identity security and usability, Information protection, and Malware resistance."/>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p:cNvPicPr>
                  <a:picLocks noChangeAspect="1"/>
                </p:cNvPicPr>
                <p:nvPr/>
              </p:nvPicPr>
              <p:blipFill>
                <a:blip r:embed="rId9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0"/>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endPar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sp>
            <p:nvSpPr>
              <p:cNvPr id="12" name="TextBox 11"/>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endParaRPr lang="en-US" sz="600">
                  <a:gradFill>
                    <a:gsLst>
                      <a:gs pos="0">
                        <a:srgbClr val="505050">
                          <a:lumMod val="75000"/>
                        </a:srgbClr>
                      </a:gs>
                      <a:gs pos="100000">
                        <a:srgbClr val="505050">
                          <a:lumMod val="75000"/>
                        </a:srgbClr>
                      </a:gs>
                    </a:gsLst>
                    <a:lin ang="5400000" scaled="1"/>
                  </a:gradFill>
                </a:endParaRP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endParaRPr lang="en-US" sz="600">
                  <a:gradFill>
                    <a:gsLst>
                      <a:gs pos="0">
                        <a:srgbClr val="505050">
                          <a:lumMod val="75000"/>
                        </a:srgbClr>
                      </a:gs>
                      <a:gs pos="100000">
                        <a:srgbClr val="505050">
                          <a:lumMod val="75000"/>
                        </a:srgbClr>
                      </a:gs>
                    </a:gsLst>
                    <a:lin ang="5400000" scaled="1"/>
                  </a:gradFill>
                </a:endParaRP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endParaRPr lang="en-US" sz="600">
                  <a:gradFill>
                    <a:gsLst>
                      <a:gs pos="0">
                        <a:srgbClr val="505050">
                          <a:lumMod val="75000"/>
                        </a:srgbClr>
                      </a:gs>
                      <a:gs pos="100000">
                        <a:srgbClr val="505050">
                          <a:lumMod val="75000"/>
                        </a:srgbClr>
                      </a:gs>
                    </a:gsLst>
                    <a:lin ang="5400000" scaled="1"/>
                  </a:gradFill>
                </a:endParaRP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endParaRPr lang="en-US" sz="600">
                  <a:gradFill>
                    <a:gsLst>
                      <a:gs pos="0">
                        <a:srgbClr val="505050">
                          <a:lumMod val="75000"/>
                        </a:srgbClr>
                      </a:gs>
                      <a:gs pos="100000">
                        <a:srgbClr val="505050">
                          <a:lumMod val="75000"/>
                        </a:srgbClr>
                      </a:gs>
                    </a:gsLst>
                    <a:lin ang="5400000" scaled="1"/>
                  </a:gradFill>
                </a:endParaRPr>
              </a:p>
            </p:txBody>
          </p:sp>
        </p:grpSp>
        <p:sp>
          <p:nvSpPr>
            <p:cNvPr id="630" name="Rectangle 629">
              <a:hlinkClick r:id="rId101" tooltip="S mode is an enhanced security mode of Windows 10. This enables all enterprise security features and only allows approved applications to run. "/>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158" name="Rectangle 157"/>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28" name="Group 527"/>
          <p:cNvGrpSpPr/>
          <p:nvPr/>
        </p:nvGrpSpPr>
        <p:grpSpPr>
          <a:xfrm>
            <a:off x="369047" y="3835379"/>
            <a:ext cx="329617" cy="252617"/>
            <a:chOff x="7398246" y="1610486"/>
            <a:chExt cx="498447" cy="382007"/>
          </a:xfrm>
        </p:grpSpPr>
        <p:sp>
          <p:nvSpPr>
            <p:cNvPr id="529"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30" name="Rectangle 529"/>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31" name="Group 11"/>
            <p:cNvGrpSpPr>
              <a:grpSpLocks noChangeAspect="1"/>
            </p:cNvGrpSpPr>
            <p:nvPr/>
          </p:nvGrpSpPr>
          <p:grpSpPr bwMode="auto">
            <a:xfrm>
              <a:off x="7581678" y="1714920"/>
              <a:ext cx="111860" cy="111860"/>
              <a:chOff x="5664" y="1835"/>
              <a:chExt cx="73" cy="73"/>
            </a:xfrm>
            <a:solidFill>
              <a:schemeClr val="bg1"/>
            </a:solidFill>
          </p:grpSpPr>
          <p:sp>
            <p:nvSpPr>
              <p:cNvPr id="532"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33"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34"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35"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nvGrpSpPr>
          <p:cNvPr id="156" name="Group 155"/>
          <p:cNvGrpSpPr/>
          <p:nvPr/>
        </p:nvGrpSpPr>
        <p:grpSpPr>
          <a:xfrm>
            <a:off x="829191" y="3833877"/>
            <a:ext cx="329617" cy="252617"/>
            <a:chOff x="2892310" y="4439341"/>
            <a:chExt cx="376337" cy="288423"/>
          </a:xfrm>
        </p:grpSpPr>
        <p:sp>
          <p:nvSpPr>
            <p:cNvPr id="537" name="monito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38" name="Rectangle 537"/>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13" name="Picture 512"/>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a:fillRect/>
            </a:stretch>
          </p:blipFill>
          <p:spPr>
            <a:xfrm>
              <a:off x="3016842" y="4495234"/>
              <a:ext cx="137762" cy="116769"/>
            </a:xfrm>
            <a:prstGeom prst="rect">
              <a:avLst/>
            </a:prstGeom>
          </p:spPr>
        </p:pic>
      </p:grpSp>
      <p:grpSp>
        <p:nvGrpSpPr>
          <p:cNvPr id="544" name="Group 543"/>
          <p:cNvGrpSpPr/>
          <p:nvPr/>
        </p:nvGrpSpPr>
        <p:grpSpPr>
          <a:xfrm>
            <a:off x="1312839" y="3828130"/>
            <a:ext cx="334652" cy="252616"/>
            <a:chOff x="7987238" y="1610486"/>
            <a:chExt cx="506061" cy="382007"/>
          </a:xfrm>
        </p:grpSpPr>
        <p:sp>
          <p:nvSpPr>
            <p:cNvPr id="545" name="Rectangle 544"/>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46" name="Group 545"/>
            <p:cNvGrpSpPr/>
            <p:nvPr/>
          </p:nvGrpSpPr>
          <p:grpSpPr>
            <a:xfrm>
              <a:off x="7987238" y="1610486"/>
              <a:ext cx="498447" cy="382007"/>
              <a:chOff x="9563138" y="2462727"/>
              <a:chExt cx="516394" cy="395761"/>
            </a:xfrm>
          </p:grpSpPr>
          <p:sp>
            <p:nvSpPr>
              <p:cNvPr id="547"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548" name="Group 547"/>
              <p:cNvGrpSpPr/>
              <p:nvPr/>
            </p:nvGrpSpPr>
            <p:grpSpPr>
              <a:xfrm>
                <a:off x="9746672" y="2545410"/>
                <a:ext cx="107950" cy="134938"/>
                <a:chOff x="9444088" y="2885171"/>
                <a:chExt cx="107950" cy="134938"/>
              </a:xfrm>
              <a:solidFill>
                <a:schemeClr val="tx1"/>
              </a:solidFill>
            </p:grpSpPr>
            <p:sp>
              <p:nvSpPr>
                <p:cNvPr id="549"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50"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18" name="Group 17"/>
          <p:cNvGrpSpPr/>
          <p:nvPr/>
        </p:nvGrpSpPr>
        <p:grpSpPr>
          <a:xfrm>
            <a:off x="266024" y="4531618"/>
            <a:ext cx="1530464" cy="826602"/>
            <a:chOff x="266024" y="4531618"/>
            <a:chExt cx="1530464" cy="826602"/>
          </a:xfrm>
        </p:grpSpPr>
        <p:grpSp>
          <p:nvGrpSpPr>
            <p:cNvPr id="621" name="Group 620"/>
            <p:cNvGrpSpPr/>
            <p:nvPr/>
          </p:nvGrpSpPr>
          <p:grpSpPr>
            <a:xfrm>
              <a:off x="266024" y="4531618"/>
              <a:ext cx="1530464" cy="826602"/>
              <a:chOff x="642736" y="6066403"/>
              <a:chExt cx="1530464" cy="826602"/>
            </a:xfrm>
          </p:grpSpPr>
          <p:sp>
            <p:nvSpPr>
              <p:cNvPr id="622" name="Rectangle 621">
                <a:hlinkClick r:id="rId103" tooltip="Microsoft Defender Advanced Threat Protection (ATP) provides powerful Windows 10 protections, Endpoint Detection and Response (EDR) across platforms, and Automated Incident Response Services"/>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endPar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23" name="Picture 622"/>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1552616" y="4772356"/>
              <a:ext cx="138191" cy="105225"/>
            </a:xfrm>
            <a:prstGeom prst="rect">
              <a:avLst/>
            </a:prstGeom>
          </p:spPr>
        </p:pic>
        <p:grpSp>
          <p:nvGrpSpPr>
            <p:cNvPr id="640" name="Group 639"/>
            <p:cNvGrpSpPr/>
            <p:nvPr/>
          </p:nvGrpSpPr>
          <p:grpSpPr>
            <a:xfrm>
              <a:off x="1434370" y="4744861"/>
              <a:ext cx="116598" cy="222844"/>
              <a:chOff x="2136298" y="4226790"/>
              <a:chExt cx="196678" cy="375893"/>
            </a:xfrm>
          </p:grpSpPr>
          <p:sp>
            <p:nvSpPr>
              <p:cNvPr id="678" name="Rectangle 677"/>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83"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41" name="Oval 640"/>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644" name="Picture 643"/>
            <p:cNvPicPr>
              <a:picLocks noChangeAspect="1"/>
            </p:cNvPicPr>
            <p:nvPr/>
          </p:nvPicPr>
          <p:blipFill rotWithShape="1">
            <a:blip r:embed="rId32" cstate="email"/>
            <a:srcRect r="83295"/>
            <a:stretch>
              <a:fillRect/>
            </a:stretch>
          </p:blipFill>
          <p:spPr>
            <a:xfrm>
              <a:off x="1614831" y="4877476"/>
              <a:ext cx="100469" cy="87602"/>
            </a:xfrm>
            <a:prstGeom prst="rect">
              <a:avLst/>
            </a:prstGeom>
          </p:spPr>
        </p:pic>
        <p:grpSp>
          <p:nvGrpSpPr>
            <p:cNvPr id="714" name="Group 713"/>
            <p:cNvGrpSpPr/>
            <p:nvPr/>
          </p:nvGrpSpPr>
          <p:grpSpPr>
            <a:xfrm>
              <a:off x="929436" y="4810091"/>
              <a:ext cx="204812" cy="156967"/>
              <a:chOff x="2892310" y="4439341"/>
              <a:chExt cx="376337" cy="288423"/>
            </a:xfrm>
          </p:grpSpPr>
          <p:sp>
            <p:nvSpPr>
              <p:cNvPr id="736" name="monito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738" name="Rectangle 737"/>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740" name="Picture 739"/>
              <p:cNvPicPr>
                <a:picLocks noChangeAspect="1"/>
              </p:cNvPicPr>
              <p:nvPr/>
            </p:nvPicPr>
            <p:blipFill rotWithShape="1">
              <a:blip r:embed="rId102">
                <a:extLst>
                  <a:ext uri="{28A0092B-C50C-407E-A947-70E740481C1C}">
                    <a14:useLocalDpi xmlns:a14="http://schemas.microsoft.com/office/drawing/2010/main" val="0"/>
                  </a:ext>
                </a:extLst>
              </a:blip>
              <a:srcRect l="24884" r="23372" b="46072"/>
              <a:stretch>
                <a:fillRect/>
              </a:stretch>
            </p:blipFill>
            <p:spPr>
              <a:xfrm>
                <a:off x="3016842" y="4495234"/>
                <a:ext cx="137762" cy="116769"/>
              </a:xfrm>
              <a:prstGeom prst="rect">
                <a:avLst/>
              </a:prstGeom>
            </p:spPr>
          </p:pic>
        </p:grpSp>
        <p:grpSp>
          <p:nvGrpSpPr>
            <p:cNvPr id="741" name="Group 740"/>
            <p:cNvGrpSpPr/>
            <p:nvPr/>
          </p:nvGrpSpPr>
          <p:grpSpPr>
            <a:xfrm>
              <a:off x="1180339" y="4810091"/>
              <a:ext cx="207940" cy="156966"/>
              <a:chOff x="7987238" y="1610486"/>
              <a:chExt cx="506061" cy="382007"/>
            </a:xfrm>
          </p:grpSpPr>
          <p:sp>
            <p:nvSpPr>
              <p:cNvPr id="742" name="Rectangle 741"/>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743" name="Group 742"/>
              <p:cNvGrpSpPr/>
              <p:nvPr/>
            </p:nvGrpSpPr>
            <p:grpSpPr>
              <a:xfrm>
                <a:off x="7987238" y="1610486"/>
                <a:ext cx="498447" cy="382007"/>
                <a:chOff x="9563138" y="2462727"/>
                <a:chExt cx="516394" cy="395761"/>
              </a:xfrm>
            </p:grpSpPr>
            <p:sp>
              <p:nvSpPr>
                <p:cNvPr id="744"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745" name="Group 744"/>
                <p:cNvGrpSpPr/>
                <p:nvPr/>
              </p:nvGrpSpPr>
              <p:grpSpPr>
                <a:xfrm>
                  <a:off x="9746672" y="2545410"/>
                  <a:ext cx="107950" cy="134938"/>
                  <a:chOff x="9444088" y="2885171"/>
                  <a:chExt cx="107950" cy="134938"/>
                </a:xfrm>
                <a:solidFill>
                  <a:schemeClr val="tx1"/>
                </a:solidFill>
              </p:grpSpPr>
              <p:sp>
                <p:nvSpPr>
                  <p:cNvPr id="747"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48"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750" name="Group 749"/>
            <p:cNvGrpSpPr/>
            <p:nvPr/>
          </p:nvGrpSpPr>
          <p:grpSpPr>
            <a:xfrm>
              <a:off x="533767" y="4767288"/>
              <a:ext cx="98675" cy="163816"/>
              <a:chOff x="7084723" y="1610486"/>
              <a:chExt cx="212660" cy="353049"/>
            </a:xfrm>
          </p:grpSpPr>
          <p:sp>
            <p:nvSpPr>
              <p:cNvPr id="753" name="Rectangle 752"/>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754" name="Group 753"/>
              <p:cNvGrpSpPr/>
              <p:nvPr/>
            </p:nvGrpSpPr>
            <p:grpSpPr>
              <a:xfrm>
                <a:off x="7138556" y="1706457"/>
                <a:ext cx="104198" cy="130248"/>
                <a:chOff x="9444088" y="2885171"/>
                <a:chExt cx="107950" cy="134938"/>
              </a:xfrm>
              <a:solidFill>
                <a:schemeClr val="bg1"/>
              </a:solidFill>
            </p:grpSpPr>
            <p:sp>
              <p:nvSpPr>
                <p:cNvPr id="757"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58"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755" name="CellPhone_E8EA"/>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756" name="Straight Connector 755"/>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p:cNvGrpSpPr/>
            <p:nvPr/>
          </p:nvGrpSpPr>
          <p:grpSpPr>
            <a:xfrm>
              <a:off x="389370" y="4767288"/>
              <a:ext cx="98306" cy="163816"/>
              <a:chOff x="6490922" y="1610486"/>
              <a:chExt cx="211865" cy="353049"/>
            </a:xfrm>
          </p:grpSpPr>
          <p:sp>
            <p:nvSpPr>
              <p:cNvPr id="763" name="Rectangle 762"/>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765" name="Group 30"/>
              <p:cNvGrpSpPr>
                <a:grpSpLocks noChangeAspect="1"/>
              </p:cNvGrpSpPr>
              <p:nvPr/>
            </p:nvGrpSpPr>
            <p:grpSpPr bwMode="auto">
              <a:xfrm>
                <a:off x="6545792" y="1729376"/>
                <a:ext cx="111361" cy="115269"/>
                <a:chOff x="5049" y="1841"/>
                <a:chExt cx="57" cy="59"/>
              </a:xfrm>
              <a:solidFill>
                <a:schemeClr val="bg1"/>
              </a:solidFill>
            </p:grpSpPr>
            <p:sp>
              <p:nvSpPr>
                <p:cNvPr id="768" name="Freeform 31"/>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1" name="Freeform 32"/>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2" name="Freeform 33"/>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3" name="Freeform 34"/>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4" name="Freeform 35"/>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5" name="Freeform 36"/>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6" name="Freeform 37"/>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7" name="Freeform 38"/>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766" name="CellPhone_E8EA"/>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767" name="Straight Connector 766"/>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63024" y="4882627"/>
              <a:ext cx="93897" cy="93896"/>
              <a:chOff x="-160990" y="5259439"/>
              <a:chExt cx="109394" cy="109393"/>
            </a:xfrm>
          </p:grpSpPr>
          <p:sp>
            <p:nvSpPr>
              <p:cNvPr id="782" name="Oval 781"/>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80"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790" name="Group 789"/>
            <p:cNvGrpSpPr/>
            <p:nvPr/>
          </p:nvGrpSpPr>
          <p:grpSpPr>
            <a:xfrm>
              <a:off x="1492115" y="4797767"/>
              <a:ext cx="93897" cy="93896"/>
              <a:chOff x="-160990" y="5259439"/>
              <a:chExt cx="109394" cy="109393"/>
            </a:xfrm>
          </p:grpSpPr>
          <p:sp>
            <p:nvSpPr>
              <p:cNvPr id="791" name="Oval 790"/>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92"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64" name="Freeform 6"/>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sp>
          <p:nvSpPr>
            <p:cNvPr id="579" name="Rectangle 578">
              <a:hlinkClick r:id="rId105" tooltip="Secure score is like a credit score for security. It assesses regular activities and security settings, assigns a score, and helps you plan to mitigate your risks. Supports Office 365 and Windows 10. "/>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endPar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80" name="Rectangle 679">
              <a:hlinkClick r:id="rId106" tooltip="Threat analytics helps you continually assess and control risk exposure to threats like Spectre and Meltdown. "/>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endPar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cxnSp>
          <p:nvCxnSpPr>
            <p:cNvPr id="32" name="Connector: Elbow 31"/>
            <p:cNvCxnSpPr>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p:cNvCxnSpPr>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p:cNvGrpSpPr/>
            <p:nvPr/>
          </p:nvGrpSpPr>
          <p:grpSpPr>
            <a:xfrm>
              <a:off x="678533" y="4814224"/>
              <a:ext cx="204812" cy="156967"/>
              <a:chOff x="7398246" y="1610486"/>
              <a:chExt cx="498447" cy="382007"/>
            </a:xfrm>
          </p:grpSpPr>
          <p:sp>
            <p:nvSpPr>
              <p:cNvPr id="685"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686" name="Rectangle 685"/>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689" name="Group 11"/>
              <p:cNvGrpSpPr>
                <a:grpSpLocks noChangeAspect="1"/>
              </p:cNvGrpSpPr>
              <p:nvPr/>
            </p:nvGrpSpPr>
            <p:grpSpPr bwMode="auto">
              <a:xfrm>
                <a:off x="7581678" y="1714920"/>
                <a:ext cx="111860" cy="111860"/>
                <a:chOff x="5664" y="1835"/>
                <a:chExt cx="73" cy="73"/>
              </a:xfrm>
              <a:solidFill>
                <a:schemeClr val="bg1"/>
              </a:solidFill>
            </p:grpSpPr>
            <p:sp>
              <p:nvSpPr>
                <p:cNvPr id="696"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97"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98"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13"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124" name="Group 123"/>
          <p:cNvGrpSpPr/>
          <p:nvPr/>
        </p:nvGrpSpPr>
        <p:grpSpPr>
          <a:xfrm>
            <a:off x="2470915" y="3760068"/>
            <a:ext cx="3652987" cy="993458"/>
            <a:chOff x="2424101" y="3587892"/>
            <a:chExt cx="3652987" cy="993458"/>
          </a:xfrm>
        </p:grpSpPr>
        <p:sp>
          <p:nvSpPr>
            <p:cNvPr id="613" name="Oval 612"/>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p:cNvGrpSpPr/>
            <p:nvPr/>
          </p:nvGrpSpPr>
          <p:grpSpPr>
            <a:xfrm>
              <a:off x="2424101" y="3587892"/>
              <a:ext cx="3652987" cy="993458"/>
              <a:chOff x="2563059" y="3796338"/>
              <a:chExt cx="3652987" cy="993458"/>
            </a:xfrm>
          </p:grpSpPr>
          <p:grpSp>
            <p:nvGrpSpPr>
              <p:cNvPr id="580" name="Group 579"/>
              <p:cNvGrpSpPr/>
              <p:nvPr/>
            </p:nvGrpSpPr>
            <p:grpSpPr>
              <a:xfrm>
                <a:off x="2563059" y="3796338"/>
                <a:ext cx="3652987" cy="993458"/>
                <a:chOff x="2563059" y="3796338"/>
                <a:chExt cx="3652987" cy="993458"/>
              </a:xfrm>
            </p:grpSpPr>
            <p:grpSp>
              <p:nvGrpSpPr>
                <p:cNvPr id="583" name="Group 582"/>
                <p:cNvGrpSpPr/>
                <p:nvPr/>
              </p:nvGrpSpPr>
              <p:grpSpPr>
                <a:xfrm>
                  <a:off x="3799325" y="3796338"/>
                  <a:ext cx="100102" cy="725117"/>
                  <a:chOff x="3799325" y="3796338"/>
                  <a:chExt cx="100102" cy="725117"/>
                </a:xfrm>
              </p:grpSpPr>
              <p:sp>
                <p:nvSpPr>
                  <p:cNvPr id="597" name="Oval 596"/>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p:cNvGrpSpPr/>
                <p:nvPr/>
              </p:nvGrpSpPr>
              <p:grpSpPr>
                <a:xfrm>
                  <a:off x="4389139" y="3798841"/>
                  <a:ext cx="100102" cy="725117"/>
                  <a:chOff x="4389139" y="3798841"/>
                  <a:chExt cx="100102" cy="725117"/>
                </a:xfrm>
              </p:grpSpPr>
              <p:sp>
                <p:nvSpPr>
                  <p:cNvPr id="595" name="Oval 594"/>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p:cNvGrpSpPr/>
                <p:nvPr/>
              </p:nvGrpSpPr>
              <p:grpSpPr>
                <a:xfrm rot="10800000">
                  <a:off x="5781843" y="4449444"/>
                  <a:ext cx="100102" cy="336066"/>
                  <a:chOff x="6456257" y="3245643"/>
                  <a:chExt cx="100102" cy="336066"/>
                </a:xfrm>
              </p:grpSpPr>
              <p:sp>
                <p:nvSpPr>
                  <p:cNvPr id="593" name="Oval 592"/>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p:cNvGrpSpPr/>
                <p:nvPr/>
              </p:nvGrpSpPr>
              <p:grpSpPr>
                <a:xfrm rot="10800000">
                  <a:off x="4554260" y="4375982"/>
                  <a:ext cx="100102" cy="413814"/>
                  <a:chOff x="6281336" y="3258181"/>
                  <a:chExt cx="100102" cy="413814"/>
                </a:xfrm>
              </p:grpSpPr>
              <p:sp>
                <p:nvSpPr>
                  <p:cNvPr id="591" name="Oval 590"/>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p:cNvCxnSpPr>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p:cNvGrpSpPr/>
                <p:nvPr/>
              </p:nvGrpSpPr>
              <p:grpSpPr>
                <a:xfrm rot="10800000">
                  <a:off x="4009028" y="4385637"/>
                  <a:ext cx="100102" cy="402526"/>
                  <a:chOff x="4776146" y="3251204"/>
                  <a:chExt cx="100102" cy="402526"/>
                </a:xfrm>
              </p:grpSpPr>
              <p:sp>
                <p:nvSpPr>
                  <p:cNvPr id="589" name="Oval 588"/>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p:cNvCxnSpPr>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7" tooltip="Windows Server 2016 addresses emerging threats and container workloads with built in threat resistance and enhanced detection, privileged identity protections, shielded VMs to protect sensitive workloads, and more"/>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7000"/>
                    </a:lnSpc>
                    <a:spcBef>
                      <a:spcPts val="0"/>
                    </a:spcBef>
                    <a:spcAft>
                      <a:spcPts val="0"/>
                    </a:spcAft>
                    <a:buClrTx/>
                    <a:buSzTx/>
                    <a:buFontTx/>
                    <a:buNone/>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pic>
            <p:nvPicPr>
              <p:cNvPr id="581" name="Picture 580"/>
              <p:cNvPicPr>
                <a:picLocks noChangeAspect="1"/>
              </p:cNvPicPr>
              <p:nvPr/>
            </p:nvPicPr>
            <p:blipFill rotWithShape="1">
              <a:blip r:embed="rId32" cstate="email"/>
              <a:srcRect r="83295"/>
              <a:stretch>
                <a:fillRect/>
              </a:stretch>
            </p:blipFill>
            <p:spPr>
              <a:xfrm>
                <a:off x="2672821" y="4324295"/>
                <a:ext cx="195961" cy="170864"/>
              </a:xfrm>
              <a:prstGeom prst="rect">
                <a:avLst/>
              </a:prstGeom>
            </p:spPr>
          </p:pic>
        </p:grpSp>
      </p:grpSp>
      <p:grpSp>
        <p:nvGrpSpPr>
          <p:cNvPr id="15" name="Group 14"/>
          <p:cNvGrpSpPr/>
          <p:nvPr/>
        </p:nvGrpSpPr>
        <p:grpSpPr>
          <a:xfrm>
            <a:off x="4093028" y="3938898"/>
            <a:ext cx="1057810" cy="241352"/>
            <a:chOff x="4155658" y="3909402"/>
            <a:chExt cx="1057810" cy="241352"/>
          </a:xfrm>
        </p:grpSpPr>
        <p:sp>
          <p:nvSpPr>
            <p:cNvPr id="665" name="Rectangle 664">
              <a:hlinkClick r:id="rId108" tooltip="Azure ExpressRoute lets you create private connections between Azure datacenters and infrastructure on your premises or in a colocation environment. ExpressRoute connections don't go over the public Internet. "/>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985" rtl="0" eaLnBrk="1" fontAlgn="auto" latinLnBrk="0" hangingPunct="1">
                <a:lnSpc>
                  <a:spcPct val="90000"/>
                </a:lnSpc>
                <a:spcBef>
                  <a:spcPts val="0"/>
                </a:spcBef>
                <a:spcAft>
                  <a:spcPts val="0"/>
                </a:spcAft>
                <a:buClrTx/>
                <a:buSzTx/>
                <a:buFontTx/>
                <a:buNone/>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69" name="Picture 227"/>
            <p:cNvPicPr>
              <a:picLocks noChangeAspect="1"/>
            </p:cNvPicPr>
            <p:nvPr/>
          </p:nvPicPr>
          <p:blipFill>
            <a:blip r:embed="rId109">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90587" y="6246324"/>
            <a:ext cx="11785466" cy="510591"/>
            <a:chOff x="190587" y="6246324"/>
            <a:chExt cx="11785466" cy="510591"/>
          </a:xfrm>
        </p:grpSpPr>
        <p:sp>
          <p:nvSpPr>
            <p:cNvPr id="40" name="Rounded Rectangle 804">
              <a:hlinkClick r:id="rId110" tooltip="The Security Development Lifecycle (SDL) is a software development process that helps developers build more secure software and address security compliance requirements while reducing development cost "/>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81" name="Rectangle 780">
              <a:hlinkClick r:id="rId111" tooltip="The Compliance Manager dashboard helps you achieve compliance goals by evaluating cloud workloads against compliance regimes as well as data protection standards and assign/track/record compliance and assessment-related activities. "/>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 name="Freeform: Shape 6"/>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1" fmla="*/ 8165307 w 11744325"/>
                <a:gd name="connsiteY0-2" fmla="*/ 0 h 314325"/>
                <a:gd name="connsiteX1-3" fmla="*/ 11744325 w 11744325"/>
                <a:gd name="connsiteY1-4" fmla="*/ 0 h 314325"/>
                <a:gd name="connsiteX2-5" fmla="*/ 11744325 w 11744325"/>
                <a:gd name="connsiteY2-6" fmla="*/ 314325 h 314325"/>
                <a:gd name="connsiteX3-7" fmla="*/ 0 w 11744325"/>
                <a:gd name="connsiteY3-8" fmla="*/ 314325 h 314325"/>
                <a:gd name="connsiteX4-9" fmla="*/ 0 w 11744325"/>
                <a:gd name="connsiteY4-10" fmla="*/ 247650 h 314325"/>
                <a:gd name="connsiteX5-11" fmla="*/ 8162925 w 11744325"/>
                <a:gd name="connsiteY5-12" fmla="*/ 247650 h 314325"/>
                <a:gd name="connsiteX6-13" fmla="*/ 8165307 w 11744325"/>
                <a:gd name="connsiteY6-14" fmla="*/ 0 h 314325"/>
                <a:gd name="connsiteX0-15" fmla="*/ 8165307 w 11744325"/>
                <a:gd name="connsiteY0-16" fmla="*/ 0 h 314325"/>
                <a:gd name="connsiteX1-17" fmla="*/ 11744325 w 11744325"/>
                <a:gd name="connsiteY1-18" fmla="*/ 0 h 314325"/>
                <a:gd name="connsiteX2-19" fmla="*/ 11744325 w 11744325"/>
                <a:gd name="connsiteY2-20" fmla="*/ 314325 h 314325"/>
                <a:gd name="connsiteX3-21" fmla="*/ 0 w 11744325"/>
                <a:gd name="connsiteY3-22" fmla="*/ 314325 h 314325"/>
                <a:gd name="connsiteX4-23" fmla="*/ 0 w 11744325"/>
                <a:gd name="connsiteY4-24" fmla="*/ 247650 h 314325"/>
                <a:gd name="connsiteX5-25" fmla="*/ 8099647 w 11744325"/>
                <a:gd name="connsiteY5-26" fmla="*/ 247650 h 314325"/>
                <a:gd name="connsiteX6-27" fmla="*/ 8165307 w 11744325"/>
                <a:gd name="connsiteY6-28" fmla="*/ 0 h 314325"/>
                <a:gd name="connsiteX0-29" fmla="*/ 8098865 w 11744325"/>
                <a:gd name="connsiteY0-30" fmla="*/ 0 h 314325"/>
                <a:gd name="connsiteX1-31" fmla="*/ 11744325 w 11744325"/>
                <a:gd name="connsiteY1-32" fmla="*/ 0 h 314325"/>
                <a:gd name="connsiteX2-33" fmla="*/ 11744325 w 11744325"/>
                <a:gd name="connsiteY2-34" fmla="*/ 314325 h 314325"/>
                <a:gd name="connsiteX3-35" fmla="*/ 0 w 11744325"/>
                <a:gd name="connsiteY3-36" fmla="*/ 314325 h 314325"/>
                <a:gd name="connsiteX4-37" fmla="*/ 0 w 11744325"/>
                <a:gd name="connsiteY4-38" fmla="*/ 247650 h 314325"/>
                <a:gd name="connsiteX5-39" fmla="*/ 8099647 w 11744325"/>
                <a:gd name="connsiteY5-40" fmla="*/ 247650 h 314325"/>
                <a:gd name="connsiteX6-41" fmla="*/ 8098865 w 11744325"/>
                <a:gd name="connsiteY6-42" fmla="*/ 0 h 3143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47" name="Rectangle 846">
              <a:hlinkClick r:id="rId112" tooltip="Learn how Microsoft works to secure your data, protect its privacy, and comply with global standards in Microsoft business cloud services."/>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endPar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848" name="Rectangle 847">
              <a:hlinkClick r:id="rId113" tooltip="The threat intelligence system that (1) protects Microsoft’s products and services and (2) provides actionable intelligence to safeguard your organization with trillions of signals and advanced analytics"/>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endPar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sp>
        <p:nvSpPr>
          <p:cNvPr id="87" name="Rectangle 86"/>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46" name="Rectangle 745">
            <a:hlinkClick r:id="rId114" tooltip="Shielded VMs and guarded fabric protect sensitive workloads by isolating sensitive VMs from fabric administrators and restricting them to only healthy and approved hosts in the fabric."/>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70" name="Rectangle 769">
            <a:hlinkClick r:id="rId115" tooltip="Microsoft Azure Stack is a hybrid cloud platform that lets you provide Azure services from your datacenter. Security and compliance are areas of major investment for Azure Stack."/>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9" name="TextBox 598"/>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endPar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798" name="Connector: Elbow 797"/>
          <p:cNvCxnSpPr>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0564273" y="4256985"/>
            <a:ext cx="1295428" cy="205918"/>
            <a:chOff x="10564273" y="4256985"/>
            <a:chExt cx="1295428" cy="205918"/>
          </a:xfrm>
        </p:grpSpPr>
        <p:sp>
          <p:nvSpPr>
            <p:cNvPr id="619" name="Rectangle 618">
              <a:hlinkClick r:id="rId116" tooltip="Privileged Access Management (PAM) is a component of Microsoft Identity Manager 2016 (MIM) that helps organizations restrict privileged access for on-premises Active Directory environments to mitigate unauthorized privilege escalation attacks."/>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28" name="Freeform 113"/>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1" name="Group 120"/>
          <p:cNvGrpSpPr/>
          <p:nvPr/>
        </p:nvGrpSpPr>
        <p:grpSpPr>
          <a:xfrm>
            <a:off x="245071" y="638506"/>
            <a:ext cx="2847020" cy="202155"/>
            <a:chOff x="246686" y="908004"/>
            <a:chExt cx="4259648" cy="202155"/>
          </a:xfrm>
        </p:grpSpPr>
        <p:sp>
          <p:nvSpPr>
            <p:cNvPr id="824" name="Rectangle 823"/>
            <p:cNvSpPr/>
            <p:nvPr/>
          </p:nvSpPr>
          <p:spPr>
            <a:xfrm>
              <a:off x="246686" y="908004"/>
              <a:ext cx="4259648"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0" bIns="9144" rtlCol="0" anchor="ctr">
              <a:noAutofit/>
            </a:bodyPr>
            <a:lstStyle/>
            <a:p>
              <a:pPr marL="57150" marR="0" lvl="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Information and Event Management (SIEM)</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25" name="Commitments_EC4D"/>
            <p:cNvSpPr>
              <a:spLocks noChangeAspect="1" noEditPoints="1"/>
            </p:cNvSpPr>
            <p:nvPr/>
          </p:nvSpPr>
          <p:spPr bwMode="auto">
            <a:xfrm>
              <a:off x="303282" y="973152"/>
              <a:ext cx="179489"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46" name="Group 45"/>
          <p:cNvGrpSpPr/>
          <p:nvPr/>
        </p:nvGrpSpPr>
        <p:grpSpPr>
          <a:xfrm>
            <a:off x="8682587" y="5857898"/>
            <a:ext cx="1316736" cy="233878"/>
            <a:chOff x="8682587" y="5857898"/>
            <a:chExt cx="1316736" cy="233878"/>
          </a:xfrm>
        </p:grpSpPr>
        <p:sp>
          <p:nvSpPr>
            <p:cNvPr id="645" name="Rectangle 644">
              <a:hlinkClick r:id="rId117" tooltip="Microsoft Defender ATP extends Azure Information Protection (AIP) discovery/reporting of labeled data. Microsoft Defender ATP also extends Cloud Discovery for Microsoft Cloud App Security beyond your corporate network."/>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endPar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01" name="Picture 700"/>
            <p:cNvPicPr>
              <a:picLocks noChangeAspect="1"/>
            </p:cNvPicPr>
            <p:nvPr/>
          </p:nvPicPr>
          <p:blipFill>
            <a:blip r:embed="rId10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p:cNvGrpSpPr/>
          <p:nvPr/>
        </p:nvGrpSpPr>
        <p:grpSpPr>
          <a:xfrm>
            <a:off x="4866563" y="3180254"/>
            <a:ext cx="530019" cy="291421"/>
            <a:chOff x="13506469" y="2041633"/>
            <a:chExt cx="530019" cy="291421"/>
          </a:xfrm>
        </p:grpSpPr>
        <p:sp>
          <p:nvSpPr>
            <p:cNvPr id="769" name="Rectangle 768">
              <a:hlinkClick r:id="rId118" tooltip="Azure Firewall is a managed, cloud-based network security service that protects your Azure Virtual Network resources. It is a fully stateful firewall as a service with built-in high availability and unrestricted cloud scalability. "/>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708" name="Group 707"/>
            <p:cNvGrpSpPr/>
            <p:nvPr/>
          </p:nvGrpSpPr>
          <p:grpSpPr>
            <a:xfrm>
              <a:off x="13539555" y="2073977"/>
              <a:ext cx="144580" cy="106614"/>
              <a:chOff x="4787760" y="956202"/>
              <a:chExt cx="587793" cy="433438"/>
            </a:xfrm>
          </p:grpSpPr>
          <p:sp>
            <p:nvSpPr>
              <p:cNvPr id="724" name="cloud"/>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ln>
            </p:spPr>
            <p:txBody>
              <a:bodyPr vert="horz" wrap="square" lIns="91440" tIns="45720" rIns="91440" bIns="45720" numCol="1" anchor="t" anchorCtr="0" compatLnSpc="1"/>
              <a:lstStyle/>
              <a:p>
                <a:endParaRPr lang="en-US" sz="900">
                  <a:gradFill>
                    <a:gsLst>
                      <a:gs pos="0">
                        <a:srgbClr val="505050"/>
                      </a:gs>
                      <a:gs pos="100000">
                        <a:srgbClr val="505050"/>
                      </a:gs>
                    </a:gsLst>
                  </a:gradFill>
                </a:endParaRPr>
              </a:p>
            </p:txBody>
          </p:sp>
          <p:pic>
            <p:nvPicPr>
              <p:cNvPr id="735" name="Graphic 734"/>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4787760" y="1112170"/>
                <a:ext cx="371613" cy="277470"/>
              </a:xfrm>
              <a:prstGeom prst="rect">
                <a:avLst/>
              </a:prstGeom>
            </p:spPr>
          </p:pic>
        </p:grpSp>
      </p:grpSp>
      <p:grpSp>
        <p:nvGrpSpPr>
          <p:cNvPr id="91" name="Group 90"/>
          <p:cNvGrpSpPr/>
          <p:nvPr/>
        </p:nvGrpSpPr>
        <p:grpSpPr>
          <a:xfrm>
            <a:off x="3162427" y="638098"/>
            <a:ext cx="1355311" cy="202155"/>
            <a:chOff x="3162427" y="638098"/>
            <a:chExt cx="1355311" cy="202155"/>
          </a:xfrm>
        </p:grpSpPr>
        <p:sp>
          <p:nvSpPr>
            <p:cNvPr id="784" name="Rectangle 783"/>
            <p:cNvSpPr/>
            <p:nvPr/>
          </p:nvSpPr>
          <p:spPr>
            <a:xfrm>
              <a:off x="3162427" y="638098"/>
              <a:ext cx="1355311"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9144" rIns="45720" bIns="9144" rtlCol="0" anchor="ctr">
              <a:noAutofit/>
            </a:bodyPr>
            <a:lstStyle/>
            <a:p>
              <a:pPr marR="0" lvl="0" algn="r"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Analytics</a:t>
              </a: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Automation</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99" name="Commitments_EC4D"/>
            <p:cNvSpPr>
              <a:spLocks noChangeAspect="1" noEditPoints="1"/>
            </p:cNvSpPr>
            <p:nvPr/>
          </p:nvSpPr>
          <p:spPr bwMode="auto">
            <a:xfrm>
              <a:off x="3212737" y="701536"/>
              <a:ext cx="119965"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89" name="Group 88"/>
          <p:cNvGrpSpPr/>
          <p:nvPr/>
        </p:nvGrpSpPr>
        <p:grpSpPr>
          <a:xfrm>
            <a:off x="251922" y="639239"/>
            <a:ext cx="4259648" cy="202155"/>
            <a:chOff x="245070" y="633743"/>
            <a:chExt cx="4259648" cy="202155"/>
          </a:xfrm>
        </p:grpSpPr>
        <p:sp>
          <p:nvSpPr>
            <p:cNvPr id="840" name="Rectangle 839">
              <a:hlinkClick r:id="rId121" tooltip="Microsoft Azure Sentinel is a cloud native SIEM+SOAR solution that helps your SOC to rapidly detect and remediate threats across your enterprise. ASI includes cloud-native security analytics and automation across all security data in your hybrid enterprise"/>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algn="ctr"/>
              <a:r>
                <a:rPr lang="en-US" sz="900" b="1">
                  <a:solidFill>
                    <a:sysClr val="windowText" lastClr="000000"/>
                  </a:solidFill>
                  <a:latin typeface="Segoe UI" panose="020B0502040204020203" pitchFamily="34" charset="0"/>
                  <a:cs typeface="Segoe UI" panose="020B0502040204020203" pitchFamily="34" charset="0"/>
                </a:rPr>
                <a:t>Azure Sentinel </a:t>
              </a:r>
              <a:r>
                <a:rPr lang="en-US" sz="900">
                  <a:solidFill>
                    <a:sysClr val="windowText" lastClr="000000"/>
                  </a:solidFill>
                  <a:latin typeface="Segoe UI" panose="020B0502040204020203" pitchFamily="34" charset="0"/>
                  <a:cs typeface="Segoe UI" panose="020B0502040204020203" pitchFamily="34" charset="0"/>
                </a:rPr>
                <a:t>– Cloud Native SIEM and SOAR (Preview)</a:t>
              </a:r>
              <a:endParaRPr lang="en-US" sz="900" b="1">
                <a:solidFill>
                  <a:sysClr val="windowText" lastClr="000000"/>
                </a:solidFill>
                <a:latin typeface="Segoe UI" panose="020B0502040204020203" pitchFamily="34" charset="0"/>
                <a:cs typeface="Segoe UI" panose="020B0502040204020203" pitchFamily="34" charset="0"/>
              </a:endParaRPr>
            </a:p>
          </p:txBody>
        </p:sp>
        <p:pic>
          <p:nvPicPr>
            <p:cNvPr id="706" name="Picture 705"/>
            <p:cNvPicPr>
              <a:picLocks noChangeAspect="1"/>
            </p:cNvPicPr>
            <p:nvPr/>
          </p:nvPicPr>
          <p:blipFill>
            <a:blip r:embed="rId9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p:cNvCxnSpPr>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8540073" y="1985927"/>
            <a:ext cx="3317809" cy="206028"/>
            <a:chOff x="9721483" y="1839445"/>
            <a:chExt cx="3317809" cy="206028"/>
          </a:xfrm>
        </p:grpSpPr>
        <p:sp>
          <p:nvSpPr>
            <p:cNvPr id="470" name="Rectangle 469">
              <a:hlinkClick r:id="rId122" tooltip="Conditional Access provides centralized policy control for data and applications by enforcing conditions on account authentication, network location, device health/compliance, and other risk factors. "/>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R="0" lvl="0" algn="l" defTabSz="914400" rtl="0" eaLnBrk="1" fontAlgn="auto" latinLnBrk="0" hangingPunct="1">
                <a:lnSpc>
                  <a:spcPct val="100000"/>
                </a:lnSpc>
                <a:spcBef>
                  <a:spcPts val="0"/>
                </a:spcBef>
                <a:spcAft>
                  <a:spcPts val="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71" name="Picture 470"/>
            <p:cNvPicPr>
              <a:picLocks noChangeAspect="1"/>
            </p:cNvPicPr>
            <p:nvPr/>
          </p:nvPicPr>
          <p:blipFill rotWithShape="1">
            <a:blip r:embed="rId123"/>
            <a:srcRect l="22948" t="1" b="1811"/>
            <a:stretch>
              <a:fillRect/>
            </a:stretch>
          </p:blipFill>
          <p:spPr>
            <a:xfrm flipV="1">
              <a:off x="9764127" y="1889446"/>
              <a:ext cx="268951" cy="108569"/>
            </a:xfrm>
            <a:prstGeom prst="rect">
              <a:avLst/>
            </a:prstGeom>
          </p:spPr>
        </p:pic>
      </p:grpSp>
      <p:cxnSp>
        <p:nvCxnSpPr>
          <p:cNvPr id="801" name="Connector: Elbow 799"/>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8682587" y="4878829"/>
            <a:ext cx="1317731" cy="894404"/>
            <a:chOff x="8682587" y="4878829"/>
            <a:chExt cx="1317731" cy="894404"/>
          </a:xfrm>
        </p:grpSpPr>
        <p:grpSp>
          <p:nvGrpSpPr>
            <p:cNvPr id="423" name="Group 422"/>
            <p:cNvGrpSpPr/>
            <p:nvPr/>
          </p:nvGrpSpPr>
          <p:grpSpPr>
            <a:xfrm>
              <a:off x="8682587" y="4878829"/>
              <a:ext cx="1316736" cy="301712"/>
              <a:chOff x="8985201" y="5090630"/>
              <a:chExt cx="1316736" cy="301712"/>
            </a:xfrm>
          </p:grpSpPr>
          <p:sp>
            <p:nvSpPr>
              <p:cNvPr id="424" name="Rectangle 423">
                <a:hlinkClick r:id="rId124" tooltip="Enables you to detect and respond to potential threats as they occur with alerts for suspicious database activities, potential vulnerabilities, and SQL injection attacks, as well as anomalous database access patterns. "/>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endPar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endPar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25" name="Picture 171"/>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p:cNvGrpSpPr/>
            <p:nvPr/>
          </p:nvGrpSpPr>
          <p:grpSpPr>
            <a:xfrm>
              <a:off x="8683582" y="5180541"/>
              <a:ext cx="1316736" cy="297521"/>
              <a:chOff x="8983735" y="5463141"/>
              <a:chExt cx="1316736" cy="297521"/>
            </a:xfrm>
          </p:grpSpPr>
          <p:sp>
            <p:nvSpPr>
              <p:cNvPr id="427" name="Rectangle 426">
                <a:hlinkClick r:id="rId126" tooltip="Transparent data encryption helps protect against the threat of malicious activity by performing real-time encryption and decryption of the database, associated backups, and transaction log files at rest without requiring changes to the application"/>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endPar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pic>
            <p:nvPicPr>
              <p:cNvPr id="428" name="Picture 171"/>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p:cNvGrpSpPr/>
            <p:nvPr/>
          </p:nvGrpSpPr>
          <p:grpSpPr>
            <a:xfrm>
              <a:off x="8685048" y="5481028"/>
              <a:ext cx="1314275" cy="292205"/>
              <a:chOff x="8685048" y="5481028"/>
              <a:chExt cx="1314275" cy="292205"/>
            </a:xfrm>
          </p:grpSpPr>
          <p:sp>
            <p:nvSpPr>
              <p:cNvPr id="129" name="Rectangle 128">
                <a:hlinkClick r:id="rId127" tooltip="(PREVIEW) Provides advanced capabilities built into Azure SQL Database for discovering, classifying, labeling, and protecting sensitive data in your databases. Similar capabilities are also being introduced for on-premises SQL Server."/>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p:cNvPicPr>
                <a:picLocks noChangeAspect="1"/>
              </p:cNvPicPr>
              <p:nvPr/>
            </p:nvPicPr>
            <p:blipFill>
              <a:blip r:embed="rId125">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p:cNvGrpSpPr/>
          <p:nvPr/>
        </p:nvGrpSpPr>
        <p:grpSpPr>
          <a:xfrm>
            <a:off x="8692863" y="2254133"/>
            <a:ext cx="1310437" cy="241077"/>
            <a:chOff x="116752" y="2955527"/>
            <a:chExt cx="1310437" cy="241077"/>
          </a:xfrm>
        </p:grpSpPr>
        <p:sp>
          <p:nvSpPr>
            <p:cNvPr id="476" name="Rectangle 475">
              <a:hlinkClick r:id="rId51" tooltip="Cloud App Security provides key capabilities for Shadow IT Risk management (discover, assess, approve, and manage SaaS apps via API + Proxy), Info Protection (discover/protect), and SOC (alerting and investigation) "/>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77" name="Picture 476"/>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8686764" y="4221575"/>
            <a:ext cx="1316736" cy="622575"/>
            <a:chOff x="8686764" y="4221575"/>
            <a:chExt cx="1316736" cy="622575"/>
          </a:xfrm>
        </p:grpSpPr>
        <p:grpSp>
          <p:nvGrpSpPr>
            <p:cNvPr id="785" name="Group 784"/>
            <p:cNvGrpSpPr/>
            <p:nvPr/>
          </p:nvGrpSpPr>
          <p:grpSpPr>
            <a:xfrm>
              <a:off x="8686764" y="4221575"/>
              <a:ext cx="1316736" cy="622575"/>
              <a:chOff x="10885121" y="2166657"/>
              <a:chExt cx="1211600" cy="520369"/>
            </a:xfrm>
            <a:solidFill>
              <a:schemeClr val="bg1"/>
            </a:solidFill>
          </p:grpSpPr>
          <p:sp>
            <p:nvSpPr>
              <p:cNvPr id="786" name="Rectangle 785">
                <a:hlinkClick r:id="rId128" tooltip="Office 365 DLP capabilities including Outlook Policy Tips, rule application via Exchange Transport rules, automatic protection via SharePoint location, and more. "/>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R="0" lvl="0" algn="l" defTabSz="914400" rtl="0" eaLnBrk="1" fontAlgn="auto" latinLnBrk="0" hangingPunct="1">
                  <a:lnSpc>
                    <a:spcPct val="100000"/>
                  </a:lnSpc>
                  <a:spcBef>
                    <a:spcPts val="0"/>
                  </a:spcBef>
                  <a:spcAft>
                    <a:spcPts val="0"/>
                  </a:spcAft>
                  <a:buClrTx/>
                  <a:buSzTx/>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8"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9"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75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30"/>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p:cNvPicPr>
                <a:picLocks noChangeAspect="1"/>
              </p:cNvPicPr>
              <p:nvPr/>
            </p:nvPicPr>
            <p:blipFill>
              <a:blip r:embed="rId131"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p:cNvGrpSpPr/>
            <p:nvPr/>
          </p:nvGrpSpPr>
          <p:grpSpPr>
            <a:xfrm>
              <a:off x="9047248" y="4762130"/>
              <a:ext cx="188672" cy="45719"/>
              <a:chOff x="6660452" y="3094221"/>
              <a:chExt cx="188672" cy="45719"/>
            </a:xfrm>
          </p:grpSpPr>
          <p:sp>
            <p:nvSpPr>
              <p:cNvPr id="795" name="Oval 794"/>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96" name="Oval 795"/>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97" name="Oval 796"/>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sp>
        <p:nvSpPr>
          <p:cNvPr id="575" name="Rectangle 574"/>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03" name="people_4" title="Icon of a person"/>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04" name="people_4" title="Icon of a person"/>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par>
                          <p:cTn id="132" fill="hold">
                            <p:stCondLst>
                              <p:cond delay="500"/>
                            </p:stCondLst>
                            <p:childTnLst>
                              <p:par>
                                <p:cTn id="133" presetID="22" presetClass="entr" presetSubtype="8" fill="hold" nodeType="after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wipe(left)">
                                      <p:cBhvr>
                                        <p:cTn id="135" dur="500"/>
                                        <p:tgtEl>
                                          <p:spTgt spid="121"/>
                                        </p:tgtEl>
                                      </p:cBhvr>
                                    </p:animEffect>
                                  </p:childTnLst>
                                </p:cTn>
                              </p:par>
                            </p:childTnLst>
                          </p:cTn>
                        </p:par>
                        <p:par>
                          <p:cTn id="136" fill="hold">
                            <p:stCondLst>
                              <p:cond delay="1000"/>
                            </p:stCondLst>
                            <p:childTnLst>
                              <p:par>
                                <p:cTn id="137" presetID="22" presetClass="entr" presetSubtype="8" fill="hold" nodeType="afterEffect">
                                  <p:stCondLst>
                                    <p:cond delay="0"/>
                                  </p:stCondLst>
                                  <p:childTnLst>
                                    <p:set>
                                      <p:cBhvr>
                                        <p:cTn id="138" dur="1" fill="hold">
                                          <p:stCondLst>
                                            <p:cond delay="0"/>
                                          </p:stCondLst>
                                        </p:cTn>
                                        <p:tgtEl>
                                          <p:spTgt spid="91"/>
                                        </p:tgtEl>
                                        <p:attrNameLst>
                                          <p:attrName>style.visibility</p:attrName>
                                        </p:attrNameLst>
                                      </p:cBhvr>
                                      <p:to>
                                        <p:strVal val="visible"/>
                                      </p:to>
                                    </p:set>
                                    <p:animEffect transition="in" filter="wipe(left)">
                                      <p:cBhvr>
                                        <p:cTn id="139" dur="500"/>
                                        <p:tgtEl>
                                          <p:spTgt spid="91"/>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420"/>
                                        </p:tgtEl>
                                        <p:attrNameLst>
                                          <p:attrName>style.visibility</p:attrName>
                                        </p:attrNameLst>
                                      </p:cBhvr>
                                      <p:to>
                                        <p:strVal val="visible"/>
                                      </p:to>
                                    </p:set>
                                    <p:animEffect transition="in" filter="fade">
                                      <p:cBhvr>
                                        <p:cTn id="144" dur="500"/>
                                        <p:tgtEl>
                                          <p:spTgt spid="42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419"/>
                                        </p:tgtEl>
                                        <p:attrNameLst>
                                          <p:attrName>style.visibility</p:attrName>
                                        </p:attrNameLst>
                                      </p:cBhvr>
                                      <p:to>
                                        <p:strVal val="visible"/>
                                      </p:to>
                                    </p:set>
                                    <p:animEffect transition="in" filter="fade">
                                      <p:cBhvr>
                                        <p:cTn id="147" dur="500"/>
                                        <p:tgtEl>
                                          <p:spTgt spid="419"/>
                                        </p:tgtEl>
                                      </p:cBhvr>
                                    </p:animEffect>
                                  </p:childTnLst>
                                </p:cTn>
                              </p:par>
                              <p:par>
                                <p:cTn id="148" presetID="53" presetClass="entr" presetSubtype="16" fill="hold" nodeType="withEffect">
                                  <p:stCondLst>
                                    <p:cond delay="0"/>
                                  </p:stCondLst>
                                  <p:childTnLst>
                                    <p:set>
                                      <p:cBhvr>
                                        <p:cTn id="149" dur="1" fill="hold">
                                          <p:stCondLst>
                                            <p:cond delay="0"/>
                                          </p:stCondLst>
                                        </p:cTn>
                                        <p:tgtEl>
                                          <p:spTgt spid="461"/>
                                        </p:tgtEl>
                                        <p:attrNameLst>
                                          <p:attrName>style.visibility</p:attrName>
                                        </p:attrNameLst>
                                      </p:cBhvr>
                                      <p:to>
                                        <p:strVal val="visible"/>
                                      </p:to>
                                    </p:set>
                                    <p:anim calcmode="lin" valueType="num">
                                      <p:cBhvr>
                                        <p:cTn id="150" dur="500" fill="hold"/>
                                        <p:tgtEl>
                                          <p:spTgt spid="461"/>
                                        </p:tgtEl>
                                        <p:attrNameLst>
                                          <p:attrName>ppt_w</p:attrName>
                                        </p:attrNameLst>
                                      </p:cBhvr>
                                      <p:tavLst>
                                        <p:tav tm="0">
                                          <p:val>
                                            <p:fltVal val="0"/>
                                          </p:val>
                                        </p:tav>
                                        <p:tav tm="100000">
                                          <p:val>
                                            <p:strVal val="#ppt_w"/>
                                          </p:val>
                                        </p:tav>
                                      </p:tavLst>
                                    </p:anim>
                                    <p:anim calcmode="lin" valueType="num">
                                      <p:cBhvr>
                                        <p:cTn id="151" dur="500" fill="hold"/>
                                        <p:tgtEl>
                                          <p:spTgt spid="461"/>
                                        </p:tgtEl>
                                        <p:attrNameLst>
                                          <p:attrName>ppt_h</p:attrName>
                                        </p:attrNameLst>
                                      </p:cBhvr>
                                      <p:tavLst>
                                        <p:tav tm="0">
                                          <p:val>
                                            <p:fltVal val="0"/>
                                          </p:val>
                                        </p:tav>
                                        <p:tav tm="100000">
                                          <p:val>
                                            <p:strVal val="#ppt_h"/>
                                          </p:val>
                                        </p:tav>
                                      </p:tavLst>
                                    </p:anim>
                                    <p:animEffect transition="in" filter="fade">
                                      <p:cBhvr>
                                        <p:cTn id="152" dur="500"/>
                                        <p:tgtEl>
                                          <p:spTgt spid="46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408"/>
                                        </p:tgtEl>
                                        <p:attrNameLst>
                                          <p:attrName>style.visibility</p:attrName>
                                        </p:attrNameLst>
                                      </p:cBhvr>
                                      <p:to>
                                        <p:strVal val="visible"/>
                                      </p:to>
                                    </p:set>
                                    <p:animEffect transition="in" filter="fade">
                                      <p:cBhvr>
                                        <p:cTn id="157" dur="500"/>
                                        <p:tgtEl>
                                          <p:spTgt spid="40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95"/>
                                        </p:tgtEl>
                                        <p:attrNameLst>
                                          <p:attrName>style.visibility</p:attrName>
                                        </p:attrNameLst>
                                      </p:cBhvr>
                                      <p:to>
                                        <p:strVal val="visible"/>
                                      </p:to>
                                    </p:set>
                                    <p:animEffect transition="in" filter="fade">
                                      <p:cBhvr>
                                        <p:cTn id="160" dur="500"/>
                                        <p:tgtEl>
                                          <p:spTgt spid="395"/>
                                        </p:tgtEl>
                                      </p:cBhvr>
                                    </p:animEffect>
                                  </p:childTnLst>
                                </p:cTn>
                              </p:par>
                              <p:par>
                                <p:cTn id="161" presetID="53" presetClass="entr" presetSubtype="16" fill="hold" nodeType="withEffect">
                                  <p:stCondLst>
                                    <p:cond delay="0"/>
                                  </p:stCondLst>
                                  <p:childTnLst>
                                    <p:set>
                                      <p:cBhvr>
                                        <p:cTn id="162" dur="1" fill="hold">
                                          <p:stCondLst>
                                            <p:cond delay="0"/>
                                          </p:stCondLst>
                                        </p:cTn>
                                        <p:tgtEl>
                                          <p:spTgt spid="459"/>
                                        </p:tgtEl>
                                        <p:attrNameLst>
                                          <p:attrName>style.visibility</p:attrName>
                                        </p:attrNameLst>
                                      </p:cBhvr>
                                      <p:to>
                                        <p:strVal val="visible"/>
                                      </p:to>
                                    </p:set>
                                    <p:anim calcmode="lin" valueType="num">
                                      <p:cBhvr>
                                        <p:cTn id="163" dur="500" fill="hold"/>
                                        <p:tgtEl>
                                          <p:spTgt spid="459"/>
                                        </p:tgtEl>
                                        <p:attrNameLst>
                                          <p:attrName>ppt_w</p:attrName>
                                        </p:attrNameLst>
                                      </p:cBhvr>
                                      <p:tavLst>
                                        <p:tav tm="0">
                                          <p:val>
                                            <p:fltVal val="0"/>
                                          </p:val>
                                        </p:tav>
                                        <p:tav tm="100000">
                                          <p:val>
                                            <p:strVal val="#ppt_w"/>
                                          </p:val>
                                        </p:tav>
                                      </p:tavLst>
                                    </p:anim>
                                    <p:anim calcmode="lin" valueType="num">
                                      <p:cBhvr>
                                        <p:cTn id="164" dur="500" fill="hold"/>
                                        <p:tgtEl>
                                          <p:spTgt spid="459"/>
                                        </p:tgtEl>
                                        <p:attrNameLst>
                                          <p:attrName>ppt_h</p:attrName>
                                        </p:attrNameLst>
                                      </p:cBhvr>
                                      <p:tavLst>
                                        <p:tav tm="0">
                                          <p:val>
                                            <p:fltVal val="0"/>
                                          </p:val>
                                        </p:tav>
                                        <p:tav tm="100000">
                                          <p:val>
                                            <p:strVal val="#ppt_h"/>
                                          </p:val>
                                        </p:tav>
                                      </p:tavLst>
                                    </p:anim>
                                    <p:animEffect transition="in" filter="fade">
                                      <p:cBhvr>
                                        <p:cTn id="165" dur="500"/>
                                        <p:tgtEl>
                                          <p:spTgt spid="459"/>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29"/>
                                        </p:tgtEl>
                                        <p:attrNameLst>
                                          <p:attrName>style.visibility</p:attrName>
                                        </p:attrNameLst>
                                      </p:cBhvr>
                                      <p:to>
                                        <p:strVal val="visible"/>
                                      </p:to>
                                    </p:set>
                                    <p:anim calcmode="lin" valueType="num">
                                      <p:cBhvr>
                                        <p:cTn id="168" dur="500" fill="hold"/>
                                        <p:tgtEl>
                                          <p:spTgt spid="29"/>
                                        </p:tgtEl>
                                        <p:attrNameLst>
                                          <p:attrName>ppt_w</p:attrName>
                                        </p:attrNameLst>
                                      </p:cBhvr>
                                      <p:tavLst>
                                        <p:tav tm="0">
                                          <p:val>
                                            <p:fltVal val="0"/>
                                          </p:val>
                                        </p:tav>
                                        <p:tav tm="100000">
                                          <p:val>
                                            <p:strVal val="#ppt_w"/>
                                          </p:val>
                                        </p:tav>
                                      </p:tavLst>
                                    </p:anim>
                                    <p:anim calcmode="lin" valueType="num">
                                      <p:cBhvr>
                                        <p:cTn id="169" dur="500" fill="hold"/>
                                        <p:tgtEl>
                                          <p:spTgt spid="29"/>
                                        </p:tgtEl>
                                        <p:attrNameLst>
                                          <p:attrName>ppt_h</p:attrName>
                                        </p:attrNameLst>
                                      </p:cBhvr>
                                      <p:tavLst>
                                        <p:tav tm="0">
                                          <p:val>
                                            <p:fltVal val="0"/>
                                          </p:val>
                                        </p:tav>
                                        <p:tav tm="100000">
                                          <p:val>
                                            <p:strVal val="#ppt_h"/>
                                          </p:val>
                                        </p:tav>
                                      </p:tavLst>
                                    </p:anim>
                                    <p:animEffect transition="in" filter="fade">
                                      <p:cBhvr>
                                        <p:cTn id="170" dur="500"/>
                                        <p:tgtEl>
                                          <p:spTgt spid="29"/>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fade">
                                      <p:cBhvr>
                                        <p:cTn id="175" dur="500"/>
                                        <p:tgtEl>
                                          <p:spTgt spid="25"/>
                                        </p:tgtEl>
                                      </p:cBhvr>
                                    </p:animEffect>
                                  </p:childTnLst>
                                </p:cTn>
                              </p:par>
                              <p:par>
                                <p:cTn id="176" presetID="53" presetClass="entr" presetSubtype="16" fill="hold" nodeType="withEffect">
                                  <p:stCondLst>
                                    <p:cond delay="250"/>
                                  </p:stCondLst>
                                  <p:childTnLst>
                                    <p:set>
                                      <p:cBhvr>
                                        <p:cTn id="177" dur="1" fill="hold">
                                          <p:stCondLst>
                                            <p:cond delay="0"/>
                                          </p:stCondLst>
                                        </p:cTn>
                                        <p:tgtEl>
                                          <p:spTgt spid="30"/>
                                        </p:tgtEl>
                                        <p:attrNameLst>
                                          <p:attrName>style.visibility</p:attrName>
                                        </p:attrNameLst>
                                      </p:cBhvr>
                                      <p:to>
                                        <p:strVal val="visible"/>
                                      </p:to>
                                    </p:set>
                                    <p:anim calcmode="lin" valueType="num">
                                      <p:cBhvr>
                                        <p:cTn id="178" dur="500" fill="hold"/>
                                        <p:tgtEl>
                                          <p:spTgt spid="30"/>
                                        </p:tgtEl>
                                        <p:attrNameLst>
                                          <p:attrName>ppt_w</p:attrName>
                                        </p:attrNameLst>
                                      </p:cBhvr>
                                      <p:tavLst>
                                        <p:tav tm="0">
                                          <p:val>
                                            <p:fltVal val="0"/>
                                          </p:val>
                                        </p:tav>
                                        <p:tav tm="100000">
                                          <p:val>
                                            <p:strVal val="#ppt_w"/>
                                          </p:val>
                                        </p:tav>
                                      </p:tavLst>
                                    </p:anim>
                                    <p:anim calcmode="lin" valueType="num">
                                      <p:cBhvr>
                                        <p:cTn id="179" dur="500" fill="hold"/>
                                        <p:tgtEl>
                                          <p:spTgt spid="30"/>
                                        </p:tgtEl>
                                        <p:attrNameLst>
                                          <p:attrName>ppt_h</p:attrName>
                                        </p:attrNameLst>
                                      </p:cBhvr>
                                      <p:tavLst>
                                        <p:tav tm="0">
                                          <p:val>
                                            <p:fltVal val="0"/>
                                          </p:val>
                                        </p:tav>
                                        <p:tav tm="100000">
                                          <p:val>
                                            <p:strVal val="#ppt_h"/>
                                          </p:val>
                                        </p:tav>
                                      </p:tavLst>
                                    </p:anim>
                                    <p:animEffect transition="in" filter="fade">
                                      <p:cBhvr>
                                        <p:cTn id="180" dur="500"/>
                                        <p:tgtEl>
                                          <p:spTgt spid="30"/>
                                        </p:tgtEl>
                                      </p:cBhvr>
                                    </p:animEffect>
                                  </p:childTnLst>
                                </p:cTn>
                              </p:par>
                              <p:par>
                                <p:cTn id="181" presetID="53" presetClass="entr" presetSubtype="16" fill="hold" nodeType="withEffect">
                                  <p:stCondLst>
                                    <p:cond delay="500"/>
                                  </p:stCondLst>
                                  <p:childTnLst>
                                    <p:set>
                                      <p:cBhvr>
                                        <p:cTn id="182" dur="1" fill="hold">
                                          <p:stCondLst>
                                            <p:cond delay="0"/>
                                          </p:stCondLst>
                                        </p:cTn>
                                        <p:tgtEl>
                                          <p:spTgt spid="377"/>
                                        </p:tgtEl>
                                        <p:attrNameLst>
                                          <p:attrName>style.visibility</p:attrName>
                                        </p:attrNameLst>
                                      </p:cBhvr>
                                      <p:to>
                                        <p:strVal val="visible"/>
                                      </p:to>
                                    </p:set>
                                    <p:anim calcmode="lin" valueType="num">
                                      <p:cBhvr>
                                        <p:cTn id="183" dur="500" fill="hold"/>
                                        <p:tgtEl>
                                          <p:spTgt spid="377"/>
                                        </p:tgtEl>
                                        <p:attrNameLst>
                                          <p:attrName>ppt_w</p:attrName>
                                        </p:attrNameLst>
                                      </p:cBhvr>
                                      <p:tavLst>
                                        <p:tav tm="0">
                                          <p:val>
                                            <p:fltVal val="0"/>
                                          </p:val>
                                        </p:tav>
                                        <p:tav tm="100000">
                                          <p:val>
                                            <p:strVal val="#ppt_w"/>
                                          </p:val>
                                        </p:tav>
                                      </p:tavLst>
                                    </p:anim>
                                    <p:anim calcmode="lin" valueType="num">
                                      <p:cBhvr>
                                        <p:cTn id="184" dur="500" fill="hold"/>
                                        <p:tgtEl>
                                          <p:spTgt spid="377"/>
                                        </p:tgtEl>
                                        <p:attrNameLst>
                                          <p:attrName>ppt_h</p:attrName>
                                        </p:attrNameLst>
                                      </p:cBhvr>
                                      <p:tavLst>
                                        <p:tav tm="0">
                                          <p:val>
                                            <p:fltVal val="0"/>
                                          </p:val>
                                        </p:tav>
                                        <p:tav tm="100000">
                                          <p:val>
                                            <p:strVal val="#ppt_h"/>
                                          </p:val>
                                        </p:tav>
                                      </p:tavLst>
                                    </p:anim>
                                    <p:animEffect transition="in" filter="fade">
                                      <p:cBhvr>
                                        <p:cTn id="185" dur="500"/>
                                        <p:tgtEl>
                                          <p:spTgt spid="377"/>
                                        </p:tgtEl>
                                      </p:cBhvr>
                                    </p:animEffect>
                                  </p:childTnLst>
                                </p:cTn>
                              </p:par>
                              <p:par>
                                <p:cTn id="186" presetID="53" presetClass="entr" presetSubtype="16" fill="hold" grpId="0" nodeType="withEffect">
                                  <p:stCondLst>
                                    <p:cond delay="750"/>
                                  </p:stCondLst>
                                  <p:childTnLst>
                                    <p:set>
                                      <p:cBhvr>
                                        <p:cTn id="187" dur="1" fill="hold">
                                          <p:stCondLst>
                                            <p:cond delay="0"/>
                                          </p:stCondLst>
                                        </p:cTn>
                                        <p:tgtEl>
                                          <p:spTgt spid="174"/>
                                        </p:tgtEl>
                                        <p:attrNameLst>
                                          <p:attrName>style.visibility</p:attrName>
                                        </p:attrNameLst>
                                      </p:cBhvr>
                                      <p:to>
                                        <p:strVal val="visible"/>
                                      </p:to>
                                    </p:set>
                                    <p:anim calcmode="lin" valueType="num">
                                      <p:cBhvr>
                                        <p:cTn id="188" dur="500" fill="hold"/>
                                        <p:tgtEl>
                                          <p:spTgt spid="174"/>
                                        </p:tgtEl>
                                        <p:attrNameLst>
                                          <p:attrName>ppt_w</p:attrName>
                                        </p:attrNameLst>
                                      </p:cBhvr>
                                      <p:tavLst>
                                        <p:tav tm="0">
                                          <p:val>
                                            <p:fltVal val="0"/>
                                          </p:val>
                                        </p:tav>
                                        <p:tav tm="100000">
                                          <p:val>
                                            <p:strVal val="#ppt_w"/>
                                          </p:val>
                                        </p:tav>
                                      </p:tavLst>
                                    </p:anim>
                                    <p:anim calcmode="lin" valueType="num">
                                      <p:cBhvr>
                                        <p:cTn id="189" dur="500" fill="hold"/>
                                        <p:tgtEl>
                                          <p:spTgt spid="174"/>
                                        </p:tgtEl>
                                        <p:attrNameLst>
                                          <p:attrName>ppt_h</p:attrName>
                                        </p:attrNameLst>
                                      </p:cBhvr>
                                      <p:tavLst>
                                        <p:tav tm="0">
                                          <p:val>
                                            <p:fltVal val="0"/>
                                          </p:val>
                                        </p:tav>
                                        <p:tav tm="100000">
                                          <p:val>
                                            <p:strVal val="#ppt_h"/>
                                          </p:val>
                                        </p:tav>
                                      </p:tavLst>
                                    </p:anim>
                                    <p:animEffect transition="in" filter="fade">
                                      <p:cBhvr>
                                        <p:cTn id="190" dur="500"/>
                                        <p:tgtEl>
                                          <p:spTgt spid="174"/>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37"/>
                                        </p:tgtEl>
                                        <p:attrNameLst>
                                          <p:attrName>style.visibility</p:attrName>
                                        </p:attrNameLst>
                                      </p:cBhvr>
                                      <p:to>
                                        <p:strVal val="visible"/>
                                      </p:to>
                                    </p:set>
                                    <p:animEffect transition="in" filter="fade">
                                      <p:cBhvr>
                                        <p:cTn id="195" dur="500"/>
                                        <p:tgtEl>
                                          <p:spTgt spid="37"/>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23"/>
                                        </p:tgtEl>
                                        <p:attrNameLst>
                                          <p:attrName>style.visibility</p:attrName>
                                        </p:attrNameLst>
                                      </p:cBhvr>
                                      <p:to>
                                        <p:strVal val="visible"/>
                                      </p:to>
                                    </p:set>
                                    <p:animEffect transition="in" filter="wipe(left)">
                                      <p:cBhvr>
                                        <p:cTn id="200" dur="500"/>
                                        <p:tgtEl>
                                          <p:spTgt spid="23"/>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52"/>
                                        </p:tgtEl>
                                        <p:attrNameLst>
                                          <p:attrName>style.visibility</p:attrName>
                                        </p:attrNameLst>
                                      </p:cBhvr>
                                      <p:to>
                                        <p:strVal val="visible"/>
                                      </p:to>
                                    </p:set>
                                    <p:animEffect transition="in" filter="fade">
                                      <p:cBhvr>
                                        <p:cTn id="203" dur="500"/>
                                        <p:tgtEl>
                                          <p:spTgt spid="152"/>
                                        </p:tgtEl>
                                      </p:cBhvr>
                                    </p:animEffect>
                                  </p:childTnLst>
                                </p:cTn>
                              </p:par>
                              <p:par>
                                <p:cTn id="204" presetID="10" presetClass="entr" presetSubtype="0" fill="hold" grpId="0" nodeType="withEffect">
                                  <p:stCondLst>
                                    <p:cond delay="250"/>
                                  </p:stCondLst>
                                  <p:childTnLst>
                                    <p:set>
                                      <p:cBhvr>
                                        <p:cTn id="205" dur="1" fill="hold">
                                          <p:stCondLst>
                                            <p:cond delay="0"/>
                                          </p:stCondLst>
                                        </p:cTn>
                                        <p:tgtEl>
                                          <p:spTgt spid="16"/>
                                        </p:tgtEl>
                                        <p:attrNameLst>
                                          <p:attrName>style.visibility</p:attrName>
                                        </p:attrNameLst>
                                      </p:cBhvr>
                                      <p:to>
                                        <p:strVal val="visible"/>
                                      </p:to>
                                    </p:set>
                                    <p:animEffect transition="in" filter="fade">
                                      <p:cBhvr>
                                        <p:cTn id="206" dur="500"/>
                                        <p:tgtEl>
                                          <p:spTgt spid="16"/>
                                        </p:tgtEl>
                                      </p:cBhvr>
                                    </p:animEffect>
                                  </p:childTnLst>
                                </p:cTn>
                              </p:par>
                            </p:childTnLst>
                          </p:cTn>
                        </p:par>
                      </p:childTnLst>
                    </p:cTn>
                  </p:par>
                  <p:par>
                    <p:cTn id="207" fill="hold">
                      <p:stCondLst>
                        <p:cond delay="indefinite"/>
                      </p:stCondLst>
                      <p:childTnLst>
                        <p:par>
                          <p:cTn id="208" fill="hold">
                            <p:stCondLst>
                              <p:cond delay="0"/>
                            </p:stCondLst>
                            <p:childTnLst>
                              <p:par>
                                <p:cTn id="209" presetID="42" presetClass="entr" presetSubtype="0" fill="hold" nodeType="clickEffect">
                                  <p:stCondLst>
                                    <p:cond delay="0"/>
                                  </p:stCondLst>
                                  <p:childTnLst>
                                    <p:set>
                                      <p:cBhvr>
                                        <p:cTn id="210" dur="1" fill="hold">
                                          <p:stCondLst>
                                            <p:cond delay="0"/>
                                          </p:stCondLst>
                                        </p:cTn>
                                        <p:tgtEl>
                                          <p:spTgt spid="34"/>
                                        </p:tgtEl>
                                        <p:attrNameLst>
                                          <p:attrName>style.visibility</p:attrName>
                                        </p:attrNameLst>
                                      </p:cBhvr>
                                      <p:to>
                                        <p:strVal val="visible"/>
                                      </p:to>
                                    </p:set>
                                    <p:animEffect transition="in" filter="fade">
                                      <p:cBhvr>
                                        <p:cTn id="211" dur="1000"/>
                                        <p:tgtEl>
                                          <p:spTgt spid="34"/>
                                        </p:tgtEl>
                                      </p:cBhvr>
                                    </p:animEffect>
                                    <p:anim calcmode="lin" valueType="num">
                                      <p:cBhvr>
                                        <p:cTn id="212" dur="1000" fill="hold"/>
                                        <p:tgtEl>
                                          <p:spTgt spid="34"/>
                                        </p:tgtEl>
                                        <p:attrNameLst>
                                          <p:attrName>ppt_x</p:attrName>
                                        </p:attrNameLst>
                                      </p:cBhvr>
                                      <p:tavLst>
                                        <p:tav tm="0">
                                          <p:val>
                                            <p:strVal val="#ppt_x"/>
                                          </p:val>
                                        </p:tav>
                                        <p:tav tm="100000">
                                          <p:val>
                                            <p:strVal val="#ppt_x"/>
                                          </p:val>
                                        </p:tav>
                                      </p:tavLst>
                                    </p:anim>
                                    <p:anim calcmode="lin" valueType="num">
                                      <p:cBhvr>
                                        <p:cTn id="213" dur="1000" fill="hold"/>
                                        <p:tgtEl>
                                          <p:spTgt spid="34"/>
                                        </p:tgtEl>
                                        <p:attrNameLst>
                                          <p:attrName>ppt_y</p:attrName>
                                        </p:attrNameLst>
                                      </p:cBhvr>
                                      <p:tavLst>
                                        <p:tav tm="0">
                                          <p:val>
                                            <p:strVal val="#ppt_y+.1"/>
                                          </p:val>
                                        </p:tav>
                                        <p:tav tm="100000">
                                          <p:val>
                                            <p:strVal val="#ppt_y"/>
                                          </p:val>
                                        </p:tav>
                                      </p:tavLst>
                                    </p:anim>
                                  </p:childTnLst>
                                </p:cTn>
                              </p:par>
                              <p:par>
                                <p:cTn id="214" presetID="10" presetClass="entr" presetSubtype="0" fill="hold" nodeType="withEffect">
                                  <p:stCondLst>
                                    <p:cond delay="0"/>
                                  </p:stCondLst>
                                  <p:childTnLst>
                                    <p:set>
                                      <p:cBhvr>
                                        <p:cTn id="215" dur="1" fill="hold">
                                          <p:stCondLst>
                                            <p:cond delay="0"/>
                                          </p:stCondLst>
                                        </p:cTn>
                                        <p:tgtEl>
                                          <p:spTgt spid="720"/>
                                        </p:tgtEl>
                                        <p:attrNameLst>
                                          <p:attrName>style.visibility</p:attrName>
                                        </p:attrNameLst>
                                      </p:cBhvr>
                                      <p:to>
                                        <p:strVal val="visible"/>
                                      </p:to>
                                    </p:set>
                                    <p:animEffect transition="in" filter="fade">
                                      <p:cBhvr>
                                        <p:cTn id="216" dur="500"/>
                                        <p:tgtEl>
                                          <p:spTgt spid="720"/>
                                        </p:tgtEl>
                                      </p:cBhvr>
                                    </p:animEffect>
                                  </p:childTnLst>
                                </p:cTn>
                              </p:par>
                            </p:childTnLst>
                          </p:cTn>
                        </p:par>
                      </p:childTnLst>
                    </p:cTn>
                  </p:par>
                  <p:par>
                    <p:cTn id="217" fill="hold">
                      <p:stCondLst>
                        <p:cond delay="indefinite"/>
                      </p:stCondLst>
                      <p:childTnLst>
                        <p:par>
                          <p:cTn id="218" fill="hold">
                            <p:stCondLst>
                              <p:cond delay="0"/>
                            </p:stCondLst>
                            <p:childTnLst>
                              <p:par>
                                <p:cTn id="219" presetID="53" presetClass="entr" presetSubtype="16" fill="hold" nodeType="clickEffect">
                                  <p:stCondLst>
                                    <p:cond delay="0"/>
                                  </p:stCondLst>
                                  <p:childTnLst>
                                    <p:set>
                                      <p:cBhvr>
                                        <p:cTn id="220" dur="1" fill="hold">
                                          <p:stCondLst>
                                            <p:cond delay="0"/>
                                          </p:stCondLst>
                                        </p:cTn>
                                        <p:tgtEl>
                                          <p:spTgt spid="607"/>
                                        </p:tgtEl>
                                        <p:attrNameLst>
                                          <p:attrName>style.visibility</p:attrName>
                                        </p:attrNameLst>
                                      </p:cBhvr>
                                      <p:to>
                                        <p:strVal val="visible"/>
                                      </p:to>
                                    </p:set>
                                    <p:anim calcmode="lin" valueType="num">
                                      <p:cBhvr>
                                        <p:cTn id="221" dur="500" fill="hold"/>
                                        <p:tgtEl>
                                          <p:spTgt spid="607"/>
                                        </p:tgtEl>
                                        <p:attrNameLst>
                                          <p:attrName>ppt_w</p:attrName>
                                        </p:attrNameLst>
                                      </p:cBhvr>
                                      <p:tavLst>
                                        <p:tav tm="0">
                                          <p:val>
                                            <p:fltVal val="0"/>
                                          </p:val>
                                        </p:tav>
                                        <p:tav tm="100000">
                                          <p:val>
                                            <p:strVal val="#ppt_w"/>
                                          </p:val>
                                        </p:tav>
                                      </p:tavLst>
                                    </p:anim>
                                    <p:anim calcmode="lin" valueType="num">
                                      <p:cBhvr>
                                        <p:cTn id="222" dur="500" fill="hold"/>
                                        <p:tgtEl>
                                          <p:spTgt spid="607"/>
                                        </p:tgtEl>
                                        <p:attrNameLst>
                                          <p:attrName>ppt_h</p:attrName>
                                        </p:attrNameLst>
                                      </p:cBhvr>
                                      <p:tavLst>
                                        <p:tav tm="0">
                                          <p:val>
                                            <p:fltVal val="0"/>
                                          </p:val>
                                        </p:tav>
                                        <p:tav tm="100000">
                                          <p:val>
                                            <p:strVal val="#ppt_h"/>
                                          </p:val>
                                        </p:tav>
                                      </p:tavLst>
                                    </p:anim>
                                    <p:animEffect transition="in" filter="fade">
                                      <p:cBhvr>
                                        <p:cTn id="223" dur="500"/>
                                        <p:tgtEl>
                                          <p:spTgt spid="607"/>
                                        </p:tgtEl>
                                      </p:cBhvr>
                                    </p:animEffect>
                                  </p:childTnLst>
                                </p:cTn>
                              </p:par>
                              <p:par>
                                <p:cTn id="224" presetID="53" presetClass="entr" presetSubtype="16" fill="hold" nodeType="withEffect">
                                  <p:stCondLst>
                                    <p:cond delay="0"/>
                                  </p:stCondLst>
                                  <p:childTnLst>
                                    <p:set>
                                      <p:cBhvr>
                                        <p:cTn id="225" dur="1" fill="hold">
                                          <p:stCondLst>
                                            <p:cond delay="0"/>
                                          </p:stCondLst>
                                        </p:cTn>
                                        <p:tgtEl>
                                          <p:spTgt spid="137"/>
                                        </p:tgtEl>
                                        <p:attrNameLst>
                                          <p:attrName>style.visibility</p:attrName>
                                        </p:attrNameLst>
                                      </p:cBhvr>
                                      <p:to>
                                        <p:strVal val="visible"/>
                                      </p:to>
                                    </p:set>
                                    <p:anim calcmode="lin" valueType="num">
                                      <p:cBhvr>
                                        <p:cTn id="226" dur="500" fill="hold"/>
                                        <p:tgtEl>
                                          <p:spTgt spid="137"/>
                                        </p:tgtEl>
                                        <p:attrNameLst>
                                          <p:attrName>ppt_w</p:attrName>
                                        </p:attrNameLst>
                                      </p:cBhvr>
                                      <p:tavLst>
                                        <p:tav tm="0">
                                          <p:val>
                                            <p:fltVal val="0"/>
                                          </p:val>
                                        </p:tav>
                                        <p:tav tm="100000">
                                          <p:val>
                                            <p:strVal val="#ppt_w"/>
                                          </p:val>
                                        </p:tav>
                                      </p:tavLst>
                                    </p:anim>
                                    <p:anim calcmode="lin" valueType="num">
                                      <p:cBhvr>
                                        <p:cTn id="227" dur="500" fill="hold"/>
                                        <p:tgtEl>
                                          <p:spTgt spid="137"/>
                                        </p:tgtEl>
                                        <p:attrNameLst>
                                          <p:attrName>ppt_h</p:attrName>
                                        </p:attrNameLst>
                                      </p:cBhvr>
                                      <p:tavLst>
                                        <p:tav tm="0">
                                          <p:val>
                                            <p:fltVal val="0"/>
                                          </p:val>
                                        </p:tav>
                                        <p:tav tm="100000">
                                          <p:val>
                                            <p:strVal val="#ppt_h"/>
                                          </p:val>
                                        </p:tav>
                                      </p:tavLst>
                                    </p:anim>
                                    <p:animEffect transition="in" filter="fade">
                                      <p:cBhvr>
                                        <p:cTn id="228" dur="500"/>
                                        <p:tgtEl>
                                          <p:spTgt spid="137"/>
                                        </p:tgtEl>
                                      </p:cBhvr>
                                    </p:animEffect>
                                  </p:childTnLst>
                                </p:cTn>
                              </p:par>
                              <p:par>
                                <p:cTn id="229" presetID="53" presetClass="entr" presetSubtype="16" fill="hold" nodeType="withEffect">
                                  <p:stCondLst>
                                    <p:cond delay="0"/>
                                  </p:stCondLst>
                                  <p:childTnLst>
                                    <p:set>
                                      <p:cBhvr>
                                        <p:cTn id="230" dur="1" fill="hold">
                                          <p:stCondLst>
                                            <p:cond delay="0"/>
                                          </p:stCondLst>
                                        </p:cTn>
                                        <p:tgtEl>
                                          <p:spTgt spid="616"/>
                                        </p:tgtEl>
                                        <p:attrNameLst>
                                          <p:attrName>style.visibility</p:attrName>
                                        </p:attrNameLst>
                                      </p:cBhvr>
                                      <p:to>
                                        <p:strVal val="visible"/>
                                      </p:to>
                                    </p:set>
                                    <p:anim calcmode="lin" valueType="num">
                                      <p:cBhvr>
                                        <p:cTn id="231" dur="500" fill="hold"/>
                                        <p:tgtEl>
                                          <p:spTgt spid="616"/>
                                        </p:tgtEl>
                                        <p:attrNameLst>
                                          <p:attrName>ppt_w</p:attrName>
                                        </p:attrNameLst>
                                      </p:cBhvr>
                                      <p:tavLst>
                                        <p:tav tm="0">
                                          <p:val>
                                            <p:fltVal val="0"/>
                                          </p:val>
                                        </p:tav>
                                        <p:tav tm="100000">
                                          <p:val>
                                            <p:strVal val="#ppt_w"/>
                                          </p:val>
                                        </p:tav>
                                      </p:tavLst>
                                    </p:anim>
                                    <p:anim calcmode="lin" valueType="num">
                                      <p:cBhvr>
                                        <p:cTn id="232" dur="500" fill="hold"/>
                                        <p:tgtEl>
                                          <p:spTgt spid="616"/>
                                        </p:tgtEl>
                                        <p:attrNameLst>
                                          <p:attrName>ppt_h</p:attrName>
                                        </p:attrNameLst>
                                      </p:cBhvr>
                                      <p:tavLst>
                                        <p:tav tm="0">
                                          <p:val>
                                            <p:fltVal val="0"/>
                                          </p:val>
                                        </p:tav>
                                        <p:tav tm="100000">
                                          <p:val>
                                            <p:strVal val="#ppt_h"/>
                                          </p:val>
                                        </p:tav>
                                      </p:tavLst>
                                    </p:anim>
                                    <p:animEffect transition="in" filter="fade">
                                      <p:cBhvr>
                                        <p:cTn id="233" dur="500"/>
                                        <p:tgtEl>
                                          <p:spTgt spid="616"/>
                                        </p:tgtEl>
                                      </p:cBhvr>
                                    </p:animEffect>
                                  </p:childTnLst>
                                </p:cTn>
                              </p:par>
                              <p:par>
                                <p:cTn id="234" presetID="53" presetClass="entr" presetSubtype="16" fill="hold" grpId="0" nodeType="withEffect">
                                  <p:stCondLst>
                                    <p:cond delay="0"/>
                                  </p:stCondLst>
                                  <p:childTnLst>
                                    <p:set>
                                      <p:cBhvr>
                                        <p:cTn id="235" dur="1" fill="hold">
                                          <p:stCondLst>
                                            <p:cond delay="0"/>
                                          </p:stCondLst>
                                        </p:cTn>
                                        <p:tgtEl>
                                          <p:spTgt spid="609"/>
                                        </p:tgtEl>
                                        <p:attrNameLst>
                                          <p:attrName>style.visibility</p:attrName>
                                        </p:attrNameLst>
                                      </p:cBhvr>
                                      <p:to>
                                        <p:strVal val="visible"/>
                                      </p:to>
                                    </p:set>
                                    <p:anim calcmode="lin" valueType="num">
                                      <p:cBhvr>
                                        <p:cTn id="236" dur="500" fill="hold"/>
                                        <p:tgtEl>
                                          <p:spTgt spid="609"/>
                                        </p:tgtEl>
                                        <p:attrNameLst>
                                          <p:attrName>ppt_w</p:attrName>
                                        </p:attrNameLst>
                                      </p:cBhvr>
                                      <p:tavLst>
                                        <p:tav tm="0">
                                          <p:val>
                                            <p:fltVal val="0"/>
                                          </p:val>
                                        </p:tav>
                                        <p:tav tm="100000">
                                          <p:val>
                                            <p:strVal val="#ppt_w"/>
                                          </p:val>
                                        </p:tav>
                                      </p:tavLst>
                                    </p:anim>
                                    <p:anim calcmode="lin" valueType="num">
                                      <p:cBhvr>
                                        <p:cTn id="237" dur="500" fill="hold"/>
                                        <p:tgtEl>
                                          <p:spTgt spid="609"/>
                                        </p:tgtEl>
                                        <p:attrNameLst>
                                          <p:attrName>ppt_h</p:attrName>
                                        </p:attrNameLst>
                                      </p:cBhvr>
                                      <p:tavLst>
                                        <p:tav tm="0">
                                          <p:val>
                                            <p:fltVal val="0"/>
                                          </p:val>
                                        </p:tav>
                                        <p:tav tm="100000">
                                          <p:val>
                                            <p:strVal val="#ppt_h"/>
                                          </p:val>
                                        </p:tav>
                                      </p:tavLst>
                                    </p:anim>
                                    <p:animEffect transition="in" filter="fade">
                                      <p:cBhvr>
                                        <p:cTn id="238" dur="500"/>
                                        <p:tgtEl>
                                          <p:spTgt spid="609"/>
                                        </p:tgtEl>
                                      </p:cBhvr>
                                    </p:animEffect>
                                  </p:childTnLst>
                                </p:cTn>
                              </p:par>
                              <p:par>
                                <p:cTn id="239" presetID="53" presetClass="entr" presetSubtype="16" fill="hold" grpId="0" nodeType="withEffect">
                                  <p:stCondLst>
                                    <p:cond delay="0"/>
                                  </p:stCondLst>
                                  <p:childTnLst>
                                    <p:set>
                                      <p:cBhvr>
                                        <p:cTn id="240" dur="1" fill="hold">
                                          <p:stCondLst>
                                            <p:cond delay="0"/>
                                          </p:stCondLst>
                                        </p:cTn>
                                        <p:tgtEl>
                                          <p:spTgt spid="610"/>
                                        </p:tgtEl>
                                        <p:attrNameLst>
                                          <p:attrName>style.visibility</p:attrName>
                                        </p:attrNameLst>
                                      </p:cBhvr>
                                      <p:to>
                                        <p:strVal val="visible"/>
                                      </p:to>
                                    </p:set>
                                    <p:anim calcmode="lin" valueType="num">
                                      <p:cBhvr>
                                        <p:cTn id="241" dur="500" fill="hold"/>
                                        <p:tgtEl>
                                          <p:spTgt spid="610"/>
                                        </p:tgtEl>
                                        <p:attrNameLst>
                                          <p:attrName>ppt_w</p:attrName>
                                        </p:attrNameLst>
                                      </p:cBhvr>
                                      <p:tavLst>
                                        <p:tav tm="0">
                                          <p:val>
                                            <p:fltVal val="0"/>
                                          </p:val>
                                        </p:tav>
                                        <p:tav tm="100000">
                                          <p:val>
                                            <p:strVal val="#ppt_w"/>
                                          </p:val>
                                        </p:tav>
                                      </p:tavLst>
                                    </p:anim>
                                    <p:anim calcmode="lin" valueType="num">
                                      <p:cBhvr>
                                        <p:cTn id="242" dur="500" fill="hold"/>
                                        <p:tgtEl>
                                          <p:spTgt spid="610"/>
                                        </p:tgtEl>
                                        <p:attrNameLst>
                                          <p:attrName>ppt_h</p:attrName>
                                        </p:attrNameLst>
                                      </p:cBhvr>
                                      <p:tavLst>
                                        <p:tav tm="0">
                                          <p:val>
                                            <p:fltVal val="0"/>
                                          </p:val>
                                        </p:tav>
                                        <p:tav tm="100000">
                                          <p:val>
                                            <p:strVal val="#ppt_h"/>
                                          </p:val>
                                        </p:tav>
                                      </p:tavLst>
                                    </p:anim>
                                    <p:animEffect transition="in" filter="fade">
                                      <p:cBhvr>
                                        <p:cTn id="243" dur="500"/>
                                        <p:tgtEl>
                                          <p:spTgt spid="610"/>
                                        </p:tgtEl>
                                      </p:cBhvr>
                                    </p:animEffect>
                                  </p:childTnLst>
                                </p:cTn>
                              </p:par>
                              <p:par>
                                <p:cTn id="244" presetID="53" presetClass="entr" presetSubtype="16" fill="hold" grpId="0" nodeType="withEffect">
                                  <p:stCondLst>
                                    <p:cond delay="0"/>
                                  </p:stCondLst>
                                  <p:childTnLst>
                                    <p:set>
                                      <p:cBhvr>
                                        <p:cTn id="245" dur="1" fill="hold">
                                          <p:stCondLst>
                                            <p:cond delay="0"/>
                                          </p:stCondLst>
                                        </p:cTn>
                                        <p:tgtEl>
                                          <p:spTgt spid="116"/>
                                        </p:tgtEl>
                                        <p:attrNameLst>
                                          <p:attrName>style.visibility</p:attrName>
                                        </p:attrNameLst>
                                      </p:cBhvr>
                                      <p:to>
                                        <p:strVal val="visible"/>
                                      </p:to>
                                    </p:set>
                                    <p:anim calcmode="lin" valueType="num">
                                      <p:cBhvr>
                                        <p:cTn id="246" dur="500" fill="hold"/>
                                        <p:tgtEl>
                                          <p:spTgt spid="116"/>
                                        </p:tgtEl>
                                        <p:attrNameLst>
                                          <p:attrName>ppt_w</p:attrName>
                                        </p:attrNameLst>
                                      </p:cBhvr>
                                      <p:tavLst>
                                        <p:tav tm="0">
                                          <p:val>
                                            <p:fltVal val="0"/>
                                          </p:val>
                                        </p:tav>
                                        <p:tav tm="100000">
                                          <p:val>
                                            <p:strVal val="#ppt_w"/>
                                          </p:val>
                                        </p:tav>
                                      </p:tavLst>
                                    </p:anim>
                                    <p:anim calcmode="lin" valueType="num">
                                      <p:cBhvr>
                                        <p:cTn id="247" dur="500" fill="hold"/>
                                        <p:tgtEl>
                                          <p:spTgt spid="116"/>
                                        </p:tgtEl>
                                        <p:attrNameLst>
                                          <p:attrName>ppt_h</p:attrName>
                                        </p:attrNameLst>
                                      </p:cBhvr>
                                      <p:tavLst>
                                        <p:tav tm="0">
                                          <p:val>
                                            <p:fltVal val="0"/>
                                          </p:val>
                                        </p:tav>
                                        <p:tav tm="100000">
                                          <p:val>
                                            <p:strVal val="#ppt_h"/>
                                          </p:val>
                                        </p:tav>
                                      </p:tavLst>
                                    </p:anim>
                                    <p:animEffect transition="in" filter="fade">
                                      <p:cBhvr>
                                        <p:cTn id="248" dur="500"/>
                                        <p:tgtEl>
                                          <p:spTgt spid="116"/>
                                        </p:tgtEl>
                                      </p:cBhvr>
                                    </p:animEffect>
                                  </p:childTnLst>
                                </p:cTn>
                              </p:par>
                              <p:par>
                                <p:cTn id="249" presetID="53" presetClass="entr" presetSubtype="16" fill="hold" nodeType="withEffect">
                                  <p:stCondLst>
                                    <p:cond delay="0"/>
                                  </p:stCondLst>
                                  <p:childTnLst>
                                    <p:set>
                                      <p:cBhvr>
                                        <p:cTn id="250" dur="1" fill="hold">
                                          <p:stCondLst>
                                            <p:cond delay="0"/>
                                          </p:stCondLst>
                                        </p:cTn>
                                        <p:tgtEl>
                                          <p:spTgt spid="15"/>
                                        </p:tgtEl>
                                        <p:attrNameLst>
                                          <p:attrName>style.visibility</p:attrName>
                                        </p:attrNameLst>
                                      </p:cBhvr>
                                      <p:to>
                                        <p:strVal val="visible"/>
                                      </p:to>
                                    </p:set>
                                    <p:anim calcmode="lin" valueType="num">
                                      <p:cBhvr>
                                        <p:cTn id="251" dur="500" fill="hold"/>
                                        <p:tgtEl>
                                          <p:spTgt spid="15"/>
                                        </p:tgtEl>
                                        <p:attrNameLst>
                                          <p:attrName>ppt_w</p:attrName>
                                        </p:attrNameLst>
                                      </p:cBhvr>
                                      <p:tavLst>
                                        <p:tav tm="0">
                                          <p:val>
                                            <p:fltVal val="0"/>
                                          </p:val>
                                        </p:tav>
                                        <p:tav tm="100000">
                                          <p:val>
                                            <p:strVal val="#ppt_w"/>
                                          </p:val>
                                        </p:tav>
                                      </p:tavLst>
                                    </p:anim>
                                    <p:anim calcmode="lin" valueType="num">
                                      <p:cBhvr>
                                        <p:cTn id="252" dur="500" fill="hold"/>
                                        <p:tgtEl>
                                          <p:spTgt spid="15"/>
                                        </p:tgtEl>
                                        <p:attrNameLst>
                                          <p:attrName>ppt_h</p:attrName>
                                        </p:attrNameLst>
                                      </p:cBhvr>
                                      <p:tavLst>
                                        <p:tav tm="0">
                                          <p:val>
                                            <p:fltVal val="0"/>
                                          </p:val>
                                        </p:tav>
                                        <p:tav tm="100000">
                                          <p:val>
                                            <p:strVal val="#ppt_h"/>
                                          </p:val>
                                        </p:tav>
                                      </p:tavLst>
                                    </p:anim>
                                    <p:animEffect transition="in" filter="fade">
                                      <p:cBhvr>
                                        <p:cTn id="253" dur="500"/>
                                        <p:tgtEl>
                                          <p:spTgt spid="15"/>
                                        </p:tgtEl>
                                      </p:cBhvr>
                                    </p:animEffect>
                                  </p:childTnLst>
                                </p:cTn>
                              </p:par>
                              <p:par>
                                <p:cTn id="254" presetID="53" presetClass="entr" presetSubtype="16" fill="hold" grpId="0" nodeType="withEffect">
                                  <p:stCondLst>
                                    <p:cond delay="0"/>
                                  </p:stCondLst>
                                  <p:childTnLst>
                                    <p:set>
                                      <p:cBhvr>
                                        <p:cTn id="255" dur="1" fill="hold">
                                          <p:stCondLst>
                                            <p:cond delay="0"/>
                                          </p:stCondLst>
                                        </p:cTn>
                                        <p:tgtEl>
                                          <p:spTgt spid="606"/>
                                        </p:tgtEl>
                                        <p:attrNameLst>
                                          <p:attrName>style.visibility</p:attrName>
                                        </p:attrNameLst>
                                      </p:cBhvr>
                                      <p:to>
                                        <p:strVal val="visible"/>
                                      </p:to>
                                    </p:set>
                                    <p:anim calcmode="lin" valueType="num">
                                      <p:cBhvr>
                                        <p:cTn id="256" dur="500" fill="hold"/>
                                        <p:tgtEl>
                                          <p:spTgt spid="606"/>
                                        </p:tgtEl>
                                        <p:attrNameLst>
                                          <p:attrName>ppt_w</p:attrName>
                                        </p:attrNameLst>
                                      </p:cBhvr>
                                      <p:tavLst>
                                        <p:tav tm="0">
                                          <p:val>
                                            <p:fltVal val="0"/>
                                          </p:val>
                                        </p:tav>
                                        <p:tav tm="100000">
                                          <p:val>
                                            <p:strVal val="#ppt_w"/>
                                          </p:val>
                                        </p:tav>
                                      </p:tavLst>
                                    </p:anim>
                                    <p:anim calcmode="lin" valueType="num">
                                      <p:cBhvr>
                                        <p:cTn id="257" dur="500" fill="hold"/>
                                        <p:tgtEl>
                                          <p:spTgt spid="606"/>
                                        </p:tgtEl>
                                        <p:attrNameLst>
                                          <p:attrName>ppt_h</p:attrName>
                                        </p:attrNameLst>
                                      </p:cBhvr>
                                      <p:tavLst>
                                        <p:tav tm="0">
                                          <p:val>
                                            <p:fltVal val="0"/>
                                          </p:val>
                                        </p:tav>
                                        <p:tav tm="100000">
                                          <p:val>
                                            <p:strVal val="#ppt_h"/>
                                          </p:val>
                                        </p:tav>
                                      </p:tavLst>
                                    </p:anim>
                                    <p:animEffect transition="in" filter="fade">
                                      <p:cBhvr>
                                        <p:cTn id="258" dur="500"/>
                                        <p:tgtEl>
                                          <p:spTgt spid="606"/>
                                        </p:tgtEl>
                                      </p:cBhvr>
                                    </p:animEffect>
                                  </p:childTnLst>
                                </p:cTn>
                              </p:par>
                              <p:par>
                                <p:cTn id="259" presetID="53" presetClass="entr" presetSubtype="16" fill="hold" grpId="0" nodeType="withEffect">
                                  <p:stCondLst>
                                    <p:cond delay="0"/>
                                  </p:stCondLst>
                                  <p:childTnLst>
                                    <p:set>
                                      <p:cBhvr>
                                        <p:cTn id="260" dur="1" fill="hold">
                                          <p:stCondLst>
                                            <p:cond delay="0"/>
                                          </p:stCondLst>
                                        </p:cTn>
                                        <p:tgtEl>
                                          <p:spTgt spid="605"/>
                                        </p:tgtEl>
                                        <p:attrNameLst>
                                          <p:attrName>style.visibility</p:attrName>
                                        </p:attrNameLst>
                                      </p:cBhvr>
                                      <p:to>
                                        <p:strVal val="visible"/>
                                      </p:to>
                                    </p:set>
                                    <p:anim calcmode="lin" valueType="num">
                                      <p:cBhvr>
                                        <p:cTn id="261" dur="500" fill="hold"/>
                                        <p:tgtEl>
                                          <p:spTgt spid="605"/>
                                        </p:tgtEl>
                                        <p:attrNameLst>
                                          <p:attrName>ppt_w</p:attrName>
                                        </p:attrNameLst>
                                      </p:cBhvr>
                                      <p:tavLst>
                                        <p:tav tm="0">
                                          <p:val>
                                            <p:fltVal val="0"/>
                                          </p:val>
                                        </p:tav>
                                        <p:tav tm="100000">
                                          <p:val>
                                            <p:strVal val="#ppt_w"/>
                                          </p:val>
                                        </p:tav>
                                      </p:tavLst>
                                    </p:anim>
                                    <p:anim calcmode="lin" valueType="num">
                                      <p:cBhvr>
                                        <p:cTn id="262" dur="500" fill="hold"/>
                                        <p:tgtEl>
                                          <p:spTgt spid="605"/>
                                        </p:tgtEl>
                                        <p:attrNameLst>
                                          <p:attrName>ppt_h</p:attrName>
                                        </p:attrNameLst>
                                      </p:cBhvr>
                                      <p:tavLst>
                                        <p:tav tm="0">
                                          <p:val>
                                            <p:fltVal val="0"/>
                                          </p:val>
                                        </p:tav>
                                        <p:tav tm="100000">
                                          <p:val>
                                            <p:strVal val="#ppt_h"/>
                                          </p:val>
                                        </p:tav>
                                      </p:tavLst>
                                    </p:anim>
                                    <p:animEffect transition="in" filter="fade">
                                      <p:cBhvr>
                                        <p:cTn id="263" dur="500"/>
                                        <p:tgtEl>
                                          <p:spTgt spid="605"/>
                                        </p:tgtEl>
                                      </p:cBhvr>
                                    </p:animEffect>
                                  </p:childTnLst>
                                </p:cTn>
                              </p:par>
                              <p:par>
                                <p:cTn id="264" presetID="53" presetClass="entr" presetSubtype="16" fill="hold" grpId="0" nodeType="withEffect">
                                  <p:stCondLst>
                                    <p:cond delay="0"/>
                                  </p:stCondLst>
                                  <p:childTnLst>
                                    <p:set>
                                      <p:cBhvr>
                                        <p:cTn id="265" dur="1" fill="hold">
                                          <p:stCondLst>
                                            <p:cond delay="0"/>
                                          </p:stCondLst>
                                        </p:cTn>
                                        <p:tgtEl>
                                          <p:spTgt spid="11"/>
                                        </p:tgtEl>
                                        <p:attrNameLst>
                                          <p:attrName>style.visibility</p:attrName>
                                        </p:attrNameLst>
                                      </p:cBhvr>
                                      <p:to>
                                        <p:strVal val="visible"/>
                                      </p:to>
                                    </p:set>
                                    <p:anim calcmode="lin" valueType="num">
                                      <p:cBhvr>
                                        <p:cTn id="266" dur="500" fill="hold"/>
                                        <p:tgtEl>
                                          <p:spTgt spid="11"/>
                                        </p:tgtEl>
                                        <p:attrNameLst>
                                          <p:attrName>ppt_w</p:attrName>
                                        </p:attrNameLst>
                                      </p:cBhvr>
                                      <p:tavLst>
                                        <p:tav tm="0">
                                          <p:val>
                                            <p:fltVal val="0"/>
                                          </p:val>
                                        </p:tav>
                                        <p:tav tm="100000">
                                          <p:val>
                                            <p:strVal val="#ppt_w"/>
                                          </p:val>
                                        </p:tav>
                                      </p:tavLst>
                                    </p:anim>
                                    <p:anim calcmode="lin" valueType="num">
                                      <p:cBhvr>
                                        <p:cTn id="267" dur="500" fill="hold"/>
                                        <p:tgtEl>
                                          <p:spTgt spid="11"/>
                                        </p:tgtEl>
                                        <p:attrNameLst>
                                          <p:attrName>ppt_h</p:attrName>
                                        </p:attrNameLst>
                                      </p:cBhvr>
                                      <p:tavLst>
                                        <p:tav tm="0">
                                          <p:val>
                                            <p:fltVal val="0"/>
                                          </p:val>
                                        </p:tav>
                                        <p:tav tm="100000">
                                          <p:val>
                                            <p:strVal val="#ppt_h"/>
                                          </p:val>
                                        </p:tav>
                                      </p:tavLst>
                                    </p:anim>
                                    <p:animEffect transition="in" filter="fade">
                                      <p:cBhvr>
                                        <p:cTn id="268" dur="500"/>
                                        <p:tgtEl>
                                          <p:spTgt spid="11"/>
                                        </p:tgtEl>
                                      </p:cBhvr>
                                    </p:animEffect>
                                  </p:childTnLst>
                                </p:cTn>
                              </p:par>
                              <p:par>
                                <p:cTn id="269" presetID="10" presetClass="entr" presetSubtype="0" fill="hold" nodeType="withEffect">
                                  <p:stCondLst>
                                    <p:cond delay="0"/>
                                  </p:stCondLst>
                                  <p:childTnLst>
                                    <p:set>
                                      <p:cBhvr>
                                        <p:cTn id="270" dur="1" fill="hold">
                                          <p:stCondLst>
                                            <p:cond delay="0"/>
                                          </p:stCondLst>
                                        </p:cTn>
                                        <p:tgtEl>
                                          <p:spTgt spid="90"/>
                                        </p:tgtEl>
                                        <p:attrNameLst>
                                          <p:attrName>style.visibility</p:attrName>
                                        </p:attrNameLst>
                                      </p:cBhvr>
                                      <p:to>
                                        <p:strVal val="visible"/>
                                      </p:to>
                                    </p:set>
                                    <p:animEffect transition="in" filter="fade">
                                      <p:cBhvr>
                                        <p:cTn id="271" dur="500"/>
                                        <p:tgtEl>
                                          <p:spTgt spid="90"/>
                                        </p:tgtEl>
                                      </p:cBhvr>
                                    </p:animEffect>
                                  </p:childTnLst>
                                </p:cTn>
                              </p:par>
                            </p:childTnLst>
                          </p:cTn>
                        </p:par>
                        <p:par>
                          <p:cTn id="272" fill="hold">
                            <p:stCondLst>
                              <p:cond delay="500"/>
                            </p:stCondLst>
                            <p:childTnLst>
                              <p:par>
                                <p:cTn id="273" presetID="53" presetClass="entr" presetSubtype="16" fill="hold" nodeType="afterEffect">
                                  <p:stCondLst>
                                    <p:cond delay="0"/>
                                  </p:stCondLst>
                                  <p:childTnLst>
                                    <p:set>
                                      <p:cBhvr>
                                        <p:cTn id="274" dur="1" fill="hold">
                                          <p:stCondLst>
                                            <p:cond delay="0"/>
                                          </p:stCondLst>
                                        </p:cTn>
                                        <p:tgtEl>
                                          <p:spTgt spid="206"/>
                                        </p:tgtEl>
                                        <p:attrNameLst>
                                          <p:attrName>style.visibility</p:attrName>
                                        </p:attrNameLst>
                                      </p:cBhvr>
                                      <p:to>
                                        <p:strVal val="visible"/>
                                      </p:to>
                                    </p:set>
                                    <p:anim calcmode="lin" valueType="num">
                                      <p:cBhvr>
                                        <p:cTn id="275" dur="500" fill="hold"/>
                                        <p:tgtEl>
                                          <p:spTgt spid="206"/>
                                        </p:tgtEl>
                                        <p:attrNameLst>
                                          <p:attrName>ppt_w</p:attrName>
                                        </p:attrNameLst>
                                      </p:cBhvr>
                                      <p:tavLst>
                                        <p:tav tm="0">
                                          <p:val>
                                            <p:fltVal val="0"/>
                                          </p:val>
                                        </p:tav>
                                        <p:tav tm="100000">
                                          <p:val>
                                            <p:strVal val="#ppt_w"/>
                                          </p:val>
                                        </p:tav>
                                      </p:tavLst>
                                    </p:anim>
                                    <p:anim calcmode="lin" valueType="num">
                                      <p:cBhvr>
                                        <p:cTn id="276" dur="500" fill="hold"/>
                                        <p:tgtEl>
                                          <p:spTgt spid="206"/>
                                        </p:tgtEl>
                                        <p:attrNameLst>
                                          <p:attrName>ppt_h</p:attrName>
                                        </p:attrNameLst>
                                      </p:cBhvr>
                                      <p:tavLst>
                                        <p:tav tm="0">
                                          <p:val>
                                            <p:fltVal val="0"/>
                                          </p:val>
                                        </p:tav>
                                        <p:tav tm="100000">
                                          <p:val>
                                            <p:strVal val="#ppt_h"/>
                                          </p:val>
                                        </p:tav>
                                      </p:tavLst>
                                    </p:anim>
                                    <p:animEffect transition="in" filter="fade">
                                      <p:cBhvr>
                                        <p:cTn id="277" dur="500"/>
                                        <p:tgtEl>
                                          <p:spTgt spid="206"/>
                                        </p:tgtEl>
                                      </p:cBhvr>
                                    </p:animEffect>
                                  </p:childTnLst>
                                </p:cTn>
                              </p:par>
                            </p:childTnLst>
                          </p:cTn>
                        </p:par>
                      </p:childTnLst>
                    </p:cTn>
                  </p:par>
                  <p:par>
                    <p:cTn id="278" fill="hold">
                      <p:stCondLst>
                        <p:cond delay="indefinite"/>
                      </p:stCondLst>
                      <p:childTnLst>
                        <p:par>
                          <p:cTn id="279" fill="hold">
                            <p:stCondLst>
                              <p:cond delay="0"/>
                            </p:stCondLst>
                            <p:childTnLst>
                              <p:par>
                                <p:cTn id="280" presetID="53" presetClass="entr" presetSubtype="16" fill="hold" nodeType="clickEffect">
                                  <p:stCondLst>
                                    <p:cond delay="0"/>
                                  </p:stCondLst>
                                  <p:childTnLst>
                                    <p:set>
                                      <p:cBhvr>
                                        <p:cTn id="281" dur="1" fill="hold">
                                          <p:stCondLst>
                                            <p:cond delay="0"/>
                                          </p:stCondLst>
                                        </p:cTn>
                                        <p:tgtEl>
                                          <p:spTgt spid="42"/>
                                        </p:tgtEl>
                                        <p:attrNameLst>
                                          <p:attrName>style.visibility</p:attrName>
                                        </p:attrNameLst>
                                      </p:cBhvr>
                                      <p:to>
                                        <p:strVal val="visible"/>
                                      </p:to>
                                    </p:set>
                                    <p:anim calcmode="lin" valueType="num">
                                      <p:cBhvr>
                                        <p:cTn id="282" dur="500" fill="hold"/>
                                        <p:tgtEl>
                                          <p:spTgt spid="42"/>
                                        </p:tgtEl>
                                        <p:attrNameLst>
                                          <p:attrName>ppt_w</p:attrName>
                                        </p:attrNameLst>
                                      </p:cBhvr>
                                      <p:tavLst>
                                        <p:tav tm="0">
                                          <p:val>
                                            <p:fltVal val="0"/>
                                          </p:val>
                                        </p:tav>
                                        <p:tav tm="100000">
                                          <p:val>
                                            <p:strVal val="#ppt_w"/>
                                          </p:val>
                                        </p:tav>
                                      </p:tavLst>
                                    </p:anim>
                                    <p:anim calcmode="lin" valueType="num">
                                      <p:cBhvr>
                                        <p:cTn id="283" dur="500" fill="hold"/>
                                        <p:tgtEl>
                                          <p:spTgt spid="42"/>
                                        </p:tgtEl>
                                        <p:attrNameLst>
                                          <p:attrName>ppt_h</p:attrName>
                                        </p:attrNameLst>
                                      </p:cBhvr>
                                      <p:tavLst>
                                        <p:tav tm="0">
                                          <p:val>
                                            <p:fltVal val="0"/>
                                          </p:val>
                                        </p:tav>
                                        <p:tav tm="100000">
                                          <p:val>
                                            <p:strVal val="#ppt_h"/>
                                          </p:val>
                                        </p:tav>
                                      </p:tavLst>
                                    </p:anim>
                                    <p:animEffect transition="in" filter="fade">
                                      <p:cBhvr>
                                        <p:cTn id="284" dur="500"/>
                                        <p:tgtEl>
                                          <p:spTgt spid="42"/>
                                        </p:tgtEl>
                                      </p:cBhvr>
                                    </p:animEffect>
                                  </p:childTnLst>
                                </p:cTn>
                              </p:par>
                              <p:par>
                                <p:cTn id="285" presetID="53" presetClass="entr" presetSubtype="16" fill="hold" grpId="0" nodeType="withEffect">
                                  <p:stCondLst>
                                    <p:cond delay="0"/>
                                  </p:stCondLst>
                                  <p:childTnLst>
                                    <p:set>
                                      <p:cBhvr>
                                        <p:cTn id="286" dur="1" fill="hold">
                                          <p:stCondLst>
                                            <p:cond delay="0"/>
                                          </p:stCondLst>
                                        </p:cTn>
                                        <p:tgtEl>
                                          <p:spTgt spid="611"/>
                                        </p:tgtEl>
                                        <p:attrNameLst>
                                          <p:attrName>style.visibility</p:attrName>
                                        </p:attrNameLst>
                                      </p:cBhvr>
                                      <p:to>
                                        <p:strVal val="visible"/>
                                      </p:to>
                                    </p:set>
                                    <p:anim calcmode="lin" valueType="num">
                                      <p:cBhvr>
                                        <p:cTn id="287" dur="500" fill="hold"/>
                                        <p:tgtEl>
                                          <p:spTgt spid="611"/>
                                        </p:tgtEl>
                                        <p:attrNameLst>
                                          <p:attrName>ppt_w</p:attrName>
                                        </p:attrNameLst>
                                      </p:cBhvr>
                                      <p:tavLst>
                                        <p:tav tm="0">
                                          <p:val>
                                            <p:fltVal val="0"/>
                                          </p:val>
                                        </p:tav>
                                        <p:tav tm="100000">
                                          <p:val>
                                            <p:strVal val="#ppt_w"/>
                                          </p:val>
                                        </p:tav>
                                      </p:tavLst>
                                    </p:anim>
                                    <p:anim calcmode="lin" valueType="num">
                                      <p:cBhvr>
                                        <p:cTn id="288" dur="500" fill="hold"/>
                                        <p:tgtEl>
                                          <p:spTgt spid="611"/>
                                        </p:tgtEl>
                                        <p:attrNameLst>
                                          <p:attrName>ppt_h</p:attrName>
                                        </p:attrNameLst>
                                      </p:cBhvr>
                                      <p:tavLst>
                                        <p:tav tm="0">
                                          <p:val>
                                            <p:fltVal val="0"/>
                                          </p:val>
                                        </p:tav>
                                        <p:tav tm="100000">
                                          <p:val>
                                            <p:strVal val="#ppt_h"/>
                                          </p:val>
                                        </p:tav>
                                      </p:tavLst>
                                    </p:anim>
                                    <p:animEffect transition="in" filter="fade">
                                      <p:cBhvr>
                                        <p:cTn id="289" dur="500"/>
                                        <p:tgtEl>
                                          <p:spTgt spid="611"/>
                                        </p:tgtEl>
                                      </p:cBhvr>
                                    </p:animEffect>
                                  </p:childTnLst>
                                </p:cTn>
                              </p:par>
                              <p:par>
                                <p:cTn id="290" presetID="53" presetClass="entr" presetSubtype="16" fill="hold" nodeType="withEffect">
                                  <p:stCondLst>
                                    <p:cond delay="0"/>
                                  </p:stCondLst>
                                  <p:childTnLst>
                                    <p:set>
                                      <p:cBhvr>
                                        <p:cTn id="291" dur="1" fill="hold">
                                          <p:stCondLst>
                                            <p:cond delay="0"/>
                                          </p:stCondLst>
                                        </p:cTn>
                                        <p:tgtEl>
                                          <p:spTgt spid="503"/>
                                        </p:tgtEl>
                                        <p:attrNameLst>
                                          <p:attrName>style.visibility</p:attrName>
                                        </p:attrNameLst>
                                      </p:cBhvr>
                                      <p:to>
                                        <p:strVal val="visible"/>
                                      </p:to>
                                    </p:set>
                                    <p:anim calcmode="lin" valueType="num">
                                      <p:cBhvr>
                                        <p:cTn id="292" dur="500" fill="hold"/>
                                        <p:tgtEl>
                                          <p:spTgt spid="503"/>
                                        </p:tgtEl>
                                        <p:attrNameLst>
                                          <p:attrName>ppt_w</p:attrName>
                                        </p:attrNameLst>
                                      </p:cBhvr>
                                      <p:tavLst>
                                        <p:tav tm="0">
                                          <p:val>
                                            <p:fltVal val="0"/>
                                          </p:val>
                                        </p:tav>
                                        <p:tav tm="100000">
                                          <p:val>
                                            <p:strVal val="#ppt_w"/>
                                          </p:val>
                                        </p:tav>
                                      </p:tavLst>
                                    </p:anim>
                                    <p:anim calcmode="lin" valueType="num">
                                      <p:cBhvr>
                                        <p:cTn id="293" dur="500" fill="hold"/>
                                        <p:tgtEl>
                                          <p:spTgt spid="503"/>
                                        </p:tgtEl>
                                        <p:attrNameLst>
                                          <p:attrName>ppt_h</p:attrName>
                                        </p:attrNameLst>
                                      </p:cBhvr>
                                      <p:tavLst>
                                        <p:tav tm="0">
                                          <p:val>
                                            <p:fltVal val="0"/>
                                          </p:val>
                                        </p:tav>
                                        <p:tav tm="100000">
                                          <p:val>
                                            <p:strVal val="#ppt_h"/>
                                          </p:val>
                                        </p:tav>
                                      </p:tavLst>
                                    </p:anim>
                                    <p:animEffect transition="in" filter="fade">
                                      <p:cBhvr>
                                        <p:cTn id="294" dur="500"/>
                                        <p:tgtEl>
                                          <p:spTgt spid="503"/>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nodeType="clickEffect">
                                  <p:stCondLst>
                                    <p:cond delay="0"/>
                                  </p:stCondLst>
                                  <p:childTnLst>
                                    <p:set>
                                      <p:cBhvr>
                                        <p:cTn id="298" dur="1" fill="hold">
                                          <p:stCondLst>
                                            <p:cond delay="0"/>
                                          </p:stCondLst>
                                        </p:cTn>
                                        <p:tgtEl>
                                          <p:spTgt spid="36"/>
                                        </p:tgtEl>
                                        <p:attrNameLst>
                                          <p:attrName>style.visibility</p:attrName>
                                        </p:attrNameLst>
                                      </p:cBhvr>
                                      <p:to>
                                        <p:strVal val="visible"/>
                                      </p:to>
                                    </p:set>
                                    <p:animEffect transition="in" filter="wipe(up)">
                                      <p:cBhvr>
                                        <p:cTn id="299" dur="500"/>
                                        <p:tgtEl>
                                          <p:spTgt spid="36"/>
                                        </p:tgtEl>
                                      </p:cBhvr>
                                    </p:animEffect>
                                  </p:childTnLst>
                                </p:cTn>
                              </p:par>
                            </p:childTnLst>
                          </p:cTn>
                        </p:par>
                        <p:par>
                          <p:cTn id="300" fill="hold">
                            <p:stCondLst>
                              <p:cond delay="500"/>
                            </p:stCondLst>
                            <p:childTnLst>
                              <p:par>
                                <p:cTn id="301" presetID="53" presetClass="entr" presetSubtype="16" fill="hold" grpId="0" nodeType="afterEffect">
                                  <p:stCondLst>
                                    <p:cond delay="0"/>
                                  </p:stCondLst>
                                  <p:childTnLst>
                                    <p:set>
                                      <p:cBhvr>
                                        <p:cTn id="302" dur="1" fill="hold">
                                          <p:stCondLst>
                                            <p:cond delay="0"/>
                                          </p:stCondLst>
                                        </p:cTn>
                                        <p:tgtEl>
                                          <p:spTgt spid="85"/>
                                        </p:tgtEl>
                                        <p:attrNameLst>
                                          <p:attrName>style.visibility</p:attrName>
                                        </p:attrNameLst>
                                      </p:cBhvr>
                                      <p:to>
                                        <p:strVal val="visible"/>
                                      </p:to>
                                    </p:set>
                                    <p:anim calcmode="lin" valueType="num">
                                      <p:cBhvr>
                                        <p:cTn id="303" dur="500" fill="hold"/>
                                        <p:tgtEl>
                                          <p:spTgt spid="85"/>
                                        </p:tgtEl>
                                        <p:attrNameLst>
                                          <p:attrName>ppt_w</p:attrName>
                                        </p:attrNameLst>
                                      </p:cBhvr>
                                      <p:tavLst>
                                        <p:tav tm="0">
                                          <p:val>
                                            <p:fltVal val="0"/>
                                          </p:val>
                                        </p:tav>
                                        <p:tav tm="100000">
                                          <p:val>
                                            <p:strVal val="#ppt_w"/>
                                          </p:val>
                                        </p:tav>
                                      </p:tavLst>
                                    </p:anim>
                                    <p:anim calcmode="lin" valueType="num">
                                      <p:cBhvr>
                                        <p:cTn id="304" dur="500" fill="hold"/>
                                        <p:tgtEl>
                                          <p:spTgt spid="85"/>
                                        </p:tgtEl>
                                        <p:attrNameLst>
                                          <p:attrName>ppt_h</p:attrName>
                                        </p:attrNameLst>
                                      </p:cBhvr>
                                      <p:tavLst>
                                        <p:tav tm="0">
                                          <p:val>
                                            <p:fltVal val="0"/>
                                          </p:val>
                                        </p:tav>
                                        <p:tav tm="100000">
                                          <p:val>
                                            <p:strVal val="#ppt_h"/>
                                          </p:val>
                                        </p:tav>
                                      </p:tavLst>
                                    </p:anim>
                                    <p:animEffect transition="in" filter="fade">
                                      <p:cBhvr>
                                        <p:cTn id="305" dur="500"/>
                                        <p:tgtEl>
                                          <p:spTgt spid="85"/>
                                        </p:tgtEl>
                                      </p:cBhvr>
                                    </p:animEffect>
                                  </p:childTnLst>
                                </p:cTn>
                              </p:par>
                            </p:childTnLst>
                          </p:cTn>
                        </p:par>
                      </p:childTnLst>
                    </p:cTn>
                  </p:par>
                  <p:par>
                    <p:cTn id="306" fill="hold">
                      <p:stCondLst>
                        <p:cond delay="indefinite"/>
                      </p:stCondLst>
                      <p:childTnLst>
                        <p:par>
                          <p:cTn id="307" fill="hold">
                            <p:stCondLst>
                              <p:cond delay="0"/>
                            </p:stCondLst>
                            <p:childTnLst>
                              <p:par>
                                <p:cTn id="308" presetID="53" presetClass="entr" presetSubtype="16" fill="hold" nodeType="clickEffect">
                                  <p:stCondLst>
                                    <p:cond delay="0"/>
                                  </p:stCondLst>
                                  <p:childTnLst>
                                    <p:set>
                                      <p:cBhvr>
                                        <p:cTn id="309" dur="1" fill="hold">
                                          <p:stCondLst>
                                            <p:cond delay="0"/>
                                          </p:stCondLst>
                                        </p:cTn>
                                        <p:tgtEl>
                                          <p:spTgt spid="124"/>
                                        </p:tgtEl>
                                        <p:attrNameLst>
                                          <p:attrName>style.visibility</p:attrName>
                                        </p:attrNameLst>
                                      </p:cBhvr>
                                      <p:to>
                                        <p:strVal val="visible"/>
                                      </p:to>
                                    </p:set>
                                    <p:anim calcmode="lin" valueType="num">
                                      <p:cBhvr>
                                        <p:cTn id="310" dur="500" fill="hold"/>
                                        <p:tgtEl>
                                          <p:spTgt spid="124"/>
                                        </p:tgtEl>
                                        <p:attrNameLst>
                                          <p:attrName>ppt_w</p:attrName>
                                        </p:attrNameLst>
                                      </p:cBhvr>
                                      <p:tavLst>
                                        <p:tav tm="0">
                                          <p:val>
                                            <p:fltVal val="0"/>
                                          </p:val>
                                        </p:tav>
                                        <p:tav tm="100000">
                                          <p:val>
                                            <p:strVal val="#ppt_w"/>
                                          </p:val>
                                        </p:tav>
                                      </p:tavLst>
                                    </p:anim>
                                    <p:anim calcmode="lin" valueType="num">
                                      <p:cBhvr>
                                        <p:cTn id="311" dur="500" fill="hold"/>
                                        <p:tgtEl>
                                          <p:spTgt spid="124"/>
                                        </p:tgtEl>
                                        <p:attrNameLst>
                                          <p:attrName>ppt_h</p:attrName>
                                        </p:attrNameLst>
                                      </p:cBhvr>
                                      <p:tavLst>
                                        <p:tav tm="0">
                                          <p:val>
                                            <p:fltVal val="0"/>
                                          </p:val>
                                        </p:tav>
                                        <p:tav tm="100000">
                                          <p:val>
                                            <p:strVal val="#ppt_h"/>
                                          </p:val>
                                        </p:tav>
                                      </p:tavLst>
                                    </p:anim>
                                    <p:animEffect transition="in" filter="fade">
                                      <p:cBhvr>
                                        <p:cTn id="312" dur="500"/>
                                        <p:tgtEl>
                                          <p:spTgt spid="124"/>
                                        </p:tgtEl>
                                      </p:cBhvr>
                                    </p:animEffect>
                                  </p:childTnLst>
                                </p:cTn>
                              </p:par>
                            </p:childTnLst>
                          </p:cTn>
                        </p:par>
                        <p:par>
                          <p:cTn id="313" fill="hold">
                            <p:stCondLst>
                              <p:cond delay="500"/>
                            </p:stCondLst>
                            <p:childTnLst>
                              <p:par>
                                <p:cTn id="314" presetID="53" presetClass="entr" presetSubtype="16" fill="hold" grpId="0" nodeType="afterEffect">
                                  <p:stCondLst>
                                    <p:cond delay="0"/>
                                  </p:stCondLst>
                                  <p:childTnLst>
                                    <p:set>
                                      <p:cBhvr>
                                        <p:cTn id="315" dur="1" fill="hold">
                                          <p:stCondLst>
                                            <p:cond delay="0"/>
                                          </p:stCondLst>
                                        </p:cTn>
                                        <p:tgtEl>
                                          <p:spTgt spid="746"/>
                                        </p:tgtEl>
                                        <p:attrNameLst>
                                          <p:attrName>style.visibility</p:attrName>
                                        </p:attrNameLst>
                                      </p:cBhvr>
                                      <p:to>
                                        <p:strVal val="visible"/>
                                      </p:to>
                                    </p:set>
                                    <p:anim calcmode="lin" valueType="num">
                                      <p:cBhvr>
                                        <p:cTn id="316" dur="500" fill="hold"/>
                                        <p:tgtEl>
                                          <p:spTgt spid="746"/>
                                        </p:tgtEl>
                                        <p:attrNameLst>
                                          <p:attrName>ppt_w</p:attrName>
                                        </p:attrNameLst>
                                      </p:cBhvr>
                                      <p:tavLst>
                                        <p:tav tm="0">
                                          <p:val>
                                            <p:fltVal val="0"/>
                                          </p:val>
                                        </p:tav>
                                        <p:tav tm="100000">
                                          <p:val>
                                            <p:strVal val="#ppt_w"/>
                                          </p:val>
                                        </p:tav>
                                      </p:tavLst>
                                    </p:anim>
                                    <p:anim calcmode="lin" valueType="num">
                                      <p:cBhvr>
                                        <p:cTn id="317" dur="500" fill="hold"/>
                                        <p:tgtEl>
                                          <p:spTgt spid="746"/>
                                        </p:tgtEl>
                                        <p:attrNameLst>
                                          <p:attrName>ppt_h</p:attrName>
                                        </p:attrNameLst>
                                      </p:cBhvr>
                                      <p:tavLst>
                                        <p:tav tm="0">
                                          <p:val>
                                            <p:fltVal val="0"/>
                                          </p:val>
                                        </p:tav>
                                        <p:tav tm="100000">
                                          <p:val>
                                            <p:strVal val="#ppt_h"/>
                                          </p:val>
                                        </p:tav>
                                      </p:tavLst>
                                    </p:anim>
                                    <p:animEffect transition="in" filter="fade">
                                      <p:cBhvr>
                                        <p:cTn id="318" dur="500"/>
                                        <p:tgtEl>
                                          <p:spTgt spid="746"/>
                                        </p:tgtEl>
                                      </p:cBhvr>
                                    </p:animEffect>
                                  </p:childTnLst>
                                </p:cTn>
                              </p:par>
                            </p:childTnLst>
                          </p:cTn>
                        </p:par>
                        <p:par>
                          <p:cTn id="319" fill="hold">
                            <p:stCondLst>
                              <p:cond delay="1000"/>
                            </p:stCondLst>
                            <p:childTnLst>
                              <p:par>
                                <p:cTn id="320" presetID="53" presetClass="entr" presetSubtype="16" fill="hold" grpId="0" nodeType="afterEffect">
                                  <p:stCondLst>
                                    <p:cond delay="0"/>
                                  </p:stCondLst>
                                  <p:childTnLst>
                                    <p:set>
                                      <p:cBhvr>
                                        <p:cTn id="321" dur="1" fill="hold">
                                          <p:stCondLst>
                                            <p:cond delay="0"/>
                                          </p:stCondLst>
                                        </p:cTn>
                                        <p:tgtEl>
                                          <p:spTgt spid="770"/>
                                        </p:tgtEl>
                                        <p:attrNameLst>
                                          <p:attrName>style.visibility</p:attrName>
                                        </p:attrNameLst>
                                      </p:cBhvr>
                                      <p:to>
                                        <p:strVal val="visible"/>
                                      </p:to>
                                    </p:set>
                                    <p:anim calcmode="lin" valueType="num">
                                      <p:cBhvr>
                                        <p:cTn id="322" dur="500" fill="hold"/>
                                        <p:tgtEl>
                                          <p:spTgt spid="770"/>
                                        </p:tgtEl>
                                        <p:attrNameLst>
                                          <p:attrName>ppt_w</p:attrName>
                                        </p:attrNameLst>
                                      </p:cBhvr>
                                      <p:tavLst>
                                        <p:tav tm="0">
                                          <p:val>
                                            <p:fltVal val="0"/>
                                          </p:val>
                                        </p:tav>
                                        <p:tav tm="100000">
                                          <p:val>
                                            <p:strVal val="#ppt_w"/>
                                          </p:val>
                                        </p:tav>
                                      </p:tavLst>
                                    </p:anim>
                                    <p:anim calcmode="lin" valueType="num">
                                      <p:cBhvr>
                                        <p:cTn id="323" dur="500" fill="hold"/>
                                        <p:tgtEl>
                                          <p:spTgt spid="770"/>
                                        </p:tgtEl>
                                        <p:attrNameLst>
                                          <p:attrName>ppt_h</p:attrName>
                                        </p:attrNameLst>
                                      </p:cBhvr>
                                      <p:tavLst>
                                        <p:tav tm="0">
                                          <p:val>
                                            <p:fltVal val="0"/>
                                          </p:val>
                                        </p:tav>
                                        <p:tav tm="100000">
                                          <p:val>
                                            <p:strVal val="#ppt_h"/>
                                          </p:val>
                                        </p:tav>
                                      </p:tavLst>
                                    </p:anim>
                                    <p:animEffect transition="in" filter="fade">
                                      <p:cBhvr>
                                        <p:cTn id="324" dur="500"/>
                                        <p:tgtEl>
                                          <p:spTgt spid="770"/>
                                        </p:tgtEl>
                                      </p:cBhvr>
                                    </p:animEffect>
                                  </p:childTnLst>
                                </p:cTn>
                              </p:par>
                            </p:childTnLst>
                          </p:cTn>
                        </p:par>
                      </p:childTnLst>
                    </p:cTn>
                  </p:par>
                  <p:par>
                    <p:cTn id="325" fill="hold">
                      <p:stCondLst>
                        <p:cond delay="indefinite"/>
                      </p:stCondLst>
                      <p:childTnLst>
                        <p:par>
                          <p:cTn id="326" fill="hold">
                            <p:stCondLst>
                              <p:cond delay="0"/>
                            </p:stCondLst>
                            <p:childTnLst>
                              <p:par>
                                <p:cTn id="327" presetID="53" presetClass="entr" presetSubtype="16" fill="hold" nodeType="clickEffect">
                                  <p:stCondLst>
                                    <p:cond delay="0"/>
                                  </p:stCondLst>
                                  <p:childTnLst>
                                    <p:set>
                                      <p:cBhvr>
                                        <p:cTn id="328" dur="1" fill="hold">
                                          <p:stCondLst>
                                            <p:cond delay="0"/>
                                          </p:stCondLst>
                                        </p:cTn>
                                        <p:tgtEl>
                                          <p:spTgt spid="20"/>
                                        </p:tgtEl>
                                        <p:attrNameLst>
                                          <p:attrName>style.visibility</p:attrName>
                                        </p:attrNameLst>
                                      </p:cBhvr>
                                      <p:to>
                                        <p:strVal val="visible"/>
                                      </p:to>
                                    </p:set>
                                    <p:anim calcmode="lin" valueType="num">
                                      <p:cBhvr>
                                        <p:cTn id="329" dur="500" fill="hold"/>
                                        <p:tgtEl>
                                          <p:spTgt spid="20"/>
                                        </p:tgtEl>
                                        <p:attrNameLst>
                                          <p:attrName>ppt_w</p:attrName>
                                        </p:attrNameLst>
                                      </p:cBhvr>
                                      <p:tavLst>
                                        <p:tav tm="0">
                                          <p:val>
                                            <p:fltVal val="0"/>
                                          </p:val>
                                        </p:tav>
                                        <p:tav tm="100000">
                                          <p:val>
                                            <p:strVal val="#ppt_w"/>
                                          </p:val>
                                        </p:tav>
                                      </p:tavLst>
                                    </p:anim>
                                    <p:anim calcmode="lin" valueType="num">
                                      <p:cBhvr>
                                        <p:cTn id="330" dur="500" fill="hold"/>
                                        <p:tgtEl>
                                          <p:spTgt spid="20"/>
                                        </p:tgtEl>
                                        <p:attrNameLst>
                                          <p:attrName>ppt_h</p:attrName>
                                        </p:attrNameLst>
                                      </p:cBhvr>
                                      <p:tavLst>
                                        <p:tav tm="0">
                                          <p:val>
                                            <p:fltVal val="0"/>
                                          </p:val>
                                        </p:tav>
                                        <p:tav tm="100000">
                                          <p:val>
                                            <p:strVal val="#ppt_h"/>
                                          </p:val>
                                        </p:tav>
                                      </p:tavLst>
                                    </p:anim>
                                    <p:animEffect transition="in" filter="fade">
                                      <p:cBhvr>
                                        <p:cTn id="331" dur="500"/>
                                        <p:tgtEl>
                                          <p:spTgt spid="20"/>
                                        </p:tgtEl>
                                      </p:cBhvr>
                                    </p:animEffect>
                                  </p:childTnLst>
                                </p:cTn>
                              </p:par>
                            </p:childTnLst>
                          </p:cTn>
                        </p:par>
                        <p:par>
                          <p:cTn id="332" fill="hold">
                            <p:stCondLst>
                              <p:cond delay="500"/>
                            </p:stCondLst>
                            <p:childTnLst>
                              <p:par>
                                <p:cTn id="333" presetID="53" presetClass="entr" presetSubtype="16" fill="hold" nodeType="afterEffect">
                                  <p:stCondLst>
                                    <p:cond delay="0"/>
                                  </p:stCondLst>
                                  <p:childTnLst>
                                    <p:set>
                                      <p:cBhvr>
                                        <p:cTn id="334" dur="1" fill="hold">
                                          <p:stCondLst>
                                            <p:cond delay="0"/>
                                          </p:stCondLst>
                                        </p:cTn>
                                        <p:tgtEl>
                                          <p:spTgt spid="18"/>
                                        </p:tgtEl>
                                        <p:attrNameLst>
                                          <p:attrName>style.visibility</p:attrName>
                                        </p:attrNameLst>
                                      </p:cBhvr>
                                      <p:to>
                                        <p:strVal val="visible"/>
                                      </p:to>
                                    </p:set>
                                    <p:anim calcmode="lin" valueType="num">
                                      <p:cBhvr>
                                        <p:cTn id="335" dur="500" fill="hold"/>
                                        <p:tgtEl>
                                          <p:spTgt spid="18"/>
                                        </p:tgtEl>
                                        <p:attrNameLst>
                                          <p:attrName>ppt_w</p:attrName>
                                        </p:attrNameLst>
                                      </p:cBhvr>
                                      <p:tavLst>
                                        <p:tav tm="0">
                                          <p:val>
                                            <p:fltVal val="0"/>
                                          </p:val>
                                        </p:tav>
                                        <p:tav tm="100000">
                                          <p:val>
                                            <p:strVal val="#ppt_w"/>
                                          </p:val>
                                        </p:tav>
                                      </p:tavLst>
                                    </p:anim>
                                    <p:anim calcmode="lin" valueType="num">
                                      <p:cBhvr>
                                        <p:cTn id="336" dur="500" fill="hold"/>
                                        <p:tgtEl>
                                          <p:spTgt spid="18"/>
                                        </p:tgtEl>
                                        <p:attrNameLst>
                                          <p:attrName>ppt_h</p:attrName>
                                        </p:attrNameLst>
                                      </p:cBhvr>
                                      <p:tavLst>
                                        <p:tav tm="0">
                                          <p:val>
                                            <p:fltVal val="0"/>
                                          </p:val>
                                        </p:tav>
                                        <p:tav tm="100000">
                                          <p:val>
                                            <p:strVal val="#ppt_h"/>
                                          </p:val>
                                        </p:tav>
                                      </p:tavLst>
                                    </p:anim>
                                    <p:animEffect transition="in" filter="fade">
                                      <p:cBhvr>
                                        <p:cTn id="337" dur="500"/>
                                        <p:tgtEl>
                                          <p:spTgt spid="18"/>
                                        </p:tgtEl>
                                      </p:cBhvr>
                                    </p:animEffect>
                                  </p:childTnLst>
                                </p:cTn>
                              </p:par>
                            </p:childTnLst>
                          </p:cTn>
                        </p:par>
                        <p:par>
                          <p:cTn id="338" fill="hold">
                            <p:stCondLst>
                              <p:cond delay="1000"/>
                            </p:stCondLst>
                            <p:childTnLst>
                              <p:par>
                                <p:cTn id="339" presetID="22" presetClass="entr" presetSubtype="4" fill="hold" nodeType="afterEffect">
                                  <p:stCondLst>
                                    <p:cond delay="0"/>
                                  </p:stCondLst>
                                  <p:childTnLst>
                                    <p:set>
                                      <p:cBhvr>
                                        <p:cTn id="340" dur="1" fill="hold">
                                          <p:stCondLst>
                                            <p:cond delay="0"/>
                                          </p:stCondLst>
                                        </p:cTn>
                                        <p:tgtEl>
                                          <p:spTgt spid="749"/>
                                        </p:tgtEl>
                                        <p:attrNameLst>
                                          <p:attrName>style.visibility</p:attrName>
                                        </p:attrNameLst>
                                      </p:cBhvr>
                                      <p:to>
                                        <p:strVal val="visible"/>
                                      </p:to>
                                    </p:set>
                                    <p:animEffect transition="in" filter="wipe(down)">
                                      <p:cBhvr>
                                        <p:cTn id="341" dur="500"/>
                                        <p:tgtEl>
                                          <p:spTgt spid="749"/>
                                        </p:tgtEl>
                                      </p:cBhvr>
                                    </p:animEffect>
                                  </p:childTnLst>
                                </p:cTn>
                              </p:par>
                            </p:childTnLst>
                          </p:cTn>
                        </p:par>
                        <p:par>
                          <p:cTn id="342" fill="hold">
                            <p:stCondLst>
                              <p:cond delay="1500"/>
                            </p:stCondLst>
                            <p:childTnLst>
                              <p:par>
                                <p:cTn id="343" presetID="53" presetClass="entr" presetSubtype="16" fill="hold" grpId="0" nodeType="afterEffect">
                                  <p:stCondLst>
                                    <p:cond delay="0"/>
                                  </p:stCondLst>
                                  <p:childTnLst>
                                    <p:set>
                                      <p:cBhvr>
                                        <p:cTn id="344" dur="1" fill="hold">
                                          <p:stCondLst>
                                            <p:cond delay="0"/>
                                          </p:stCondLst>
                                        </p:cTn>
                                        <p:tgtEl>
                                          <p:spTgt spid="264"/>
                                        </p:tgtEl>
                                        <p:attrNameLst>
                                          <p:attrName>style.visibility</p:attrName>
                                        </p:attrNameLst>
                                      </p:cBhvr>
                                      <p:to>
                                        <p:strVal val="visible"/>
                                      </p:to>
                                    </p:set>
                                    <p:anim calcmode="lin" valueType="num">
                                      <p:cBhvr>
                                        <p:cTn id="345" dur="500" fill="hold"/>
                                        <p:tgtEl>
                                          <p:spTgt spid="264"/>
                                        </p:tgtEl>
                                        <p:attrNameLst>
                                          <p:attrName>ppt_w</p:attrName>
                                        </p:attrNameLst>
                                      </p:cBhvr>
                                      <p:tavLst>
                                        <p:tav tm="0">
                                          <p:val>
                                            <p:fltVal val="0"/>
                                          </p:val>
                                        </p:tav>
                                        <p:tav tm="100000">
                                          <p:val>
                                            <p:strVal val="#ppt_w"/>
                                          </p:val>
                                        </p:tav>
                                      </p:tavLst>
                                    </p:anim>
                                    <p:anim calcmode="lin" valueType="num">
                                      <p:cBhvr>
                                        <p:cTn id="346" dur="500" fill="hold"/>
                                        <p:tgtEl>
                                          <p:spTgt spid="264"/>
                                        </p:tgtEl>
                                        <p:attrNameLst>
                                          <p:attrName>ppt_h</p:attrName>
                                        </p:attrNameLst>
                                      </p:cBhvr>
                                      <p:tavLst>
                                        <p:tav tm="0">
                                          <p:val>
                                            <p:fltVal val="0"/>
                                          </p:val>
                                        </p:tav>
                                        <p:tav tm="100000">
                                          <p:val>
                                            <p:strVal val="#ppt_h"/>
                                          </p:val>
                                        </p:tav>
                                      </p:tavLst>
                                    </p:anim>
                                    <p:animEffect transition="in" filter="fade">
                                      <p:cBhvr>
                                        <p:cTn id="347" dur="500"/>
                                        <p:tgtEl>
                                          <p:spTgt spid="264"/>
                                        </p:tgtEl>
                                      </p:cBhvr>
                                    </p:animEffect>
                                  </p:childTnLst>
                                </p:cTn>
                              </p:par>
                              <p:par>
                                <p:cTn id="348" presetID="53" presetClass="entr" presetSubtype="16" fill="hold" grpId="0" nodeType="withEffect">
                                  <p:stCondLst>
                                    <p:cond delay="0"/>
                                  </p:stCondLst>
                                  <p:childTnLst>
                                    <p:set>
                                      <p:cBhvr>
                                        <p:cTn id="349" dur="1" fill="hold">
                                          <p:stCondLst>
                                            <p:cond delay="0"/>
                                          </p:stCondLst>
                                        </p:cTn>
                                        <p:tgtEl>
                                          <p:spTgt spid="92"/>
                                        </p:tgtEl>
                                        <p:attrNameLst>
                                          <p:attrName>style.visibility</p:attrName>
                                        </p:attrNameLst>
                                      </p:cBhvr>
                                      <p:to>
                                        <p:strVal val="visible"/>
                                      </p:to>
                                    </p:set>
                                    <p:anim calcmode="lin" valueType="num">
                                      <p:cBhvr>
                                        <p:cTn id="350" dur="500" fill="hold"/>
                                        <p:tgtEl>
                                          <p:spTgt spid="92"/>
                                        </p:tgtEl>
                                        <p:attrNameLst>
                                          <p:attrName>ppt_w</p:attrName>
                                        </p:attrNameLst>
                                      </p:cBhvr>
                                      <p:tavLst>
                                        <p:tav tm="0">
                                          <p:val>
                                            <p:fltVal val="0"/>
                                          </p:val>
                                        </p:tav>
                                        <p:tav tm="100000">
                                          <p:val>
                                            <p:strVal val="#ppt_w"/>
                                          </p:val>
                                        </p:tav>
                                      </p:tavLst>
                                    </p:anim>
                                    <p:anim calcmode="lin" valueType="num">
                                      <p:cBhvr>
                                        <p:cTn id="351" dur="500" fill="hold"/>
                                        <p:tgtEl>
                                          <p:spTgt spid="92"/>
                                        </p:tgtEl>
                                        <p:attrNameLst>
                                          <p:attrName>ppt_h</p:attrName>
                                        </p:attrNameLst>
                                      </p:cBhvr>
                                      <p:tavLst>
                                        <p:tav tm="0">
                                          <p:val>
                                            <p:fltVal val="0"/>
                                          </p:val>
                                        </p:tav>
                                        <p:tav tm="100000">
                                          <p:val>
                                            <p:strVal val="#ppt_h"/>
                                          </p:val>
                                        </p:tav>
                                      </p:tavLst>
                                    </p:anim>
                                    <p:animEffect transition="in" filter="fade">
                                      <p:cBhvr>
                                        <p:cTn id="352" dur="500"/>
                                        <p:tgtEl>
                                          <p:spTgt spid="92"/>
                                        </p:tgtEl>
                                      </p:cBhvr>
                                    </p:animEffect>
                                  </p:childTnLst>
                                </p:cTn>
                              </p:par>
                            </p:childTnLst>
                          </p:cTn>
                        </p:par>
                        <p:par>
                          <p:cTn id="353" fill="hold">
                            <p:stCondLst>
                              <p:cond delay="2000"/>
                            </p:stCondLst>
                            <p:childTnLst>
                              <p:par>
                                <p:cTn id="354" presetID="16" presetClass="entr" presetSubtype="26" fill="hold" nodeType="afterEffect">
                                  <p:stCondLst>
                                    <p:cond delay="0"/>
                                  </p:stCondLst>
                                  <p:childTnLst>
                                    <p:set>
                                      <p:cBhvr>
                                        <p:cTn id="355" dur="1" fill="hold">
                                          <p:stCondLst>
                                            <p:cond delay="0"/>
                                          </p:stCondLst>
                                        </p:cTn>
                                        <p:tgtEl>
                                          <p:spTgt spid="9"/>
                                        </p:tgtEl>
                                        <p:attrNameLst>
                                          <p:attrName>style.visibility</p:attrName>
                                        </p:attrNameLst>
                                      </p:cBhvr>
                                      <p:to>
                                        <p:strVal val="visible"/>
                                      </p:to>
                                    </p:set>
                                    <p:animEffect transition="in" filter="barn(inHorizontal)">
                                      <p:cBhvr>
                                        <p:cTn id="356" dur="500"/>
                                        <p:tgtEl>
                                          <p:spTgt spid="9"/>
                                        </p:tgtEl>
                                      </p:cBhvr>
                                    </p:animEffect>
                                  </p:childTnLst>
                                </p:cTn>
                              </p:par>
                            </p:childTnLst>
                          </p:cTn>
                        </p:par>
                      </p:childTnLst>
                    </p:cTn>
                  </p:par>
                  <p:par>
                    <p:cTn id="357" fill="hold">
                      <p:stCondLst>
                        <p:cond delay="indefinite"/>
                      </p:stCondLst>
                      <p:childTnLst>
                        <p:par>
                          <p:cTn id="358" fill="hold">
                            <p:stCondLst>
                              <p:cond delay="0"/>
                            </p:stCondLst>
                            <p:childTnLst>
                              <p:par>
                                <p:cTn id="359" presetID="53" presetClass="entr" presetSubtype="16" fill="hold" nodeType="clickEffect">
                                  <p:stCondLst>
                                    <p:cond delay="0"/>
                                  </p:stCondLst>
                                  <p:childTnLst>
                                    <p:set>
                                      <p:cBhvr>
                                        <p:cTn id="360" dur="1" fill="hold">
                                          <p:stCondLst>
                                            <p:cond delay="0"/>
                                          </p:stCondLst>
                                        </p:cTn>
                                        <p:tgtEl>
                                          <p:spTgt spid="555"/>
                                        </p:tgtEl>
                                        <p:attrNameLst>
                                          <p:attrName>style.visibility</p:attrName>
                                        </p:attrNameLst>
                                      </p:cBhvr>
                                      <p:to>
                                        <p:strVal val="visible"/>
                                      </p:to>
                                    </p:set>
                                    <p:anim calcmode="lin" valueType="num">
                                      <p:cBhvr>
                                        <p:cTn id="361" dur="500" fill="hold"/>
                                        <p:tgtEl>
                                          <p:spTgt spid="555"/>
                                        </p:tgtEl>
                                        <p:attrNameLst>
                                          <p:attrName>ppt_w</p:attrName>
                                        </p:attrNameLst>
                                      </p:cBhvr>
                                      <p:tavLst>
                                        <p:tav tm="0">
                                          <p:val>
                                            <p:fltVal val="0"/>
                                          </p:val>
                                        </p:tav>
                                        <p:tav tm="100000">
                                          <p:val>
                                            <p:strVal val="#ppt_w"/>
                                          </p:val>
                                        </p:tav>
                                      </p:tavLst>
                                    </p:anim>
                                    <p:anim calcmode="lin" valueType="num">
                                      <p:cBhvr>
                                        <p:cTn id="362" dur="500" fill="hold"/>
                                        <p:tgtEl>
                                          <p:spTgt spid="555"/>
                                        </p:tgtEl>
                                        <p:attrNameLst>
                                          <p:attrName>ppt_h</p:attrName>
                                        </p:attrNameLst>
                                      </p:cBhvr>
                                      <p:tavLst>
                                        <p:tav tm="0">
                                          <p:val>
                                            <p:fltVal val="0"/>
                                          </p:val>
                                        </p:tav>
                                        <p:tav tm="100000">
                                          <p:val>
                                            <p:strVal val="#ppt_h"/>
                                          </p:val>
                                        </p:tav>
                                      </p:tavLst>
                                    </p:anim>
                                    <p:animEffect transition="in" filter="fade">
                                      <p:cBhvr>
                                        <p:cTn id="363" dur="500"/>
                                        <p:tgtEl>
                                          <p:spTgt spid="555"/>
                                        </p:tgtEl>
                                      </p:cBhvr>
                                    </p:animEffect>
                                  </p:childTnLst>
                                </p:cTn>
                              </p:par>
                              <p:par>
                                <p:cTn id="364" presetID="53" presetClass="entr" presetSubtype="16" fill="hold" nodeType="withEffect">
                                  <p:stCondLst>
                                    <p:cond delay="0"/>
                                  </p:stCondLst>
                                  <p:childTnLst>
                                    <p:set>
                                      <p:cBhvr>
                                        <p:cTn id="365" dur="1" fill="hold">
                                          <p:stCondLst>
                                            <p:cond delay="0"/>
                                          </p:stCondLst>
                                        </p:cTn>
                                        <p:tgtEl>
                                          <p:spTgt spid="193"/>
                                        </p:tgtEl>
                                        <p:attrNameLst>
                                          <p:attrName>style.visibility</p:attrName>
                                        </p:attrNameLst>
                                      </p:cBhvr>
                                      <p:to>
                                        <p:strVal val="visible"/>
                                      </p:to>
                                    </p:set>
                                    <p:anim calcmode="lin" valueType="num">
                                      <p:cBhvr>
                                        <p:cTn id="366" dur="500" fill="hold"/>
                                        <p:tgtEl>
                                          <p:spTgt spid="193"/>
                                        </p:tgtEl>
                                        <p:attrNameLst>
                                          <p:attrName>ppt_w</p:attrName>
                                        </p:attrNameLst>
                                      </p:cBhvr>
                                      <p:tavLst>
                                        <p:tav tm="0">
                                          <p:val>
                                            <p:fltVal val="0"/>
                                          </p:val>
                                        </p:tav>
                                        <p:tav tm="100000">
                                          <p:val>
                                            <p:strVal val="#ppt_w"/>
                                          </p:val>
                                        </p:tav>
                                      </p:tavLst>
                                    </p:anim>
                                    <p:anim calcmode="lin" valueType="num">
                                      <p:cBhvr>
                                        <p:cTn id="367" dur="500" fill="hold"/>
                                        <p:tgtEl>
                                          <p:spTgt spid="193"/>
                                        </p:tgtEl>
                                        <p:attrNameLst>
                                          <p:attrName>ppt_h</p:attrName>
                                        </p:attrNameLst>
                                      </p:cBhvr>
                                      <p:tavLst>
                                        <p:tav tm="0">
                                          <p:val>
                                            <p:fltVal val="0"/>
                                          </p:val>
                                        </p:tav>
                                        <p:tav tm="100000">
                                          <p:val>
                                            <p:strVal val="#ppt_h"/>
                                          </p:val>
                                        </p:tav>
                                      </p:tavLst>
                                    </p:anim>
                                    <p:animEffect transition="in" filter="fade">
                                      <p:cBhvr>
                                        <p:cTn id="368" dur="500"/>
                                        <p:tgtEl>
                                          <p:spTgt spid="193"/>
                                        </p:tgtEl>
                                      </p:cBhvr>
                                    </p:animEffect>
                                  </p:childTnLst>
                                </p:cTn>
                              </p:par>
                              <p:par>
                                <p:cTn id="369" presetID="53" presetClass="entr" presetSubtype="16" fill="hold" nodeType="withEffect">
                                  <p:stCondLst>
                                    <p:cond delay="0"/>
                                  </p:stCondLst>
                                  <p:childTnLst>
                                    <p:set>
                                      <p:cBhvr>
                                        <p:cTn id="370" dur="1" fill="hold">
                                          <p:stCondLst>
                                            <p:cond delay="0"/>
                                          </p:stCondLst>
                                        </p:cTn>
                                        <p:tgtEl>
                                          <p:spTgt spid="554"/>
                                        </p:tgtEl>
                                        <p:attrNameLst>
                                          <p:attrName>style.visibility</p:attrName>
                                        </p:attrNameLst>
                                      </p:cBhvr>
                                      <p:to>
                                        <p:strVal val="visible"/>
                                      </p:to>
                                    </p:set>
                                    <p:anim calcmode="lin" valueType="num">
                                      <p:cBhvr>
                                        <p:cTn id="371" dur="500" fill="hold"/>
                                        <p:tgtEl>
                                          <p:spTgt spid="554"/>
                                        </p:tgtEl>
                                        <p:attrNameLst>
                                          <p:attrName>ppt_w</p:attrName>
                                        </p:attrNameLst>
                                      </p:cBhvr>
                                      <p:tavLst>
                                        <p:tav tm="0">
                                          <p:val>
                                            <p:fltVal val="0"/>
                                          </p:val>
                                        </p:tav>
                                        <p:tav tm="100000">
                                          <p:val>
                                            <p:strVal val="#ppt_w"/>
                                          </p:val>
                                        </p:tav>
                                      </p:tavLst>
                                    </p:anim>
                                    <p:anim calcmode="lin" valueType="num">
                                      <p:cBhvr>
                                        <p:cTn id="372" dur="500" fill="hold"/>
                                        <p:tgtEl>
                                          <p:spTgt spid="554"/>
                                        </p:tgtEl>
                                        <p:attrNameLst>
                                          <p:attrName>ppt_h</p:attrName>
                                        </p:attrNameLst>
                                      </p:cBhvr>
                                      <p:tavLst>
                                        <p:tav tm="0">
                                          <p:val>
                                            <p:fltVal val="0"/>
                                          </p:val>
                                        </p:tav>
                                        <p:tav tm="100000">
                                          <p:val>
                                            <p:strVal val="#ppt_h"/>
                                          </p:val>
                                        </p:tav>
                                      </p:tavLst>
                                    </p:anim>
                                    <p:animEffect transition="in" filter="fade">
                                      <p:cBhvr>
                                        <p:cTn id="373" dur="500"/>
                                        <p:tgtEl>
                                          <p:spTgt spid="554"/>
                                        </p:tgtEl>
                                      </p:cBhvr>
                                    </p:animEffect>
                                  </p:childTnLst>
                                </p:cTn>
                              </p:par>
                              <p:par>
                                <p:cTn id="374" presetID="53" presetClass="entr" presetSubtype="16" fill="hold" grpId="0" nodeType="withEffect">
                                  <p:stCondLst>
                                    <p:cond delay="0"/>
                                  </p:stCondLst>
                                  <p:childTnLst>
                                    <p:set>
                                      <p:cBhvr>
                                        <p:cTn id="375" dur="1" fill="hold">
                                          <p:stCondLst>
                                            <p:cond delay="0"/>
                                          </p:stCondLst>
                                        </p:cTn>
                                        <p:tgtEl>
                                          <p:spTgt spid="497"/>
                                        </p:tgtEl>
                                        <p:attrNameLst>
                                          <p:attrName>style.visibility</p:attrName>
                                        </p:attrNameLst>
                                      </p:cBhvr>
                                      <p:to>
                                        <p:strVal val="visible"/>
                                      </p:to>
                                    </p:set>
                                    <p:anim calcmode="lin" valueType="num">
                                      <p:cBhvr>
                                        <p:cTn id="376" dur="500" fill="hold"/>
                                        <p:tgtEl>
                                          <p:spTgt spid="497"/>
                                        </p:tgtEl>
                                        <p:attrNameLst>
                                          <p:attrName>ppt_w</p:attrName>
                                        </p:attrNameLst>
                                      </p:cBhvr>
                                      <p:tavLst>
                                        <p:tav tm="0">
                                          <p:val>
                                            <p:fltVal val="0"/>
                                          </p:val>
                                        </p:tav>
                                        <p:tav tm="100000">
                                          <p:val>
                                            <p:strVal val="#ppt_w"/>
                                          </p:val>
                                        </p:tav>
                                      </p:tavLst>
                                    </p:anim>
                                    <p:anim calcmode="lin" valueType="num">
                                      <p:cBhvr>
                                        <p:cTn id="377" dur="500" fill="hold"/>
                                        <p:tgtEl>
                                          <p:spTgt spid="497"/>
                                        </p:tgtEl>
                                        <p:attrNameLst>
                                          <p:attrName>ppt_h</p:attrName>
                                        </p:attrNameLst>
                                      </p:cBhvr>
                                      <p:tavLst>
                                        <p:tav tm="0">
                                          <p:val>
                                            <p:fltVal val="0"/>
                                          </p:val>
                                        </p:tav>
                                        <p:tav tm="100000">
                                          <p:val>
                                            <p:strVal val="#ppt_h"/>
                                          </p:val>
                                        </p:tav>
                                      </p:tavLst>
                                    </p:anim>
                                    <p:animEffect transition="in" filter="fade">
                                      <p:cBhvr>
                                        <p:cTn id="378" dur="500"/>
                                        <p:tgtEl>
                                          <p:spTgt spid="497"/>
                                        </p:tgtEl>
                                      </p:cBhvr>
                                    </p:animEffect>
                                  </p:childTnLst>
                                </p:cTn>
                              </p:par>
                              <p:par>
                                <p:cTn id="379" presetID="53" presetClass="entr" presetSubtype="16" fill="hold" grpId="0" nodeType="withEffect">
                                  <p:stCondLst>
                                    <p:cond delay="0"/>
                                  </p:stCondLst>
                                  <p:childTnLst>
                                    <p:set>
                                      <p:cBhvr>
                                        <p:cTn id="380" dur="1" fill="hold">
                                          <p:stCondLst>
                                            <p:cond delay="0"/>
                                          </p:stCondLst>
                                        </p:cTn>
                                        <p:tgtEl>
                                          <p:spTgt spid="498"/>
                                        </p:tgtEl>
                                        <p:attrNameLst>
                                          <p:attrName>style.visibility</p:attrName>
                                        </p:attrNameLst>
                                      </p:cBhvr>
                                      <p:to>
                                        <p:strVal val="visible"/>
                                      </p:to>
                                    </p:set>
                                    <p:anim calcmode="lin" valueType="num">
                                      <p:cBhvr>
                                        <p:cTn id="381" dur="500" fill="hold"/>
                                        <p:tgtEl>
                                          <p:spTgt spid="498"/>
                                        </p:tgtEl>
                                        <p:attrNameLst>
                                          <p:attrName>ppt_w</p:attrName>
                                        </p:attrNameLst>
                                      </p:cBhvr>
                                      <p:tavLst>
                                        <p:tav tm="0">
                                          <p:val>
                                            <p:fltVal val="0"/>
                                          </p:val>
                                        </p:tav>
                                        <p:tav tm="100000">
                                          <p:val>
                                            <p:strVal val="#ppt_w"/>
                                          </p:val>
                                        </p:tav>
                                      </p:tavLst>
                                    </p:anim>
                                    <p:anim calcmode="lin" valueType="num">
                                      <p:cBhvr>
                                        <p:cTn id="382" dur="500" fill="hold"/>
                                        <p:tgtEl>
                                          <p:spTgt spid="498"/>
                                        </p:tgtEl>
                                        <p:attrNameLst>
                                          <p:attrName>ppt_h</p:attrName>
                                        </p:attrNameLst>
                                      </p:cBhvr>
                                      <p:tavLst>
                                        <p:tav tm="0">
                                          <p:val>
                                            <p:fltVal val="0"/>
                                          </p:val>
                                        </p:tav>
                                        <p:tav tm="100000">
                                          <p:val>
                                            <p:strVal val="#ppt_h"/>
                                          </p:val>
                                        </p:tav>
                                      </p:tavLst>
                                    </p:anim>
                                    <p:animEffect transition="in" filter="fade">
                                      <p:cBhvr>
                                        <p:cTn id="383" dur="500"/>
                                        <p:tgtEl>
                                          <p:spTgt spid="498"/>
                                        </p:tgtEl>
                                      </p:cBhvr>
                                    </p:animEffect>
                                  </p:childTnLst>
                                </p:cTn>
                              </p:par>
                              <p:par>
                                <p:cTn id="384" presetID="22" presetClass="entr" presetSubtype="8" fill="hold" grpId="0" nodeType="withEffect">
                                  <p:stCondLst>
                                    <p:cond delay="0"/>
                                  </p:stCondLst>
                                  <p:childTnLst>
                                    <p:set>
                                      <p:cBhvr>
                                        <p:cTn id="385" dur="1" fill="hold">
                                          <p:stCondLst>
                                            <p:cond delay="0"/>
                                          </p:stCondLst>
                                        </p:cTn>
                                        <p:tgtEl>
                                          <p:spTgt spid="415"/>
                                        </p:tgtEl>
                                        <p:attrNameLst>
                                          <p:attrName>style.visibility</p:attrName>
                                        </p:attrNameLst>
                                      </p:cBhvr>
                                      <p:to>
                                        <p:strVal val="visible"/>
                                      </p:to>
                                    </p:set>
                                    <p:animEffect transition="in" filter="wipe(left)">
                                      <p:cBhvr>
                                        <p:cTn id="386" dur="500"/>
                                        <p:tgtEl>
                                          <p:spTgt spid="415"/>
                                        </p:tgtEl>
                                      </p:cBhvr>
                                    </p:animEffect>
                                  </p:childTnLst>
                                </p:cTn>
                              </p:par>
                              <p:par>
                                <p:cTn id="387" presetID="53" presetClass="entr" presetSubtype="16" fill="hold" grpId="0" nodeType="withEffect">
                                  <p:stCondLst>
                                    <p:cond delay="0"/>
                                  </p:stCondLst>
                                  <p:childTnLst>
                                    <p:set>
                                      <p:cBhvr>
                                        <p:cTn id="388" dur="1" fill="hold">
                                          <p:stCondLst>
                                            <p:cond delay="0"/>
                                          </p:stCondLst>
                                        </p:cTn>
                                        <p:tgtEl>
                                          <p:spTgt spid="365"/>
                                        </p:tgtEl>
                                        <p:attrNameLst>
                                          <p:attrName>style.visibility</p:attrName>
                                        </p:attrNameLst>
                                      </p:cBhvr>
                                      <p:to>
                                        <p:strVal val="visible"/>
                                      </p:to>
                                    </p:set>
                                    <p:anim calcmode="lin" valueType="num">
                                      <p:cBhvr>
                                        <p:cTn id="389" dur="500" fill="hold"/>
                                        <p:tgtEl>
                                          <p:spTgt spid="365"/>
                                        </p:tgtEl>
                                        <p:attrNameLst>
                                          <p:attrName>ppt_w</p:attrName>
                                        </p:attrNameLst>
                                      </p:cBhvr>
                                      <p:tavLst>
                                        <p:tav tm="0">
                                          <p:val>
                                            <p:fltVal val="0"/>
                                          </p:val>
                                        </p:tav>
                                        <p:tav tm="100000">
                                          <p:val>
                                            <p:strVal val="#ppt_w"/>
                                          </p:val>
                                        </p:tav>
                                      </p:tavLst>
                                    </p:anim>
                                    <p:anim calcmode="lin" valueType="num">
                                      <p:cBhvr>
                                        <p:cTn id="390" dur="500" fill="hold"/>
                                        <p:tgtEl>
                                          <p:spTgt spid="365"/>
                                        </p:tgtEl>
                                        <p:attrNameLst>
                                          <p:attrName>ppt_h</p:attrName>
                                        </p:attrNameLst>
                                      </p:cBhvr>
                                      <p:tavLst>
                                        <p:tav tm="0">
                                          <p:val>
                                            <p:fltVal val="0"/>
                                          </p:val>
                                        </p:tav>
                                        <p:tav tm="100000">
                                          <p:val>
                                            <p:strVal val="#ppt_h"/>
                                          </p:val>
                                        </p:tav>
                                      </p:tavLst>
                                    </p:anim>
                                    <p:animEffect transition="in" filter="fade">
                                      <p:cBhvr>
                                        <p:cTn id="391" dur="500"/>
                                        <p:tgtEl>
                                          <p:spTgt spid="365"/>
                                        </p:tgtEl>
                                      </p:cBhvr>
                                    </p:animEffect>
                                  </p:childTnLst>
                                </p:cTn>
                              </p:par>
                              <p:par>
                                <p:cTn id="392" presetID="53" presetClass="entr" presetSubtype="16" fill="hold" grpId="0" nodeType="withEffect">
                                  <p:stCondLst>
                                    <p:cond delay="0"/>
                                  </p:stCondLst>
                                  <p:childTnLst>
                                    <p:set>
                                      <p:cBhvr>
                                        <p:cTn id="393" dur="1" fill="hold">
                                          <p:stCondLst>
                                            <p:cond delay="0"/>
                                          </p:stCondLst>
                                        </p:cTn>
                                        <p:tgtEl>
                                          <p:spTgt spid="499"/>
                                        </p:tgtEl>
                                        <p:attrNameLst>
                                          <p:attrName>style.visibility</p:attrName>
                                        </p:attrNameLst>
                                      </p:cBhvr>
                                      <p:to>
                                        <p:strVal val="visible"/>
                                      </p:to>
                                    </p:set>
                                    <p:anim calcmode="lin" valueType="num">
                                      <p:cBhvr>
                                        <p:cTn id="394" dur="500" fill="hold"/>
                                        <p:tgtEl>
                                          <p:spTgt spid="499"/>
                                        </p:tgtEl>
                                        <p:attrNameLst>
                                          <p:attrName>ppt_w</p:attrName>
                                        </p:attrNameLst>
                                      </p:cBhvr>
                                      <p:tavLst>
                                        <p:tav tm="0">
                                          <p:val>
                                            <p:fltVal val="0"/>
                                          </p:val>
                                        </p:tav>
                                        <p:tav tm="100000">
                                          <p:val>
                                            <p:strVal val="#ppt_w"/>
                                          </p:val>
                                        </p:tav>
                                      </p:tavLst>
                                    </p:anim>
                                    <p:anim calcmode="lin" valueType="num">
                                      <p:cBhvr>
                                        <p:cTn id="395" dur="500" fill="hold"/>
                                        <p:tgtEl>
                                          <p:spTgt spid="499"/>
                                        </p:tgtEl>
                                        <p:attrNameLst>
                                          <p:attrName>ppt_h</p:attrName>
                                        </p:attrNameLst>
                                      </p:cBhvr>
                                      <p:tavLst>
                                        <p:tav tm="0">
                                          <p:val>
                                            <p:fltVal val="0"/>
                                          </p:val>
                                        </p:tav>
                                        <p:tav tm="100000">
                                          <p:val>
                                            <p:strVal val="#ppt_h"/>
                                          </p:val>
                                        </p:tav>
                                      </p:tavLst>
                                    </p:anim>
                                    <p:animEffect transition="in" filter="fade">
                                      <p:cBhvr>
                                        <p:cTn id="396" dur="500"/>
                                        <p:tgtEl>
                                          <p:spTgt spid="499"/>
                                        </p:tgtEl>
                                      </p:cBhvr>
                                    </p:animEffect>
                                  </p:childTnLst>
                                </p:cTn>
                              </p:par>
                            </p:childTnLst>
                          </p:cTn>
                        </p:par>
                        <p:par>
                          <p:cTn id="397" fill="hold">
                            <p:stCondLst>
                              <p:cond delay="500"/>
                            </p:stCondLst>
                            <p:childTnLst>
                              <p:par>
                                <p:cTn id="398" presetID="53" presetClass="entr" presetSubtype="16" fill="hold" grpId="0" nodeType="afterEffect">
                                  <p:stCondLst>
                                    <p:cond delay="0"/>
                                  </p:stCondLst>
                                  <p:childTnLst>
                                    <p:set>
                                      <p:cBhvr>
                                        <p:cTn id="399" dur="1" fill="hold">
                                          <p:stCondLst>
                                            <p:cond delay="0"/>
                                          </p:stCondLst>
                                        </p:cTn>
                                        <p:tgtEl>
                                          <p:spTgt spid="417"/>
                                        </p:tgtEl>
                                        <p:attrNameLst>
                                          <p:attrName>style.visibility</p:attrName>
                                        </p:attrNameLst>
                                      </p:cBhvr>
                                      <p:to>
                                        <p:strVal val="visible"/>
                                      </p:to>
                                    </p:set>
                                    <p:anim calcmode="lin" valueType="num">
                                      <p:cBhvr>
                                        <p:cTn id="400" dur="500" fill="hold"/>
                                        <p:tgtEl>
                                          <p:spTgt spid="417"/>
                                        </p:tgtEl>
                                        <p:attrNameLst>
                                          <p:attrName>ppt_w</p:attrName>
                                        </p:attrNameLst>
                                      </p:cBhvr>
                                      <p:tavLst>
                                        <p:tav tm="0">
                                          <p:val>
                                            <p:fltVal val="0"/>
                                          </p:val>
                                        </p:tav>
                                        <p:tav tm="100000">
                                          <p:val>
                                            <p:strVal val="#ppt_w"/>
                                          </p:val>
                                        </p:tav>
                                      </p:tavLst>
                                    </p:anim>
                                    <p:anim calcmode="lin" valueType="num">
                                      <p:cBhvr>
                                        <p:cTn id="401" dur="500" fill="hold"/>
                                        <p:tgtEl>
                                          <p:spTgt spid="417"/>
                                        </p:tgtEl>
                                        <p:attrNameLst>
                                          <p:attrName>ppt_h</p:attrName>
                                        </p:attrNameLst>
                                      </p:cBhvr>
                                      <p:tavLst>
                                        <p:tav tm="0">
                                          <p:val>
                                            <p:fltVal val="0"/>
                                          </p:val>
                                        </p:tav>
                                        <p:tav tm="100000">
                                          <p:val>
                                            <p:strVal val="#ppt_h"/>
                                          </p:val>
                                        </p:tav>
                                      </p:tavLst>
                                    </p:anim>
                                    <p:animEffect transition="in" filter="fade">
                                      <p:cBhvr>
                                        <p:cTn id="402" dur="500"/>
                                        <p:tgtEl>
                                          <p:spTgt spid="417"/>
                                        </p:tgtEl>
                                      </p:cBhvr>
                                    </p:animEffect>
                                  </p:childTnLst>
                                </p:cTn>
                              </p:par>
                              <p:par>
                                <p:cTn id="403" presetID="53" presetClass="entr" presetSubtype="16" fill="hold" nodeType="withEffect">
                                  <p:stCondLst>
                                    <p:cond delay="0"/>
                                  </p:stCondLst>
                                  <p:childTnLst>
                                    <p:set>
                                      <p:cBhvr>
                                        <p:cTn id="404" dur="1" fill="hold">
                                          <p:stCondLst>
                                            <p:cond delay="0"/>
                                          </p:stCondLst>
                                        </p:cTn>
                                        <p:tgtEl>
                                          <p:spTgt spid="418"/>
                                        </p:tgtEl>
                                        <p:attrNameLst>
                                          <p:attrName>style.visibility</p:attrName>
                                        </p:attrNameLst>
                                      </p:cBhvr>
                                      <p:to>
                                        <p:strVal val="visible"/>
                                      </p:to>
                                    </p:set>
                                    <p:anim calcmode="lin" valueType="num">
                                      <p:cBhvr>
                                        <p:cTn id="405" dur="500" fill="hold"/>
                                        <p:tgtEl>
                                          <p:spTgt spid="418"/>
                                        </p:tgtEl>
                                        <p:attrNameLst>
                                          <p:attrName>ppt_w</p:attrName>
                                        </p:attrNameLst>
                                      </p:cBhvr>
                                      <p:tavLst>
                                        <p:tav tm="0">
                                          <p:val>
                                            <p:fltVal val="0"/>
                                          </p:val>
                                        </p:tav>
                                        <p:tav tm="100000">
                                          <p:val>
                                            <p:strVal val="#ppt_w"/>
                                          </p:val>
                                        </p:tav>
                                      </p:tavLst>
                                    </p:anim>
                                    <p:anim calcmode="lin" valueType="num">
                                      <p:cBhvr>
                                        <p:cTn id="406" dur="500" fill="hold"/>
                                        <p:tgtEl>
                                          <p:spTgt spid="418"/>
                                        </p:tgtEl>
                                        <p:attrNameLst>
                                          <p:attrName>ppt_h</p:attrName>
                                        </p:attrNameLst>
                                      </p:cBhvr>
                                      <p:tavLst>
                                        <p:tav tm="0">
                                          <p:val>
                                            <p:fltVal val="0"/>
                                          </p:val>
                                        </p:tav>
                                        <p:tav tm="100000">
                                          <p:val>
                                            <p:strVal val="#ppt_h"/>
                                          </p:val>
                                        </p:tav>
                                      </p:tavLst>
                                    </p:anim>
                                    <p:animEffect transition="in" filter="fade">
                                      <p:cBhvr>
                                        <p:cTn id="407" dur="500"/>
                                        <p:tgtEl>
                                          <p:spTgt spid="418"/>
                                        </p:tgtEl>
                                      </p:cBhvr>
                                    </p:animEffect>
                                  </p:childTnLst>
                                </p:cTn>
                              </p:par>
                            </p:childTnLst>
                          </p:cTn>
                        </p:par>
                        <p:par>
                          <p:cTn id="408" fill="hold">
                            <p:stCondLst>
                              <p:cond delay="1000"/>
                            </p:stCondLst>
                            <p:childTnLst>
                              <p:par>
                                <p:cTn id="409" presetID="53" presetClass="entr" presetSubtype="16" fill="hold" nodeType="afterEffect">
                                  <p:stCondLst>
                                    <p:cond delay="0"/>
                                  </p:stCondLst>
                                  <p:childTnLst>
                                    <p:set>
                                      <p:cBhvr>
                                        <p:cTn id="410" dur="1" fill="hold">
                                          <p:stCondLst>
                                            <p:cond delay="0"/>
                                          </p:stCondLst>
                                        </p:cTn>
                                        <p:tgtEl>
                                          <p:spTgt spid="88"/>
                                        </p:tgtEl>
                                        <p:attrNameLst>
                                          <p:attrName>style.visibility</p:attrName>
                                        </p:attrNameLst>
                                      </p:cBhvr>
                                      <p:to>
                                        <p:strVal val="visible"/>
                                      </p:to>
                                    </p:set>
                                    <p:anim calcmode="lin" valueType="num">
                                      <p:cBhvr>
                                        <p:cTn id="411" dur="500" fill="hold"/>
                                        <p:tgtEl>
                                          <p:spTgt spid="88"/>
                                        </p:tgtEl>
                                        <p:attrNameLst>
                                          <p:attrName>ppt_w</p:attrName>
                                        </p:attrNameLst>
                                      </p:cBhvr>
                                      <p:tavLst>
                                        <p:tav tm="0">
                                          <p:val>
                                            <p:fltVal val="0"/>
                                          </p:val>
                                        </p:tav>
                                        <p:tav tm="100000">
                                          <p:val>
                                            <p:strVal val="#ppt_w"/>
                                          </p:val>
                                        </p:tav>
                                      </p:tavLst>
                                    </p:anim>
                                    <p:anim calcmode="lin" valueType="num">
                                      <p:cBhvr>
                                        <p:cTn id="412" dur="500" fill="hold"/>
                                        <p:tgtEl>
                                          <p:spTgt spid="88"/>
                                        </p:tgtEl>
                                        <p:attrNameLst>
                                          <p:attrName>ppt_h</p:attrName>
                                        </p:attrNameLst>
                                      </p:cBhvr>
                                      <p:tavLst>
                                        <p:tav tm="0">
                                          <p:val>
                                            <p:fltVal val="0"/>
                                          </p:val>
                                        </p:tav>
                                        <p:tav tm="100000">
                                          <p:val>
                                            <p:strVal val="#ppt_h"/>
                                          </p:val>
                                        </p:tav>
                                      </p:tavLst>
                                    </p:anim>
                                    <p:animEffect transition="in" filter="fade">
                                      <p:cBhvr>
                                        <p:cTn id="413" dur="500"/>
                                        <p:tgtEl>
                                          <p:spTgt spid="88"/>
                                        </p:tgtEl>
                                      </p:cBhvr>
                                    </p:animEffect>
                                  </p:childTnLst>
                                </p:cTn>
                              </p:par>
                            </p:childTnLst>
                          </p:cTn>
                        </p:par>
                      </p:childTnLst>
                    </p:cTn>
                  </p:par>
                  <p:par>
                    <p:cTn id="414" fill="hold">
                      <p:stCondLst>
                        <p:cond delay="indefinite"/>
                      </p:stCondLst>
                      <p:childTnLst>
                        <p:par>
                          <p:cTn id="415" fill="hold">
                            <p:stCondLst>
                              <p:cond delay="0"/>
                            </p:stCondLst>
                            <p:childTnLst>
                              <p:par>
                                <p:cTn id="416" presetID="53" presetClass="entr" presetSubtype="16" fill="hold" nodeType="clickEffect">
                                  <p:stCondLst>
                                    <p:cond delay="0"/>
                                  </p:stCondLst>
                                  <p:childTnLst>
                                    <p:set>
                                      <p:cBhvr>
                                        <p:cTn id="417" dur="1" fill="hold">
                                          <p:stCondLst>
                                            <p:cond delay="0"/>
                                          </p:stCondLst>
                                        </p:cTn>
                                        <p:tgtEl>
                                          <p:spTgt spid="416"/>
                                        </p:tgtEl>
                                        <p:attrNameLst>
                                          <p:attrName>style.visibility</p:attrName>
                                        </p:attrNameLst>
                                      </p:cBhvr>
                                      <p:to>
                                        <p:strVal val="visible"/>
                                      </p:to>
                                    </p:set>
                                    <p:anim calcmode="lin" valueType="num">
                                      <p:cBhvr>
                                        <p:cTn id="418" dur="500" fill="hold"/>
                                        <p:tgtEl>
                                          <p:spTgt spid="416"/>
                                        </p:tgtEl>
                                        <p:attrNameLst>
                                          <p:attrName>ppt_w</p:attrName>
                                        </p:attrNameLst>
                                      </p:cBhvr>
                                      <p:tavLst>
                                        <p:tav tm="0">
                                          <p:val>
                                            <p:fltVal val="0"/>
                                          </p:val>
                                        </p:tav>
                                        <p:tav tm="100000">
                                          <p:val>
                                            <p:strVal val="#ppt_w"/>
                                          </p:val>
                                        </p:tav>
                                      </p:tavLst>
                                    </p:anim>
                                    <p:anim calcmode="lin" valueType="num">
                                      <p:cBhvr>
                                        <p:cTn id="419" dur="500" fill="hold"/>
                                        <p:tgtEl>
                                          <p:spTgt spid="416"/>
                                        </p:tgtEl>
                                        <p:attrNameLst>
                                          <p:attrName>ppt_h</p:attrName>
                                        </p:attrNameLst>
                                      </p:cBhvr>
                                      <p:tavLst>
                                        <p:tav tm="0">
                                          <p:val>
                                            <p:fltVal val="0"/>
                                          </p:val>
                                        </p:tav>
                                        <p:tav tm="100000">
                                          <p:val>
                                            <p:strVal val="#ppt_h"/>
                                          </p:val>
                                        </p:tav>
                                      </p:tavLst>
                                    </p:anim>
                                    <p:animEffect transition="in" filter="fade">
                                      <p:cBhvr>
                                        <p:cTn id="420" dur="500"/>
                                        <p:tgtEl>
                                          <p:spTgt spid="416"/>
                                        </p:tgtEl>
                                      </p:cBhvr>
                                    </p:animEffect>
                                  </p:childTnLst>
                                </p:cTn>
                              </p:par>
                              <p:par>
                                <p:cTn id="421" presetID="53" presetClass="entr" presetSubtype="16" fill="hold" nodeType="withEffect">
                                  <p:stCondLst>
                                    <p:cond delay="0"/>
                                  </p:stCondLst>
                                  <p:childTnLst>
                                    <p:set>
                                      <p:cBhvr>
                                        <p:cTn id="422" dur="1" fill="hold">
                                          <p:stCondLst>
                                            <p:cond delay="0"/>
                                          </p:stCondLst>
                                        </p:cTn>
                                        <p:tgtEl>
                                          <p:spTgt spid="458"/>
                                        </p:tgtEl>
                                        <p:attrNameLst>
                                          <p:attrName>style.visibility</p:attrName>
                                        </p:attrNameLst>
                                      </p:cBhvr>
                                      <p:to>
                                        <p:strVal val="visible"/>
                                      </p:to>
                                    </p:set>
                                    <p:anim calcmode="lin" valueType="num">
                                      <p:cBhvr>
                                        <p:cTn id="423" dur="500" fill="hold"/>
                                        <p:tgtEl>
                                          <p:spTgt spid="458"/>
                                        </p:tgtEl>
                                        <p:attrNameLst>
                                          <p:attrName>ppt_w</p:attrName>
                                        </p:attrNameLst>
                                      </p:cBhvr>
                                      <p:tavLst>
                                        <p:tav tm="0">
                                          <p:val>
                                            <p:fltVal val="0"/>
                                          </p:val>
                                        </p:tav>
                                        <p:tav tm="100000">
                                          <p:val>
                                            <p:strVal val="#ppt_w"/>
                                          </p:val>
                                        </p:tav>
                                      </p:tavLst>
                                    </p:anim>
                                    <p:anim calcmode="lin" valueType="num">
                                      <p:cBhvr>
                                        <p:cTn id="424" dur="500" fill="hold"/>
                                        <p:tgtEl>
                                          <p:spTgt spid="458"/>
                                        </p:tgtEl>
                                        <p:attrNameLst>
                                          <p:attrName>ppt_h</p:attrName>
                                        </p:attrNameLst>
                                      </p:cBhvr>
                                      <p:tavLst>
                                        <p:tav tm="0">
                                          <p:val>
                                            <p:fltVal val="0"/>
                                          </p:val>
                                        </p:tav>
                                        <p:tav tm="100000">
                                          <p:val>
                                            <p:strVal val="#ppt_h"/>
                                          </p:val>
                                        </p:tav>
                                      </p:tavLst>
                                    </p:anim>
                                    <p:animEffect transition="in" filter="fade">
                                      <p:cBhvr>
                                        <p:cTn id="425" dur="500"/>
                                        <p:tgtEl>
                                          <p:spTgt spid="458"/>
                                        </p:tgtEl>
                                      </p:cBhvr>
                                    </p:animEffect>
                                  </p:childTnLst>
                                </p:cTn>
                              </p:par>
                              <p:par>
                                <p:cTn id="426" presetID="53" presetClass="entr" presetSubtype="16" fill="hold" nodeType="withEffect">
                                  <p:stCondLst>
                                    <p:cond delay="0"/>
                                  </p:stCondLst>
                                  <p:childTnLst>
                                    <p:set>
                                      <p:cBhvr>
                                        <p:cTn id="427" dur="1" fill="hold">
                                          <p:stCondLst>
                                            <p:cond delay="0"/>
                                          </p:stCondLst>
                                        </p:cTn>
                                        <p:tgtEl>
                                          <p:spTgt spid="729"/>
                                        </p:tgtEl>
                                        <p:attrNameLst>
                                          <p:attrName>style.visibility</p:attrName>
                                        </p:attrNameLst>
                                      </p:cBhvr>
                                      <p:to>
                                        <p:strVal val="visible"/>
                                      </p:to>
                                    </p:set>
                                    <p:anim calcmode="lin" valueType="num">
                                      <p:cBhvr>
                                        <p:cTn id="428" dur="500" fill="hold"/>
                                        <p:tgtEl>
                                          <p:spTgt spid="729"/>
                                        </p:tgtEl>
                                        <p:attrNameLst>
                                          <p:attrName>ppt_w</p:attrName>
                                        </p:attrNameLst>
                                      </p:cBhvr>
                                      <p:tavLst>
                                        <p:tav tm="0">
                                          <p:val>
                                            <p:fltVal val="0"/>
                                          </p:val>
                                        </p:tav>
                                        <p:tav tm="100000">
                                          <p:val>
                                            <p:strVal val="#ppt_w"/>
                                          </p:val>
                                        </p:tav>
                                      </p:tavLst>
                                    </p:anim>
                                    <p:anim calcmode="lin" valueType="num">
                                      <p:cBhvr>
                                        <p:cTn id="429" dur="500" fill="hold"/>
                                        <p:tgtEl>
                                          <p:spTgt spid="729"/>
                                        </p:tgtEl>
                                        <p:attrNameLst>
                                          <p:attrName>ppt_h</p:attrName>
                                        </p:attrNameLst>
                                      </p:cBhvr>
                                      <p:tavLst>
                                        <p:tav tm="0">
                                          <p:val>
                                            <p:fltVal val="0"/>
                                          </p:val>
                                        </p:tav>
                                        <p:tav tm="100000">
                                          <p:val>
                                            <p:strVal val="#ppt_h"/>
                                          </p:val>
                                        </p:tav>
                                      </p:tavLst>
                                    </p:anim>
                                    <p:animEffect transition="in" filter="fade">
                                      <p:cBhvr>
                                        <p:cTn id="430" dur="500"/>
                                        <p:tgtEl>
                                          <p:spTgt spid="729"/>
                                        </p:tgtEl>
                                      </p:cBhvr>
                                    </p:animEffect>
                                  </p:childTnLst>
                                </p:cTn>
                              </p:par>
                              <p:par>
                                <p:cTn id="431" presetID="53" presetClass="entr" presetSubtype="16" fill="hold" grpId="0" nodeType="withEffect">
                                  <p:stCondLst>
                                    <p:cond delay="0"/>
                                  </p:stCondLst>
                                  <p:childTnLst>
                                    <p:set>
                                      <p:cBhvr>
                                        <p:cTn id="432" dur="1" fill="hold">
                                          <p:stCondLst>
                                            <p:cond delay="0"/>
                                          </p:stCondLst>
                                        </p:cTn>
                                        <p:tgtEl>
                                          <p:spTgt spid="396"/>
                                        </p:tgtEl>
                                        <p:attrNameLst>
                                          <p:attrName>style.visibility</p:attrName>
                                        </p:attrNameLst>
                                      </p:cBhvr>
                                      <p:to>
                                        <p:strVal val="visible"/>
                                      </p:to>
                                    </p:set>
                                    <p:anim calcmode="lin" valueType="num">
                                      <p:cBhvr>
                                        <p:cTn id="433" dur="500" fill="hold"/>
                                        <p:tgtEl>
                                          <p:spTgt spid="396"/>
                                        </p:tgtEl>
                                        <p:attrNameLst>
                                          <p:attrName>ppt_w</p:attrName>
                                        </p:attrNameLst>
                                      </p:cBhvr>
                                      <p:tavLst>
                                        <p:tav tm="0">
                                          <p:val>
                                            <p:fltVal val="0"/>
                                          </p:val>
                                        </p:tav>
                                        <p:tav tm="100000">
                                          <p:val>
                                            <p:strVal val="#ppt_w"/>
                                          </p:val>
                                        </p:tav>
                                      </p:tavLst>
                                    </p:anim>
                                    <p:anim calcmode="lin" valueType="num">
                                      <p:cBhvr>
                                        <p:cTn id="434" dur="500" fill="hold"/>
                                        <p:tgtEl>
                                          <p:spTgt spid="396"/>
                                        </p:tgtEl>
                                        <p:attrNameLst>
                                          <p:attrName>ppt_h</p:attrName>
                                        </p:attrNameLst>
                                      </p:cBhvr>
                                      <p:tavLst>
                                        <p:tav tm="0">
                                          <p:val>
                                            <p:fltVal val="0"/>
                                          </p:val>
                                        </p:tav>
                                        <p:tav tm="100000">
                                          <p:val>
                                            <p:strVal val="#ppt_h"/>
                                          </p:val>
                                        </p:tav>
                                      </p:tavLst>
                                    </p:anim>
                                    <p:animEffect transition="in" filter="fade">
                                      <p:cBhvr>
                                        <p:cTn id="435" dur="500"/>
                                        <p:tgtEl>
                                          <p:spTgt spid="396"/>
                                        </p:tgtEl>
                                      </p:cBhvr>
                                    </p:animEffect>
                                  </p:childTnLst>
                                </p:cTn>
                              </p:par>
                            </p:childTnLst>
                          </p:cTn>
                        </p:par>
                        <p:par>
                          <p:cTn id="436" fill="hold">
                            <p:stCondLst>
                              <p:cond delay="500"/>
                            </p:stCondLst>
                            <p:childTnLst>
                              <p:par>
                                <p:cTn id="437" presetID="22" presetClass="entr" presetSubtype="1" fill="hold" nodeType="afterEffect">
                                  <p:stCondLst>
                                    <p:cond delay="0"/>
                                  </p:stCondLst>
                                  <p:childTnLst>
                                    <p:set>
                                      <p:cBhvr>
                                        <p:cTn id="438" dur="1" fill="hold">
                                          <p:stCondLst>
                                            <p:cond delay="0"/>
                                          </p:stCondLst>
                                        </p:cTn>
                                        <p:tgtEl>
                                          <p:spTgt spid="86"/>
                                        </p:tgtEl>
                                        <p:attrNameLst>
                                          <p:attrName>style.visibility</p:attrName>
                                        </p:attrNameLst>
                                      </p:cBhvr>
                                      <p:to>
                                        <p:strVal val="visible"/>
                                      </p:to>
                                    </p:set>
                                    <p:animEffect transition="in" filter="wipe(up)">
                                      <p:cBhvr>
                                        <p:cTn id="439" dur="500"/>
                                        <p:tgtEl>
                                          <p:spTgt spid="86"/>
                                        </p:tgtEl>
                                      </p:cBhvr>
                                    </p:animEffect>
                                  </p:childTnLst>
                                </p:cTn>
                              </p:par>
                            </p:childTnLst>
                          </p:cTn>
                        </p:par>
                      </p:childTnLst>
                    </p:cTn>
                  </p:par>
                  <p:par>
                    <p:cTn id="440" fill="hold">
                      <p:stCondLst>
                        <p:cond delay="indefinite"/>
                      </p:stCondLst>
                      <p:childTnLst>
                        <p:par>
                          <p:cTn id="441" fill="hold">
                            <p:stCondLst>
                              <p:cond delay="0"/>
                            </p:stCondLst>
                            <p:childTnLst>
                              <p:par>
                                <p:cTn id="442" presetID="53" presetClass="entr" presetSubtype="16" fill="hold" nodeType="clickEffect">
                                  <p:stCondLst>
                                    <p:cond delay="0"/>
                                  </p:stCondLst>
                                  <p:childTnLst>
                                    <p:set>
                                      <p:cBhvr>
                                        <p:cTn id="443" dur="1" fill="hold">
                                          <p:stCondLst>
                                            <p:cond delay="0"/>
                                          </p:stCondLst>
                                        </p:cTn>
                                        <p:tgtEl>
                                          <p:spTgt spid="469"/>
                                        </p:tgtEl>
                                        <p:attrNameLst>
                                          <p:attrName>style.visibility</p:attrName>
                                        </p:attrNameLst>
                                      </p:cBhvr>
                                      <p:to>
                                        <p:strVal val="visible"/>
                                      </p:to>
                                    </p:set>
                                    <p:anim calcmode="lin" valueType="num">
                                      <p:cBhvr>
                                        <p:cTn id="444" dur="500" fill="hold"/>
                                        <p:tgtEl>
                                          <p:spTgt spid="469"/>
                                        </p:tgtEl>
                                        <p:attrNameLst>
                                          <p:attrName>ppt_w</p:attrName>
                                        </p:attrNameLst>
                                      </p:cBhvr>
                                      <p:tavLst>
                                        <p:tav tm="0">
                                          <p:val>
                                            <p:fltVal val="0"/>
                                          </p:val>
                                        </p:tav>
                                        <p:tav tm="100000">
                                          <p:val>
                                            <p:strVal val="#ppt_w"/>
                                          </p:val>
                                        </p:tav>
                                      </p:tavLst>
                                    </p:anim>
                                    <p:anim calcmode="lin" valueType="num">
                                      <p:cBhvr>
                                        <p:cTn id="445" dur="500" fill="hold"/>
                                        <p:tgtEl>
                                          <p:spTgt spid="469"/>
                                        </p:tgtEl>
                                        <p:attrNameLst>
                                          <p:attrName>ppt_h</p:attrName>
                                        </p:attrNameLst>
                                      </p:cBhvr>
                                      <p:tavLst>
                                        <p:tav tm="0">
                                          <p:val>
                                            <p:fltVal val="0"/>
                                          </p:val>
                                        </p:tav>
                                        <p:tav tm="100000">
                                          <p:val>
                                            <p:strVal val="#ppt_h"/>
                                          </p:val>
                                        </p:tav>
                                      </p:tavLst>
                                    </p:anim>
                                    <p:animEffect transition="in" filter="fade">
                                      <p:cBhvr>
                                        <p:cTn id="446" dur="500"/>
                                        <p:tgtEl>
                                          <p:spTgt spid="469"/>
                                        </p:tgtEl>
                                      </p:cBhvr>
                                    </p:animEffect>
                                  </p:childTnLst>
                                </p:cTn>
                              </p:par>
                            </p:childTnLst>
                          </p:cTn>
                        </p:par>
                        <p:par>
                          <p:cTn id="447" fill="hold">
                            <p:stCondLst>
                              <p:cond delay="500"/>
                            </p:stCondLst>
                            <p:childTnLst>
                              <p:par>
                                <p:cTn id="448" presetID="22" presetClass="entr" presetSubtype="2" fill="hold" nodeType="afterEffect">
                                  <p:stCondLst>
                                    <p:cond delay="0"/>
                                  </p:stCondLst>
                                  <p:childTnLst>
                                    <p:set>
                                      <p:cBhvr>
                                        <p:cTn id="449" dur="1" fill="hold">
                                          <p:stCondLst>
                                            <p:cond delay="0"/>
                                          </p:stCondLst>
                                        </p:cTn>
                                        <p:tgtEl>
                                          <p:spTgt spid="22"/>
                                        </p:tgtEl>
                                        <p:attrNameLst>
                                          <p:attrName>style.visibility</p:attrName>
                                        </p:attrNameLst>
                                      </p:cBhvr>
                                      <p:to>
                                        <p:strVal val="visible"/>
                                      </p:to>
                                    </p:set>
                                    <p:animEffect transition="in" filter="wipe(right)">
                                      <p:cBhvr>
                                        <p:cTn id="450" dur="500"/>
                                        <p:tgtEl>
                                          <p:spTgt spid="22"/>
                                        </p:tgtEl>
                                      </p:cBhvr>
                                    </p:animEffect>
                                  </p:childTnLst>
                                </p:cTn>
                              </p:par>
                              <p:par>
                                <p:cTn id="451" presetID="53" presetClass="entr" presetSubtype="16" fill="hold" nodeType="withEffect">
                                  <p:stCondLst>
                                    <p:cond delay="0"/>
                                  </p:stCondLst>
                                  <p:childTnLst>
                                    <p:set>
                                      <p:cBhvr>
                                        <p:cTn id="452" dur="1" fill="hold">
                                          <p:stCondLst>
                                            <p:cond delay="0"/>
                                          </p:stCondLst>
                                        </p:cTn>
                                        <p:tgtEl>
                                          <p:spTgt spid="226"/>
                                        </p:tgtEl>
                                        <p:attrNameLst>
                                          <p:attrName>style.visibility</p:attrName>
                                        </p:attrNameLst>
                                      </p:cBhvr>
                                      <p:to>
                                        <p:strVal val="visible"/>
                                      </p:to>
                                    </p:set>
                                    <p:anim calcmode="lin" valueType="num">
                                      <p:cBhvr>
                                        <p:cTn id="453" dur="500" fill="hold"/>
                                        <p:tgtEl>
                                          <p:spTgt spid="226"/>
                                        </p:tgtEl>
                                        <p:attrNameLst>
                                          <p:attrName>ppt_w</p:attrName>
                                        </p:attrNameLst>
                                      </p:cBhvr>
                                      <p:tavLst>
                                        <p:tav tm="0">
                                          <p:val>
                                            <p:fltVal val="0"/>
                                          </p:val>
                                        </p:tav>
                                        <p:tav tm="100000">
                                          <p:val>
                                            <p:strVal val="#ppt_w"/>
                                          </p:val>
                                        </p:tav>
                                      </p:tavLst>
                                    </p:anim>
                                    <p:anim calcmode="lin" valueType="num">
                                      <p:cBhvr>
                                        <p:cTn id="454" dur="500" fill="hold"/>
                                        <p:tgtEl>
                                          <p:spTgt spid="226"/>
                                        </p:tgtEl>
                                        <p:attrNameLst>
                                          <p:attrName>ppt_h</p:attrName>
                                        </p:attrNameLst>
                                      </p:cBhvr>
                                      <p:tavLst>
                                        <p:tav tm="0">
                                          <p:val>
                                            <p:fltVal val="0"/>
                                          </p:val>
                                        </p:tav>
                                        <p:tav tm="100000">
                                          <p:val>
                                            <p:strVal val="#ppt_h"/>
                                          </p:val>
                                        </p:tav>
                                      </p:tavLst>
                                    </p:anim>
                                    <p:animEffect transition="in" filter="fade">
                                      <p:cBhvr>
                                        <p:cTn id="455" dur="500"/>
                                        <p:tgtEl>
                                          <p:spTgt spid="226"/>
                                        </p:tgtEl>
                                      </p:cBhvr>
                                    </p:animEffect>
                                  </p:childTnLst>
                                </p:cTn>
                              </p:par>
                              <p:par>
                                <p:cTn id="456" presetID="53" presetClass="entr" presetSubtype="16" fill="hold" nodeType="withEffect">
                                  <p:stCondLst>
                                    <p:cond delay="0"/>
                                  </p:stCondLst>
                                  <p:childTnLst>
                                    <p:set>
                                      <p:cBhvr>
                                        <p:cTn id="457" dur="1" fill="hold">
                                          <p:stCondLst>
                                            <p:cond delay="0"/>
                                          </p:stCondLst>
                                        </p:cTn>
                                        <p:tgtEl>
                                          <p:spTgt spid="227"/>
                                        </p:tgtEl>
                                        <p:attrNameLst>
                                          <p:attrName>style.visibility</p:attrName>
                                        </p:attrNameLst>
                                      </p:cBhvr>
                                      <p:to>
                                        <p:strVal val="visible"/>
                                      </p:to>
                                    </p:set>
                                    <p:anim calcmode="lin" valueType="num">
                                      <p:cBhvr>
                                        <p:cTn id="458" dur="500" fill="hold"/>
                                        <p:tgtEl>
                                          <p:spTgt spid="227"/>
                                        </p:tgtEl>
                                        <p:attrNameLst>
                                          <p:attrName>ppt_w</p:attrName>
                                        </p:attrNameLst>
                                      </p:cBhvr>
                                      <p:tavLst>
                                        <p:tav tm="0">
                                          <p:val>
                                            <p:fltVal val="0"/>
                                          </p:val>
                                        </p:tav>
                                        <p:tav tm="100000">
                                          <p:val>
                                            <p:strVal val="#ppt_w"/>
                                          </p:val>
                                        </p:tav>
                                      </p:tavLst>
                                    </p:anim>
                                    <p:anim calcmode="lin" valueType="num">
                                      <p:cBhvr>
                                        <p:cTn id="459" dur="500" fill="hold"/>
                                        <p:tgtEl>
                                          <p:spTgt spid="227"/>
                                        </p:tgtEl>
                                        <p:attrNameLst>
                                          <p:attrName>ppt_h</p:attrName>
                                        </p:attrNameLst>
                                      </p:cBhvr>
                                      <p:tavLst>
                                        <p:tav tm="0">
                                          <p:val>
                                            <p:fltVal val="0"/>
                                          </p:val>
                                        </p:tav>
                                        <p:tav tm="100000">
                                          <p:val>
                                            <p:strVal val="#ppt_h"/>
                                          </p:val>
                                        </p:tav>
                                      </p:tavLst>
                                    </p:anim>
                                    <p:animEffect transition="in" filter="fade">
                                      <p:cBhvr>
                                        <p:cTn id="460" dur="500"/>
                                        <p:tgtEl>
                                          <p:spTgt spid="227"/>
                                        </p:tgtEl>
                                      </p:cBhvr>
                                    </p:animEffect>
                                  </p:childTnLst>
                                </p:cTn>
                              </p:par>
                              <p:par>
                                <p:cTn id="461" presetID="53" presetClass="entr" presetSubtype="16" fill="hold" nodeType="withEffect">
                                  <p:stCondLst>
                                    <p:cond delay="0"/>
                                  </p:stCondLst>
                                  <p:childTnLst>
                                    <p:set>
                                      <p:cBhvr>
                                        <p:cTn id="462" dur="1" fill="hold">
                                          <p:stCondLst>
                                            <p:cond delay="0"/>
                                          </p:stCondLst>
                                        </p:cTn>
                                        <p:tgtEl>
                                          <p:spTgt spid="225"/>
                                        </p:tgtEl>
                                        <p:attrNameLst>
                                          <p:attrName>style.visibility</p:attrName>
                                        </p:attrNameLst>
                                      </p:cBhvr>
                                      <p:to>
                                        <p:strVal val="visible"/>
                                      </p:to>
                                    </p:set>
                                    <p:anim calcmode="lin" valueType="num">
                                      <p:cBhvr>
                                        <p:cTn id="463" dur="500" fill="hold"/>
                                        <p:tgtEl>
                                          <p:spTgt spid="225"/>
                                        </p:tgtEl>
                                        <p:attrNameLst>
                                          <p:attrName>ppt_w</p:attrName>
                                        </p:attrNameLst>
                                      </p:cBhvr>
                                      <p:tavLst>
                                        <p:tav tm="0">
                                          <p:val>
                                            <p:fltVal val="0"/>
                                          </p:val>
                                        </p:tav>
                                        <p:tav tm="100000">
                                          <p:val>
                                            <p:strVal val="#ppt_w"/>
                                          </p:val>
                                        </p:tav>
                                      </p:tavLst>
                                    </p:anim>
                                    <p:anim calcmode="lin" valueType="num">
                                      <p:cBhvr>
                                        <p:cTn id="464" dur="500" fill="hold"/>
                                        <p:tgtEl>
                                          <p:spTgt spid="225"/>
                                        </p:tgtEl>
                                        <p:attrNameLst>
                                          <p:attrName>ppt_h</p:attrName>
                                        </p:attrNameLst>
                                      </p:cBhvr>
                                      <p:tavLst>
                                        <p:tav tm="0">
                                          <p:val>
                                            <p:fltVal val="0"/>
                                          </p:val>
                                        </p:tav>
                                        <p:tav tm="100000">
                                          <p:val>
                                            <p:strVal val="#ppt_h"/>
                                          </p:val>
                                        </p:tav>
                                      </p:tavLst>
                                    </p:anim>
                                    <p:animEffect transition="in" filter="fade">
                                      <p:cBhvr>
                                        <p:cTn id="465" dur="500"/>
                                        <p:tgtEl>
                                          <p:spTgt spid="225"/>
                                        </p:tgtEl>
                                      </p:cBhvr>
                                    </p:animEffect>
                                  </p:childTnLst>
                                </p:cTn>
                              </p:par>
                              <p:par>
                                <p:cTn id="466" presetID="53" presetClass="entr" presetSubtype="16" fill="hold" nodeType="withEffect">
                                  <p:stCondLst>
                                    <p:cond delay="0"/>
                                  </p:stCondLst>
                                  <p:childTnLst>
                                    <p:set>
                                      <p:cBhvr>
                                        <p:cTn id="467" dur="1" fill="hold">
                                          <p:stCondLst>
                                            <p:cond delay="0"/>
                                          </p:stCondLst>
                                        </p:cTn>
                                        <p:tgtEl>
                                          <p:spTgt spid="569"/>
                                        </p:tgtEl>
                                        <p:attrNameLst>
                                          <p:attrName>style.visibility</p:attrName>
                                        </p:attrNameLst>
                                      </p:cBhvr>
                                      <p:to>
                                        <p:strVal val="visible"/>
                                      </p:to>
                                    </p:set>
                                    <p:anim calcmode="lin" valueType="num">
                                      <p:cBhvr>
                                        <p:cTn id="468" dur="500" fill="hold"/>
                                        <p:tgtEl>
                                          <p:spTgt spid="569"/>
                                        </p:tgtEl>
                                        <p:attrNameLst>
                                          <p:attrName>ppt_w</p:attrName>
                                        </p:attrNameLst>
                                      </p:cBhvr>
                                      <p:tavLst>
                                        <p:tav tm="0">
                                          <p:val>
                                            <p:fltVal val="0"/>
                                          </p:val>
                                        </p:tav>
                                        <p:tav tm="100000">
                                          <p:val>
                                            <p:strVal val="#ppt_w"/>
                                          </p:val>
                                        </p:tav>
                                      </p:tavLst>
                                    </p:anim>
                                    <p:anim calcmode="lin" valueType="num">
                                      <p:cBhvr>
                                        <p:cTn id="469" dur="500" fill="hold"/>
                                        <p:tgtEl>
                                          <p:spTgt spid="569"/>
                                        </p:tgtEl>
                                        <p:attrNameLst>
                                          <p:attrName>ppt_h</p:attrName>
                                        </p:attrNameLst>
                                      </p:cBhvr>
                                      <p:tavLst>
                                        <p:tav tm="0">
                                          <p:val>
                                            <p:fltVal val="0"/>
                                          </p:val>
                                        </p:tav>
                                        <p:tav tm="100000">
                                          <p:val>
                                            <p:strVal val="#ppt_h"/>
                                          </p:val>
                                        </p:tav>
                                      </p:tavLst>
                                    </p:anim>
                                    <p:animEffect transition="in" filter="fade">
                                      <p:cBhvr>
                                        <p:cTn id="470" dur="500"/>
                                        <p:tgtEl>
                                          <p:spTgt spid="569"/>
                                        </p:tgtEl>
                                      </p:cBhvr>
                                    </p:animEffect>
                                  </p:childTnLst>
                                </p:cTn>
                              </p:par>
                            </p:childTnLst>
                          </p:cTn>
                        </p:par>
                        <p:par>
                          <p:cTn id="471" fill="hold">
                            <p:stCondLst>
                              <p:cond delay="1000"/>
                            </p:stCondLst>
                            <p:childTnLst>
                              <p:par>
                                <p:cTn id="472" presetID="22" presetClass="entr" presetSubtype="1" fill="hold" nodeType="afterEffect">
                                  <p:stCondLst>
                                    <p:cond delay="0"/>
                                  </p:stCondLst>
                                  <p:childTnLst>
                                    <p:set>
                                      <p:cBhvr>
                                        <p:cTn id="473" dur="1" fill="hold">
                                          <p:stCondLst>
                                            <p:cond delay="0"/>
                                          </p:stCondLst>
                                        </p:cTn>
                                        <p:tgtEl>
                                          <p:spTgt spid="798"/>
                                        </p:tgtEl>
                                        <p:attrNameLst>
                                          <p:attrName>style.visibility</p:attrName>
                                        </p:attrNameLst>
                                      </p:cBhvr>
                                      <p:to>
                                        <p:strVal val="visible"/>
                                      </p:to>
                                    </p:set>
                                    <p:animEffect transition="in" filter="wipe(up)">
                                      <p:cBhvr>
                                        <p:cTn id="474" dur="500"/>
                                        <p:tgtEl>
                                          <p:spTgt spid="798"/>
                                        </p:tgtEl>
                                      </p:cBhvr>
                                    </p:animEffect>
                                  </p:childTnLst>
                                </p:cTn>
                              </p:par>
                            </p:childTnLst>
                          </p:cTn>
                        </p:par>
                      </p:childTnLst>
                    </p:cTn>
                  </p:par>
                  <p:par>
                    <p:cTn id="475" fill="hold">
                      <p:stCondLst>
                        <p:cond delay="indefinite"/>
                      </p:stCondLst>
                      <p:childTnLst>
                        <p:par>
                          <p:cTn id="476" fill="hold">
                            <p:stCondLst>
                              <p:cond delay="0"/>
                            </p:stCondLst>
                            <p:childTnLst>
                              <p:par>
                                <p:cTn id="477" presetID="53" presetClass="entr" presetSubtype="16" fill="hold" grpId="0" nodeType="clickEffect">
                                  <p:stCondLst>
                                    <p:cond delay="0"/>
                                  </p:stCondLst>
                                  <p:childTnLst>
                                    <p:set>
                                      <p:cBhvr>
                                        <p:cTn id="478" dur="1" fill="hold">
                                          <p:stCondLst>
                                            <p:cond delay="0"/>
                                          </p:stCondLst>
                                        </p:cTn>
                                        <p:tgtEl>
                                          <p:spTgt spid="495"/>
                                        </p:tgtEl>
                                        <p:attrNameLst>
                                          <p:attrName>style.visibility</p:attrName>
                                        </p:attrNameLst>
                                      </p:cBhvr>
                                      <p:to>
                                        <p:strVal val="visible"/>
                                      </p:to>
                                    </p:set>
                                    <p:anim calcmode="lin" valueType="num">
                                      <p:cBhvr>
                                        <p:cTn id="479" dur="500" fill="hold"/>
                                        <p:tgtEl>
                                          <p:spTgt spid="495"/>
                                        </p:tgtEl>
                                        <p:attrNameLst>
                                          <p:attrName>ppt_w</p:attrName>
                                        </p:attrNameLst>
                                      </p:cBhvr>
                                      <p:tavLst>
                                        <p:tav tm="0">
                                          <p:val>
                                            <p:fltVal val="0"/>
                                          </p:val>
                                        </p:tav>
                                        <p:tav tm="100000">
                                          <p:val>
                                            <p:strVal val="#ppt_w"/>
                                          </p:val>
                                        </p:tav>
                                      </p:tavLst>
                                    </p:anim>
                                    <p:anim calcmode="lin" valueType="num">
                                      <p:cBhvr>
                                        <p:cTn id="480" dur="500" fill="hold"/>
                                        <p:tgtEl>
                                          <p:spTgt spid="495"/>
                                        </p:tgtEl>
                                        <p:attrNameLst>
                                          <p:attrName>ppt_h</p:attrName>
                                        </p:attrNameLst>
                                      </p:cBhvr>
                                      <p:tavLst>
                                        <p:tav tm="0">
                                          <p:val>
                                            <p:fltVal val="0"/>
                                          </p:val>
                                        </p:tav>
                                        <p:tav tm="100000">
                                          <p:val>
                                            <p:strVal val="#ppt_h"/>
                                          </p:val>
                                        </p:tav>
                                      </p:tavLst>
                                    </p:anim>
                                    <p:animEffect transition="in" filter="fade">
                                      <p:cBhvr>
                                        <p:cTn id="481" dur="500"/>
                                        <p:tgtEl>
                                          <p:spTgt spid="495"/>
                                        </p:tgtEl>
                                      </p:cBhvr>
                                    </p:animEffect>
                                  </p:childTnLst>
                                </p:cTn>
                              </p:par>
                            </p:childTnLst>
                          </p:cTn>
                        </p:par>
                        <p:par>
                          <p:cTn id="482" fill="hold">
                            <p:stCondLst>
                              <p:cond delay="500"/>
                            </p:stCondLst>
                            <p:childTnLst>
                              <p:par>
                                <p:cTn id="483" presetID="22" presetClass="entr" presetSubtype="4" fill="hold" nodeType="afterEffect">
                                  <p:stCondLst>
                                    <p:cond delay="0"/>
                                  </p:stCondLst>
                                  <p:childTnLst>
                                    <p:set>
                                      <p:cBhvr>
                                        <p:cTn id="484" dur="1" fill="hold">
                                          <p:stCondLst>
                                            <p:cond delay="0"/>
                                          </p:stCondLst>
                                        </p:cTn>
                                        <p:tgtEl>
                                          <p:spTgt spid="676"/>
                                        </p:tgtEl>
                                        <p:attrNameLst>
                                          <p:attrName>style.visibility</p:attrName>
                                        </p:attrNameLst>
                                      </p:cBhvr>
                                      <p:to>
                                        <p:strVal val="visible"/>
                                      </p:to>
                                    </p:set>
                                    <p:animEffect transition="in" filter="wipe(down)">
                                      <p:cBhvr>
                                        <p:cTn id="485" dur="500"/>
                                        <p:tgtEl>
                                          <p:spTgt spid="676"/>
                                        </p:tgtEl>
                                      </p:cBhvr>
                                    </p:animEffect>
                                  </p:childTnLst>
                                </p:cTn>
                              </p:par>
                              <p:par>
                                <p:cTn id="486" presetID="22" presetClass="entr" presetSubtype="4" fill="hold" nodeType="withEffect">
                                  <p:stCondLst>
                                    <p:cond delay="0"/>
                                  </p:stCondLst>
                                  <p:childTnLst>
                                    <p:set>
                                      <p:cBhvr>
                                        <p:cTn id="487" dur="1" fill="hold">
                                          <p:stCondLst>
                                            <p:cond delay="0"/>
                                          </p:stCondLst>
                                        </p:cTn>
                                        <p:tgtEl>
                                          <p:spTgt spid="221"/>
                                        </p:tgtEl>
                                        <p:attrNameLst>
                                          <p:attrName>style.visibility</p:attrName>
                                        </p:attrNameLst>
                                      </p:cBhvr>
                                      <p:to>
                                        <p:strVal val="visible"/>
                                      </p:to>
                                    </p:set>
                                    <p:animEffect transition="in" filter="wipe(down)">
                                      <p:cBhvr>
                                        <p:cTn id="488" dur="500"/>
                                        <p:tgtEl>
                                          <p:spTgt spid="221"/>
                                        </p:tgtEl>
                                      </p:cBhvr>
                                    </p:animEffect>
                                  </p:childTnLst>
                                </p:cTn>
                              </p:par>
                              <p:par>
                                <p:cTn id="489" presetID="22" presetClass="entr" presetSubtype="2" fill="hold" nodeType="withEffect">
                                  <p:stCondLst>
                                    <p:cond delay="0"/>
                                  </p:stCondLst>
                                  <p:childTnLst>
                                    <p:set>
                                      <p:cBhvr>
                                        <p:cTn id="490" dur="1" fill="hold">
                                          <p:stCondLst>
                                            <p:cond delay="0"/>
                                          </p:stCondLst>
                                        </p:cTn>
                                        <p:tgtEl>
                                          <p:spTgt spid="488"/>
                                        </p:tgtEl>
                                        <p:attrNameLst>
                                          <p:attrName>style.visibility</p:attrName>
                                        </p:attrNameLst>
                                      </p:cBhvr>
                                      <p:to>
                                        <p:strVal val="visible"/>
                                      </p:to>
                                    </p:set>
                                    <p:animEffect transition="in" filter="wipe(right)">
                                      <p:cBhvr>
                                        <p:cTn id="491" dur="500"/>
                                        <p:tgtEl>
                                          <p:spTgt spid="488"/>
                                        </p:tgtEl>
                                      </p:cBhvr>
                                    </p:animEffect>
                                  </p:childTnLst>
                                </p:cTn>
                              </p:par>
                              <p:par>
                                <p:cTn id="492" presetID="22" presetClass="entr" presetSubtype="2" fill="hold" nodeType="withEffect">
                                  <p:stCondLst>
                                    <p:cond delay="0"/>
                                  </p:stCondLst>
                                  <p:childTnLst>
                                    <p:set>
                                      <p:cBhvr>
                                        <p:cTn id="493" dur="1" fill="hold">
                                          <p:stCondLst>
                                            <p:cond delay="0"/>
                                          </p:stCondLst>
                                        </p:cTn>
                                        <p:tgtEl>
                                          <p:spTgt spid="311"/>
                                        </p:tgtEl>
                                        <p:attrNameLst>
                                          <p:attrName>style.visibility</p:attrName>
                                        </p:attrNameLst>
                                      </p:cBhvr>
                                      <p:to>
                                        <p:strVal val="visible"/>
                                      </p:to>
                                    </p:set>
                                    <p:animEffect transition="in" filter="wipe(right)">
                                      <p:cBhvr>
                                        <p:cTn id="494" dur="500"/>
                                        <p:tgtEl>
                                          <p:spTgt spid="311"/>
                                        </p:tgtEl>
                                      </p:cBhvr>
                                    </p:animEffect>
                                  </p:childTnLst>
                                </p:cTn>
                              </p:par>
                              <p:par>
                                <p:cTn id="495" presetID="22" presetClass="entr" presetSubtype="2" fill="hold" nodeType="withEffect">
                                  <p:stCondLst>
                                    <p:cond delay="0"/>
                                  </p:stCondLst>
                                  <p:childTnLst>
                                    <p:set>
                                      <p:cBhvr>
                                        <p:cTn id="496" dur="1" fill="hold">
                                          <p:stCondLst>
                                            <p:cond delay="0"/>
                                          </p:stCondLst>
                                        </p:cTn>
                                        <p:tgtEl>
                                          <p:spTgt spid="675"/>
                                        </p:tgtEl>
                                        <p:attrNameLst>
                                          <p:attrName>style.visibility</p:attrName>
                                        </p:attrNameLst>
                                      </p:cBhvr>
                                      <p:to>
                                        <p:strVal val="visible"/>
                                      </p:to>
                                    </p:set>
                                    <p:animEffect transition="in" filter="wipe(right)">
                                      <p:cBhvr>
                                        <p:cTn id="497" dur="500"/>
                                        <p:tgtEl>
                                          <p:spTgt spid="675"/>
                                        </p:tgtEl>
                                      </p:cBhvr>
                                    </p:animEffect>
                                  </p:childTnLst>
                                </p:cTn>
                              </p:par>
                              <p:par>
                                <p:cTn id="498" presetID="22" presetClass="entr" presetSubtype="2" fill="hold" nodeType="withEffect">
                                  <p:stCondLst>
                                    <p:cond delay="0"/>
                                  </p:stCondLst>
                                  <p:childTnLst>
                                    <p:set>
                                      <p:cBhvr>
                                        <p:cTn id="499" dur="1" fill="hold">
                                          <p:stCondLst>
                                            <p:cond delay="0"/>
                                          </p:stCondLst>
                                        </p:cTn>
                                        <p:tgtEl>
                                          <p:spTgt spid="688"/>
                                        </p:tgtEl>
                                        <p:attrNameLst>
                                          <p:attrName>style.visibility</p:attrName>
                                        </p:attrNameLst>
                                      </p:cBhvr>
                                      <p:to>
                                        <p:strVal val="visible"/>
                                      </p:to>
                                    </p:set>
                                    <p:animEffect transition="in" filter="wipe(right)">
                                      <p:cBhvr>
                                        <p:cTn id="500" dur="500"/>
                                        <p:tgtEl>
                                          <p:spTgt spid="688"/>
                                        </p:tgtEl>
                                      </p:cBhvr>
                                    </p:animEffect>
                                  </p:childTnLst>
                                </p:cTn>
                              </p:par>
                              <p:par>
                                <p:cTn id="501" presetID="22" presetClass="entr" presetSubtype="4" fill="hold" nodeType="withEffect">
                                  <p:stCondLst>
                                    <p:cond delay="0"/>
                                  </p:stCondLst>
                                  <p:childTnLst>
                                    <p:set>
                                      <p:cBhvr>
                                        <p:cTn id="502" dur="1" fill="hold">
                                          <p:stCondLst>
                                            <p:cond delay="0"/>
                                          </p:stCondLst>
                                        </p:cTn>
                                        <p:tgtEl>
                                          <p:spTgt spid="673"/>
                                        </p:tgtEl>
                                        <p:attrNameLst>
                                          <p:attrName>style.visibility</p:attrName>
                                        </p:attrNameLst>
                                      </p:cBhvr>
                                      <p:to>
                                        <p:strVal val="visible"/>
                                      </p:to>
                                    </p:set>
                                    <p:animEffect transition="in" filter="wipe(down)">
                                      <p:cBhvr>
                                        <p:cTn id="503" dur="500"/>
                                        <p:tgtEl>
                                          <p:spTgt spid="673"/>
                                        </p:tgtEl>
                                      </p:cBhvr>
                                    </p:animEffect>
                                  </p:childTnLst>
                                </p:cTn>
                              </p:par>
                              <p:par>
                                <p:cTn id="504" presetID="22" presetClass="entr" presetSubtype="2" fill="hold" nodeType="withEffect">
                                  <p:stCondLst>
                                    <p:cond delay="0"/>
                                  </p:stCondLst>
                                  <p:childTnLst>
                                    <p:set>
                                      <p:cBhvr>
                                        <p:cTn id="505" dur="1" fill="hold">
                                          <p:stCondLst>
                                            <p:cond delay="0"/>
                                          </p:stCondLst>
                                        </p:cTn>
                                        <p:tgtEl>
                                          <p:spTgt spid="93"/>
                                        </p:tgtEl>
                                        <p:attrNameLst>
                                          <p:attrName>style.visibility</p:attrName>
                                        </p:attrNameLst>
                                      </p:cBhvr>
                                      <p:to>
                                        <p:strVal val="visible"/>
                                      </p:to>
                                    </p:set>
                                    <p:animEffect transition="in" filter="wipe(right)">
                                      <p:cBhvr>
                                        <p:cTn id="506" dur="500"/>
                                        <p:tgtEl>
                                          <p:spTgt spid="93"/>
                                        </p:tgtEl>
                                      </p:cBhvr>
                                    </p:animEffect>
                                  </p:childTnLst>
                                </p:cTn>
                              </p:par>
                              <p:par>
                                <p:cTn id="507" presetID="22" presetClass="entr" presetSubtype="2" fill="hold" nodeType="withEffect">
                                  <p:stCondLst>
                                    <p:cond delay="0"/>
                                  </p:stCondLst>
                                  <p:childTnLst>
                                    <p:set>
                                      <p:cBhvr>
                                        <p:cTn id="508" dur="1" fill="hold">
                                          <p:stCondLst>
                                            <p:cond delay="0"/>
                                          </p:stCondLst>
                                        </p:cTn>
                                        <p:tgtEl>
                                          <p:spTgt spid="705"/>
                                        </p:tgtEl>
                                        <p:attrNameLst>
                                          <p:attrName>style.visibility</p:attrName>
                                        </p:attrNameLst>
                                      </p:cBhvr>
                                      <p:to>
                                        <p:strVal val="visible"/>
                                      </p:to>
                                    </p:set>
                                    <p:animEffect transition="in" filter="wipe(right)">
                                      <p:cBhvr>
                                        <p:cTn id="509" dur="500"/>
                                        <p:tgtEl>
                                          <p:spTgt spid="705"/>
                                        </p:tgtEl>
                                      </p:cBhvr>
                                    </p:animEffect>
                                  </p:childTnLst>
                                </p:cTn>
                              </p:par>
                              <p:par>
                                <p:cTn id="510" presetID="22" presetClass="entr" presetSubtype="4" fill="hold" nodeType="withEffect">
                                  <p:stCondLst>
                                    <p:cond delay="0"/>
                                  </p:stCondLst>
                                  <p:childTnLst>
                                    <p:set>
                                      <p:cBhvr>
                                        <p:cTn id="511" dur="1" fill="hold">
                                          <p:stCondLst>
                                            <p:cond delay="0"/>
                                          </p:stCondLst>
                                        </p:cTn>
                                        <p:tgtEl>
                                          <p:spTgt spid="733"/>
                                        </p:tgtEl>
                                        <p:attrNameLst>
                                          <p:attrName>style.visibility</p:attrName>
                                        </p:attrNameLst>
                                      </p:cBhvr>
                                      <p:to>
                                        <p:strVal val="visible"/>
                                      </p:to>
                                    </p:set>
                                    <p:animEffect transition="in" filter="wipe(down)">
                                      <p:cBhvr>
                                        <p:cTn id="512" dur="500"/>
                                        <p:tgtEl>
                                          <p:spTgt spid="733"/>
                                        </p:tgtEl>
                                      </p:cBhvr>
                                    </p:animEffect>
                                  </p:childTnLst>
                                </p:cTn>
                              </p:par>
                              <p:par>
                                <p:cTn id="513" presetID="22" presetClass="entr" presetSubtype="2" fill="hold" nodeType="withEffect">
                                  <p:stCondLst>
                                    <p:cond delay="0"/>
                                  </p:stCondLst>
                                  <p:childTnLst>
                                    <p:set>
                                      <p:cBhvr>
                                        <p:cTn id="514" dur="1" fill="hold">
                                          <p:stCondLst>
                                            <p:cond delay="0"/>
                                          </p:stCondLst>
                                        </p:cTn>
                                        <p:tgtEl>
                                          <p:spTgt spid="737"/>
                                        </p:tgtEl>
                                        <p:attrNameLst>
                                          <p:attrName>style.visibility</p:attrName>
                                        </p:attrNameLst>
                                      </p:cBhvr>
                                      <p:to>
                                        <p:strVal val="visible"/>
                                      </p:to>
                                    </p:set>
                                    <p:animEffect transition="in" filter="wipe(right)">
                                      <p:cBhvr>
                                        <p:cTn id="515" dur="500"/>
                                        <p:tgtEl>
                                          <p:spTgt spid="737"/>
                                        </p:tgtEl>
                                      </p:cBhvr>
                                    </p:animEffect>
                                  </p:childTnLst>
                                </p:cTn>
                              </p:par>
                              <p:par>
                                <p:cTn id="516" presetID="53" presetClass="entr" presetSubtype="16" fill="hold" grpId="0" nodeType="withEffect">
                                  <p:stCondLst>
                                    <p:cond delay="0"/>
                                  </p:stCondLst>
                                  <p:childTnLst>
                                    <p:set>
                                      <p:cBhvr>
                                        <p:cTn id="517" dur="1" fill="hold">
                                          <p:stCondLst>
                                            <p:cond delay="0"/>
                                          </p:stCondLst>
                                        </p:cTn>
                                        <p:tgtEl>
                                          <p:spTgt spid="699"/>
                                        </p:tgtEl>
                                        <p:attrNameLst>
                                          <p:attrName>style.visibility</p:attrName>
                                        </p:attrNameLst>
                                      </p:cBhvr>
                                      <p:to>
                                        <p:strVal val="visible"/>
                                      </p:to>
                                    </p:set>
                                    <p:anim calcmode="lin" valueType="num">
                                      <p:cBhvr>
                                        <p:cTn id="518" dur="500" fill="hold"/>
                                        <p:tgtEl>
                                          <p:spTgt spid="699"/>
                                        </p:tgtEl>
                                        <p:attrNameLst>
                                          <p:attrName>ppt_w</p:attrName>
                                        </p:attrNameLst>
                                      </p:cBhvr>
                                      <p:tavLst>
                                        <p:tav tm="0">
                                          <p:val>
                                            <p:fltVal val="0"/>
                                          </p:val>
                                        </p:tav>
                                        <p:tav tm="100000">
                                          <p:val>
                                            <p:strVal val="#ppt_w"/>
                                          </p:val>
                                        </p:tav>
                                      </p:tavLst>
                                    </p:anim>
                                    <p:anim calcmode="lin" valueType="num">
                                      <p:cBhvr>
                                        <p:cTn id="519" dur="500" fill="hold"/>
                                        <p:tgtEl>
                                          <p:spTgt spid="699"/>
                                        </p:tgtEl>
                                        <p:attrNameLst>
                                          <p:attrName>ppt_h</p:attrName>
                                        </p:attrNameLst>
                                      </p:cBhvr>
                                      <p:tavLst>
                                        <p:tav tm="0">
                                          <p:val>
                                            <p:fltVal val="0"/>
                                          </p:val>
                                        </p:tav>
                                        <p:tav tm="100000">
                                          <p:val>
                                            <p:strVal val="#ppt_h"/>
                                          </p:val>
                                        </p:tav>
                                      </p:tavLst>
                                    </p:anim>
                                    <p:animEffect transition="in" filter="fade">
                                      <p:cBhvr>
                                        <p:cTn id="520" dur="500"/>
                                        <p:tgtEl>
                                          <p:spTgt spid="699"/>
                                        </p:tgtEl>
                                      </p:cBhvr>
                                    </p:animEffect>
                                  </p:childTnLst>
                                </p:cTn>
                              </p:par>
                            </p:childTnLst>
                          </p:cTn>
                        </p:par>
                      </p:childTnLst>
                    </p:cTn>
                  </p:par>
                  <p:par>
                    <p:cTn id="521" fill="hold">
                      <p:stCondLst>
                        <p:cond delay="indefinite"/>
                      </p:stCondLst>
                      <p:childTnLst>
                        <p:par>
                          <p:cTn id="522" fill="hold">
                            <p:stCondLst>
                              <p:cond delay="0"/>
                            </p:stCondLst>
                            <p:childTnLst>
                              <p:par>
                                <p:cTn id="523" presetID="53" presetClass="entr" presetSubtype="16" fill="hold" nodeType="clickEffect">
                                  <p:stCondLst>
                                    <p:cond delay="0"/>
                                  </p:stCondLst>
                                  <p:childTnLst>
                                    <p:set>
                                      <p:cBhvr>
                                        <p:cTn id="524" dur="1" fill="hold">
                                          <p:stCondLst>
                                            <p:cond delay="0"/>
                                          </p:stCondLst>
                                        </p:cTn>
                                        <p:tgtEl>
                                          <p:spTgt spid="690"/>
                                        </p:tgtEl>
                                        <p:attrNameLst>
                                          <p:attrName>style.visibility</p:attrName>
                                        </p:attrNameLst>
                                      </p:cBhvr>
                                      <p:to>
                                        <p:strVal val="visible"/>
                                      </p:to>
                                    </p:set>
                                    <p:anim calcmode="lin" valueType="num">
                                      <p:cBhvr>
                                        <p:cTn id="525" dur="500" fill="hold"/>
                                        <p:tgtEl>
                                          <p:spTgt spid="690"/>
                                        </p:tgtEl>
                                        <p:attrNameLst>
                                          <p:attrName>ppt_w</p:attrName>
                                        </p:attrNameLst>
                                      </p:cBhvr>
                                      <p:tavLst>
                                        <p:tav tm="0">
                                          <p:val>
                                            <p:fltVal val="0"/>
                                          </p:val>
                                        </p:tav>
                                        <p:tav tm="100000">
                                          <p:val>
                                            <p:strVal val="#ppt_w"/>
                                          </p:val>
                                        </p:tav>
                                      </p:tavLst>
                                    </p:anim>
                                    <p:anim calcmode="lin" valueType="num">
                                      <p:cBhvr>
                                        <p:cTn id="526" dur="500" fill="hold"/>
                                        <p:tgtEl>
                                          <p:spTgt spid="690"/>
                                        </p:tgtEl>
                                        <p:attrNameLst>
                                          <p:attrName>ppt_h</p:attrName>
                                        </p:attrNameLst>
                                      </p:cBhvr>
                                      <p:tavLst>
                                        <p:tav tm="0">
                                          <p:val>
                                            <p:fltVal val="0"/>
                                          </p:val>
                                        </p:tav>
                                        <p:tav tm="100000">
                                          <p:val>
                                            <p:strVal val="#ppt_h"/>
                                          </p:val>
                                        </p:tav>
                                      </p:tavLst>
                                    </p:anim>
                                    <p:animEffect transition="in" filter="fade">
                                      <p:cBhvr>
                                        <p:cTn id="527" dur="500"/>
                                        <p:tgtEl>
                                          <p:spTgt spid="690"/>
                                        </p:tgtEl>
                                      </p:cBhvr>
                                    </p:animEffect>
                                  </p:childTnLst>
                                </p:cTn>
                              </p:par>
                              <p:par>
                                <p:cTn id="528" presetID="53" presetClass="entr" presetSubtype="16" fill="hold" nodeType="withEffect">
                                  <p:stCondLst>
                                    <p:cond delay="0"/>
                                  </p:stCondLst>
                                  <p:childTnLst>
                                    <p:set>
                                      <p:cBhvr>
                                        <p:cTn id="529" dur="1" fill="hold">
                                          <p:stCondLst>
                                            <p:cond delay="0"/>
                                          </p:stCondLst>
                                        </p:cTn>
                                        <p:tgtEl>
                                          <p:spTgt spid="83"/>
                                        </p:tgtEl>
                                        <p:attrNameLst>
                                          <p:attrName>style.visibility</p:attrName>
                                        </p:attrNameLst>
                                      </p:cBhvr>
                                      <p:to>
                                        <p:strVal val="visible"/>
                                      </p:to>
                                    </p:set>
                                    <p:anim calcmode="lin" valueType="num">
                                      <p:cBhvr>
                                        <p:cTn id="530" dur="500" fill="hold"/>
                                        <p:tgtEl>
                                          <p:spTgt spid="83"/>
                                        </p:tgtEl>
                                        <p:attrNameLst>
                                          <p:attrName>ppt_w</p:attrName>
                                        </p:attrNameLst>
                                      </p:cBhvr>
                                      <p:tavLst>
                                        <p:tav tm="0">
                                          <p:val>
                                            <p:fltVal val="0"/>
                                          </p:val>
                                        </p:tav>
                                        <p:tav tm="100000">
                                          <p:val>
                                            <p:strVal val="#ppt_w"/>
                                          </p:val>
                                        </p:tav>
                                      </p:tavLst>
                                    </p:anim>
                                    <p:anim calcmode="lin" valueType="num">
                                      <p:cBhvr>
                                        <p:cTn id="531" dur="500" fill="hold"/>
                                        <p:tgtEl>
                                          <p:spTgt spid="83"/>
                                        </p:tgtEl>
                                        <p:attrNameLst>
                                          <p:attrName>ppt_h</p:attrName>
                                        </p:attrNameLst>
                                      </p:cBhvr>
                                      <p:tavLst>
                                        <p:tav tm="0">
                                          <p:val>
                                            <p:fltVal val="0"/>
                                          </p:val>
                                        </p:tav>
                                        <p:tav tm="100000">
                                          <p:val>
                                            <p:strVal val="#ppt_h"/>
                                          </p:val>
                                        </p:tav>
                                      </p:tavLst>
                                    </p:anim>
                                    <p:animEffect transition="in" filter="fade">
                                      <p:cBhvr>
                                        <p:cTn id="532" dur="500"/>
                                        <p:tgtEl>
                                          <p:spTgt spid="83"/>
                                        </p:tgtEl>
                                      </p:cBhvr>
                                    </p:animEffect>
                                  </p:childTnLst>
                                </p:cTn>
                              </p:par>
                              <p:par>
                                <p:cTn id="533" presetID="53" presetClass="entr" presetSubtype="16" fill="hold" grpId="0" nodeType="withEffect">
                                  <p:stCondLst>
                                    <p:cond delay="0"/>
                                  </p:stCondLst>
                                  <p:childTnLst>
                                    <p:set>
                                      <p:cBhvr>
                                        <p:cTn id="534" dur="1" fill="hold">
                                          <p:stCondLst>
                                            <p:cond delay="0"/>
                                          </p:stCondLst>
                                        </p:cTn>
                                        <p:tgtEl>
                                          <p:spTgt spid="700"/>
                                        </p:tgtEl>
                                        <p:attrNameLst>
                                          <p:attrName>style.visibility</p:attrName>
                                        </p:attrNameLst>
                                      </p:cBhvr>
                                      <p:to>
                                        <p:strVal val="visible"/>
                                      </p:to>
                                    </p:set>
                                    <p:anim calcmode="lin" valueType="num">
                                      <p:cBhvr>
                                        <p:cTn id="535" dur="500" fill="hold"/>
                                        <p:tgtEl>
                                          <p:spTgt spid="700"/>
                                        </p:tgtEl>
                                        <p:attrNameLst>
                                          <p:attrName>ppt_w</p:attrName>
                                        </p:attrNameLst>
                                      </p:cBhvr>
                                      <p:tavLst>
                                        <p:tav tm="0">
                                          <p:val>
                                            <p:fltVal val="0"/>
                                          </p:val>
                                        </p:tav>
                                        <p:tav tm="100000">
                                          <p:val>
                                            <p:strVal val="#ppt_w"/>
                                          </p:val>
                                        </p:tav>
                                      </p:tavLst>
                                    </p:anim>
                                    <p:anim calcmode="lin" valueType="num">
                                      <p:cBhvr>
                                        <p:cTn id="536" dur="500" fill="hold"/>
                                        <p:tgtEl>
                                          <p:spTgt spid="700"/>
                                        </p:tgtEl>
                                        <p:attrNameLst>
                                          <p:attrName>ppt_h</p:attrName>
                                        </p:attrNameLst>
                                      </p:cBhvr>
                                      <p:tavLst>
                                        <p:tav tm="0">
                                          <p:val>
                                            <p:fltVal val="0"/>
                                          </p:val>
                                        </p:tav>
                                        <p:tav tm="100000">
                                          <p:val>
                                            <p:strVal val="#ppt_h"/>
                                          </p:val>
                                        </p:tav>
                                      </p:tavLst>
                                    </p:anim>
                                    <p:animEffect transition="in" filter="fade">
                                      <p:cBhvr>
                                        <p:cTn id="537" dur="500"/>
                                        <p:tgtEl>
                                          <p:spTgt spid="700"/>
                                        </p:tgtEl>
                                      </p:cBhvr>
                                    </p:animEffect>
                                  </p:childTnLst>
                                </p:cTn>
                              </p:par>
                              <p:par>
                                <p:cTn id="538" presetID="53" presetClass="entr" presetSubtype="16" fill="hold" grpId="0" nodeType="withEffect">
                                  <p:stCondLst>
                                    <p:cond delay="0"/>
                                  </p:stCondLst>
                                  <p:childTnLst>
                                    <p:set>
                                      <p:cBhvr>
                                        <p:cTn id="539" dur="1" fill="hold">
                                          <p:stCondLst>
                                            <p:cond delay="0"/>
                                          </p:stCondLst>
                                        </p:cTn>
                                        <p:tgtEl>
                                          <p:spTgt spid="751"/>
                                        </p:tgtEl>
                                        <p:attrNameLst>
                                          <p:attrName>style.visibility</p:attrName>
                                        </p:attrNameLst>
                                      </p:cBhvr>
                                      <p:to>
                                        <p:strVal val="visible"/>
                                      </p:to>
                                    </p:set>
                                    <p:anim calcmode="lin" valueType="num">
                                      <p:cBhvr>
                                        <p:cTn id="540" dur="500" fill="hold"/>
                                        <p:tgtEl>
                                          <p:spTgt spid="751"/>
                                        </p:tgtEl>
                                        <p:attrNameLst>
                                          <p:attrName>ppt_w</p:attrName>
                                        </p:attrNameLst>
                                      </p:cBhvr>
                                      <p:tavLst>
                                        <p:tav tm="0">
                                          <p:val>
                                            <p:fltVal val="0"/>
                                          </p:val>
                                        </p:tav>
                                        <p:tav tm="100000">
                                          <p:val>
                                            <p:strVal val="#ppt_w"/>
                                          </p:val>
                                        </p:tav>
                                      </p:tavLst>
                                    </p:anim>
                                    <p:anim calcmode="lin" valueType="num">
                                      <p:cBhvr>
                                        <p:cTn id="541" dur="500" fill="hold"/>
                                        <p:tgtEl>
                                          <p:spTgt spid="751"/>
                                        </p:tgtEl>
                                        <p:attrNameLst>
                                          <p:attrName>ppt_h</p:attrName>
                                        </p:attrNameLst>
                                      </p:cBhvr>
                                      <p:tavLst>
                                        <p:tav tm="0">
                                          <p:val>
                                            <p:fltVal val="0"/>
                                          </p:val>
                                        </p:tav>
                                        <p:tav tm="100000">
                                          <p:val>
                                            <p:strVal val="#ppt_h"/>
                                          </p:val>
                                        </p:tav>
                                      </p:tavLst>
                                    </p:anim>
                                    <p:animEffect transition="in" filter="fade">
                                      <p:cBhvr>
                                        <p:cTn id="542" dur="500"/>
                                        <p:tgtEl>
                                          <p:spTgt spid="751"/>
                                        </p:tgtEl>
                                      </p:cBhvr>
                                    </p:animEffect>
                                  </p:childTnLst>
                                </p:cTn>
                              </p:par>
                              <p:par>
                                <p:cTn id="543" presetID="53" presetClass="entr" presetSubtype="16" fill="hold" nodeType="withEffect">
                                  <p:stCondLst>
                                    <p:cond delay="0"/>
                                  </p:stCondLst>
                                  <p:childTnLst>
                                    <p:set>
                                      <p:cBhvr>
                                        <p:cTn id="544" dur="1" fill="hold">
                                          <p:stCondLst>
                                            <p:cond delay="0"/>
                                          </p:stCondLst>
                                        </p:cTn>
                                        <p:tgtEl>
                                          <p:spTgt spid="612"/>
                                        </p:tgtEl>
                                        <p:attrNameLst>
                                          <p:attrName>style.visibility</p:attrName>
                                        </p:attrNameLst>
                                      </p:cBhvr>
                                      <p:to>
                                        <p:strVal val="visible"/>
                                      </p:to>
                                    </p:set>
                                    <p:anim calcmode="lin" valueType="num">
                                      <p:cBhvr>
                                        <p:cTn id="545" dur="500" fill="hold"/>
                                        <p:tgtEl>
                                          <p:spTgt spid="612"/>
                                        </p:tgtEl>
                                        <p:attrNameLst>
                                          <p:attrName>ppt_w</p:attrName>
                                        </p:attrNameLst>
                                      </p:cBhvr>
                                      <p:tavLst>
                                        <p:tav tm="0">
                                          <p:val>
                                            <p:fltVal val="0"/>
                                          </p:val>
                                        </p:tav>
                                        <p:tav tm="100000">
                                          <p:val>
                                            <p:strVal val="#ppt_w"/>
                                          </p:val>
                                        </p:tav>
                                      </p:tavLst>
                                    </p:anim>
                                    <p:anim calcmode="lin" valueType="num">
                                      <p:cBhvr>
                                        <p:cTn id="546" dur="500" fill="hold"/>
                                        <p:tgtEl>
                                          <p:spTgt spid="612"/>
                                        </p:tgtEl>
                                        <p:attrNameLst>
                                          <p:attrName>ppt_h</p:attrName>
                                        </p:attrNameLst>
                                      </p:cBhvr>
                                      <p:tavLst>
                                        <p:tav tm="0">
                                          <p:val>
                                            <p:fltVal val="0"/>
                                          </p:val>
                                        </p:tav>
                                        <p:tav tm="100000">
                                          <p:val>
                                            <p:strVal val="#ppt_h"/>
                                          </p:val>
                                        </p:tav>
                                      </p:tavLst>
                                    </p:anim>
                                    <p:animEffect transition="in" filter="fade">
                                      <p:cBhvr>
                                        <p:cTn id="547" dur="500"/>
                                        <p:tgtEl>
                                          <p:spTgt spid="612"/>
                                        </p:tgtEl>
                                      </p:cBhvr>
                                    </p:animEffect>
                                  </p:childTnLst>
                                </p:cTn>
                              </p:par>
                              <p:par>
                                <p:cTn id="548" presetID="53" presetClass="entr" presetSubtype="16" fill="hold" nodeType="withEffect">
                                  <p:stCondLst>
                                    <p:cond delay="0"/>
                                  </p:stCondLst>
                                  <p:childTnLst>
                                    <p:set>
                                      <p:cBhvr>
                                        <p:cTn id="549" dur="1" fill="hold">
                                          <p:stCondLst>
                                            <p:cond delay="0"/>
                                          </p:stCondLst>
                                        </p:cTn>
                                        <p:tgtEl>
                                          <p:spTgt spid="760"/>
                                        </p:tgtEl>
                                        <p:attrNameLst>
                                          <p:attrName>style.visibility</p:attrName>
                                        </p:attrNameLst>
                                      </p:cBhvr>
                                      <p:to>
                                        <p:strVal val="visible"/>
                                      </p:to>
                                    </p:set>
                                    <p:anim calcmode="lin" valueType="num">
                                      <p:cBhvr>
                                        <p:cTn id="550" dur="500" fill="hold"/>
                                        <p:tgtEl>
                                          <p:spTgt spid="760"/>
                                        </p:tgtEl>
                                        <p:attrNameLst>
                                          <p:attrName>ppt_w</p:attrName>
                                        </p:attrNameLst>
                                      </p:cBhvr>
                                      <p:tavLst>
                                        <p:tav tm="0">
                                          <p:val>
                                            <p:fltVal val="0"/>
                                          </p:val>
                                        </p:tav>
                                        <p:tav tm="100000">
                                          <p:val>
                                            <p:strVal val="#ppt_w"/>
                                          </p:val>
                                        </p:tav>
                                      </p:tavLst>
                                    </p:anim>
                                    <p:anim calcmode="lin" valueType="num">
                                      <p:cBhvr>
                                        <p:cTn id="551" dur="500" fill="hold"/>
                                        <p:tgtEl>
                                          <p:spTgt spid="760"/>
                                        </p:tgtEl>
                                        <p:attrNameLst>
                                          <p:attrName>ppt_h</p:attrName>
                                        </p:attrNameLst>
                                      </p:cBhvr>
                                      <p:tavLst>
                                        <p:tav tm="0">
                                          <p:val>
                                            <p:fltVal val="0"/>
                                          </p:val>
                                        </p:tav>
                                        <p:tav tm="100000">
                                          <p:val>
                                            <p:strVal val="#ppt_h"/>
                                          </p:val>
                                        </p:tav>
                                      </p:tavLst>
                                    </p:anim>
                                    <p:animEffect transition="in" filter="fade">
                                      <p:cBhvr>
                                        <p:cTn id="552" dur="500"/>
                                        <p:tgtEl>
                                          <p:spTgt spid="760"/>
                                        </p:tgtEl>
                                      </p:cBhvr>
                                    </p:animEffect>
                                  </p:childTnLst>
                                </p:cTn>
                              </p:par>
                              <p:par>
                                <p:cTn id="553" presetID="53" presetClass="entr" presetSubtype="16" fill="hold" grpId="0" nodeType="withEffect">
                                  <p:stCondLst>
                                    <p:cond delay="0"/>
                                  </p:stCondLst>
                                  <p:childTnLst>
                                    <p:set>
                                      <p:cBhvr>
                                        <p:cTn id="554" dur="1" fill="hold">
                                          <p:stCondLst>
                                            <p:cond delay="0"/>
                                          </p:stCondLst>
                                        </p:cTn>
                                        <p:tgtEl>
                                          <p:spTgt spid="634"/>
                                        </p:tgtEl>
                                        <p:attrNameLst>
                                          <p:attrName>style.visibility</p:attrName>
                                        </p:attrNameLst>
                                      </p:cBhvr>
                                      <p:to>
                                        <p:strVal val="visible"/>
                                      </p:to>
                                    </p:set>
                                    <p:anim calcmode="lin" valueType="num">
                                      <p:cBhvr>
                                        <p:cTn id="555" dur="500" fill="hold"/>
                                        <p:tgtEl>
                                          <p:spTgt spid="634"/>
                                        </p:tgtEl>
                                        <p:attrNameLst>
                                          <p:attrName>ppt_w</p:attrName>
                                        </p:attrNameLst>
                                      </p:cBhvr>
                                      <p:tavLst>
                                        <p:tav tm="0">
                                          <p:val>
                                            <p:fltVal val="0"/>
                                          </p:val>
                                        </p:tav>
                                        <p:tav tm="100000">
                                          <p:val>
                                            <p:strVal val="#ppt_w"/>
                                          </p:val>
                                        </p:tav>
                                      </p:tavLst>
                                    </p:anim>
                                    <p:anim calcmode="lin" valueType="num">
                                      <p:cBhvr>
                                        <p:cTn id="556" dur="500" fill="hold"/>
                                        <p:tgtEl>
                                          <p:spTgt spid="634"/>
                                        </p:tgtEl>
                                        <p:attrNameLst>
                                          <p:attrName>ppt_h</p:attrName>
                                        </p:attrNameLst>
                                      </p:cBhvr>
                                      <p:tavLst>
                                        <p:tav tm="0">
                                          <p:val>
                                            <p:fltVal val="0"/>
                                          </p:val>
                                        </p:tav>
                                        <p:tav tm="100000">
                                          <p:val>
                                            <p:strVal val="#ppt_h"/>
                                          </p:val>
                                        </p:tav>
                                      </p:tavLst>
                                    </p:anim>
                                    <p:animEffect transition="in" filter="fade">
                                      <p:cBhvr>
                                        <p:cTn id="557" dur="500"/>
                                        <p:tgtEl>
                                          <p:spTgt spid="634"/>
                                        </p:tgtEl>
                                      </p:cBhvr>
                                    </p:animEffect>
                                  </p:childTnLst>
                                </p:cTn>
                              </p:par>
                              <p:par>
                                <p:cTn id="558" presetID="53" presetClass="entr" presetSubtype="16" fill="hold" grpId="0" nodeType="withEffect">
                                  <p:stCondLst>
                                    <p:cond delay="0"/>
                                  </p:stCondLst>
                                  <p:childTnLst>
                                    <p:set>
                                      <p:cBhvr>
                                        <p:cTn id="559" dur="1" fill="hold">
                                          <p:stCondLst>
                                            <p:cond delay="0"/>
                                          </p:stCondLst>
                                        </p:cTn>
                                        <p:tgtEl>
                                          <p:spTgt spid="481"/>
                                        </p:tgtEl>
                                        <p:attrNameLst>
                                          <p:attrName>style.visibility</p:attrName>
                                        </p:attrNameLst>
                                      </p:cBhvr>
                                      <p:to>
                                        <p:strVal val="visible"/>
                                      </p:to>
                                    </p:set>
                                    <p:anim calcmode="lin" valueType="num">
                                      <p:cBhvr>
                                        <p:cTn id="560" dur="500" fill="hold"/>
                                        <p:tgtEl>
                                          <p:spTgt spid="481"/>
                                        </p:tgtEl>
                                        <p:attrNameLst>
                                          <p:attrName>ppt_w</p:attrName>
                                        </p:attrNameLst>
                                      </p:cBhvr>
                                      <p:tavLst>
                                        <p:tav tm="0">
                                          <p:val>
                                            <p:fltVal val="0"/>
                                          </p:val>
                                        </p:tav>
                                        <p:tav tm="100000">
                                          <p:val>
                                            <p:strVal val="#ppt_w"/>
                                          </p:val>
                                        </p:tav>
                                      </p:tavLst>
                                    </p:anim>
                                    <p:anim calcmode="lin" valueType="num">
                                      <p:cBhvr>
                                        <p:cTn id="561" dur="500" fill="hold"/>
                                        <p:tgtEl>
                                          <p:spTgt spid="481"/>
                                        </p:tgtEl>
                                        <p:attrNameLst>
                                          <p:attrName>ppt_h</p:attrName>
                                        </p:attrNameLst>
                                      </p:cBhvr>
                                      <p:tavLst>
                                        <p:tav tm="0">
                                          <p:val>
                                            <p:fltVal val="0"/>
                                          </p:val>
                                        </p:tav>
                                        <p:tav tm="100000">
                                          <p:val>
                                            <p:strVal val="#ppt_h"/>
                                          </p:val>
                                        </p:tav>
                                      </p:tavLst>
                                    </p:anim>
                                    <p:animEffect transition="in" filter="fade">
                                      <p:cBhvr>
                                        <p:cTn id="562" dur="500"/>
                                        <p:tgtEl>
                                          <p:spTgt spid="481"/>
                                        </p:tgtEl>
                                      </p:cBhvr>
                                    </p:animEffect>
                                  </p:childTnLst>
                                </p:cTn>
                              </p:par>
                              <p:par>
                                <p:cTn id="563" presetID="53" presetClass="entr" presetSubtype="16" fill="hold" nodeType="withEffect">
                                  <p:stCondLst>
                                    <p:cond delay="0"/>
                                  </p:stCondLst>
                                  <p:childTnLst>
                                    <p:set>
                                      <p:cBhvr>
                                        <p:cTn id="564" dur="1" fill="hold">
                                          <p:stCondLst>
                                            <p:cond delay="0"/>
                                          </p:stCondLst>
                                        </p:cTn>
                                        <p:tgtEl>
                                          <p:spTgt spid="761"/>
                                        </p:tgtEl>
                                        <p:attrNameLst>
                                          <p:attrName>style.visibility</p:attrName>
                                        </p:attrNameLst>
                                      </p:cBhvr>
                                      <p:to>
                                        <p:strVal val="visible"/>
                                      </p:to>
                                    </p:set>
                                    <p:anim calcmode="lin" valueType="num">
                                      <p:cBhvr>
                                        <p:cTn id="565" dur="500" fill="hold"/>
                                        <p:tgtEl>
                                          <p:spTgt spid="761"/>
                                        </p:tgtEl>
                                        <p:attrNameLst>
                                          <p:attrName>ppt_w</p:attrName>
                                        </p:attrNameLst>
                                      </p:cBhvr>
                                      <p:tavLst>
                                        <p:tav tm="0">
                                          <p:val>
                                            <p:fltVal val="0"/>
                                          </p:val>
                                        </p:tav>
                                        <p:tav tm="100000">
                                          <p:val>
                                            <p:strVal val="#ppt_w"/>
                                          </p:val>
                                        </p:tav>
                                      </p:tavLst>
                                    </p:anim>
                                    <p:anim calcmode="lin" valueType="num">
                                      <p:cBhvr>
                                        <p:cTn id="566" dur="500" fill="hold"/>
                                        <p:tgtEl>
                                          <p:spTgt spid="761"/>
                                        </p:tgtEl>
                                        <p:attrNameLst>
                                          <p:attrName>ppt_h</p:attrName>
                                        </p:attrNameLst>
                                      </p:cBhvr>
                                      <p:tavLst>
                                        <p:tav tm="0">
                                          <p:val>
                                            <p:fltVal val="0"/>
                                          </p:val>
                                        </p:tav>
                                        <p:tav tm="100000">
                                          <p:val>
                                            <p:strVal val="#ppt_h"/>
                                          </p:val>
                                        </p:tav>
                                      </p:tavLst>
                                    </p:anim>
                                    <p:animEffect transition="in" filter="fade">
                                      <p:cBhvr>
                                        <p:cTn id="567" dur="500"/>
                                        <p:tgtEl>
                                          <p:spTgt spid="761"/>
                                        </p:tgtEl>
                                      </p:cBhvr>
                                    </p:animEffect>
                                  </p:childTnLst>
                                </p:cTn>
                              </p:par>
                              <p:par>
                                <p:cTn id="568" presetID="53" presetClass="entr" presetSubtype="16" fill="hold" nodeType="withEffect">
                                  <p:stCondLst>
                                    <p:cond delay="0"/>
                                  </p:stCondLst>
                                  <p:childTnLst>
                                    <p:set>
                                      <p:cBhvr>
                                        <p:cTn id="569" dur="1" fill="hold">
                                          <p:stCondLst>
                                            <p:cond delay="0"/>
                                          </p:stCondLst>
                                        </p:cTn>
                                        <p:tgtEl>
                                          <p:spTgt spid="764"/>
                                        </p:tgtEl>
                                        <p:attrNameLst>
                                          <p:attrName>style.visibility</p:attrName>
                                        </p:attrNameLst>
                                      </p:cBhvr>
                                      <p:to>
                                        <p:strVal val="visible"/>
                                      </p:to>
                                    </p:set>
                                    <p:anim calcmode="lin" valueType="num">
                                      <p:cBhvr>
                                        <p:cTn id="570" dur="500" fill="hold"/>
                                        <p:tgtEl>
                                          <p:spTgt spid="764"/>
                                        </p:tgtEl>
                                        <p:attrNameLst>
                                          <p:attrName>ppt_w</p:attrName>
                                        </p:attrNameLst>
                                      </p:cBhvr>
                                      <p:tavLst>
                                        <p:tav tm="0">
                                          <p:val>
                                            <p:fltVal val="0"/>
                                          </p:val>
                                        </p:tav>
                                        <p:tav tm="100000">
                                          <p:val>
                                            <p:strVal val="#ppt_w"/>
                                          </p:val>
                                        </p:tav>
                                      </p:tavLst>
                                    </p:anim>
                                    <p:anim calcmode="lin" valueType="num">
                                      <p:cBhvr>
                                        <p:cTn id="571" dur="500" fill="hold"/>
                                        <p:tgtEl>
                                          <p:spTgt spid="764"/>
                                        </p:tgtEl>
                                        <p:attrNameLst>
                                          <p:attrName>ppt_h</p:attrName>
                                        </p:attrNameLst>
                                      </p:cBhvr>
                                      <p:tavLst>
                                        <p:tav tm="0">
                                          <p:val>
                                            <p:fltVal val="0"/>
                                          </p:val>
                                        </p:tav>
                                        <p:tav tm="100000">
                                          <p:val>
                                            <p:strVal val="#ppt_h"/>
                                          </p:val>
                                        </p:tav>
                                      </p:tavLst>
                                    </p:anim>
                                    <p:animEffect transition="in" filter="fade">
                                      <p:cBhvr>
                                        <p:cTn id="572" dur="500"/>
                                        <p:tgtEl>
                                          <p:spTgt spid="764"/>
                                        </p:tgtEl>
                                      </p:cBhvr>
                                    </p:animEffect>
                                  </p:childTnLst>
                                </p:cTn>
                              </p:par>
                              <p:par>
                                <p:cTn id="573" presetID="53" presetClass="entr" presetSubtype="16" fill="hold" nodeType="withEffect">
                                  <p:stCondLst>
                                    <p:cond delay="0"/>
                                  </p:stCondLst>
                                  <p:childTnLst>
                                    <p:set>
                                      <p:cBhvr>
                                        <p:cTn id="574" dur="1" fill="hold">
                                          <p:stCondLst>
                                            <p:cond delay="0"/>
                                          </p:stCondLst>
                                        </p:cTn>
                                        <p:tgtEl>
                                          <p:spTgt spid="552"/>
                                        </p:tgtEl>
                                        <p:attrNameLst>
                                          <p:attrName>style.visibility</p:attrName>
                                        </p:attrNameLst>
                                      </p:cBhvr>
                                      <p:to>
                                        <p:strVal val="visible"/>
                                      </p:to>
                                    </p:set>
                                    <p:anim calcmode="lin" valueType="num">
                                      <p:cBhvr>
                                        <p:cTn id="575" dur="500" fill="hold"/>
                                        <p:tgtEl>
                                          <p:spTgt spid="552"/>
                                        </p:tgtEl>
                                        <p:attrNameLst>
                                          <p:attrName>ppt_w</p:attrName>
                                        </p:attrNameLst>
                                      </p:cBhvr>
                                      <p:tavLst>
                                        <p:tav tm="0">
                                          <p:val>
                                            <p:fltVal val="0"/>
                                          </p:val>
                                        </p:tav>
                                        <p:tav tm="100000">
                                          <p:val>
                                            <p:strVal val="#ppt_w"/>
                                          </p:val>
                                        </p:tav>
                                      </p:tavLst>
                                    </p:anim>
                                    <p:anim calcmode="lin" valueType="num">
                                      <p:cBhvr>
                                        <p:cTn id="576" dur="500" fill="hold"/>
                                        <p:tgtEl>
                                          <p:spTgt spid="552"/>
                                        </p:tgtEl>
                                        <p:attrNameLst>
                                          <p:attrName>ppt_h</p:attrName>
                                        </p:attrNameLst>
                                      </p:cBhvr>
                                      <p:tavLst>
                                        <p:tav tm="0">
                                          <p:val>
                                            <p:fltVal val="0"/>
                                          </p:val>
                                        </p:tav>
                                        <p:tav tm="100000">
                                          <p:val>
                                            <p:strVal val="#ppt_h"/>
                                          </p:val>
                                        </p:tav>
                                      </p:tavLst>
                                    </p:anim>
                                    <p:animEffect transition="in" filter="fade">
                                      <p:cBhvr>
                                        <p:cTn id="577" dur="500"/>
                                        <p:tgtEl>
                                          <p:spTgt spid="552"/>
                                        </p:tgtEl>
                                      </p:cBhvr>
                                    </p:animEffect>
                                  </p:childTnLst>
                                </p:cTn>
                              </p:par>
                              <p:par>
                                <p:cTn id="578" presetID="53" presetClass="entr" presetSubtype="16" fill="hold" grpId="0" nodeType="withEffect">
                                  <p:stCondLst>
                                    <p:cond delay="0"/>
                                  </p:stCondLst>
                                  <p:childTnLst>
                                    <p:set>
                                      <p:cBhvr>
                                        <p:cTn id="579" dur="1" fill="hold">
                                          <p:stCondLst>
                                            <p:cond delay="0"/>
                                          </p:stCondLst>
                                        </p:cTn>
                                        <p:tgtEl>
                                          <p:spTgt spid="752"/>
                                        </p:tgtEl>
                                        <p:attrNameLst>
                                          <p:attrName>style.visibility</p:attrName>
                                        </p:attrNameLst>
                                      </p:cBhvr>
                                      <p:to>
                                        <p:strVal val="visible"/>
                                      </p:to>
                                    </p:set>
                                    <p:anim calcmode="lin" valueType="num">
                                      <p:cBhvr>
                                        <p:cTn id="580" dur="500" fill="hold"/>
                                        <p:tgtEl>
                                          <p:spTgt spid="752"/>
                                        </p:tgtEl>
                                        <p:attrNameLst>
                                          <p:attrName>ppt_w</p:attrName>
                                        </p:attrNameLst>
                                      </p:cBhvr>
                                      <p:tavLst>
                                        <p:tav tm="0">
                                          <p:val>
                                            <p:fltVal val="0"/>
                                          </p:val>
                                        </p:tav>
                                        <p:tav tm="100000">
                                          <p:val>
                                            <p:strVal val="#ppt_w"/>
                                          </p:val>
                                        </p:tav>
                                      </p:tavLst>
                                    </p:anim>
                                    <p:anim calcmode="lin" valueType="num">
                                      <p:cBhvr>
                                        <p:cTn id="581" dur="500" fill="hold"/>
                                        <p:tgtEl>
                                          <p:spTgt spid="752"/>
                                        </p:tgtEl>
                                        <p:attrNameLst>
                                          <p:attrName>ppt_h</p:attrName>
                                        </p:attrNameLst>
                                      </p:cBhvr>
                                      <p:tavLst>
                                        <p:tav tm="0">
                                          <p:val>
                                            <p:fltVal val="0"/>
                                          </p:val>
                                        </p:tav>
                                        <p:tav tm="100000">
                                          <p:val>
                                            <p:strVal val="#ppt_h"/>
                                          </p:val>
                                        </p:tav>
                                      </p:tavLst>
                                    </p:anim>
                                    <p:animEffect transition="in" filter="fade">
                                      <p:cBhvr>
                                        <p:cTn id="582" dur="500"/>
                                        <p:tgtEl>
                                          <p:spTgt spid="752"/>
                                        </p:tgtEl>
                                      </p:cBhvr>
                                    </p:animEffect>
                                  </p:childTnLst>
                                </p:cTn>
                              </p:par>
                              <p:par>
                                <p:cTn id="583" presetID="53" presetClass="entr" presetSubtype="16" fill="hold" nodeType="withEffect">
                                  <p:stCondLst>
                                    <p:cond delay="0"/>
                                  </p:stCondLst>
                                  <p:childTnLst>
                                    <p:set>
                                      <p:cBhvr>
                                        <p:cTn id="584" dur="1" fill="hold">
                                          <p:stCondLst>
                                            <p:cond delay="0"/>
                                          </p:stCondLst>
                                        </p:cTn>
                                        <p:tgtEl>
                                          <p:spTgt spid="762"/>
                                        </p:tgtEl>
                                        <p:attrNameLst>
                                          <p:attrName>style.visibility</p:attrName>
                                        </p:attrNameLst>
                                      </p:cBhvr>
                                      <p:to>
                                        <p:strVal val="visible"/>
                                      </p:to>
                                    </p:set>
                                    <p:anim calcmode="lin" valueType="num">
                                      <p:cBhvr>
                                        <p:cTn id="585" dur="500" fill="hold"/>
                                        <p:tgtEl>
                                          <p:spTgt spid="762"/>
                                        </p:tgtEl>
                                        <p:attrNameLst>
                                          <p:attrName>ppt_w</p:attrName>
                                        </p:attrNameLst>
                                      </p:cBhvr>
                                      <p:tavLst>
                                        <p:tav tm="0">
                                          <p:val>
                                            <p:fltVal val="0"/>
                                          </p:val>
                                        </p:tav>
                                        <p:tav tm="100000">
                                          <p:val>
                                            <p:strVal val="#ppt_w"/>
                                          </p:val>
                                        </p:tav>
                                      </p:tavLst>
                                    </p:anim>
                                    <p:anim calcmode="lin" valueType="num">
                                      <p:cBhvr>
                                        <p:cTn id="586" dur="500" fill="hold"/>
                                        <p:tgtEl>
                                          <p:spTgt spid="762"/>
                                        </p:tgtEl>
                                        <p:attrNameLst>
                                          <p:attrName>ppt_h</p:attrName>
                                        </p:attrNameLst>
                                      </p:cBhvr>
                                      <p:tavLst>
                                        <p:tav tm="0">
                                          <p:val>
                                            <p:fltVal val="0"/>
                                          </p:val>
                                        </p:tav>
                                        <p:tav tm="100000">
                                          <p:val>
                                            <p:strVal val="#ppt_h"/>
                                          </p:val>
                                        </p:tav>
                                      </p:tavLst>
                                    </p:anim>
                                    <p:animEffect transition="in" filter="fade">
                                      <p:cBhvr>
                                        <p:cTn id="587" dur="500"/>
                                        <p:tgtEl>
                                          <p:spTgt spid="762"/>
                                        </p:tgtEl>
                                      </p:cBhvr>
                                    </p:animEffect>
                                  </p:childTnLst>
                                </p:cTn>
                              </p:par>
                            </p:childTnLst>
                          </p:cTn>
                        </p:par>
                        <p:par>
                          <p:cTn id="588" fill="hold">
                            <p:stCondLst>
                              <p:cond delay="500"/>
                            </p:stCondLst>
                            <p:childTnLst>
                              <p:par>
                                <p:cTn id="589" presetID="53" presetClass="entr" presetSubtype="16" fill="hold" grpId="0" nodeType="afterEffect">
                                  <p:stCondLst>
                                    <p:cond delay="0"/>
                                  </p:stCondLst>
                                  <p:childTnLst>
                                    <p:set>
                                      <p:cBhvr>
                                        <p:cTn id="590" dur="1" fill="hold">
                                          <p:stCondLst>
                                            <p:cond delay="0"/>
                                          </p:stCondLst>
                                        </p:cTn>
                                        <p:tgtEl>
                                          <p:spTgt spid="682"/>
                                        </p:tgtEl>
                                        <p:attrNameLst>
                                          <p:attrName>style.visibility</p:attrName>
                                        </p:attrNameLst>
                                      </p:cBhvr>
                                      <p:to>
                                        <p:strVal val="visible"/>
                                      </p:to>
                                    </p:set>
                                    <p:anim calcmode="lin" valueType="num">
                                      <p:cBhvr>
                                        <p:cTn id="591" dur="500" fill="hold"/>
                                        <p:tgtEl>
                                          <p:spTgt spid="682"/>
                                        </p:tgtEl>
                                        <p:attrNameLst>
                                          <p:attrName>ppt_w</p:attrName>
                                        </p:attrNameLst>
                                      </p:cBhvr>
                                      <p:tavLst>
                                        <p:tav tm="0">
                                          <p:val>
                                            <p:fltVal val="0"/>
                                          </p:val>
                                        </p:tav>
                                        <p:tav tm="100000">
                                          <p:val>
                                            <p:strVal val="#ppt_w"/>
                                          </p:val>
                                        </p:tav>
                                      </p:tavLst>
                                    </p:anim>
                                    <p:anim calcmode="lin" valueType="num">
                                      <p:cBhvr>
                                        <p:cTn id="592" dur="500" fill="hold"/>
                                        <p:tgtEl>
                                          <p:spTgt spid="682"/>
                                        </p:tgtEl>
                                        <p:attrNameLst>
                                          <p:attrName>ppt_h</p:attrName>
                                        </p:attrNameLst>
                                      </p:cBhvr>
                                      <p:tavLst>
                                        <p:tav tm="0">
                                          <p:val>
                                            <p:fltVal val="0"/>
                                          </p:val>
                                        </p:tav>
                                        <p:tav tm="100000">
                                          <p:val>
                                            <p:strVal val="#ppt_h"/>
                                          </p:val>
                                        </p:tav>
                                      </p:tavLst>
                                    </p:anim>
                                    <p:animEffect transition="in" filter="fade">
                                      <p:cBhvr>
                                        <p:cTn id="593" dur="500"/>
                                        <p:tgtEl>
                                          <p:spTgt spid="682"/>
                                        </p:tgtEl>
                                      </p:cBhvr>
                                    </p:animEffect>
                                  </p:childTnLst>
                                </p:cTn>
                              </p:par>
                              <p:par>
                                <p:cTn id="594" presetID="10" presetClass="entr" presetSubtype="0" fill="hold" grpId="0" nodeType="withEffect">
                                  <p:stCondLst>
                                    <p:cond delay="0"/>
                                  </p:stCondLst>
                                  <p:childTnLst>
                                    <p:set>
                                      <p:cBhvr>
                                        <p:cTn id="595" dur="1" fill="hold">
                                          <p:stCondLst>
                                            <p:cond delay="0"/>
                                          </p:stCondLst>
                                        </p:cTn>
                                        <p:tgtEl>
                                          <p:spTgt spid="803"/>
                                        </p:tgtEl>
                                        <p:attrNameLst>
                                          <p:attrName>style.visibility</p:attrName>
                                        </p:attrNameLst>
                                      </p:cBhvr>
                                      <p:to>
                                        <p:strVal val="visible"/>
                                      </p:to>
                                    </p:set>
                                    <p:animEffect transition="in" filter="fade">
                                      <p:cBhvr>
                                        <p:cTn id="596" dur="500"/>
                                        <p:tgtEl>
                                          <p:spTgt spid="803"/>
                                        </p:tgtEl>
                                      </p:cBhvr>
                                    </p:animEffect>
                                  </p:childTnLst>
                                </p:cTn>
                              </p:par>
                            </p:childTnLst>
                          </p:cTn>
                        </p:par>
                        <p:par>
                          <p:cTn id="597" fill="hold">
                            <p:stCondLst>
                              <p:cond delay="1000"/>
                            </p:stCondLst>
                            <p:childTnLst>
                              <p:par>
                                <p:cTn id="598" presetID="53" presetClass="entr" presetSubtype="16" fill="hold" grpId="0" nodeType="afterEffect">
                                  <p:stCondLst>
                                    <p:cond delay="0"/>
                                  </p:stCondLst>
                                  <p:childTnLst>
                                    <p:set>
                                      <p:cBhvr>
                                        <p:cTn id="599" dur="1" fill="hold">
                                          <p:stCondLst>
                                            <p:cond delay="0"/>
                                          </p:stCondLst>
                                        </p:cTn>
                                        <p:tgtEl>
                                          <p:spTgt spid="681"/>
                                        </p:tgtEl>
                                        <p:attrNameLst>
                                          <p:attrName>style.visibility</p:attrName>
                                        </p:attrNameLst>
                                      </p:cBhvr>
                                      <p:to>
                                        <p:strVal val="visible"/>
                                      </p:to>
                                    </p:set>
                                    <p:anim calcmode="lin" valueType="num">
                                      <p:cBhvr>
                                        <p:cTn id="600" dur="500" fill="hold"/>
                                        <p:tgtEl>
                                          <p:spTgt spid="681"/>
                                        </p:tgtEl>
                                        <p:attrNameLst>
                                          <p:attrName>ppt_w</p:attrName>
                                        </p:attrNameLst>
                                      </p:cBhvr>
                                      <p:tavLst>
                                        <p:tav tm="0">
                                          <p:val>
                                            <p:fltVal val="0"/>
                                          </p:val>
                                        </p:tav>
                                        <p:tav tm="100000">
                                          <p:val>
                                            <p:strVal val="#ppt_w"/>
                                          </p:val>
                                        </p:tav>
                                      </p:tavLst>
                                    </p:anim>
                                    <p:anim calcmode="lin" valueType="num">
                                      <p:cBhvr>
                                        <p:cTn id="601" dur="500" fill="hold"/>
                                        <p:tgtEl>
                                          <p:spTgt spid="681"/>
                                        </p:tgtEl>
                                        <p:attrNameLst>
                                          <p:attrName>ppt_h</p:attrName>
                                        </p:attrNameLst>
                                      </p:cBhvr>
                                      <p:tavLst>
                                        <p:tav tm="0">
                                          <p:val>
                                            <p:fltVal val="0"/>
                                          </p:val>
                                        </p:tav>
                                        <p:tav tm="100000">
                                          <p:val>
                                            <p:strVal val="#ppt_h"/>
                                          </p:val>
                                        </p:tav>
                                      </p:tavLst>
                                    </p:anim>
                                    <p:animEffect transition="in" filter="fade">
                                      <p:cBhvr>
                                        <p:cTn id="602" dur="500"/>
                                        <p:tgtEl>
                                          <p:spTgt spid="681"/>
                                        </p:tgtEl>
                                      </p:cBhvr>
                                    </p:animEffect>
                                  </p:childTnLst>
                                </p:cTn>
                              </p:par>
                              <p:par>
                                <p:cTn id="603" presetID="10" presetClass="entr" presetSubtype="0" fill="hold" grpId="0" nodeType="withEffect">
                                  <p:stCondLst>
                                    <p:cond delay="0"/>
                                  </p:stCondLst>
                                  <p:childTnLst>
                                    <p:set>
                                      <p:cBhvr>
                                        <p:cTn id="604" dur="1" fill="hold">
                                          <p:stCondLst>
                                            <p:cond delay="0"/>
                                          </p:stCondLst>
                                        </p:cTn>
                                        <p:tgtEl>
                                          <p:spTgt spid="804"/>
                                        </p:tgtEl>
                                        <p:attrNameLst>
                                          <p:attrName>style.visibility</p:attrName>
                                        </p:attrNameLst>
                                      </p:cBhvr>
                                      <p:to>
                                        <p:strVal val="visible"/>
                                      </p:to>
                                    </p:set>
                                    <p:animEffect transition="in" filter="fade">
                                      <p:cBhvr>
                                        <p:cTn id="605" dur="500"/>
                                        <p:tgtEl>
                                          <p:spTgt spid="804"/>
                                        </p:tgtEl>
                                      </p:cBhvr>
                                    </p:animEffect>
                                  </p:childTnLst>
                                </p:cTn>
                              </p:par>
                            </p:childTnLst>
                          </p:cTn>
                        </p:par>
                      </p:childTnLst>
                    </p:cTn>
                  </p:par>
                  <p:par>
                    <p:cTn id="606" fill="hold">
                      <p:stCondLst>
                        <p:cond delay="indefinite"/>
                      </p:stCondLst>
                      <p:childTnLst>
                        <p:par>
                          <p:cTn id="607" fill="hold">
                            <p:stCondLst>
                              <p:cond delay="0"/>
                            </p:stCondLst>
                            <p:childTnLst>
                              <p:par>
                                <p:cTn id="608" presetID="22" presetClass="entr" presetSubtype="8" fill="hold" nodeType="clickEffect">
                                  <p:stCondLst>
                                    <p:cond delay="0"/>
                                  </p:stCondLst>
                                  <p:childTnLst>
                                    <p:set>
                                      <p:cBhvr>
                                        <p:cTn id="609" dur="1" fill="hold">
                                          <p:stCondLst>
                                            <p:cond delay="0"/>
                                          </p:stCondLst>
                                        </p:cTn>
                                        <p:tgtEl>
                                          <p:spTgt spid="89"/>
                                        </p:tgtEl>
                                        <p:attrNameLst>
                                          <p:attrName>style.visibility</p:attrName>
                                        </p:attrNameLst>
                                      </p:cBhvr>
                                      <p:to>
                                        <p:strVal val="visible"/>
                                      </p:to>
                                    </p:set>
                                    <p:animEffect transition="in" filter="wipe(left)">
                                      <p:cBhvr>
                                        <p:cTn id="610" dur="1500"/>
                                        <p:tgtEl>
                                          <p:spTgt spid="89"/>
                                        </p:tgtEl>
                                      </p:cBhvr>
                                    </p:animEffect>
                                  </p:childTnLst>
                                </p:cTn>
                              </p:par>
                            </p:childTnLst>
                          </p:cTn>
                        </p:par>
                      </p:childTnLst>
                    </p:cTn>
                  </p:par>
                  <p:par>
                    <p:cTn id="611" fill="hold">
                      <p:stCondLst>
                        <p:cond delay="indefinite"/>
                      </p:stCondLst>
                      <p:childTnLst>
                        <p:par>
                          <p:cTn id="612" fill="hold">
                            <p:stCondLst>
                              <p:cond delay="0"/>
                            </p:stCondLst>
                            <p:childTnLst>
                              <p:par>
                                <p:cTn id="613" presetID="53" presetClass="entr" presetSubtype="16" fill="hold" grpId="0" nodeType="clickEffect">
                                  <p:stCondLst>
                                    <p:cond delay="0"/>
                                  </p:stCondLst>
                                  <p:childTnLst>
                                    <p:set>
                                      <p:cBhvr>
                                        <p:cTn id="614" dur="1" fill="hold">
                                          <p:stCondLst>
                                            <p:cond delay="0"/>
                                          </p:stCondLst>
                                        </p:cTn>
                                        <p:tgtEl>
                                          <p:spTgt spid="392"/>
                                        </p:tgtEl>
                                        <p:attrNameLst>
                                          <p:attrName>style.visibility</p:attrName>
                                        </p:attrNameLst>
                                      </p:cBhvr>
                                      <p:to>
                                        <p:strVal val="visible"/>
                                      </p:to>
                                    </p:set>
                                    <p:anim calcmode="lin" valueType="num">
                                      <p:cBhvr>
                                        <p:cTn id="615" dur="500" fill="hold"/>
                                        <p:tgtEl>
                                          <p:spTgt spid="392"/>
                                        </p:tgtEl>
                                        <p:attrNameLst>
                                          <p:attrName>ppt_w</p:attrName>
                                        </p:attrNameLst>
                                      </p:cBhvr>
                                      <p:tavLst>
                                        <p:tav tm="0">
                                          <p:val>
                                            <p:fltVal val="0"/>
                                          </p:val>
                                        </p:tav>
                                        <p:tav tm="100000">
                                          <p:val>
                                            <p:strVal val="#ppt_w"/>
                                          </p:val>
                                        </p:tav>
                                      </p:tavLst>
                                    </p:anim>
                                    <p:anim calcmode="lin" valueType="num">
                                      <p:cBhvr>
                                        <p:cTn id="616" dur="500" fill="hold"/>
                                        <p:tgtEl>
                                          <p:spTgt spid="392"/>
                                        </p:tgtEl>
                                        <p:attrNameLst>
                                          <p:attrName>ppt_h</p:attrName>
                                        </p:attrNameLst>
                                      </p:cBhvr>
                                      <p:tavLst>
                                        <p:tav tm="0">
                                          <p:val>
                                            <p:fltVal val="0"/>
                                          </p:val>
                                        </p:tav>
                                        <p:tav tm="100000">
                                          <p:val>
                                            <p:strVal val="#ppt_h"/>
                                          </p:val>
                                        </p:tav>
                                      </p:tavLst>
                                    </p:anim>
                                    <p:animEffect transition="in" filter="fade">
                                      <p:cBhvr>
                                        <p:cTn id="617" dur="500"/>
                                        <p:tgtEl>
                                          <p:spTgt spid="392"/>
                                        </p:tgtEl>
                                      </p:cBhvr>
                                    </p:animEffect>
                                  </p:childTnLst>
                                </p:cTn>
                              </p:par>
                            </p:childTnLst>
                          </p:cTn>
                        </p:par>
                        <p:par>
                          <p:cTn id="618" fill="hold">
                            <p:stCondLst>
                              <p:cond delay="500"/>
                            </p:stCondLst>
                            <p:childTnLst>
                              <p:par>
                                <p:cTn id="619" presetID="53" presetClass="entr" presetSubtype="16" fill="hold" grpId="0" nodeType="afterEffect">
                                  <p:stCondLst>
                                    <p:cond delay="0"/>
                                  </p:stCondLst>
                                  <p:childTnLst>
                                    <p:set>
                                      <p:cBhvr>
                                        <p:cTn id="620" dur="1" fill="hold">
                                          <p:stCondLst>
                                            <p:cond delay="0"/>
                                          </p:stCondLst>
                                        </p:cTn>
                                        <p:tgtEl>
                                          <p:spTgt spid="390"/>
                                        </p:tgtEl>
                                        <p:attrNameLst>
                                          <p:attrName>style.visibility</p:attrName>
                                        </p:attrNameLst>
                                      </p:cBhvr>
                                      <p:to>
                                        <p:strVal val="visible"/>
                                      </p:to>
                                    </p:set>
                                    <p:anim calcmode="lin" valueType="num">
                                      <p:cBhvr>
                                        <p:cTn id="621" dur="500" fill="hold"/>
                                        <p:tgtEl>
                                          <p:spTgt spid="390"/>
                                        </p:tgtEl>
                                        <p:attrNameLst>
                                          <p:attrName>ppt_w</p:attrName>
                                        </p:attrNameLst>
                                      </p:cBhvr>
                                      <p:tavLst>
                                        <p:tav tm="0">
                                          <p:val>
                                            <p:fltVal val="0"/>
                                          </p:val>
                                        </p:tav>
                                        <p:tav tm="100000">
                                          <p:val>
                                            <p:strVal val="#ppt_w"/>
                                          </p:val>
                                        </p:tav>
                                      </p:tavLst>
                                    </p:anim>
                                    <p:anim calcmode="lin" valueType="num">
                                      <p:cBhvr>
                                        <p:cTn id="622" dur="500" fill="hold"/>
                                        <p:tgtEl>
                                          <p:spTgt spid="390"/>
                                        </p:tgtEl>
                                        <p:attrNameLst>
                                          <p:attrName>ppt_h</p:attrName>
                                        </p:attrNameLst>
                                      </p:cBhvr>
                                      <p:tavLst>
                                        <p:tav tm="0">
                                          <p:val>
                                            <p:fltVal val="0"/>
                                          </p:val>
                                        </p:tav>
                                        <p:tav tm="100000">
                                          <p:val>
                                            <p:strVal val="#ppt_h"/>
                                          </p:val>
                                        </p:tav>
                                      </p:tavLst>
                                    </p:anim>
                                    <p:animEffect transition="in" filter="fade">
                                      <p:cBhvr>
                                        <p:cTn id="623" dur="500"/>
                                        <p:tgtEl>
                                          <p:spTgt spid="390"/>
                                        </p:tgtEl>
                                      </p:cBhvr>
                                    </p:animEffect>
                                  </p:childTnLst>
                                </p:cTn>
                              </p:par>
                            </p:childTnLst>
                          </p:cTn>
                        </p:par>
                        <p:par>
                          <p:cTn id="624" fill="hold">
                            <p:stCondLst>
                              <p:cond delay="1000"/>
                            </p:stCondLst>
                            <p:childTnLst>
                              <p:par>
                                <p:cTn id="625" presetID="53" presetClass="entr" presetSubtype="16" fill="hold" nodeType="afterEffect">
                                  <p:stCondLst>
                                    <p:cond delay="0"/>
                                  </p:stCondLst>
                                  <p:childTnLst>
                                    <p:set>
                                      <p:cBhvr>
                                        <p:cTn id="626" dur="1" fill="hold">
                                          <p:stCondLst>
                                            <p:cond delay="0"/>
                                          </p:stCondLst>
                                        </p:cTn>
                                        <p:tgtEl>
                                          <p:spTgt spid="28"/>
                                        </p:tgtEl>
                                        <p:attrNameLst>
                                          <p:attrName>style.visibility</p:attrName>
                                        </p:attrNameLst>
                                      </p:cBhvr>
                                      <p:to>
                                        <p:strVal val="visible"/>
                                      </p:to>
                                    </p:set>
                                    <p:anim calcmode="lin" valueType="num">
                                      <p:cBhvr>
                                        <p:cTn id="627" dur="500" fill="hold"/>
                                        <p:tgtEl>
                                          <p:spTgt spid="28"/>
                                        </p:tgtEl>
                                        <p:attrNameLst>
                                          <p:attrName>ppt_w</p:attrName>
                                        </p:attrNameLst>
                                      </p:cBhvr>
                                      <p:tavLst>
                                        <p:tav tm="0">
                                          <p:val>
                                            <p:fltVal val="0"/>
                                          </p:val>
                                        </p:tav>
                                        <p:tav tm="100000">
                                          <p:val>
                                            <p:strVal val="#ppt_w"/>
                                          </p:val>
                                        </p:tav>
                                      </p:tavLst>
                                    </p:anim>
                                    <p:anim calcmode="lin" valueType="num">
                                      <p:cBhvr>
                                        <p:cTn id="628" dur="500" fill="hold"/>
                                        <p:tgtEl>
                                          <p:spTgt spid="28"/>
                                        </p:tgtEl>
                                        <p:attrNameLst>
                                          <p:attrName>ppt_h</p:attrName>
                                        </p:attrNameLst>
                                      </p:cBhvr>
                                      <p:tavLst>
                                        <p:tav tm="0">
                                          <p:val>
                                            <p:fltVal val="0"/>
                                          </p:val>
                                        </p:tav>
                                        <p:tav tm="100000">
                                          <p:val>
                                            <p:strVal val="#ppt_h"/>
                                          </p:val>
                                        </p:tav>
                                      </p:tavLst>
                                    </p:anim>
                                    <p:animEffect transition="in" filter="fade">
                                      <p:cBhvr>
                                        <p:cTn id="629" dur="500"/>
                                        <p:tgtEl>
                                          <p:spTgt spid="28"/>
                                        </p:tgtEl>
                                      </p:cBhvr>
                                    </p:animEffect>
                                  </p:childTnLst>
                                </p:cTn>
                              </p:par>
                            </p:childTnLst>
                          </p:cTn>
                        </p:par>
                      </p:childTnLst>
                    </p:cTn>
                  </p:par>
                  <p:par>
                    <p:cTn id="630" fill="hold">
                      <p:stCondLst>
                        <p:cond delay="indefinite"/>
                      </p:stCondLst>
                      <p:childTnLst>
                        <p:par>
                          <p:cTn id="631" fill="hold">
                            <p:stCondLst>
                              <p:cond delay="0"/>
                            </p:stCondLst>
                            <p:childTnLst>
                              <p:par>
                                <p:cTn id="632" presetID="53" presetClass="entr" presetSubtype="16" fill="hold" grpId="0" nodeType="clickEffect">
                                  <p:stCondLst>
                                    <p:cond delay="0"/>
                                  </p:stCondLst>
                                  <p:childTnLst>
                                    <p:set>
                                      <p:cBhvr>
                                        <p:cTn id="633" dur="1" fill="hold">
                                          <p:stCondLst>
                                            <p:cond delay="0"/>
                                          </p:stCondLst>
                                        </p:cTn>
                                        <p:tgtEl>
                                          <p:spTgt spid="575"/>
                                        </p:tgtEl>
                                        <p:attrNameLst>
                                          <p:attrName>style.visibility</p:attrName>
                                        </p:attrNameLst>
                                      </p:cBhvr>
                                      <p:to>
                                        <p:strVal val="visible"/>
                                      </p:to>
                                    </p:set>
                                    <p:anim calcmode="lin" valueType="num">
                                      <p:cBhvr>
                                        <p:cTn id="634" dur="500" fill="hold"/>
                                        <p:tgtEl>
                                          <p:spTgt spid="575"/>
                                        </p:tgtEl>
                                        <p:attrNameLst>
                                          <p:attrName>ppt_w</p:attrName>
                                        </p:attrNameLst>
                                      </p:cBhvr>
                                      <p:tavLst>
                                        <p:tav tm="0">
                                          <p:val>
                                            <p:fltVal val="0"/>
                                          </p:val>
                                        </p:tav>
                                        <p:tav tm="100000">
                                          <p:val>
                                            <p:strVal val="#ppt_w"/>
                                          </p:val>
                                        </p:tav>
                                      </p:tavLst>
                                    </p:anim>
                                    <p:anim calcmode="lin" valueType="num">
                                      <p:cBhvr>
                                        <p:cTn id="635" dur="500" fill="hold"/>
                                        <p:tgtEl>
                                          <p:spTgt spid="575"/>
                                        </p:tgtEl>
                                        <p:attrNameLst>
                                          <p:attrName>ppt_h</p:attrName>
                                        </p:attrNameLst>
                                      </p:cBhvr>
                                      <p:tavLst>
                                        <p:tav tm="0">
                                          <p:val>
                                            <p:fltVal val="0"/>
                                          </p:val>
                                        </p:tav>
                                        <p:tav tm="100000">
                                          <p:val>
                                            <p:strVal val="#ppt_h"/>
                                          </p:val>
                                        </p:tav>
                                      </p:tavLst>
                                    </p:anim>
                                    <p:animEffect transition="in" filter="fade">
                                      <p:cBhvr>
                                        <p:cTn id="636" dur="500"/>
                                        <p:tgtEl>
                                          <p:spTgt spid="575"/>
                                        </p:tgtEl>
                                      </p:cBhvr>
                                    </p:animEffect>
                                  </p:childTnLst>
                                </p:cTn>
                              </p:par>
                              <p:par>
                                <p:cTn id="637" presetID="53" presetClass="entr" presetSubtype="16" fill="hold" nodeType="withEffect">
                                  <p:stCondLst>
                                    <p:cond delay="0"/>
                                  </p:stCondLst>
                                  <p:childTnLst>
                                    <p:set>
                                      <p:cBhvr>
                                        <p:cTn id="638" dur="1" fill="hold">
                                          <p:stCondLst>
                                            <p:cond delay="0"/>
                                          </p:stCondLst>
                                        </p:cTn>
                                        <p:tgtEl>
                                          <p:spTgt spid="35"/>
                                        </p:tgtEl>
                                        <p:attrNameLst>
                                          <p:attrName>style.visibility</p:attrName>
                                        </p:attrNameLst>
                                      </p:cBhvr>
                                      <p:to>
                                        <p:strVal val="visible"/>
                                      </p:to>
                                    </p:set>
                                    <p:anim calcmode="lin" valueType="num">
                                      <p:cBhvr>
                                        <p:cTn id="639" dur="500" fill="hold"/>
                                        <p:tgtEl>
                                          <p:spTgt spid="35"/>
                                        </p:tgtEl>
                                        <p:attrNameLst>
                                          <p:attrName>ppt_w</p:attrName>
                                        </p:attrNameLst>
                                      </p:cBhvr>
                                      <p:tavLst>
                                        <p:tav tm="0">
                                          <p:val>
                                            <p:fltVal val="0"/>
                                          </p:val>
                                        </p:tav>
                                        <p:tav tm="100000">
                                          <p:val>
                                            <p:strVal val="#ppt_w"/>
                                          </p:val>
                                        </p:tav>
                                      </p:tavLst>
                                    </p:anim>
                                    <p:anim calcmode="lin" valueType="num">
                                      <p:cBhvr>
                                        <p:cTn id="640" dur="500" fill="hold"/>
                                        <p:tgtEl>
                                          <p:spTgt spid="35"/>
                                        </p:tgtEl>
                                        <p:attrNameLst>
                                          <p:attrName>ppt_h</p:attrName>
                                        </p:attrNameLst>
                                      </p:cBhvr>
                                      <p:tavLst>
                                        <p:tav tm="0">
                                          <p:val>
                                            <p:fltVal val="0"/>
                                          </p:val>
                                        </p:tav>
                                        <p:tav tm="100000">
                                          <p:val>
                                            <p:strVal val="#ppt_h"/>
                                          </p:val>
                                        </p:tav>
                                      </p:tavLst>
                                    </p:anim>
                                    <p:animEffect transition="in" filter="fade">
                                      <p:cBhvr>
                                        <p:cTn id="641" dur="500"/>
                                        <p:tgtEl>
                                          <p:spTgt spid="35"/>
                                        </p:tgtEl>
                                      </p:cBhvr>
                                    </p:animEffect>
                                  </p:childTnLst>
                                </p:cTn>
                              </p:par>
                              <p:par>
                                <p:cTn id="642" presetID="53" presetClass="entr" presetSubtype="16" fill="hold" nodeType="withEffect">
                                  <p:stCondLst>
                                    <p:cond delay="0"/>
                                  </p:stCondLst>
                                  <p:childTnLst>
                                    <p:set>
                                      <p:cBhvr>
                                        <p:cTn id="643" dur="1" fill="hold">
                                          <p:stCondLst>
                                            <p:cond delay="0"/>
                                          </p:stCondLst>
                                        </p:cTn>
                                        <p:tgtEl>
                                          <p:spTgt spid="26"/>
                                        </p:tgtEl>
                                        <p:attrNameLst>
                                          <p:attrName>style.visibility</p:attrName>
                                        </p:attrNameLst>
                                      </p:cBhvr>
                                      <p:to>
                                        <p:strVal val="visible"/>
                                      </p:to>
                                    </p:set>
                                    <p:anim calcmode="lin" valueType="num">
                                      <p:cBhvr>
                                        <p:cTn id="644" dur="500" fill="hold"/>
                                        <p:tgtEl>
                                          <p:spTgt spid="26"/>
                                        </p:tgtEl>
                                        <p:attrNameLst>
                                          <p:attrName>ppt_w</p:attrName>
                                        </p:attrNameLst>
                                      </p:cBhvr>
                                      <p:tavLst>
                                        <p:tav tm="0">
                                          <p:val>
                                            <p:fltVal val="0"/>
                                          </p:val>
                                        </p:tav>
                                        <p:tav tm="100000">
                                          <p:val>
                                            <p:strVal val="#ppt_w"/>
                                          </p:val>
                                        </p:tav>
                                      </p:tavLst>
                                    </p:anim>
                                    <p:anim calcmode="lin" valueType="num">
                                      <p:cBhvr>
                                        <p:cTn id="645" dur="500" fill="hold"/>
                                        <p:tgtEl>
                                          <p:spTgt spid="26"/>
                                        </p:tgtEl>
                                        <p:attrNameLst>
                                          <p:attrName>ppt_h</p:attrName>
                                        </p:attrNameLst>
                                      </p:cBhvr>
                                      <p:tavLst>
                                        <p:tav tm="0">
                                          <p:val>
                                            <p:fltVal val="0"/>
                                          </p:val>
                                        </p:tav>
                                        <p:tav tm="100000">
                                          <p:val>
                                            <p:strVal val="#ppt_h"/>
                                          </p:val>
                                        </p:tav>
                                      </p:tavLst>
                                    </p:anim>
                                    <p:animEffect transition="in" filter="fade">
                                      <p:cBhvr>
                                        <p:cTn id="646" dur="500"/>
                                        <p:tgtEl>
                                          <p:spTgt spid="26"/>
                                        </p:tgtEl>
                                      </p:cBhvr>
                                    </p:animEffect>
                                  </p:childTnLst>
                                </p:cTn>
                              </p:par>
                            </p:childTnLst>
                          </p:cTn>
                        </p:par>
                        <p:par>
                          <p:cTn id="647" fill="hold">
                            <p:stCondLst>
                              <p:cond delay="500"/>
                            </p:stCondLst>
                            <p:childTnLst>
                              <p:par>
                                <p:cTn id="648" presetID="22" presetClass="entr" presetSubtype="2" fill="hold" nodeType="afterEffect">
                                  <p:stCondLst>
                                    <p:cond delay="0"/>
                                  </p:stCondLst>
                                  <p:childTnLst>
                                    <p:set>
                                      <p:cBhvr>
                                        <p:cTn id="649" dur="1" fill="hold">
                                          <p:stCondLst>
                                            <p:cond delay="0"/>
                                          </p:stCondLst>
                                        </p:cTn>
                                        <p:tgtEl>
                                          <p:spTgt spid="4"/>
                                        </p:tgtEl>
                                        <p:attrNameLst>
                                          <p:attrName>style.visibility</p:attrName>
                                        </p:attrNameLst>
                                      </p:cBhvr>
                                      <p:to>
                                        <p:strVal val="visible"/>
                                      </p:to>
                                    </p:set>
                                    <p:animEffect transition="in" filter="wipe(right)">
                                      <p:cBhvr>
                                        <p:cTn id="650" dur="500"/>
                                        <p:tgtEl>
                                          <p:spTgt spid="4"/>
                                        </p:tgtEl>
                                      </p:cBhvr>
                                    </p:animEffect>
                                  </p:childTnLst>
                                </p:cTn>
                              </p:par>
                            </p:childTnLst>
                          </p:cTn>
                        </p:par>
                        <p:par>
                          <p:cTn id="651" fill="hold">
                            <p:stCondLst>
                              <p:cond delay="1000"/>
                            </p:stCondLst>
                            <p:childTnLst>
                              <p:par>
                                <p:cTn id="652" presetID="22" presetClass="entr" presetSubtype="8" fill="hold" nodeType="afterEffect">
                                  <p:stCondLst>
                                    <p:cond delay="0"/>
                                  </p:stCondLst>
                                  <p:childTnLst>
                                    <p:set>
                                      <p:cBhvr>
                                        <p:cTn id="653" dur="1" fill="hold">
                                          <p:stCondLst>
                                            <p:cond delay="0"/>
                                          </p:stCondLst>
                                        </p:cTn>
                                        <p:tgtEl>
                                          <p:spTgt spid="46"/>
                                        </p:tgtEl>
                                        <p:attrNameLst>
                                          <p:attrName>style.visibility</p:attrName>
                                        </p:attrNameLst>
                                      </p:cBhvr>
                                      <p:to>
                                        <p:strVal val="visible"/>
                                      </p:to>
                                    </p:set>
                                    <p:animEffect transition="in" filter="wipe(left)">
                                      <p:cBhvr>
                                        <p:cTn id="654" dur="1250"/>
                                        <p:tgtEl>
                                          <p:spTgt spid="46"/>
                                        </p:tgtEl>
                                      </p:cBhvr>
                                    </p:animEffect>
                                  </p:childTnLst>
                                </p:cTn>
                              </p:par>
                            </p:childTnLst>
                          </p:cTn>
                        </p:par>
                        <p:par>
                          <p:cTn id="655" fill="hold">
                            <p:stCondLst>
                              <p:cond delay="2500"/>
                            </p:stCondLst>
                            <p:childTnLst>
                              <p:par>
                                <p:cTn id="656" presetID="22" presetClass="entr" presetSubtype="2" fill="hold" nodeType="afterEffect">
                                  <p:stCondLst>
                                    <p:cond delay="0"/>
                                  </p:stCondLst>
                                  <p:childTnLst>
                                    <p:set>
                                      <p:cBhvr>
                                        <p:cTn id="657" dur="1" fill="hold">
                                          <p:stCondLst>
                                            <p:cond delay="0"/>
                                          </p:stCondLst>
                                        </p:cTn>
                                        <p:tgtEl>
                                          <p:spTgt spid="802"/>
                                        </p:tgtEl>
                                        <p:attrNameLst>
                                          <p:attrName>style.visibility</p:attrName>
                                        </p:attrNameLst>
                                      </p:cBhvr>
                                      <p:to>
                                        <p:strVal val="visible"/>
                                      </p:to>
                                    </p:set>
                                    <p:animEffect transition="in" filter="wipe(right)">
                                      <p:cBhvr>
                                        <p:cTn id="658" dur="500"/>
                                        <p:tgtEl>
                                          <p:spTgt spid="802"/>
                                        </p:tgtEl>
                                      </p:cBhvr>
                                    </p:animEffect>
                                  </p:childTnLst>
                                </p:cTn>
                              </p:par>
                            </p:childTnLst>
                          </p:cTn>
                        </p:par>
                      </p:childTnLst>
                    </p:cTn>
                  </p:par>
                  <p:par>
                    <p:cTn id="659" fill="hold">
                      <p:stCondLst>
                        <p:cond delay="indefinite"/>
                      </p:stCondLst>
                      <p:childTnLst>
                        <p:par>
                          <p:cTn id="660" fill="hold">
                            <p:stCondLst>
                              <p:cond delay="0"/>
                            </p:stCondLst>
                            <p:childTnLst>
                              <p:par>
                                <p:cTn id="661" presetID="22" presetClass="entr" presetSubtype="1" fill="hold" nodeType="clickEffect">
                                  <p:stCondLst>
                                    <p:cond delay="0"/>
                                  </p:stCondLst>
                                  <p:childTnLst>
                                    <p:set>
                                      <p:cBhvr>
                                        <p:cTn id="662" dur="1" fill="hold">
                                          <p:stCondLst>
                                            <p:cond delay="0"/>
                                          </p:stCondLst>
                                        </p:cTn>
                                        <p:tgtEl>
                                          <p:spTgt spid="716"/>
                                        </p:tgtEl>
                                        <p:attrNameLst>
                                          <p:attrName>style.visibility</p:attrName>
                                        </p:attrNameLst>
                                      </p:cBhvr>
                                      <p:to>
                                        <p:strVal val="visible"/>
                                      </p:to>
                                    </p:set>
                                    <p:animEffect transition="in" filter="wipe(up)">
                                      <p:cBhvr>
                                        <p:cTn id="663" dur="500"/>
                                        <p:tgtEl>
                                          <p:spTgt spid="716"/>
                                        </p:tgtEl>
                                      </p:cBhvr>
                                    </p:animEffect>
                                  </p:childTnLst>
                                </p:cTn>
                              </p:par>
                            </p:childTnLst>
                          </p:cTn>
                        </p:par>
                        <p:par>
                          <p:cTn id="664" fill="hold">
                            <p:stCondLst>
                              <p:cond delay="500"/>
                            </p:stCondLst>
                            <p:childTnLst>
                              <p:par>
                                <p:cTn id="665" presetID="53" presetClass="entr" presetSubtype="16" fill="hold" nodeType="afterEffect">
                                  <p:stCondLst>
                                    <p:cond delay="0"/>
                                  </p:stCondLst>
                                  <p:childTnLst>
                                    <p:set>
                                      <p:cBhvr>
                                        <p:cTn id="666" dur="1" fill="hold">
                                          <p:stCondLst>
                                            <p:cond delay="0"/>
                                          </p:stCondLst>
                                        </p:cTn>
                                        <p:tgtEl>
                                          <p:spTgt spid="475"/>
                                        </p:tgtEl>
                                        <p:attrNameLst>
                                          <p:attrName>style.visibility</p:attrName>
                                        </p:attrNameLst>
                                      </p:cBhvr>
                                      <p:to>
                                        <p:strVal val="visible"/>
                                      </p:to>
                                    </p:set>
                                    <p:anim calcmode="lin" valueType="num">
                                      <p:cBhvr>
                                        <p:cTn id="667" dur="500" fill="hold"/>
                                        <p:tgtEl>
                                          <p:spTgt spid="475"/>
                                        </p:tgtEl>
                                        <p:attrNameLst>
                                          <p:attrName>ppt_w</p:attrName>
                                        </p:attrNameLst>
                                      </p:cBhvr>
                                      <p:tavLst>
                                        <p:tav tm="0">
                                          <p:val>
                                            <p:fltVal val="0"/>
                                          </p:val>
                                        </p:tav>
                                        <p:tav tm="100000">
                                          <p:val>
                                            <p:strVal val="#ppt_w"/>
                                          </p:val>
                                        </p:tav>
                                      </p:tavLst>
                                    </p:anim>
                                    <p:anim calcmode="lin" valueType="num">
                                      <p:cBhvr>
                                        <p:cTn id="668" dur="500" fill="hold"/>
                                        <p:tgtEl>
                                          <p:spTgt spid="475"/>
                                        </p:tgtEl>
                                        <p:attrNameLst>
                                          <p:attrName>ppt_h</p:attrName>
                                        </p:attrNameLst>
                                      </p:cBhvr>
                                      <p:tavLst>
                                        <p:tav tm="0">
                                          <p:val>
                                            <p:fltVal val="0"/>
                                          </p:val>
                                        </p:tav>
                                        <p:tav tm="100000">
                                          <p:val>
                                            <p:strVal val="#ppt_h"/>
                                          </p:val>
                                        </p:tav>
                                      </p:tavLst>
                                    </p:anim>
                                    <p:animEffect transition="in" filter="fade">
                                      <p:cBhvr>
                                        <p:cTn id="669" dur="500"/>
                                        <p:tgtEl>
                                          <p:spTgt spid="475"/>
                                        </p:tgtEl>
                                      </p:cBhvr>
                                    </p:animEffect>
                                  </p:childTnLst>
                                </p:cTn>
                              </p:par>
                            </p:childTnLst>
                          </p:cTn>
                        </p:par>
                        <p:par>
                          <p:cTn id="670" fill="hold">
                            <p:stCondLst>
                              <p:cond delay="1000"/>
                            </p:stCondLst>
                            <p:childTnLst>
                              <p:par>
                                <p:cTn id="671" presetID="22" presetClass="entr" presetSubtype="2" fill="hold" nodeType="afterEffect">
                                  <p:stCondLst>
                                    <p:cond delay="0"/>
                                  </p:stCondLst>
                                  <p:childTnLst>
                                    <p:set>
                                      <p:cBhvr>
                                        <p:cTn id="672" dur="1" fill="hold">
                                          <p:stCondLst>
                                            <p:cond delay="0"/>
                                          </p:stCondLst>
                                        </p:cTn>
                                        <p:tgtEl>
                                          <p:spTgt spid="800"/>
                                        </p:tgtEl>
                                        <p:attrNameLst>
                                          <p:attrName>style.visibility</p:attrName>
                                        </p:attrNameLst>
                                      </p:cBhvr>
                                      <p:to>
                                        <p:strVal val="visible"/>
                                      </p:to>
                                    </p:set>
                                    <p:animEffect transition="in" filter="wipe(right)">
                                      <p:cBhvr>
                                        <p:cTn id="673" dur="500"/>
                                        <p:tgtEl>
                                          <p:spTgt spid="800"/>
                                        </p:tgtEl>
                                      </p:cBhvr>
                                    </p:animEffect>
                                  </p:childTnLst>
                                </p:cTn>
                              </p:par>
                            </p:childTnLst>
                          </p:cTn>
                        </p:par>
                      </p:childTnLst>
                    </p:cTn>
                  </p:par>
                  <p:par>
                    <p:cTn id="674" fill="hold">
                      <p:stCondLst>
                        <p:cond delay="indefinite"/>
                      </p:stCondLst>
                      <p:childTnLst>
                        <p:par>
                          <p:cTn id="675" fill="hold">
                            <p:stCondLst>
                              <p:cond delay="0"/>
                            </p:stCondLst>
                            <p:childTnLst>
                              <p:par>
                                <p:cTn id="676" presetID="53" presetClass="entr" presetSubtype="16" fill="hold" nodeType="clickEffect">
                                  <p:stCondLst>
                                    <p:cond delay="0"/>
                                  </p:stCondLst>
                                  <p:childTnLst>
                                    <p:set>
                                      <p:cBhvr>
                                        <p:cTn id="677" dur="1" fill="hold">
                                          <p:stCondLst>
                                            <p:cond delay="0"/>
                                          </p:stCondLst>
                                        </p:cTn>
                                        <p:tgtEl>
                                          <p:spTgt spid="84"/>
                                        </p:tgtEl>
                                        <p:attrNameLst>
                                          <p:attrName>style.visibility</p:attrName>
                                        </p:attrNameLst>
                                      </p:cBhvr>
                                      <p:to>
                                        <p:strVal val="visible"/>
                                      </p:to>
                                    </p:set>
                                    <p:anim calcmode="lin" valueType="num">
                                      <p:cBhvr>
                                        <p:cTn id="678" dur="500" fill="hold"/>
                                        <p:tgtEl>
                                          <p:spTgt spid="84"/>
                                        </p:tgtEl>
                                        <p:attrNameLst>
                                          <p:attrName>ppt_w</p:attrName>
                                        </p:attrNameLst>
                                      </p:cBhvr>
                                      <p:tavLst>
                                        <p:tav tm="0">
                                          <p:val>
                                            <p:fltVal val="0"/>
                                          </p:val>
                                        </p:tav>
                                        <p:tav tm="100000">
                                          <p:val>
                                            <p:strVal val="#ppt_w"/>
                                          </p:val>
                                        </p:tav>
                                      </p:tavLst>
                                    </p:anim>
                                    <p:anim calcmode="lin" valueType="num">
                                      <p:cBhvr>
                                        <p:cTn id="679" dur="500" fill="hold"/>
                                        <p:tgtEl>
                                          <p:spTgt spid="84"/>
                                        </p:tgtEl>
                                        <p:attrNameLst>
                                          <p:attrName>ppt_h</p:attrName>
                                        </p:attrNameLst>
                                      </p:cBhvr>
                                      <p:tavLst>
                                        <p:tav tm="0">
                                          <p:val>
                                            <p:fltVal val="0"/>
                                          </p:val>
                                        </p:tav>
                                        <p:tav tm="100000">
                                          <p:val>
                                            <p:strVal val="#ppt_h"/>
                                          </p:val>
                                        </p:tav>
                                      </p:tavLst>
                                    </p:anim>
                                    <p:animEffect transition="in" filter="fade">
                                      <p:cBhvr>
                                        <p:cTn id="680" dur="500"/>
                                        <p:tgtEl>
                                          <p:spTgt spid="84"/>
                                        </p:tgtEl>
                                      </p:cBhvr>
                                    </p:animEffect>
                                  </p:childTnLst>
                                </p:cTn>
                              </p:par>
                            </p:childTnLst>
                          </p:cTn>
                        </p:par>
                        <p:par>
                          <p:cTn id="681" fill="hold">
                            <p:stCondLst>
                              <p:cond delay="500"/>
                            </p:stCondLst>
                            <p:childTnLst>
                              <p:par>
                                <p:cTn id="682" presetID="22" presetClass="entr" presetSubtype="2" fill="hold" nodeType="afterEffect">
                                  <p:stCondLst>
                                    <p:cond delay="0"/>
                                  </p:stCondLst>
                                  <p:childTnLst>
                                    <p:set>
                                      <p:cBhvr>
                                        <p:cTn id="683" dur="1" fill="hold">
                                          <p:stCondLst>
                                            <p:cond delay="0"/>
                                          </p:stCondLst>
                                        </p:cTn>
                                        <p:tgtEl>
                                          <p:spTgt spid="801"/>
                                        </p:tgtEl>
                                        <p:attrNameLst>
                                          <p:attrName>style.visibility</p:attrName>
                                        </p:attrNameLst>
                                      </p:cBhvr>
                                      <p:to>
                                        <p:strVal val="visible"/>
                                      </p:to>
                                    </p:set>
                                    <p:animEffect transition="in" filter="wipe(right)">
                                      <p:cBhvr>
                                        <p:cTn id="684" dur="500"/>
                                        <p:tgtEl>
                                          <p:spTgt spid="801"/>
                                        </p:tgtEl>
                                      </p:cBhvr>
                                    </p:animEffect>
                                  </p:childTnLst>
                                </p:cTn>
                              </p:par>
                            </p:childTnLst>
                          </p:cTn>
                        </p:par>
                      </p:childTnLst>
                    </p:cTn>
                  </p:par>
                  <p:par>
                    <p:cTn id="685" fill="hold">
                      <p:stCondLst>
                        <p:cond delay="indefinite"/>
                      </p:stCondLst>
                      <p:childTnLst>
                        <p:par>
                          <p:cTn id="686" fill="hold">
                            <p:stCondLst>
                              <p:cond delay="0"/>
                            </p:stCondLst>
                            <p:childTnLst>
                              <p:par>
                                <p:cTn id="687" presetID="53" presetClass="entr" presetSubtype="16" fill="hold" grpId="0" nodeType="clickEffect">
                                  <p:stCondLst>
                                    <p:cond delay="0"/>
                                  </p:stCondLst>
                                  <p:childTnLst>
                                    <p:set>
                                      <p:cBhvr>
                                        <p:cTn id="688" dur="1" fill="hold">
                                          <p:stCondLst>
                                            <p:cond delay="0"/>
                                          </p:stCondLst>
                                        </p:cTn>
                                        <p:tgtEl>
                                          <p:spTgt spid="670"/>
                                        </p:tgtEl>
                                        <p:attrNameLst>
                                          <p:attrName>style.visibility</p:attrName>
                                        </p:attrNameLst>
                                      </p:cBhvr>
                                      <p:to>
                                        <p:strVal val="visible"/>
                                      </p:to>
                                    </p:set>
                                    <p:anim calcmode="lin" valueType="num">
                                      <p:cBhvr>
                                        <p:cTn id="689" dur="500" fill="hold"/>
                                        <p:tgtEl>
                                          <p:spTgt spid="670"/>
                                        </p:tgtEl>
                                        <p:attrNameLst>
                                          <p:attrName>ppt_w</p:attrName>
                                        </p:attrNameLst>
                                      </p:cBhvr>
                                      <p:tavLst>
                                        <p:tav tm="0">
                                          <p:val>
                                            <p:fltVal val="0"/>
                                          </p:val>
                                        </p:tav>
                                        <p:tav tm="100000">
                                          <p:val>
                                            <p:strVal val="#ppt_w"/>
                                          </p:val>
                                        </p:tav>
                                      </p:tavLst>
                                    </p:anim>
                                    <p:anim calcmode="lin" valueType="num">
                                      <p:cBhvr>
                                        <p:cTn id="690" dur="500" fill="hold"/>
                                        <p:tgtEl>
                                          <p:spTgt spid="670"/>
                                        </p:tgtEl>
                                        <p:attrNameLst>
                                          <p:attrName>ppt_h</p:attrName>
                                        </p:attrNameLst>
                                      </p:cBhvr>
                                      <p:tavLst>
                                        <p:tav tm="0">
                                          <p:val>
                                            <p:fltVal val="0"/>
                                          </p:val>
                                        </p:tav>
                                        <p:tav tm="100000">
                                          <p:val>
                                            <p:strVal val="#ppt_h"/>
                                          </p:val>
                                        </p:tav>
                                      </p:tavLst>
                                    </p:anim>
                                    <p:animEffect transition="in" filter="fade">
                                      <p:cBhvr>
                                        <p:cTn id="691" dur="500"/>
                                        <p:tgtEl>
                                          <p:spTgt spid="670"/>
                                        </p:tgtEl>
                                      </p:cBhvr>
                                    </p:animEffect>
                                  </p:childTnLst>
                                </p:cTn>
                              </p:par>
                              <p:par>
                                <p:cTn id="692" presetID="53" presetClass="entr" presetSubtype="16" fill="hold" grpId="0" nodeType="withEffect">
                                  <p:stCondLst>
                                    <p:cond delay="0"/>
                                  </p:stCondLst>
                                  <p:childTnLst>
                                    <p:set>
                                      <p:cBhvr>
                                        <p:cTn id="693" dur="1" fill="hold">
                                          <p:stCondLst>
                                            <p:cond delay="0"/>
                                          </p:stCondLst>
                                        </p:cTn>
                                        <p:tgtEl>
                                          <p:spTgt spid="671"/>
                                        </p:tgtEl>
                                        <p:attrNameLst>
                                          <p:attrName>style.visibility</p:attrName>
                                        </p:attrNameLst>
                                      </p:cBhvr>
                                      <p:to>
                                        <p:strVal val="visible"/>
                                      </p:to>
                                    </p:set>
                                    <p:anim calcmode="lin" valueType="num">
                                      <p:cBhvr>
                                        <p:cTn id="694" dur="500" fill="hold"/>
                                        <p:tgtEl>
                                          <p:spTgt spid="671"/>
                                        </p:tgtEl>
                                        <p:attrNameLst>
                                          <p:attrName>ppt_w</p:attrName>
                                        </p:attrNameLst>
                                      </p:cBhvr>
                                      <p:tavLst>
                                        <p:tav tm="0">
                                          <p:val>
                                            <p:fltVal val="0"/>
                                          </p:val>
                                        </p:tav>
                                        <p:tav tm="100000">
                                          <p:val>
                                            <p:strVal val="#ppt_w"/>
                                          </p:val>
                                        </p:tav>
                                      </p:tavLst>
                                    </p:anim>
                                    <p:anim calcmode="lin" valueType="num">
                                      <p:cBhvr>
                                        <p:cTn id="695" dur="500" fill="hold"/>
                                        <p:tgtEl>
                                          <p:spTgt spid="671"/>
                                        </p:tgtEl>
                                        <p:attrNameLst>
                                          <p:attrName>ppt_h</p:attrName>
                                        </p:attrNameLst>
                                      </p:cBhvr>
                                      <p:tavLst>
                                        <p:tav tm="0">
                                          <p:val>
                                            <p:fltVal val="0"/>
                                          </p:val>
                                        </p:tav>
                                        <p:tav tm="100000">
                                          <p:val>
                                            <p:strVal val="#ppt_h"/>
                                          </p:val>
                                        </p:tav>
                                      </p:tavLst>
                                    </p:anim>
                                    <p:animEffect transition="in" filter="fade">
                                      <p:cBhvr>
                                        <p:cTn id="696" dur="500"/>
                                        <p:tgtEl>
                                          <p:spTgt spid="671"/>
                                        </p:tgtEl>
                                      </p:cBhvr>
                                    </p:animEffect>
                                  </p:childTnLst>
                                </p:cTn>
                              </p:par>
                              <p:par>
                                <p:cTn id="697" presetID="53" presetClass="entr" presetSubtype="16" fill="hold" nodeType="withEffect">
                                  <p:stCondLst>
                                    <p:cond delay="0"/>
                                  </p:stCondLst>
                                  <p:childTnLst>
                                    <p:set>
                                      <p:cBhvr>
                                        <p:cTn id="698" dur="1" fill="hold">
                                          <p:stCondLst>
                                            <p:cond delay="0"/>
                                          </p:stCondLst>
                                        </p:cTn>
                                        <p:tgtEl>
                                          <p:spTgt spid="5"/>
                                        </p:tgtEl>
                                        <p:attrNameLst>
                                          <p:attrName>style.visibility</p:attrName>
                                        </p:attrNameLst>
                                      </p:cBhvr>
                                      <p:to>
                                        <p:strVal val="visible"/>
                                      </p:to>
                                    </p:set>
                                    <p:anim calcmode="lin" valueType="num">
                                      <p:cBhvr>
                                        <p:cTn id="699" dur="500" fill="hold"/>
                                        <p:tgtEl>
                                          <p:spTgt spid="5"/>
                                        </p:tgtEl>
                                        <p:attrNameLst>
                                          <p:attrName>ppt_w</p:attrName>
                                        </p:attrNameLst>
                                      </p:cBhvr>
                                      <p:tavLst>
                                        <p:tav tm="0">
                                          <p:val>
                                            <p:fltVal val="0"/>
                                          </p:val>
                                        </p:tav>
                                        <p:tav tm="100000">
                                          <p:val>
                                            <p:strVal val="#ppt_w"/>
                                          </p:val>
                                        </p:tav>
                                      </p:tavLst>
                                    </p:anim>
                                    <p:anim calcmode="lin" valueType="num">
                                      <p:cBhvr>
                                        <p:cTn id="700" dur="500" fill="hold"/>
                                        <p:tgtEl>
                                          <p:spTgt spid="5"/>
                                        </p:tgtEl>
                                        <p:attrNameLst>
                                          <p:attrName>ppt_h</p:attrName>
                                        </p:attrNameLst>
                                      </p:cBhvr>
                                      <p:tavLst>
                                        <p:tav tm="0">
                                          <p:val>
                                            <p:fltVal val="0"/>
                                          </p:val>
                                        </p:tav>
                                        <p:tav tm="100000">
                                          <p:val>
                                            <p:strVal val="#ppt_h"/>
                                          </p:val>
                                        </p:tav>
                                      </p:tavLst>
                                    </p:anim>
                                    <p:animEffect transition="in" filter="fade">
                                      <p:cBhvr>
                                        <p:cTn id="701" dur="500"/>
                                        <p:tgtEl>
                                          <p:spTgt spid="5"/>
                                        </p:tgtEl>
                                      </p:cBhvr>
                                    </p:animEffect>
                                  </p:childTnLst>
                                </p:cTn>
                              </p:par>
                              <p:par>
                                <p:cTn id="702" presetID="53" presetClass="entr" presetSubtype="16" fill="hold" nodeType="withEffect">
                                  <p:stCondLst>
                                    <p:cond delay="0"/>
                                  </p:stCondLst>
                                  <p:childTnLst>
                                    <p:set>
                                      <p:cBhvr>
                                        <p:cTn id="703" dur="1" fill="hold">
                                          <p:stCondLst>
                                            <p:cond delay="0"/>
                                          </p:stCondLst>
                                        </p:cTn>
                                        <p:tgtEl>
                                          <p:spTgt spid="2"/>
                                        </p:tgtEl>
                                        <p:attrNameLst>
                                          <p:attrName>style.visibility</p:attrName>
                                        </p:attrNameLst>
                                      </p:cBhvr>
                                      <p:to>
                                        <p:strVal val="visible"/>
                                      </p:to>
                                    </p:set>
                                    <p:anim calcmode="lin" valueType="num">
                                      <p:cBhvr>
                                        <p:cTn id="704" dur="500" fill="hold"/>
                                        <p:tgtEl>
                                          <p:spTgt spid="2"/>
                                        </p:tgtEl>
                                        <p:attrNameLst>
                                          <p:attrName>ppt_w</p:attrName>
                                        </p:attrNameLst>
                                      </p:cBhvr>
                                      <p:tavLst>
                                        <p:tav tm="0">
                                          <p:val>
                                            <p:fltVal val="0"/>
                                          </p:val>
                                        </p:tav>
                                        <p:tav tm="100000">
                                          <p:val>
                                            <p:strVal val="#ppt_w"/>
                                          </p:val>
                                        </p:tav>
                                      </p:tavLst>
                                    </p:anim>
                                    <p:anim calcmode="lin" valueType="num">
                                      <p:cBhvr>
                                        <p:cTn id="705" dur="500" fill="hold"/>
                                        <p:tgtEl>
                                          <p:spTgt spid="2"/>
                                        </p:tgtEl>
                                        <p:attrNameLst>
                                          <p:attrName>ppt_h</p:attrName>
                                        </p:attrNameLst>
                                      </p:cBhvr>
                                      <p:tavLst>
                                        <p:tav tm="0">
                                          <p:val>
                                            <p:fltVal val="0"/>
                                          </p:val>
                                        </p:tav>
                                        <p:tav tm="100000">
                                          <p:val>
                                            <p:strVal val="#ppt_h"/>
                                          </p:val>
                                        </p:tav>
                                      </p:tavLst>
                                    </p:anim>
                                    <p:animEffect transition="in" filter="fade">
                                      <p:cBhvr>
                                        <p:cTn id="706" dur="500"/>
                                        <p:tgtEl>
                                          <p:spTgt spid="2"/>
                                        </p:tgtEl>
                                      </p:cBhvr>
                                    </p:animEffect>
                                  </p:childTnLst>
                                </p:cTn>
                              </p:par>
                            </p:childTnLst>
                          </p:cTn>
                        </p:par>
                        <p:par>
                          <p:cTn id="707" fill="hold">
                            <p:stCondLst>
                              <p:cond delay="500"/>
                            </p:stCondLst>
                            <p:childTnLst>
                              <p:par>
                                <p:cTn id="708" presetID="10" presetClass="entr" presetSubtype="0" fill="hold" nodeType="afterEffect">
                                  <p:stCondLst>
                                    <p:cond delay="0"/>
                                  </p:stCondLst>
                                  <p:childTnLst>
                                    <p:set>
                                      <p:cBhvr>
                                        <p:cTn id="709" dur="1" fill="hold">
                                          <p:stCondLst>
                                            <p:cond delay="0"/>
                                          </p:stCondLst>
                                        </p:cTn>
                                        <p:tgtEl>
                                          <p:spTgt spid="31"/>
                                        </p:tgtEl>
                                        <p:attrNameLst>
                                          <p:attrName>style.visibility</p:attrName>
                                        </p:attrNameLst>
                                      </p:cBhvr>
                                      <p:to>
                                        <p:strVal val="visible"/>
                                      </p:to>
                                    </p:set>
                                    <p:animEffect transition="in" filter="fade">
                                      <p:cBhvr>
                                        <p:cTn id="710" dur="500"/>
                                        <p:tgtEl>
                                          <p:spTgt spid="31"/>
                                        </p:tgtEl>
                                      </p:cBhvr>
                                    </p:animEffect>
                                  </p:childTnLst>
                                </p:cTn>
                              </p:par>
                            </p:childTnLst>
                          </p:cTn>
                        </p:par>
                      </p:childTnLst>
                    </p:cTn>
                  </p:par>
                  <p:par>
                    <p:cTn id="711" fill="hold">
                      <p:stCondLst>
                        <p:cond delay="indefinite"/>
                      </p:stCondLst>
                      <p:childTnLst>
                        <p:par>
                          <p:cTn id="712" fill="hold">
                            <p:stCondLst>
                              <p:cond delay="0"/>
                            </p:stCondLst>
                            <p:childTnLst>
                              <p:par>
                                <p:cTn id="713" presetID="26" presetClass="emph" presetSubtype="0" fill="hold" grpId="0" nodeType="clickEffect">
                                  <p:stCondLst>
                                    <p:cond delay="0"/>
                                  </p:stCondLst>
                                  <p:childTnLst>
                                    <p:animEffect transition="out" filter="fade">
                                      <p:cBhvr>
                                        <p:cTn id="714" dur="500" tmFilter="0, 0; .2, .5; .8, .5; 1, 0"/>
                                        <p:tgtEl>
                                          <p:spTgt spid="711"/>
                                        </p:tgtEl>
                                      </p:cBhvr>
                                    </p:animEffect>
                                    <p:animScale>
                                      <p:cBhvr>
                                        <p:cTn id="715" dur="250" autoRev="1" fill="hold"/>
                                        <p:tgtEl>
                                          <p:spTgt spid="711"/>
                                        </p:tgtEl>
                                      </p:cBhvr>
                                      <p:by x="105000" y="105000"/>
                                    </p:animScale>
                                  </p:childTnLst>
                                </p:cTn>
                              </p:par>
                            </p:childTnLst>
                          </p:cTn>
                        </p:par>
                        <p:par>
                          <p:cTn id="716" fill="hold">
                            <p:stCondLst>
                              <p:cond delay="500"/>
                            </p:stCondLst>
                            <p:childTnLst>
                              <p:par>
                                <p:cTn id="717" presetID="26" presetClass="emph" presetSubtype="0" fill="hold" grpId="0" nodeType="afterEffect">
                                  <p:stCondLst>
                                    <p:cond delay="0"/>
                                  </p:stCondLst>
                                  <p:childTnLst>
                                    <p:animEffect transition="out" filter="fade">
                                      <p:cBhvr>
                                        <p:cTn id="718" dur="500" tmFilter="0, 0; .2, .5; .8, .5; 1, 0"/>
                                        <p:tgtEl>
                                          <p:spTgt spid="500"/>
                                        </p:tgtEl>
                                      </p:cBhvr>
                                    </p:animEffect>
                                    <p:animScale>
                                      <p:cBhvr>
                                        <p:cTn id="719" dur="250" autoRev="1" fill="hold"/>
                                        <p:tgtEl>
                                          <p:spTgt spid="500"/>
                                        </p:tgtEl>
                                      </p:cBhvr>
                                      <p:by x="105000" y="105000"/>
                                    </p:animScale>
                                  </p:childTnLst>
                                </p:cTn>
                              </p:par>
                            </p:childTnLst>
                          </p:cTn>
                        </p:par>
                        <p:par>
                          <p:cTn id="720" fill="hold">
                            <p:stCondLst>
                              <p:cond delay="1000"/>
                            </p:stCondLst>
                            <p:childTnLst>
                              <p:par>
                                <p:cTn id="721" presetID="26" presetClass="emph" presetSubtype="0" fill="hold" grpId="0" nodeType="afterEffect">
                                  <p:stCondLst>
                                    <p:cond delay="0"/>
                                  </p:stCondLst>
                                  <p:childTnLst>
                                    <p:animEffect transition="out" filter="fade">
                                      <p:cBhvr>
                                        <p:cTn id="722" dur="500" tmFilter="0, 0; .2, .5; .8, .5; 1, 0"/>
                                        <p:tgtEl>
                                          <p:spTgt spid="394"/>
                                        </p:tgtEl>
                                      </p:cBhvr>
                                    </p:animEffect>
                                    <p:animScale>
                                      <p:cBhvr>
                                        <p:cTn id="723"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P spid="575" grpId="0" animBg="1"/>
      <p:bldP spid="803" grpId="0" animBg="1"/>
      <p:bldP spid="80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048164" y="5509238"/>
            <a:ext cx="3763487" cy="892367"/>
            <a:chOff x="2048164" y="5509238"/>
            <a:chExt cx="3763487" cy="892367"/>
          </a:xfrm>
        </p:grpSpPr>
        <p:sp>
          <p:nvSpPr>
            <p:cNvPr id="246" name="Rectangle 245"/>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668" name="Rectangle 667"/>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53" name="IoT"/>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sp>
        <p:nvSpPr>
          <p:cNvPr id="562" name="Rectangle 561"/>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Intranet Servers</a:t>
            </a:r>
            <a:endPar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510" name="Rectangle 509"/>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Extranet</a:t>
            </a:r>
            <a:endParaRPr kumimoji="0" lang="en-US" sz="1075"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152" name="Rectangle 151"/>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14" name="Freeform: Shape 13"/>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1" fmla="*/ 0 w 6075680"/>
              <a:gd name="connsiteY0-2" fmla="*/ 1671320 h 1671320"/>
              <a:gd name="connsiteX1-3" fmla="*/ 0 w 6075680"/>
              <a:gd name="connsiteY1-4" fmla="*/ 208280 h 1671320"/>
              <a:gd name="connsiteX2-5" fmla="*/ 1681480 w 6075680"/>
              <a:gd name="connsiteY2-6" fmla="*/ 0 h 1671320"/>
              <a:gd name="connsiteX3-7" fmla="*/ 1681480 w 6075680"/>
              <a:gd name="connsiteY3-8" fmla="*/ 482600 h 1671320"/>
              <a:gd name="connsiteX4-9" fmla="*/ 6075680 w 6075680"/>
              <a:gd name="connsiteY4-10" fmla="*/ 482600 h 1671320"/>
              <a:gd name="connsiteX5-11" fmla="*/ 6075680 w 6075680"/>
              <a:gd name="connsiteY5-12" fmla="*/ 1666240 h 1671320"/>
              <a:gd name="connsiteX6-13" fmla="*/ 0 w 6075680"/>
              <a:gd name="connsiteY6-14" fmla="*/ 1671320 h 1671320"/>
              <a:gd name="connsiteX0-15" fmla="*/ 0 w 6075680"/>
              <a:gd name="connsiteY0-16" fmla="*/ 1468120 h 1468120"/>
              <a:gd name="connsiteX1-17" fmla="*/ 0 w 6075680"/>
              <a:gd name="connsiteY1-18" fmla="*/ 5080 h 1468120"/>
              <a:gd name="connsiteX2-19" fmla="*/ 1676400 w 6075680"/>
              <a:gd name="connsiteY2-20" fmla="*/ 0 h 1468120"/>
              <a:gd name="connsiteX3-21" fmla="*/ 1681480 w 6075680"/>
              <a:gd name="connsiteY3-22" fmla="*/ 279400 h 1468120"/>
              <a:gd name="connsiteX4-23" fmla="*/ 6075680 w 6075680"/>
              <a:gd name="connsiteY4-24" fmla="*/ 279400 h 1468120"/>
              <a:gd name="connsiteX5-25" fmla="*/ 6075680 w 6075680"/>
              <a:gd name="connsiteY5-26" fmla="*/ 1463040 h 1468120"/>
              <a:gd name="connsiteX6-27" fmla="*/ 0 w 6075680"/>
              <a:gd name="connsiteY6-28" fmla="*/ 1468120 h 14681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grpSp>
        <p:nvGrpSpPr>
          <p:cNvPr id="33" name="Group 32"/>
          <p:cNvGrpSpPr/>
          <p:nvPr/>
        </p:nvGrpSpPr>
        <p:grpSpPr>
          <a:xfrm>
            <a:off x="2614674" y="3027330"/>
            <a:ext cx="3057775" cy="2042956"/>
            <a:chOff x="2614674" y="3027330"/>
            <a:chExt cx="3057775" cy="2042956"/>
          </a:xfrm>
        </p:grpSpPr>
        <p:cxnSp>
          <p:nvCxnSpPr>
            <p:cNvPr id="709" name="Straight Connector 708"/>
            <p:cNvCxnSpPr>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3263369" y="4932189"/>
              <a:ext cx="2409080" cy="100096"/>
              <a:chOff x="1121512" y="4577223"/>
              <a:chExt cx="2941905" cy="110522"/>
            </a:xfrm>
          </p:grpSpPr>
          <p:cxnSp>
            <p:nvCxnSpPr>
              <p:cNvPr id="8" name="Straight Connector 7"/>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p:cNvCxnSpPr/>
              <p:nvPr/>
            </p:nvCxnSpPr>
            <p:spPr>
              <a:xfrm>
                <a:off x="4063417" y="4590891"/>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cxnSp>
            <p:nvCxnSpPr>
              <p:cNvPr id="489" name="Straight Connector 488"/>
              <p:cNvCxnSpPr/>
              <p:nvPr/>
            </p:nvCxnSpPr>
            <p:spPr>
              <a:xfrm>
                <a:off x="1125389" y="4585112"/>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cxnSp>
            <p:nvCxnSpPr>
              <p:cNvPr id="490" name="Straight Connector 489"/>
              <p:cNvCxnSpPr/>
              <p:nvPr/>
            </p:nvCxnSpPr>
            <p:spPr>
              <a:xfrm>
                <a:off x="1878817" y="4577223"/>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cxnSp>
            <p:nvCxnSpPr>
              <p:cNvPr id="493" name="Straight Connector 492"/>
              <p:cNvCxnSpPr/>
              <p:nvPr/>
            </p:nvCxnSpPr>
            <p:spPr>
              <a:xfrm>
                <a:off x="2645526" y="4583623"/>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grpSp>
        <p:pic>
          <p:nvPicPr>
            <p:cNvPr id="120" name="Graphic 1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296121" y="4968297"/>
              <a:ext cx="373956" cy="101989"/>
            </a:xfrm>
            <a:prstGeom prst="rect">
              <a:avLst/>
            </a:prstGeom>
          </p:spPr>
        </p:pic>
        <p:pic>
          <p:nvPicPr>
            <p:cNvPr id="710" name="Graphic 70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2268" y="3989053"/>
              <a:ext cx="155363" cy="144264"/>
            </a:xfrm>
            <a:prstGeom prst="rect">
              <a:avLst/>
            </a:prstGeom>
          </p:spPr>
        </p:pic>
        <p:cxnSp>
          <p:nvCxnSpPr>
            <p:cNvPr id="202" name="Straight Connector 201"/>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0454" y="3455968"/>
              <a:ext cx="179094" cy="97688"/>
            </a:xfrm>
            <a:prstGeom prst="rect">
              <a:avLst/>
            </a:prstGeom>
          </p:spPr>
        </p:pic>
        <p:pic>
          <p:nvPicPr>
            <p:cNvPr id="154" name="Graphic 15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4372" y="3853121"/>
              <a:ext cx="179094" cy="97688"/>
            </a:xfrm>
            <a:prstGeom prst="rect">
              <a:avLst/>
            </a:prstGeom>
          </p:spPr>
        </p:pic>
        <p:pic>
          <p:nvPicPr>
            <p:cNvPr id="726" name="Graphic 72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4372" y="3083790"/>
              <a:ext cx="179094" cy="97688"/>
            </a:xfrm>
            <a:prstGeom prst="rect">
              <a:avLst/>
            </a:prstGeom>
          </p:spPr>
        </p:pic>
      </p:grpSp>
      <p:grpSp>
        <p:nvGrpSpPr>
          <p:cNvPr id="25" name="Group 24"/>
          <p:cNvGrpSpPr/>
          <p:nvPr/>
        </p:nvGrpSpPr>
        <p:grpSpPr>
          <a:xfrm>
            <a:off x="8502616" y="103218"/>
            <a:ext cx="3500414" cy="1329065"/>
            <a:chOff x="8502616" y="103218"/>
            <a:chExt cx="3500414" cy="1329065"/>
          </a:xfrm>
        </p:grpSpPr>
        <p:sp>
          <p:nvSpPr>
            <p:cNvPr id="556" name="Freeform: Shape 555"/>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1" fmla="*/ 0 w 3587842"/>
                <a:gd name="connsiteY0-2" fmla="*/ 0 h 1329065"/>
                <a:gd name="connsiteX1-3" fmla="*/ 3587842 w 3587842"/>
                <a:gd name="connsiteY1-4" fmla="*/ 0 h 1329065"/>
                <a:gd name="connsiteX2-5" fmla="*/ 3587842 w 3587842"/>
                <a:gd name="connsiteY2-6" fmla="*/ 1038838 h 1329065"/>
                <a:gd name="connsiteX3-7" fmla="*/ 1717260 w 3587842"/>
                <a:gd name="connsiteY3-8" fmla="*/ 1038838 h 1329065"/>
                <a:gd name="connsiteX4-9" fmla="*/ 1663974 w 3587842"/>
                <a:gd name="connsiteY4-10" fmla="*/ 1329065 h 1329065"/>
                <a:gd name="connsiteX5-11" fmla="*/ 0 w 3587842"/>
                <a:gd name="connsiteY5-12" fmla="*/ 1329065 h 1329065"/>
                <a:gd name="connsiteX6-13" fmla="*/ 0 w 3587842"/>
                <a:gd name="connsiteY6-14" fmla="*/ 1038838 h 1329065"/>
                <a:gd name="connsiteX7-15" fmla="*/ 0 w 3587842"/>
                <a:gd name="connsiteY7-16" fmla="*/ 1038548 h 1329065"/>
                <a:gd name="connsiteX8" fmla="*/ 0 w 3587842"/>
                <a:gd name="connsiteY8" fmla="*/ 0 h 1329065"/>
                <a:gd name="connsiteX0-17" fmla="*/ 0 w 3587842"/>
                <a:gd name="connsiteY0-18" fmla="*/ 0 h 1329065"/>
                <a:gd name="connsiteX1-19" fmla="*/ 3587842 w 3587842"/>
                <a:gd name="connsiteY1-20" fmla="*/ 0 h 1329065"/>
                <a:gd name="connsiteX2-21" fmla="*/ 3587842 w 3587842"/>
                <a:gd name="connsiteY2-22" fmla="*/ 1038838 h 1329065"/>
                <a:gd name="connsiteX3-23" fmla="*/ 1663974 w 3587842"/>
                <a:gd name="connsiteY3-24" fmla="*/ 1038838 h 1329065"/>
                <a:gd name="connsiteX4-25" fmla="*/ 1663974 w 3587842"/>
                <a:gd name="connsiteY4-26" fmla="*/ 1329065 h 1329065"/>
                <a:gd name="connsiteX5-27" fmla="*/ 0 w 3587842"/>
                <a:gd name="connsiteY5-28" fmla="*/ 1329065 h 1329065"/>
                <a:gd name="connsiteX6-29" fmla="*/ 0 w 3587842"/>
                <a:gd name="connsiteY6-30" fmla="*/ 1038838 h 1329065"/>
                <a:gd name="connsiteX7-31" fmla="*/ 0 w 3587842"/>
                <a:gd name="connsiteY7-32" fmla="*/ 1038548 h 1329065"/>
                <a:gd name="connsiteX8-33" fmla="*/ 0 w 3587842"/>
                <a:gd name="connsiteY8-34" fmla="*/ 0 h 13290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483" name="Rectangle 482"/>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Software as a Service</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grpSp>
      <p:sp>
        <p:nvSpPr>
          <p:cNvPr id="419" name="Rectangle 418"/>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35" name="Connector: Elbow 34"/>
          <p:cNvCxnSpPr/>
          <p:nvPr/>
        </p:nvCxnSpPr>
        <p:spPr>
          <a:xfrm rot="16200000" flipH="1">
            <a:off x="6730002" y="4013600"/>
            <a:ext cx="3818104" cy="101318"/>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p:cNvCxnSpPr>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p:cNvCxnSpPr>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6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endPar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endPar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grpSp>
        <p:nvGrpSpPr>
          <p:cNvPr id="48" name="Group 47"/>
          <p:cNvGrpSpPr/>
          <p:nvPr/>
        </p:nvGrpSpPr>
        <p:grpSpPr>
          <a:xfrm>
            <a:off x="1351919" y="2856531"/>
            <a:ext cx="382086" cy="288422"/>
            <a:chOff x="7987238" y="1610486"/>
            <a:chExt cx="506061" cy="382007"/>
          </a:xfrm>
        </p:grpSpPr>
        <p:sp>
          <p:nvSpPr>
            <p:cNvPr id="49" name="Rectangle 48"/>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0" name="Group 49"/>
            <p:cNvGrpSpPr/>
            <p:nvPr/>
          </p:nvGrpSpPr>
          <p:grpSpPr>
            <a:xfrm>
              <a:off x="7987238" y="1610486"/>
              <a:ext cx="498447" cy="382007"/>
              <a:chOff x="9563138" y="2462727"/>
              <a:chExt cx="516394" cy="395761"/>
            </a:xfrm>
          </p:grpSpPr>
          <p:sp>
            <p:nvSpPr>
              <p:cNvPr id="51"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52" name="Group 51"/>
              <p:cNvGrpSpPr/>
              <p:nvPr/>
            </p:nvGrpSpPr>
            <p:grpSpPr>
              <a:xfrm>
                <a:off x="9746672" y="2545410"/>
                <a:ext cx="107950" cy="134938"/>
                <a:chOff x="9444088" y="2885171"/>
                <a:chExt cx="107950" cy="134938"/>
              </a:xfrm>
              <a:solidFill>
                <a:schemeClr val="tx1"/>
              </a:solidFill>
            </p:grpSpPr>
            <p:sp>
              <p:nvSpPr>
                <p:cNvPr id="53"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4"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55" name="Group 54"/>
          <p:cNvGrpSpPr/>
          <p:nvPr/>
        </p:nvGrpSpPr>
        <p:grpSpPr>
          <a:xfrm>
            <a:off x="862671" y="2856531"/>
            <a:ext cx="376337" cy="288423"/>
            <a:chOff x="7398246" y="1610486"/>
            <a:chExt cx="498447" cy="382007"/>
          </a:xfrm>
        </p:grpSpPr>
        <p:sp>
          <p:nvSpPr>
            <p:cNvPr id="56"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7" name="Rectangle 56"/>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8" name="Group 11"/>
            <p:cNvGrpSpPr>
              <a:grpSpLocks noChangeAspect="1"/>
            </p:cNvGrpSpPr>
            <p:nvPr/>
          </p:nvGrpSpPr>
          <p:grpSpPr bwMode="auto">
            <a:xfrm>
              <a:off x="7581678" y="1714920"/>
              <a:ext cx="111860" cy="111860"/>
              <a:chOff x="5664" y="1835"/>
              <a:chExt cx="73" cy="73"/>
            </a:xfrm>
            <a:solidFill>
              <a:schemeClr val="bg1"/>
            </a:solidFill>
          </p:grpSpPr>
          <p:sp>
            <p:nvSpPr>
              <p:cNvPr id="59"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0"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1"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2"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nvGrpSpPr>
          <p:cNvPr id="63" name="Group 62"/>
          <p:cNvGrpSpPr/>
          <p:nvPr/>
        </p:nvGrpSpPr>
        <p:grpSpPr>
          <a:xfrm>
            <a:off x="590482" y="2856531"/>
            <a:ext cx="160562" cy="266558"/>
            <a:chOff x="7084723" y="1610486"/>
            <a:chExt cx="212660" cy="353049"/>
          </a:xfrm>
        </p:grpSpPr>
        <p:sp>
          <p:nvSpPr>
            <p:cNvPr id="64" name="Rectangle 63"/>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65" name="Group 64"/>
            <p:cNvGrpSpPr/>
            <p:nvPr/>
          </p:nvGrpSpPr>
          <p:grpSpPr>
            <a:xfrm>
              <a:off x="7138556" y="1706457"/>
              <a:ext cx="104198" cy="130248"/>
              <a:chOff x="9444088" y="2885171"/>
              <a:chExt cx="107950" cy="134938"/>
            </a:xfrm>
            <a:solidFill>
              <a:schemeClr val="bg1"/>
            </a:solidFill>
          </p:grpSpPr>
          <p:sp>
            <p:nvSpPr>
              <p:cNvPr id="68"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9"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66" name="CellPhone_E8EA"/>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67" name="Straight Connector 66"/>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324558" y="2856531"/>
            <a:ext cx="159961" cy="266558"/>
            <a:chOff x="6490922" y="1610486"/>
            <a:chExt cx="211865" cy="353049"/>
          </a:xfrm>
        </p:grpSpPr>
        <p:sp>
          <p:nvSpPr>
            <p:cNvPr id="71" name="Rectangle 70"/>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72" name="Group 30"/>
            <p:cNvGrpSpPr>
              <a:grpSpLocks noChangeAspect="1"/>
            </p:cNvGrpSpPr>
            <p:nvPr/>
          </p:nvGrpSpPr>
          <p:grpSpPr bwMode="auto">
            <a:xfrm>
              <a:off x="6545792" y="1729376"/>
              <a:ext cx="111361" cy="115269"/>
              <a:chOff x="5049" y="1841"/>
              <a:chExt cx="57" cy="59"/>
            </a:xfrm>
            <a:solidFill>
              <a:schemeClr val="bg1"/>
            </a:solidFill>
          </p:grpSpPr>
          <p:sp>
            <p:nvSpPr>
              <p:cNvPr id="75" name="Freeform 31"/>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6" name="Freeform 32"/>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 name="Freeform 33"/>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8" name="Freeform 34"/>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9" name="Freeform 35"/>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80" name="Freeform 36"/>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81" name="Freeform 37"/>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82" name="Freeform 38"/>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73" name="CellPhone_E8EA"/>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74" name="Straight Connector 73"/>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p:cNvCxnSpPr>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7" tooltip="System Center Configuration Manager provides security capabilities including patching, OS and app deployment, Mobile Device management (via Intune), and more"/>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377" name="Group 376"/>
          <p:cNvGrpSpPr/>
          <p:nvPr/>
        </p:nvGrpSpPr>
        <p:grpSpPr>
          <a:xfrm>
            <a:off x="10718002" y="541001"/>
            <a:ext cx="1119543" cy="393032"/>
            <a:chOff x="8300454" y="1767006"/>
            <a:chExt cx="1466272" cy="514759"/>
          </a:xfrm>
        </p:grpSpPr>
        <p:pic>
          <p:nvPicPr>
            <p:cNvPr id="378" name="Picture 3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p:cNvGrpSpPr/>
            <p:nvPr/>
          </p:nvGrpSpPr>
          <p:grpSpPr>
            <a:xfrm>
              <a:off x="9050410" y="2135001"/>
              <a:ext cx="366784" cy="88889"/>
              <a:chOff x="849398" y="952695"/>
              <a:chExt cx="418521" cy="101429"/>
            </a:xfrm>
            <a:solidFill>
              <a:schemeClr val="tx1">
                <a:lumMod val="65000"/>
                <a:lumOff val="35000"/>
              </a:schemeClr>
            </a:solidFill>
          </p:grpSpPr>
          <p:sp>
            <p:nvSpPr>
              <p:cNvPr id="385" name="Oval 384"/>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86" name="Oval 385"/>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87" name="Oval 386"/>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sp>
        <p:nvSpPr>
          <p:cNvPr id="390" name="Rectangle 389">
            <a:hlinkClick r:id="rId14" tooltip="Customer Lockbox gives customers explicit control in the very rare instances when a Microsoft engineer may need access to customer content to resolve a customer issue. "/>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2" name="Rectangle 391">
            <a:hlinkClick r:id="rId15" tooltip="Secure score is like a credit score for security. It assesses regular activities and security settings, assigns a score, and helps you plan to mitigate your risks. Supports Office 365 and Windows 10. "/>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4" name="Rectangle 393"/>
          <p:cNvSpPr/>
          <p:nvPr/>
        </p:nvSpPr>
        <p:spPr>
          <a:xfrm>
            <a:off x="6451931" y="921549"/>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endPar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6" tooltip="The Securing Privileged Access (SPA) roadmap guides you through the fastest and most effective way to mitigate credential theft and other attacks to privileged accounts. "/>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tooltip="The Office 365 Security Roadmap guides you through the fastest and most effective way to protect against current attacks on your assets hosted in Office 365"/>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Rapid Cyberattack roadmap guides you through the fastest and most effective mitigations for ransomware and rapid destructive attacks like Wannacrypt and (not)Petya"/>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Rapid Cyberattack roadmap guides you through the fastest and most effective mitigations for ransomware and rapid destructive attacks like Wannacrypt and (not)Petya"/>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tooltip="The Rapid Cyberattack roadmap guides you through the fastest and most effective mitigations for ransomware and rapid destructive attacks like Wannacrypt and (not)Petya"/>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5" name="Rectangle 394"/>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96" name="Rectangle 395">
            <a:hlinkClick r:id="rId19" tooltip="Azure Active Directory (Azure AD) is Microsoft’s multi-tenant, cloud-based directory, and identity management service that combines core directory services, application access management, and identity protection into a single solution."/>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5" name="Rectangle 414">
            <a:hlinkClick r:id="rId20" tooltip="PAWs provide a dedicated secure OS to isolate and protect privileged credentials from common attack vectors (recommended even with a PAM solution). PAWs are also a foundational component of how Microsoft secures cloud services. "/>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1" tooltip="Azure Advanced Threat Protection (ATP) detects on-premises Active Directory attacks using behavioral analysis (UEBA) + specific detections for Pass the Hash/Ticket/Password, Golden Ticket, Skeleton Key, and others."/>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8" name="Straight Connector 417"/>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Information Protection</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16" name="Rectangle 15"/>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7" name="Rectangle 96">
            <a:hlinkClick r:id="rId22" tooltip="Azure Security Center provides critical security hygiene issue detection and remediation (no additional charge) as well as threat detection to monitor for advanced and emerging threats across a hybrid environment (cloud + on premises) "/>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defRPr/>
            </a:pP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3" tooltip="The Enhanced Security Administrative Environment (ESAE) provides a high security administrative forest to host PAWS and AD administrator accounts. "/>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7" name="Rectangle 496">
            <a:hlinkClick r:id="rId24" tooltip="Privileged Access Workstation (PAW) provide a dedicated workstation operating system to isolate sensitive tasks and accounts (such as administration of Active Directory, Azure, Office 365, etc.)"/>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endParaRPr kumimoji="0" lang="en-US" sz="800" b="1" i="0" u="none" strike="noStrike" kern="1200" cap="none" spc="0" normalizeH="0" baseline="0" noProof="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8" name="Laptop_E770"/>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499" name="Laptop_E770"/>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674" name="Rectangle 673"/>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206" name="Group 205"/>
          <p:cNvGrpSpPr/>
          <p:nvPr/>
        </p:nvGrpSpPr>
        <p:grpSpPr>
          <a:xfrm>
            <a:off x="5428382" y="3175794"/>
            <a:ext cx="739483" cy="694363"/>
            <a:chOff x="4978097" y="3102396"/>
            <a:chExt cx="739483" cy="694363"/>
          </a:xfrm>
        </p:grpSpPr>
        <p:sp>
          <p:nvSpPr>
            <p:cNvPr id="512" name="Rectangle 511">
              <a:hlinkClick r:id="rId25" tooltip="Azure Marketplace includes many security appliances from leading vendors among the thousands of certified, open source, and community software applications and developer services— all pre-configured for Microsoft Azure. "/>
            </p:cNvPr>
            <p:cNvSpPr/>
            <p:nvPr/>
          </p:nvSpPr>
          <p:spPr>
            <a:xfrm>
              <a:off x="4978097" y="3102396"/>
              <a:ext cx="739483"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endParaRPr kumimoji="0" lang="en-US" sz="8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515" name="Group 514"/>
            <p:cNvGrpSpPr/>
            <p:nvPr/>
          </p:nvGrpSpPr>
          <p:grpSpPr>
            <a:xfrm>
              <a:off x="5030265" y="3420535"/>
              <a:ext cx="627485" cy="363499"/>
              <a:chOff x="6109711" y="3090710"/>
              <a:chExt cx="627485" cy="363499"/>
            </a:xfrm>
          </p:grpSpPr>
          <p:pic>
            <p:nvPicPr>
              <p:cNvPr id="516" name="Picture 51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p:cNvGrpSpPr/>
              <p:nvPr/>
            </p:nvGrpSpPr>
            <p:grpSpPr>
              <a:xfrm>
                <a:off x="6548524" y="3342843"/>
                <a:ext cx="188672" cy="45740"/>
                <a:chOff x="1287209" y="960836"/>
                <a:chExt cx="418504" cy="101463"/>
              </a:xfrm>
              <a:solidFill>
                <a:schemeClr val="tx1">
                  <a:lumMod val="65000"/>
                  <a:lumOff val="35000"/>
                </a:schemeClr>
              </a:solidFill>
            </p:grpSpPr>
            <p:sp>
              <p:nvSpPr>
                <p:cNvPr id="522" name="Oval 521"/>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3" name="Oval 522"/>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4" name="Oval 523"/>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pic>
            <p:nvPicPr>
              <p:cNvPr id="521" name="Picture 5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p:cNvCxnSpPr/>
          <p:nvPr/>
        </p:nvCxnSpPr>
        <p:spPr>
          <a:xfrm flipH="1" flipV="1">
            <a:off x="8349353" y="591958"/>
            <a:ext cx="1083" cy="4524421"/>
          </a:xfrm>
          <a:prstGeom prst="line">
            <a:avLst/>
          </a:pr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cxnSp>
      <p:cxnSp>
        <p:nvCxnSpPr>
          <p:cNvPr id="555" name="Straight Connector 554"/>
          <p:cNvCxnSpPr/>
          <p:nvPr/>
        </p:nvCxnSpPr>
        <p:spPr>
          <a:xfrm flipH="1">
            <a:off x="8351319" y="575104"/>
            <a:ext cx="119111" cy="0"/>
          </a:xfrm>
          <a:prstGeom prst="line">
            <a:avLst/>
          </a:pr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cxnSp>
      <p:grpSp>
        <p:nvGrpSpPr>
          <p:cNvPr id="10" name="Group 9"/>
          <p:cNvGrpSpPr/>
          <p:nvPr/>
        </p:nvGrpSpPr>
        <p:grpSpPr>
          <a:xfrm>
            <a:off x="4366364" y="3547430"/>
            <a:ext cx="370338" cy="327772"/>
            <a:chOff x="4723767" y="3080378"/>
            <a:chExt cx="439858" cy="389301"/>
          </a:xfrm>
        </p:grpSpPr>
        <p:pic>
          <p:nvPicPr>
            <p:cNvPr id="414" name="Picture 413"/>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492" name="Group 491"/>
            <p:cNvGrpSpPr/>
            <p:nvPr/>
          </p:nvGrpSpPr>
          <p:grpSpPr>
            <a:xfrm>
              <a:off x="4723767" y="3080378"/>
              <a:ext cx="439858" cy="389301"/>
              <a:chOff x="3131835" y="4047725"/>
              <a:chExt cx="439858" cy="389301"/>
            </a:xfrm>
          </p:grpSpPr>
          <p:grpSp>
            <p:nvGrpSpPr>
              <p:cNvPr id="504" name="Group 503"/>
              <p:cNvGrpSpPr/>
              <p:nvPr/>
            </p:nvGrpSpPr>
            <p:grpSpPr>
              <a:xfrm>
                <a:off x="3131835" y="4047725"/>
                <a:ext cx="182560" cy="348911"/>
                <a:chOff x="2136298" y="4226790"/>
                <a:chExt cx="196678" cy="375893"/>
              </a:xfrm>
            </p:grpSpPr>
            <p:sp>
              <p:nvSpPr>
                <p:cNvPr id="526" name="Rectangle 525"/>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7"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11" name="Oval 510"/>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14" name="Picture 513"/>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525"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566" name="Group 565"/>
          <p:cNvGrpSpPr/>
          <p:nvPr/>
        </p:nvGrpSpPr>
        <p:grpSpPr>
          <a:xfrm>
            <a:off x="3777220" y="3547430"/>
            <a:ext cx="370338" cy="327772"/>
            <a:chOff x="4723767" y="3080378"/>
            <a:chExt cx="439858" cy="389301"/>
          </a:xfrm>
        </p:grpSpPr>
        <p:pic>
          <p:nvPicPr>
            <p:cNvPr id="571" name="Picture 570"/>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572" name="Group 571"/>
            <p:cNvGrpSpPr/>
            <p:nvPr/>
          </p:nvGrpSpPr>
          <p:grpSpPr>
            <a:xfrm>
              <a:off x="4723767" y="3080378"/>
              <a:ext cx="439858" cy="389301"/>
              <a:chOff x="3131835" y="4047725"/>
              <a:chExt cx="439858" cy="389301"/>
            </a:xfrm>
          </p:grpSpPr>
          <p:grpSp>
            <p:nvGrpSpPr>
              <p:cNvPr id="573" name="Group 572"/>
              <p:cNvGrpSpPr/>
              <p:nvPr/>
            </p:nvGrpSpPr>
            <p:grpSpPr>
              <a:xfrm>
                <a:off x="3131835" y="4047725"/>
                <a:ext cx="182560" cy="348911"/>
                <a:chOff x="2136298" y="4226790"/>
                <a:chExt cx="196678" cy="375893"/>
              </a:xfrm>
            </p:grpSpPr>
            <p:sp>
              <p:nvSpPr>
                <p:cNvPr id="603" name="Rectangle 602"/>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04"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74" name="Oval 573"/>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76" name="Picture 575"/>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602"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sp>
        <p:nvSpPr>
          <p:cNvPr id="11" name="Rectangle 10"/>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1" fmla="*/ 0 w 914400"/>
              <a:gd name="connsiteY0-2" fmla="*/ 0 h 914400"/>
              <a:gd name="connsiteX1-3" fmla="*/ 914400 w 914400"/>
              <a:gd name="connsiteY1-4" fmla="*/ 0 h 914400"/>
              <a:gd name="connsiteX2-5" fmla="*/ 914400 w 914400"/>
              <a:gd name="connsiteY2-6" fmla="*/ 914400 h 914400"/>
              <a:gd name="connsiteX3-7" fmla="*/ 0 w 914400"/>
              <a:gd name="connsiteY3-8" fmla="*/ 914400 h 914400"/>
              <a:gd name="connsiteX4-9" fmla="*/ 91440 w 914400"/>
              <a:gd name="connsiteY4-10" fmla="*/ 91440 h 914400"/>
              <a:gd name="connsiteX0-11" fmla="*/ 0 w 914400"/>
              <a:gd name="connsiteY0-12" fmla="*/ 0 h 914400"/>
              <a:gd name="connsiteX1-13" fmla="*/ 914400 w 914400"/>
              <a:gd name="connsiteY1-14" fmla="*/ 0 h 914400"/>
              <a:gd name="connsiteX2-15" fmla="*/ 914400 w 914400"/>
              <a:gd name="connsiteY2-16" fmla="*/ 914400 h 914400"/>
              <a:gd name="connsiteX3-17" fmla="*/ 0 w 914400"/>
              <a:gd name="connsiteY3-18" fmla="*/ 914400 h 914400"/>
            </a:gdLst>
            <a:ahLst/>
            <a:cxnLst>
              <a:cxn ang="0">
                <a:pos x="connsiteX0-1" y="connsiteY0-2"/>
              </a:cxn>
              <a:cxn ang="0">
                <a:pos x="connsiteX1-3" y="connsiteY1-4"/>
              </a:cxn>
              <a:cxn ang="0">
                <a:pos x="connsiteX2-5" y="connsiteY2-6"/>
              </a:cxn>
              <a:cxn ang="0">
                <a:pos x="connsiteX3-7" y="connsiteY3-8"/>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solidFill>
                <a:srgbClr val="003C6C"/>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605" name="Rectangle 10"/>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1" fmla="*/ 0 w 914400"/>
              <a:gd name="connsiteY0-2" fmla="*/ 0 h 914400"/>
              <a:gd name="connsiteX1-3" fmla="*/ 914400 w 914400"/>
              <a:gd name="connsiteY1-4" fmla="*/ 0 h 914400"/>
              <a:gd name="connsiteX2-5" fmla="*/ 914400 w 914400"/>
              <a:gd name="connsiteY2-6" fmla="*/ 914400 h 914400"/>
              <a:gd name="connsiteX3-7" fmla="*/ 0 w 914400"/>
              <a:gd name="connsiteY3-8" fmla="*/ 914400 h 914400"/>
              <a:gd name="connsiteX4-9" fmla="*/ 91440 w 914400"/>
              <a:gd name="connsiteY4-10" fmla="*/ 91440 h 914400"/>
              <a:gd name="connsiteX0-11" fmla="*/ 0 w 914400"/>
              <a:gd name="connsiteY0-12" fmla="*/ 0 h 914400"/>
              <a:gd name="connsiteX1-13" fmla="*/ 914400 w 914400"/>
              <a:gd name="connsiteY1-14" fmla="*/ 0 h 914400"/>
              <a:gd name="connsiteX2-15" fmla="*/ 914400 w 914400"/>
              <a:gd name="connsiteY2-16" fmla="*/ 914400 h 914400"/>
              <a:gd name="connsiteX3-17" fmla="*/ 0 w 914400"/>
              <a:gd name="connsiteY3-18" fmla="*/ 914400 h 914400"/>
              <a:gd name="connsiteX0-19" fmla="*/ 3192673 w 4107073"/>
              <a:gd name="connsiteY0-20" fmla="*/ 0 h 914400"/>
              <a:gd name="connsiteX1-21" fmla="*/ 4107073 w 4107073"/>
              <a:gd name="connsiteY1-22" fmla="*/ 0 h 914400"/>
              <a:gd name="connsiteX2-23" fmla="*/ 4107073 w 4107073"/>
              <a:gd name="connsiteY2-24" fmla="*/ 914400 h 914400"/>
              <a:gd name="connsiteX3-25" fmla="*/ 0 w 4107073"/>
              <a:gd name="connsiteY3-26" fmla="*/ 914400 h 914400"/>
              <a:gd name="connsiteX0-27" fmla="*/ 2243407 w 4107073"/>
              <a:gd name="connsiteY0-28" fmla="*/ 1404 h 914400"/>
              <a:gd name="connsiteX1-29" fmla="*/ 4107073 w 4107073"/>
              <a:gd name="connsiteY1-30" fmla="*/ 0 h 914400"/>
              <a:gd name="connsiteX2-31" fmla="*/ 4107073 w 4107073"/>
              <a:gd name="connsiteY2-32" fmla="*/ 914400 h 914400"/>
              <a:gd name="connsiteX3-33" fmla="*/ 0 w 4107073"/>
              <a:gd name="connsiteY3-34" fmla="*/ 914400 h 914400"/>
              <a:gd name="connsiteX0-35" fmla="*/ 2213109 w 4107073"/>
              <a:gd name="connsiteY0-36" fmla="*/ 0 h 918614"/>
              <a:gd name="connsiteX1-37" fmla="*/ 4107073 w 4107073"/>
              <a:gd name="connsiteY1-38" fmla="*/ 4214 h 918614"/>
              <a:gd name="connsiteX2-39" fmla="*/ 4107073 w 4107073"/>
              <a:gd name="connsiteY2-40" fmla="*/ 918614 h 918614"/>
              <a:gd name="connsiteX3-41" fmla="*/ 0 w 4107073"/>
              <a:gd name="connsiteY3-42" fmla="*/ 918614 h 918614"/>
              <a:gd name="connsiteX0-43" fmla="*/ 2213109 w 4107073"/>
              <a:gd name="connsiteY0-44" fmla="*/ 0 h 915805"/>
              <a:gd name="connsiteX1-45" fmla="*/ 4107073 w 4107073"/>
              <a:gd name="connsiteY1-46" fmla="*/ 1405 h 915805"/>
              <a:gd name="connsiteX2-47" fmla="*/ 4107073 w 4107073"/>
              <a:gd name="connsiteY2-48" fmla="*/ 915805 h 915805"/>
              <a:gd name="connsiteX3-49" fmla="*/ 0 w 4107073"/>
              <a:gd name="connsiteY3-50" fmla="*/ 915805 h 915805"/>
              <a:gd name="connsiteX0-51" fmla="*/ 2658011 w 4551975"/>
              <a:gd name="connsiteY0-52" fmla="*/ 0 h 915805"/>
              <a:gd name="connsiteX1-53" fmla="*/ 4551975 w 4551975"/>
              <a:gd name="connsiteY1-54" fmla="*/ 1405 h 915805"/>
              <a:gd name="connsiteX2-55" fmla="*/ 4551975 w 4551975"/>
              <a:gd name="connsiteY2-56" fmla="*/ 915805 h 915805"/>
              <a:gd name="connsiteX3-57" fmla="*/ 0 w 4551975"/>
              <a:gd name="connsiteY3-58" fmla="*/ 915805 h 915805"/>
              <a:gd name="connsiteX0-59" fmla="*/ 2185614 w 4551975"/>
              <a:gd name="connsiteY0-60" fmla="*/ 130 h 914400"/>
              <a:gd name="connsiteX1-61" fmla="*/ 4551975 w 4551975"/>
              <a:gd name="connsiteY1-62" fmla="*/ 0 h 914400"/>
              <a:gd name="connsiteX2-63" fmla="*/ 4551975 w 4551975"/>
              <a:gd name="connsiteY2-64" fmla="*/ 914400 h 914400"/>
              <a:gd name="connsiteX3-65" fmla="*/ 0 w 4551975"/>
              <a:gd name="connsiteY3-66" fmla="*/ 914400 h 914400"/>
            </a:gdLst>
            <a:ahLst/>
            <a:cxnLst>
              <a:cxn ang="0">
                <a:pos x="connsiteX0-1" y="connsiteY0-2"/>
              </a:cxn>
              <a:cxn ang="0">
                <a:pos x="connsiteX1-3" y="connsiteY1-4"/>
              </a:cxn>
              <a:cxn ang="0">
                <a:pos x="connsiteX2-5" y="connsiteY2-6"/>
              </a:cxn>
              <a:cxn ang="0">
                <a:pos x="connsiteX3-7" y="connsiteY3-8"/>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 name="Rectangle 115"/>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606" name="Rectangle 115"/>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pic>
        <p:nvPicPr>
          <p:cNvPr id="607" name="Graphic 606"/>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16200000">
            <a:off x="6186094" y="3864658"/>
            <a:ext cx="373956" cy="101989"/>
          </a:xfrm>
          <a:prstGeom prst="rect">
            <a:avLst/>
          </a:prstGeom>
        </p:spPr>
      </p:pic>
      <p:grpSp>
        <p:nvGrpSpPr>
          <p:cNvPr id="536" name="Group 535"/>
          <p:cNvGrpSpPr/>
          <p:nvPr/>
        </p:nvGrpSpPr>
        <p:grpSpPr>
          <a:xfrm>
            <a:off x="4940299" y="3547430"/>
            <a:ext cx="370338" cy="327772"/>
            <a:chOff x="4723767" y="3080378"/>
            <a:chExt cx="439858" cy="389301"/>
          </a:xfrm>
        </p:grpSpPr>
        <p:pic>
          <p:nvPicPr>
            <p:cNvPr id="539" name="Picture 538"/>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540" name="Group 539"/>
            <p:cNvGrpSpPr/>
            <p:nvPr/>
          </p:nvGrpSpPr>
          <p:grpSpPr>
            <a:xfrm>
              <a:off x="4723767" y="3080378"/>
              <a:ext cx="439858" cy="389301"/>
              <a:chOff x="3131835" y="4047725"/>
              <a:chExt cx="439858" cy="389301"/>
            </a:xfrm>
          </p:grpSpPr>
          <p:grpSp>
            <p:nvGrpSpPr>
              <p:cNvPr id="541" name="Group 540"/>
              <p:cNvGrpSpPr/>
              <p:nvPr/>
            </p:nvGrpSpPr>
            <p:grpSpPr>
              <a:xfrm>
                <a:off x="3131835" y="4047725"/>
                <a:ext cx="182560" cy="348911"/>
                <a:chOff x="2136298" y="4226790"/>
                <a:chExt cx="196678" cy="375893"/>
              </a:xfrm>
            </p:grpSpPr>
            <p:sp>
              <p:nvSpPr>
                <p:cNvPr id="563" name="Rectangle 562"/>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64"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42" name="Oval 541"/>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43" name="Picture 542"/>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560"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sp>
        <p:nvSpPr>
          <p:cNvPr id="609" name="Rectangle 115"/>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610" name="Rectangle 115"/>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pic>
        <p:nvPicPr>
          <p:cNvPr id="137" name="Graphic 13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0885" y="3617842"/>
            <a:ext cx="155363" cy="144264"/>
          </a:xfrm>
          <a:prstGeom prst="rect">
            <a:avLst/>
          </a:prstGeom>
        </p:spPr>
      </p:pic>
      <p:grpSp>
        <p:nvGrpSpPr>
          <p:cNvPr id="24" name="Group 23"/>
          <p:cNvGrpSpPr/>
          <p:nvPr/>
        </p:nvGrpSpPr>
        <p:grpSpPr>
          <a:xfrm>
            <a:off x="2479889" y="3223015"/>
            <a:ext cx="1164272" cy="187645"/>
            <a:chOff x="2479889" y="3223015"/>
            <a:chExt cx="1164272" cy="187645"/>
          </a:xfrm>
        </p:grpSpPr>
        <p:sp>
          <p:nvSpPr>
            <p:cNvPr id="712" name="Rectangle 711"/>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77" name="Graphic 67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2268" y="3248214"/>
              <a:ext cx="155363" cy="144264"/>
            </a:xfrm>
            <a:prstGeom prst="rect">
              <a:avLst/>
            </a:prstGeom>
          </p:spPr>
        </p:pic>
        <p:sp>
          <p:nvSpPr>
            <p:cNvPr id="719" name="Commitments_EC4D"/>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pic>
        <p:nvPicPr>
          <p:cNvPr id="616" name="Graphic 61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97925" y="3060980"/>
            <a:ext cx="155363" cy="144264"/>
          </a:xfrm>
          <a:prstGeom prst="rect">
            <a:avLst/>
          </a:prstGeom>
        </p:spPr>
      </p:pic>
      <p:grpSp>
        <p:nvGrpSpPr>
          <p:cNvPr id="153" name="Group 152"/>
          <p:cNvGrpSpPr/>
          <p:nvPr/>
        </p:nvGrpSpPr>
        <p:grpSpPr>
          <a:xfrm>
            <a:off x="2472457" y="3458316"/>
            <a:ext cx="833053" cy="527412"/>
            <a:chOff x="2144445" y="2968032"/>
            <a:chExt cx="879313" cy="527412"/>
          </a:xfrm>
        </p:grpSpPr>
        <p:sp>
          <p:nvSpPr>
            <p:cNvPr id="679" name="Rectangle 678"/>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IPS/IDS</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87" name="Rectangle 686"/>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5" name="Rectangle 694"/>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2" name="Commitments_EC4D"/>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sp>
          <p:nvSpPr>
            <p:cNvPr id="703" name="Commitments_EC4D"/>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sp>
          <p:nvSpPr>
            <p:cNvPr id="704" name="Commitments_EC4D"/>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cxnSp>
        <p:nvCxnSpPr>
          <p:cNvPr id="221" name="Connector: Elbow 220"/>
          <p:cNvCxnSpPr>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734" name="Rectangle 733"/>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cxnSp>
        <p:nvCxnSpPr>
          <p:cNvPr id="9" name="Connector: Elbow 8"/>
          <p:cNvCxnSpPr>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5" tooltip="Windows 10 IoT Core and Windows 10 IoT Enterprise provide a secure solution for IoT devices with flexibility to support headless, ARM-based devices or powerful, Win32-driven devices."/>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71" name="Rectangle 670">
            <a:hlinkClick r:id="rId36" tooltip="Azure IoT Central is a fully managed IoT SaaS (software-as-a-service) solution that makes it easy to connect, monitor and manage your IoT assets at scale, so you can create deep insights from your IoT data and take informed action. "/>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11" name="Title 1"/>
          <p:cNvSpPr txBox="1"/>
          <p:nvPr/>
        </p:nvSpPr>
        <p:spPr>
          <a:xfrm>
            <a:off x="4618330" y="186343"/>
            <a:ext cx="381460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defRPr/>
            </a:pPr>
            <a:r>
              <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Reference Architecture</a:t>
            </a:r>
            <a:endParaRPr kumimoji="0" lang="en-US" sz="16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a:p>
            <a:pPr lvl="0">
              <a:lnSpc>
                <a:spcPct val="90000"/>
              </a:lnSpc>
              <a:spcBef>
                <a:spcPct val="0"/>
              </a:spcBef>
              <a:spcAft>
                <a:spcPts val="600"/>
              </a:spcAft>
              <a:defRPr/>
            </a:pPr>
            <a:r>
              <a:rPr lang="en-US" sz="900" dirty="0">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April 2019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7" tooltip="The latest published version of this document can be found at https://aka.ms/MCRA"/>
              </a:rPr>
              <a:t>https://aka.ms/MCRA</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8" tooltip="View a recording of this document being presented (V1 only for now)"/>
              </a:rPr>
              <a:t>Video Recording</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39" tooltip="Complementary Content Covering Cybersecurity Reference Strategies"/>
              </a:rPr>
              <a:t>Strategies</a:t>
            </a: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20" name="Picture 719"/>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p:cNvGrpSpPr/>
          <p:nvPr/>
        </p:nvGrpSpPr>
        <p:grpSpPr>
          <a:xfrm>
            <a:off x="2062962" y="2128487"/>
            <a:ext cx="6159022" cy="537733"/>
            <a:chOff x="2062962" y="2128487"/>
            <a:chExt cx="6159022" cy="537733"/>
          </a:xfrm>
        </p:grpSpPr>
        <p:sp>
          <p:nvSpPr>
            <p:cNvPr id="715" name="Rectangle 714"/>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Hybrid Cloud Infrastructure</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39" name="TextBox 550"/>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mn-cs"/>
                </a:rPr>
                <a:t>Microsoft Azure</a:t>
              </a:r>
              <a:endPar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mn-cs"/>
              </a:endParaRPr>
            </a:p>
          </p:txBody>
        </p:sp>
        <p:sp>
          <p:nvSpPr>
            <p:cNvPr id="491" name="TextBox 490"/>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endPar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cxnSp>
        <p:nvCxnSpPr>
          <p:cNvPr id="4" name="Connector: Elbow 3"/>
          <p:cNvCxnSpPr>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93" name="Straight Connector 192"/>
          <p:cNvCxnSpPr/>
          <p:nvPr/>
        </p:nvCxnSpPr>
        <p:spPr>
          <a:xfrm flipH="1">
            <a:off x="7277888" y="2561170"/>
            <a:ext cx="1066087" cy="0"/>
          </a:xfrm>
          <a:prstGeom prst="line">
            <a:avLst/>
          </a:prstGeom>
          <a:noFill/>
          <a:ln w="14224" cap="sq">
            <a:solidFill>
              <a:schemeClr val="accent6"/>
            </a:solidFill>
            <a:prstDash val="solid"/>
            <a:miter lim="800000"/>
          </a:ln>
          <a:extLst>
            <a:ext uri="{909E8E84-426E-40DD-AFC4-6F175D3DCCD1}">
              <a14:hiddenFill xmlns:a14="http://schemas.microsoft.com/office/drawing/2010/main">
                <a:solidFill>
                  <a:srgbClr val="FFFFFF"/>
                </a:solidFill>
              </a14:hiddenFill>
            </a:ext>
          </a:extLst>
        </p:spPr>
      </p:cxnSp>
      <p:grpSp>
        <p:nvGrpSpPr>
          <p:cNvPr id="30" name="Group 29"/>
          <p:cNvGrpSpPr/>
          <p:nvPr/>
        </p:nvGrpSpPr>
        <p:grpSpPr>
          <a:xfrm>
            <a:off x="8491368" y="362896"/>
            <a:ext cx="1128835" cy="1004795"/>
            <a:chOff x="8491368" y="362896"/>
            <a:chExt cx="1128835" cy="1004795"/>
          </a:xfrm>
        </p:grpSpPr>
        <p:sp>
          <p:nvSpPr>
            <p:cNvPr id="389" name="Rectangle 388"/>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EB3C00"/>
                  </a:solidFill>
                  <a:effectLst/>
                  <a:uLnTx/>
                  <a:uFillTx/>
                  <a:latin typeface="Segoe UI" panose="020B0502040204020203"/>
                  <a:ea typeface="+mn-ea"/>
                  <a:cs typeface="Segoe UI Light" panose="020B0502040204020203" pitchFamily="34" charset="0"/>
                </a:rPr>
                <a:t>Office 365</a:t>
              </a:r>
              <a:endParaRPr kumimoji="0" lang="en-US" sz="1200" b="0" i="0" u="none" strike="noStrike" kern="1200" cap="none" spc="0" normalizeH="0" baseline="0" noProof="0">
                <a:ln>
                  <a:noFill/>
                </a:ln>
                <a:solidFill>
                  <a:srgbClr val="EB3C00"/>
                </a:solidFill>
                <a:effectLst/>
                <a:uLnTx/>
                <a:uFillTx/>
                <a:latin typeface="Segoe UI" panose="020B0502040204020203"/>
                <a:ea typeface="+mn-ea"/>
                <a:cs typeface="Segoe UI Light" panose="020B0502040204020203" pitchFamily="34" charset="0"/>
              </a:endParaRPr>
            </a:p>
          </p:txBody>
        </p:sp>
        <p:cxnSp>
          <p:nvCxnSpPr>
            <p:cNvPr id="487" name="Straight Connector 486"/>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rgbClr val="EB3C00"/>
                  </a:solidFill>
                  <a:effectLst/>
                  <a:uLnTx/>
                  <a:uFillTx/>
                  <a:latin typeface="Segoe UI" panose="020B0502040204020203"/>
                  <a:ea typeface="+mn-ea"/>
                  <a:cs typeface="Segoe UI Light" panose="020B0502040204020203" pitchFamily="34" charset="0"/>
                </a:rPr>
                <a:t>Dynamics 365</a:t>
              </a:r>
              <a:endParaRPr kumimoji="0" lang="en-US" sz="1200" b="0" i="0" u="none" strike="noStrike" kern="1200" cap="none" spc="0" normalizeH="0" baseline="0" noProof="0">
                <a:ln>
                  <a:noFill/>
                </a:ln>
                <a:solidFill>
                  <a:srgbClr val="EB3C00"/>
                </a:solidFill>
                <a:effectLst/>
                <a:uLnTx/>
                <a:uFillTx/>
                <a:latin typeface="Segoe UI" panose="020B0502040204020203"/>
                <a:ea typeface="+mn-ea"/>
                <a:cs typeface="Segoe UI Light" panose="020B0502040204020203" pitchFamily="34" charset="0"/>
              </a:endParaRPr>
            </a:p>
          </p:txBody>
        </p:sp>
      </p:grpSp>
      <p:sp>
        <p:nvSpPr>
          <p:cNvPr id="408" name="Rectangle 407"/>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Identity &amp; Access</a:t>
            </a:r>
            <a:endParaRPr kumimoji="0" lang="en-US" sz="1075"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cxnSp>
        <p:nvCxnSpPr>
          <p:cNvPr id="673" name="Connector: Elbow 672"/>
          <p:cNvCxnSpPr>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p:cNvCxnSpPr>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729" name="Connector: Elbow 728"/>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p:cNvPicPr>
            <a:picLocks noChangeAspect="1"/>
          </p:cNvPicPr>
          <p:nvPr/>
        </p:nvPicPr>
        <p:blipFill>
          <a:blip r:embed="rId41">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p:cNvPicPr>
            <a:picLocks noChangeAspect="1"/>
          </p:cNvPicPr>
          <p:nvPr/>
        </p:nvPicPr>
        <p:blipFill>
          <a:blip r:embed="rId42"/>
          <a:stretch>
            <a:fillRect/>
          </a:stretch>
        </p:blipFill>
        <p:spPr>
          <a:xfrm>
            <a:off x="10388351" y="4597773"/>
            <a:ext cx="295720" cy="197147"/>
          </a:xfrm>
          <a:prstGeom prst="rect">
            <a:avLst/>
          </a:prstGeom>
        </p:spPr>
      </p:pic>
      <p:grpSp>
        <p:nvGrpSpPr>
          <p:cNvPr id="717" name="Group 716"/>
          <p:cNvGrpSpPr/>
          <p:nvPr/>
        </p:nvGrpSpPr>
        <p:grpSpPr>
          <a:xfrm>
            <a:off x="3821452" y="4664050"/>
            <a:ext cx="370338" cy="327772"/>
            <a:chOff x="4723767" y="3080378"/>
            <a:chExt cx="439858" cy="389301"/>
          </a:xfrm>
        </p:grpSpPr>
        <p:pic>
          <p:nvPicPr>
            <p:cNvPr id="718" name="Picture 717"/>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721" name="Group 720"/>
            <p:cNvGrpSpPr/>
            <p:nvPr/>
          </p:nvGrpSpPr>
          <p:grpSpPr>
            <a:xfrm>
              <a:off x="4723767" y="3080378"/>
              <a:ext cx="439858" cy="389301"/>
              <a:chOff x="3131835" y="4047725"/>
              <a:chExt cx="439858" cy="389301"/>
            </a:xfrm>
          </p:grpSpPr>
          <p:grpSp>
            <p:nvGrpSpPr>
              <p:cNvPr id="722" name="Group 721"/>
              <p:cNvGrpSpPr/>
              <p:nvPr/>
            </p:nvGrpSpPr>
            <p:grpSpPr>
              <a:xfrm>
                <a:off x="3131835" y="4047725"/>
                <a:ext cx="182560" cy="348911"/>
                <a:chOff x="2136298" y="4226790"/>
                <a:chExt cx="196678" cy="375893"/>
              </a:xfrm>
            </p:grpSpPr>
            <p:sp>
              <p:nvSpPr>
                <p:cNvPr id="731" name="Rectangle 730"/>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32"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723" name="Oval 722"/>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725" name="Picture 724"/>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730"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631" name="Group 630"/>
          <p:cNvGrpSpPr/>
          <p:nvPr/>
        </p:nvGrpSpPr>
        <p:grpSpPr>
          <a:xfrm>
            <a:off x="4366364" y="4664050"/>
            <a:ext cx="370338" cy="327772"/>
            <a:chOff x="4723767" y="3080378"/>
            <a:chExt cx="439858" cy="389301"/>
          </a:xfrm>
        </p:grpSpPr>
        <p:pic>
          <p:nvPicPr>
            <p:cNvPr id="632" name="Picture 631"/>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633" name="Group 632"/>
            <p:cNvGrpSpPr/>
            <p:nvPr/>
          </p:nvGrpSpPr>
          <p:grpSpPr>
            <a:xfrm>
              <a:off x="4723767" y="3080378"/>
              <a:ext cx="439858" cy="389301"/>
              <a:chOff x="3131835" y="4047725"/>
              <a:chExt cx="439858" cy="389301"/>
            </a:xfrm>
          </p:grpSpPr>
          <p:grpSp>
            <p:nvGrpSpPr>
              <p:cNvPr id="635" name="Group 634"/>
              <p:cNvGrpSpPr/>
              <p:nvPr/>
            </p:nvGrpSpPr>
            <p:grpSpPr>
              <a:xfrm>
                <a:off x="3131835" y="4047725"/>
                <a:ext cx="182560" cy="348911"/>
                <a:chOff x="2136298" y="4226790"/>
                <a:chExt cx="196678" cy="375893"/>
              </a:xfrm>
            </p:grpSpPr>
            <p:sp>
              <p:nvSpPr>
                <p:cNvPr id="648" name="Rectangle 647"/>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49"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36" name="Oval 635"/>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646" name="Picture 645"/>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647"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6" name="Group 5"/>
          <p:cNvGrpSpPr/>
          <p:nvPr/>
        </p:nvGrpSpPr>
        <p:grpSpPr>
          <a:xfrm>
            <a:off x="3127872" y="4599586"/>
            <a:ext cx="371764" cy="354262"/>
            <a:chOff x="775326" y="4265359"/>
            <a:chExt cx="420437" cy="400643"/>
          </a:xfrm>
        </p:grpSpPr>
        <p:grpSp>
          <p:nvGrpSpPr>
            <p:cNvPr id="654" name="Group 653"/>
            <p:cNvGrpSpPr/>
            <p:nvPr/>
          </p:nvGrpSpPr>
          <p:grpSpPr>
            <a:xfrm>
              <a:off x="812649" y="4265359"/>
              <a:ext cx="182560" cy="348911"/>
              <a:chOff x="2136298" y="4226790"/>
              <a:chExt cx="196678" cy="375893"/>
            </a:xfrm>
          </p:grpSpPr>
          <p:sp>
            <p:nvSpPr>
              <p:cNvPr id="655" name="Rectangle 654"/>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56"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657" name="Group 656"/>
            <p:cNvGrpSpPr/>
            <p:nvPr/>
          </p:nvGrpSpPr>
          <p:grpSpPr>
            <a:xfrm>
              <a:off x="890810" y="4317091"/>
              <a:ext cx="182560" cy="348911"/>
              <a:chOff x="2136298" y="4226790"/>
              <a:chExt cx="196678" cy="375893"/>
            </a:xfrm>
          </p:grpSpPr>
          <p:sp>
            <p:nvSpPr>
              <p:cNvPr id="658" name="Rectangle 657"/>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59"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60" name="TextBox 659"/>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endPar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650" name="Group 649"/>
          <p:cNvGrpSpPr/>
          <p:nvPr/>
        </p:nvGrpSpPr>
        <p:grpSpPr>
          <a:xfrm>
            <a:off x="5595743" y="4664050"/>
            <a:ext cx="370338" cy="327772"/>
            <a:chOff x="4723767" y="3080378"/>
            <a:chExt cx="439858" cy="389301"/>
          </a:xfrm>
        </p:grpSpPr>
        <p:pic>
          <p:nvPicPr>
            <p:cNvPr id="651" name="Picture 650"/>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652" name="Group 651"/>
            <p:cNvGrpSpPr/>
            <p:nvPr/>
          </p:nvGrpSpPr>
          <p:grpSpPr>
            <a:xfrm>
              <a:off x="4723767" y="3080378"/>
              <a:ext cx="439858" cy="389301"/>
              <a:chOff x="3131835" y="4047725"/>
              <a:chExt cx="439858" cy="389301"/>
            </a:xfrm>
          </p:grpSpPr>
          <p:grpSp>
            <p:nvGrpSpPr>
              <p:cNvPr id="653" name="Group 652"/>
              <p:cNvGrpSpPr/>
              <p:nvPr/>
            </p:nvGrpSpPr>
            <p:grpSpPr>
              <a:xfrm>
                <a:off x="3131835" y="4047725"/>
                <a:ext cx="182560" cy="348911"/>
                <a:chOff x="2136298" y="4226790"/>
                <a:chExt cx="196678" cy="375893"/>
              </a:xfrm>
            </p:grpSpPr>
            <p:sp>
              <p:nvSpPr>
                <p:cNvPr id="666" name="Rectangle 665"/>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67"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61" name="Oval 660"/>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662" name="Picture 661"/>
              <p:cNvPicPr>
                <a:picLocks noChangeAspect="1"/>
              </p:cNvPicPr>
              <p:nvPr/>
            </p:nvPicPr>
            <p:blipFill rotWithShape="1">
              <a:blip r:embed="rId32" cstate="email"/>
              <a:srcRect r="83295"/>
              <a:stretch>
                <a:fillRect/>
              </a:stretch>
            </p:blipFill>
            <p:spPr>
              <a:xfrm>
                <a:off x="3414387" y="4255363"/>
                <a:ext cx="157306" cy="137160"/>
              </a:xfrm>
              <a:prstGeom prst="rect">
                <a:avLst/>
              </a:prstGeom>
            </p:spPr>
          </p:pic>
          <p:sp>
            <p:nvSpPr>
              <p:cNvPr id="663"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sp>
        <p:nvSpPr>
          <p:cNvPr id="92" name="Rectangle 91">
            <a:hlinkClick r:id="rId43" tooltip="Microsoft Intune provides mobile device management, mobile application management, and PC management capabilities from the cloud. "/>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2" name="Group 41"/>
          <p:cNvGrpSpPr/>
          <p:nvPr/>
        </p:nvGrpSpPr>
        <p:grpSpPr>
          <a:xfrm>
            <a:off x="2482471" y="2729987"/>
            <a:ext cx="5739513" cy="717660"/>
            <a:chOff x="2545101" y="2729987"/>
            <a:chExt cx="5739513" cy="717660"/>
          </a:xfrm>
        </p:grpSpPr>
        <p:sp>
          <p:nvSpPr>
            <p:cNvPr id="496" name="Rectangle 495">
              <a:hlinkClick r:id="rId44" tooltip="Azure Security Center is built into the Azure platform and provides cross-platform threat protection and detection across clouds and on-premises. "/>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endPar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6" name="Rectangle 485">
              <a:hlinkClick r:id="rId44" tooltip="Azure Security Center is built into the Azure platform and provides cross-platform threat protection and detection across clouds and on-premises."/>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08" name="Rectangle 507">
              <a:hlinkClick r:id="rId45" tooltip="Security Center Just in time virtual machine (VM) access can be used to lock down inbound traffic to your Azure VMs, reducing exposure to attacks while providing easy access to connect to VMs when needed."/>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51" name="Rectangle 550">
              <a:hlinkClick r:id="rId46" tooltip="Security health monitoring provides continuous risk assessment and actionable recommendations for VMs, applications, networks, storage and data services to identify missing patches, AV updates, WAFs, and many more "/>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endPar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503" name="Group 502"/>
          <p:cNvGrpSpPr/>
          <p:nvPr/>
        </p:nvGrpSpPr>
        <p:grpSpPr>
          <a:xfrm>
            <a:off x="7381099" y="3351568"/>
            <a:ext cx="188672" cy="45719"/>
            <a:chOff x="6660452" y="3094221"/>
            <a:chExt cx="188672" cy="45719"/>
          </a:xfrm>
        </p:grpSpPr>
        <p:sp>
          <p:nvSpPr>
            <p:cNvPr id="505" name="Oval 504"/>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06" name="Oval 505"/>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07" name="Oval 506"/>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85" name="Rectangle 84"/>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noAutofit/>
          </a:bodyPr>
          <a:lstStyle/>
          <a:p>
            <a:pPr marL="0" marR="0" lvl="0" indent="0" algn="l" defTabSz="914400" rtl="0" eaLnBrk="1" fontAlgn="base" latinLnBrk="0" hangingPunct="1">
              <a:lnSpc>
                <a:spcPct val="97000"/>
              </a:lnSpc>
              <a:spcBef>
                <a:spcPct val="0"/>
              </a:spcBef>
              <a:spcAft>
                <a:spcPct val="0"/>
              </a:spcAft>
              <a:buClrTx/>
              <a:buSzTx/>
              <a:buFontTx/>
              <a:buNone/>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endPar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base" latinLnBrk="0" hangingPunct="1">
              <a:lnSpc>
                <a:spcPct val="97000"/>
              </a:lnSpc>
              <a:spcBef>
                <a:spcPct val="0"/>
              </a:spcBef>
              <a:spcAft>
                <a:spcPct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68" name="Group 167"/>
          <p:cNvGrpSpPr/>
          <p:nvPr/>
        </p:nvGrpSpPr>
        <p:grpSpPr>
          <a:xfrm>
            <a:off x="6033699" y="919782"/>
            <a:ext cx="391537" cy="163189"/>
            <a:chOff x="5576198" y="965691"/>
            <a:chExt cx="493273" cy="217085"/>
          </a:xfrm>
        </p:grpSpPr>
        <p:sp>
          <p:nvSpPr>
            <p:cNvPr id="167" name="Rectangle 166"/>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57" name="Rectangle 556"/>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58" name="Rectangle 557"/>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59" name="Rectangle 558"/>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cxnSp>
        <p:nvCxnSpPr>
          <p:cNvPr id="164" name="Straight Arrow Connector 163"/>
          <p:cNvCxnSpPr/>
          <p:nvPr/>
        </p:nvCxnSpPr>
        <p:spPr>
          <a:xfrm flipH="1" flipV="1">
            <a:off x="5923304" y="1074570"/>
            <a:ext cx="120464" cy="76923"/>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p:cNvGrpSpPr/>
          <p:nvPr/>
        </p:nvGrpSpPr>
        <p:grpSpPr>
          <a:xfrm>
            <a:off x="152400" y="101085"/>
            <a:ext cx="4422525" cy="1707904"/>
            <a:chOff x="152400" y="101085"/>
            <a:chExt cx="4422525" cy="1707904"/>
          </a:xfrm>
        </p:grpSpPr>
        <p:sp>
          <p:nvSpPr>
            <p:cNvPr id="578" name="Rectangle 577"/>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85" name="Rectangle 584"/>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endPar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grpSp>
      <p:cxnSp>
        <p:nvCxnSpPr>
          <p:cNvPr id="690" name="Straight Connector 689"/>
          <p:cNvCxnSpPr/>
          <p:nvPr/>
        </p:nvCxnSpPr>
        <p:spPr>
          <a:xfrm>
            <a:off x="359091" y="697346"/>
            <a:ext cx="0" cy="1071238"/>
          </a:xfrm>
          <a:prstGeom prst="line">
            <a:avLst/>
          </a:prstGeom>
          <a:noFill/>
          <a:ln w="38100" cap="flat" cmpd="sng" algn="ctr">
            <a:solidFill>
              <a:srgbClr val="505050"/>
            </a:solidFill>
            <a:prstDash val="solid"/>
            <a:headEnd type="none"/>
            <a:tailEnd type="none"/>
          </a:ln>
          <a:effectLst/>
        </p:spPr>
      </p:cxnSp>
      <p:grpSp>
        <p:nvGrpSpPr>
          <p:cNvPr id="47" name="Group 46"/>
          <p:cNvGrpSpPr/>
          <p:nvPr/>
        </p:nvGrpSpPr>
        <p:grpSpPr>
          <a:xfrm>
            <a:off x="238429" y="906059"/>
            <a:ext cx="620554" cy="529100"/>
            <a:chOff x="238879" y="899039"/>
            <a:chExt cx="620554" cy="529100"/>
          </a:xfrm>
        </p:grpSpPr>
        <p:grpSp>
          <p:nvGrpSpPr>
            <p:cNvPr id="44" name="Group 43"/>
            <p:cNvGrpSpPr/>
            <p:nvPr/>
          </p:nvGrpSpPr>
          <p:grpSpPr>
            <a:xfrm>
              <a:off x="238879" y="899039"/>
              <a:ext cx="616225" cy="298190"/>
              <a:chOff x="238879" y="899039"/>
              <a:chExt cx="616225" cy="298190"/>
            </a:xfrm>
          </p:grpSpPr>
          <p:sp>
            <p:nvSpPr>
              <p:cNvPr id="692" name="Rectangle 691"/>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indent="0" algn="ctr" defTabSz="914400" rtl="0" eaLnBrk="1" fontAlgn="auto" latinLnBrk="0" hangingPunct="1">
                  <a:lnSpc>
                    <a:spcPct val="97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 </a:t>
                </a:r>
                <a:r>
                  <a:rPr kumimoji="0" lang="en-US" sz="900" b="0" i="0"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Mgmt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45" name="Group 44"/>
            <p:cNvGrpSpPr/>
            <p:nvPr/>
          </p:nvGrpSpPr>
          <p:grpSpPr>
            <a:xfrm>
              <a:off x="238905" y="1236790"/>
              <a:ext cx="620528" cy="191349"/>
              <a:chOff x="238905" y="1236790"/>
              <a:chExt cx="620528" cy="191349"/>
            </a:xfrm>
          </p:grpSpPr>
          <p:sp>
            <p:nvSpPr>
              <p:cNvPr id="691" name="Rectangle 690"/>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6205"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4" name="Commitments_EC4D"/>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cxnSp>
        <p:nvCxnSpPr>
          <p:cNvPr id="488" name="Straight Connector 487"/>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4" tooltip="Azure Security Center is built into the Azure platform and provides cross-platform threat protection and detection across clouds and on-premises."/>
          </p:cNvPr>
          <p:cNvSpPr/>
          <p:nvPr/>
        </p:nvSpPr>
        <p:spPr>
          <a:xfrm>
            <a:off x="1630119" y="896314"/>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34" name="Rectangle 633">
            <a:hlinkClick r:id="rId47" tooltip="Microsoft Defender Advanced Threat Protection (ATP) provides powerful Windows 10 protections, Endpoint Detection and Response (EDR) across platforms, and Automated Incident Response Services"/>
          </p:cNvPr>
          <p:cNvSpPr/>
          <p:nvPr/>
        </p:nvSpPr>
        <p:spPr>
          <a:xfrm>
            <a:off x="2367563" y="896313"/>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a:t>
            </a: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endPar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defRPr/>
            </a:pP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48" tooltip="Collaborate more securely with sophisticated attack protection including sandbox detonation, integrated threat intelligence, attack simulation &amp; more across Email, SharePoint Online, OneDrive for Business, Teams, etc. "/>
          </p:cNvPr>
          <p:cNvSpPr/>
          <p:nvPr/>
        </p:nvSpPr>
        <p:spPr>
          <a:xfrm>
            <a:off x="3126543" y="896314"/>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52" name="Rectangle 751">
            <a:hlinkClick r:id="rId21" tooltip="Azure Advanced Threat Protection (ATP) detects on-premises Active Directory attacks using behavioral analysis (UEBA) + specific detections for Pass the Hash/Ticket/Password, Golden Ticket, Skeleton Key, and others."/>
          </p:cNvPr>
          <p:cNvSpPr/>
          <p:nvPr/>
        </p:nvSpPr>
        <p:spPr>
          <a:xfrm>
            <a:off x="3884214" y="896314"/>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764" name="Straight Connector 763"/>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p:cNvGrpSpPr/>
          <p:nvPr/>
        </p:nvGrpSpPr>
        <p:grpSpPr>
          <a:xfrm>
            <a:off x="919183" y="901350"/>
            <a:ext cx="680789" cy="555975"/>
            <a:chOff x="910629" y="1103797"/>
            <a:chExt cx="611226" cy="658409"/>
          </a:xfrm>
        </p:grpSpPr>
        <p:sp>
          <p:nvSpPr>
            <p:cNvPr id="778" name="Rectangle 777">
              <a:hlinkClick r:id="rId49" tooltip="Cloud App Security provides key capabilities for Shadow IT Risk management (discover, assess, approve, and manage SaaS apps via API + Proxy), Info Protection (discover/protect), and SOC (alerting and investigation) "/>
            </p:cNvPr>
            <p:cNvSpPr/>
            <p:nvPr/>
          </p:nvSpPr>
          <p:spPr>
            <a:xfrm>
              <a:off x="910629" y="1103797"/>
              <a:ext cx="611226" cy="658409"/>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983730" y="1503515"/>
              <a:ext cx="157492" cy="151328"/>
            </a:xfrm>
            <a:prstGeom prst="rect">
              <a:avLst/>
            </a:prstGeom>
            <a:noFill/>
          </p:spPr>
        </p:pic>
      </p:grpSp>
      <p:sp>
        <p:nvSpPr>
          <p:cNvPr id="699" name="Rectangle 698">
            <a:hlinkClick r:id="rId51" tooltip="The Security API for the Microsoft Graph acts as a backplane or “Bus” for security operations centers by providing a standard interface and common schema to integrate security solutions from Microsoft and partners. "/>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b="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00" name="Rectangle 699">
            <a:hlinkClick r:id="rId52" tooltip="Microsoft’s Advanced Threat Protection (ATP) capabilities provide an integrated analyst experience for investigation, response, recovery across devices, identities, and email/collaboration tools. "/>
          </p:cNvPr>
          <p:cNvSpPr/>
          <p:nvPr/>
        </p:nvSpPr>
        <p:spPr>
          <a:xfrm>
            <a:off x="1245555" y="1192434"/>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9155" marR="0" lvl="0" indent="0" algn="ctr" defTabSz="914400" rtl="0" eaLnBrk="1" fontAlgn="auto" latinLnBrk="0" hangingPunct="1">
              <a:lnSpc>
                <a:spcPct val="97000"/>
              </a:lnSpc>
              <a:spcBef>
                <a:spcPts val="0"/>
              </a:spcBef>
              <a:spcAft>
                <a:spcPts val="10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95" name="Rectangle 494">
            <a:hlinkClick r:id="rId53" tooltip="Each Microsoft SOC capability can integrate logs &amp; alerts with your existing SIEM."/>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endPar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0" name="Rectangle 499"/>
          <p:cNvSpPr/>
          <p:nvPr/>
        </p:nvSpPr>
        <p:spPr>
          <a:xfrm>
            <a:off x="4678602" y="931704"/>
            <a:ext cx="1748456" cy="761106"/>
          </a:xfrm>
          <a:prstGeom prst="rect">
            <a:avLst/>
          </a:prstGeom>
          <a:noFill/>
          <a:ln w="14224">
            <a:noFill/>
          </a:ln>
        </p:spPr>
        <p:txBody>
          <a:bodyPr wrap="square" tIns="45720">
            <a:spAutoFit/>
          </a:bodyPr>
          <a:lstStyle/>
          <a:p>
            <a:pPr marL="0" marR="0" lvl="0" indent="0" algn="l" defTabSz="914400" rtl="0" eaLnBrk="1" fontAlgn="auto" latinLnBrk="0" hangingPunct="1">
              <a:lnSpc>
                <a:spcPct val="97000"/>
              </a:lnSpc>
              <a:spcBef>
                <a:spcPts val="0"/>
              </a:spcBef>
              <a:spcAft>
                <a:spcPts val="60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This is interactive!</a:t>
            </a:r>
            <a:endPar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Present Slide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Hover for Description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Click for more information</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11" name="Rectangle 610">
            <a:hlinkClick r:id="rId54" tooltip="Security Center builds recommended application whitelist policies for VMs in Azure by applying machine learning to applications running in the VM, greatly simplifying a powerful protection. "/>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endParaRPr kumimoji="0" lang="en-US" altLang="en-US" sz="8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86" name="Group 85"/>
          <p:cNvGrpSpPr/>
          <p:nvPr/>
        </p:nvGrpSpPr>
        <p:grpSpPr>
          <a:xfrm>
            <a:off x="10564273" y="2261078"/>
            <a:ext cx="1334164" cy="1994917"/>
            <a:chOff x="10564273" y="2261078"/>
            <a:chExt cx="1334164" cy="1994917"/>
          </a:xfrm>
        </p:grpSpPr>
        <p:sp>
          <p:nvSpPr>
            <p:cNvPr id="398" name="Rectangle 397">
              <a:hlinkClick r:id="rId55" tooltip="Azure MFA helps safeguard access to data and applications while meeting user demand for a simple sign-in process. It delivers strong authentication via a range of verification methods, including phone call, text message, or mobile app verification."/>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99" name="Picture 195" descr="Multi-Factor Authentication.png"/>
            <p:cNvPicPr>
              <a:picLocks noChangeAspect="1"/>
            </p:cNvPicPr>
            <p:nvPr/>
          </p:nvPicPr>
          <p:blipFill>
            <a:blip r:embed="rId56">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57" tooltip="Azure AD Privileged Identity Management allows you to manage, control, and monitor privileged access using approval workflows. This includes access to resources in Azure AD, Azure Resources (Preview), and other Microsoft Online Services like Office 365"/>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03" name="Freeform 113"/>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4" name="Rectangle 403">
              <a:hlinkClick r:id="rId58" tooltip="Enables you to replace passwords with easy to use but strong multifactor authentication. Windows Hello uses a public and private key pair secured by the TPM, unlocked using a gesture like fingerprint, facial recognition or PIN. "/>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05" name="Picture 404"/>
            <p:cNvPicPr>
              <a:picLocks noChangeAspect="1"/>
            </p:cNvPicPr>
            <p:nvPr/>
          </p:nvPicPr>
          <p:blipFill rotWithShape="1">
            <a:blip r:embed="rId5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600031" y="4045778"/>
              <a:ext cx="146721" cy="137338"/>
            </a:xfrm>
            <a:prstGeom prst="rect">
              <a:avLst/>
            </a:prstGeom>
          </p:spPr>
        </p:pic>
        <p:sp>
          <p:nvSpPr>
            <p:cNvPr id="406" name="Rectangle 405">
              <a:hlinkClick r:id="rId60" tooltip="Azure Active Directory Identity Protection provides you with a consolidated view into risk events and potential vulnerabilities affecting your organization’s identities."/>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1" tooltip="Azure AD B2C is an identity management service that enables you to customize &amp; control how customers sign up, sign in, and manage profiles for your apps. Enabling this scenario reduces risk by moving customer accounts out of your enterprise directory(ies)."/>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5" name="Rectangle 484">
              <a:hlinkClick r:id="rId62" tooltip="Azure AD business-to-business (B2B) collaboration enables working with users in other organizations. Enabling this scenario reduces risk by moving partner accounts (and risk) out of your enterprise directory(ies)."/>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60" name="Picture 459"/>
            <p:cNvPicPr>
              <a:picLocks noChangeAspect="1"/>
            </p:cNvPicPr>
            <p:nvPr/>
          </p:nvPicPr>
          <p:blipFill>
            <a:blip r:embed="rId41">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p:cNvPicPr>
              <a:picLocks noChangeAspect="1"/>
            </p:cNvPicPr>
            <p:nvPr/>
          </p:nvPicPr>
          <p:blipFill>
            <a:blip r:embed="rId41">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00000"/>
                </a:lnSpc>
                <a:spcBef>
                  <a:spcPts val="200"/>
                </a:spcBef>
                <a:spcAft>
                  <a:spcPts val="100"/>
                </a:spcAft>
                <a:buClrTx/>
                <a:buSzTx/>
                <a:buFontTx/>
                <a:buNone/>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00000"/>
                </a:lnSpc>
                <a:spcBef>
                  <a:spcPts val="200"/>
                </a:spcBef>
                <a:spcAft>
                  <a:spcPts val="100"/>
                </a:spcAft>
                <a:buClrTx/>
                <a:buSzTx/>
                <a:buFontTx/>
                <a:buNone/>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nvGrpSpPr>
            <p:cNvPr id="627" name="Group 626"/>
            <p:cNvGrpSpPr/>
            <p:nvPr/>
          </p:nvGrpSpPr>
          <p:grpSpPr>
            <a:xfrm>
              <a:off x="10882847" y="2889403"/>
              <a:ext cx="188672" cy="45719"/>
              <a:chOff x="6660452" y="3094221"/>
              <a:chExt cx="188672" cy="45719"/>
            </a:xfrm>
          </p:grpSpPr>
          <p:sp>
            <p:nvSpPr>
              <p:cNvPr id="637" name="Oval 636"/>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38" name="Oval 637"/>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39" name="Oval 638"/>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grpSp>
        <p:nvGrpSpPr>
          <p:cNvPr id="5" name="Group 4"/>
          <p:cNvGrpSpPr/>
          <p:nvPr/>
        </p:nvGrpSpPr>
        <p:grpSpPr>
          <a:xfrm>
            <a:off x="4101353" y="6121074"/>
            <a:ext cx="1614698" cy="211725"/>
            <a:chOff x="3821452" y="6124342"/>
            <a:chExt cx="1614698" cy="211725"/>
          </a:xfrm>
        </p:grpSpPr>
        <p:sp>
          <p:nvSpPr>
            <p:cNvPr id="672" name="Rectangle 671">
              <a:hlinkClick r:id="rId64" tooltip="Microsoft created a threat model document for the Azure IoT reference architecture."/>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844728" y="6160357"/>
              <a:ext cx="146611" cy="146611"/>
            </a:xfrm>
            <a:prstGeom prst="rect">
              <a:avLst/>
            </a:prstGeom>
          </p:spPr>
        </p:pic>
      </p:grpSp>
      <p:grpSp>
        <p:nvGrpSpPr>
          <p:cNvPr id="2" name="Group 1"/>
          <p:cNvGrpSpPr/>
          <p:nvPr/>
        </p:nvGrpSpPr>
        <p:grpSpPr>
          <a:xfrm>
            <a:off x="4101353" y="5846778"/>
            <a:ext cx="1614698" cy="211725"/>
            <a:chOff x="3821452" y="5850046"/>
            <a:chExt cx="1614698" cy="211725"/>
          </a:xfrm>
        </p:grpSpPr>
        <p:sp>
          <p:nvSpPr>
            <p:cNvPr id="707" name="Rectangle 706">
              <a:hlinkClick r:id="rId67" tooltip="Microsoft contributed significantly to the IoT Security Maturity Model, which enables Internet of Things (IoT) providers to invest in the right level of security mechanisms to meet their requirements. "/>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65" name="Graphic 464" descr="Document"/>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3848836" y="5879991"/>
              <a:ext cx="146611" cy="146611"/>
            </a:xfrm>
            <a:prstGeom prst="rect">
              <a:avLst/>
            </a:prstGeom>
          </p:spPr>
        </p:pic>
      </p:grpSp>
      <p:pic>
        <p:nvPicPr>
          <p:cNvPr id="552" name="Picture 551"/>
          <p:cNvPicPr>
            <a:picLocks noChangeAspect="1"/>
          </p:cNvPicPr>
          <p:nvPr/>
        </p:nvPicPr>
        <p:blipFill>
          <a:blip r:embed="rId42"/>
          <a:stretch>
            <a:fillRect/>
          </a:stretch>
        </p:blipFill>
        <p:spPr>
          <a:xfrm>
            <a:off x="4056281" y="1064108"/>
            <a:ext cx="155187" cy="103458"/>
          </a:xfrm>
          <a:prstGeom prst="rect">
            <a:avLst/>
          </a:prstGeom>
        </p:spPr>
      </p:pic>
      <p:grpSp>
        <p:nvGrpSpPr>
          <p:cNvPr id="31" name="Group 30"/>
          <p:cNvGrpSpPr/>
          <p:nvPr/>
        </p:nvGrpSpPr>
        <p:grpSpPr>
          <a:xfrm>
            <a:off x="3154581" y="5854485"/>
            <a:ext cx="852881" cy="476718"/>
            <a:chOff x="3154581" y="5854485"/>
            <a:chExt cx="852881" cy="476718"/>
          </a:xfrm>
        </p:grpSpPr>
        <p:sp>
          <p:nvSpPr>
            <p:cNvPr id="482" name="Rectangle 481">
              <a:hlinkClick r:id="rId68" tooltip="End to end solution to securing new IoT devices with a hardened Linux OS, certified microcontrollers (MCUs), and security service which collectively provide the &quot;Seven Properties of Highly-Secure Devices&quo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9" name="Picture 18" descr="A close up of a logo&#10;&#10;Description generated with very high confidence"/>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p:cNvGrpSpPr/>
          <p:nvPr/>
        </p:nvGrpSpPr>
        <p:grpSpPr>
          <a:xfrm>
            <a:off x="8646730" y="2519843"/>
            <a:ext cx="1359749" cy="1638528"/>
            <a:chOff x="8652026" y="2865441"/>
            <a:chExt cx="1359749" cy="1638528"/>
          </a:xfrm>
        </p:grpSpPr>
        <p:sp>
          <p:nvSpPr>
            <p:cNvPr id="421" name="Rectangle 420">
              <a:hlinkClick r:id="rId70" tooltip="AIP helps you control and secure email, documents, and sensitive data inside and outside of your organization. From easy classification to embedded labels and permissions to enhanced data protection/reporting on your data anywhere it goes."/>
            </p:cNvPr>
            <p:cNvSpPr/>
            <p:nvPr/>
          </p:nvSpPr>
          <p:spPr>
            <a:xfrm>
              <a:off x="8652026" y="2865441"/>
              <a:ext cx="135708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70180" marR="0" lvl="0" indent="0" algn="l" defTabSz="914400" rtl="0" eaLnBrk="1" fontAlgn="auto" latinLnBrk="0" hangingPunct="1">
                <a:lnSpc>
                  <a:spcPct val="97000"/>
                </a:lnSpc>
                <a:spcBef>
                  <a:spcPts val="0"/>
                </a:spcBef>
                <a:spcAft>
                  <a:spcPts val="30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70180" marR="0" lvl="0" indent="0" algn="l" defTabSz="914400" rtl="0" eaLnBrk="1" fontAlgn="auto" latinLnBrk="0" hangingPunct="1">
                <a:lnSpc>
                  <a:spcPct val="97000"/>
                </a:lnSpc>
                <a:spcBef>
                  <a:spcPts val="0"/>
                </a:spcBef>
                <a:spcAft>
                  <a:spcPts val="30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70180" marR="0" lvl="0" indent="0" algn="l" defTabSz="914400" rtl="0" eaLnBrk="1" fontAlgn="auto" latinLnBrk="0" hangingPunct="1">
                <a:lnSpc>
                  <a:spcPct val="97000"/>
                </a:lnSpc>
                <a:spcBef>
                  <a:spcPts val="0"/>
                </a:spcBef>
                <a:spcAft>
                  <a:spcPts val="30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70180" marR="0" lvl="0" indent="0" algn="l" defTabSz="914400" rtl="0" eaLnBrk="1" fontAlgn="auto" latinLnBrk="0" hangingPunct="1">
                <a:lnSpc>
                  <a:spcPct val="97000"/>
                </a:lnSpc>
                <a:spcBef>
                  <a:spcPts val="0"/>
                </a:spcBef>
                <a:spcAft>
                  <a:spcPts val="300"/>
                </a:spcAft>
                <a:buClrTx/>
                <a:buSzTx/>
                <a:buFontTx/>
                <a:buNone/>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22" name="Rectangle 421">
              <a:hlinkClick r:id="rId71" tooltip="HYOK is an information protection feature designed to meet complex regulation and compliance policies. HYOK allows users to classify documents that are backed by either Azure RMS or an on-premises RMS services where you hold your own key. "/>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75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endParaRPr kumimoji="0" lang="en-US" sz="75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32" name="Group 431"/>
            <p:cNvGrpSpPr/>
            <p:nvPr/>
          </p:nvGrpSpPr>
          <p:grpSpPr>
            <a:xfrm>
              <a:off x="8905814" y="4263355"/>
              <a:ext cx="1017768" cy="174551"/>
              <a:chOff x="10868759" y="4110794"/>
              <a:chExt cx="1017768" cy="174551"/>
            </a:xfrm>
          </p:grpSpPr>
          <p:grpSp>
            <p:nvGrpSpPr>
              <p:cNvPr id="433" name="Group 432"/>
              <p:cNvGrpSpPr/>
              <p:nvPr/>
            </p:nvGrpSpPr>
            <p:grpSpPr>
              <a:xfrm>
                <a:off x="10868759" y="4110794"/>
                <a:ext cx="1017768" cy="167627"/>
                <a:chOff x="76401" y="2964205"/>
                <a:chExt cx="2261795" cy="372519"/>
              </a:xfrm>
            </p:grpSpPr>
            <p:grpSp>
              <p:nvGrpSpPr>
                <p:cNvPr id="446" name="Group 445"/>
                <p:cNvGrpSpPr/>
                <p:nvPr/>
              </p:nvGrpSpPr>
              <p:grpSpPr>
                <a:xfrm>
                  <a:off x="76401" y="2964205"/>
                  <a:ext cx="1599838" cy="372519"/>
                  <a:chOff x="76401" y="2964205"/>
                  <a:chExt cx="1599838" cy="372519"/>
                </a:xfrm>
              </p:grpSpPr>
              <p:pic>
                <p:nvPicPr>
                  <p:cNvPr id="452" name="Picture 451">
                    <a:hlinkClick r:id="rId72"/>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p:cNvGrpSpPr/>
                  <p:nvPr/>
                </p:nvGrpSpPr>
                <p:grpSpPr>
                  <a:xfrm>
                    <a:off x="76401" y="2964205"/>
                    <a:ext cx="1257382" cy="372519"/>
                    <a:chOff x="12053139" y="7366546"/>
                    <a:chExt cx="1934324" cy="573074"/>
                  </a:xfrm>
                </p:grpSpPr>
                <p:pic>
                  <p:nvPicPr>
                    <p:cNvPr id="454" name="Picture 453"/>
                    <p:cNvPicPr>
                      <a:picLocks noChangeAspect="1"/>
                    </p:cNvPicPr>
                    <p:nvPr/>
                  </p:nvPicPr>
                  <p:blipFill rotWithShape="1">
                    <a:blip r:embed="rId74">
                      <a:extLst>
                        <a:ext uri="{28A0092B-C50C-407E-A947-70E740481C1C}">
                          <a14:useLocalDpi xmlns:a14="http://schemas.microsoft.com/office/drawing/2010/main" val="0"/>
                        </a:ext>
                      </a:extLst>
                    </a:blip>
                    <a:srcRect/>
                    <a:stretch>
                      <a:fillRect/>
                    </a:stretch>
                  </p:blipFill>
                  <p:spPr>
                    <a:xfrm>
                      <a:off x="12520821" y="7366546"/>
                      <a:ext cx="531604" cy="573074"/>
                    </a:xfrm>
                    <a:prstGeom prst="rect">
                      <a:avLst/>
                    </a:prstGeom>
                  </p:spPr>
                </p:pic>
                <p:pic>
                  <p:nvPicPr>
                    <p:cNvPr id="455" name="Picture 454"/>
                    <p:cNvPicPr>
                      <a:picLocks noChangeAspect="1"/>
                    </p:cNvPicPr>
                    <p:nvPr/>
                  </p:nvPicPr>
                  <p:blipFill rotWithShape="1">
                    <a:blip r:embed="rId75">
                      <a:extLst>
                        <a:ext uri="{28A0092B-C50C-407E-A947-70E740481C1C}">
                          <a14:useLocalDpi xmlns:a14="http://schemas.microsoft.com/office/drawing/2010/main" val="0"/>
                        </a:ext>
                      </a:extLst>
                    </a:blip>
                    <a:srcRect/>
                    <a:stretch>
                      <a:fillRect/>
                    </a:stretch>
                  </p:blipFill>
                  <p:spPr>
                    <a:xfrm>
                      <a:off x="12053139" y="7366546"/>
                      <a:ext cx="530661" cy="573074"/>
                    </a:xfrm>
                    <a:prstGeom prst="rect">
                      <a:avLst/>
                    </a:prstGeom>
                  </p:spPr>
                </p:pic>
                <p:pic>
                  <p:nvPicPr>
                    <p:cNvPr id="456" name="Picture 455"/>
                    <p:cNvPicPr>
                      <a:picLocks noChangeAspect="1"/>
                    </p:cNvPicPr>
                    <p:nvPr/>
                  </p:nvPicPr>
                  <p:blipFill rotWithShape="1">
                    <a:blip r:embed="rId76">
                      <a:extLst>
                        <a:ext uri="{28A0092B-C50C-407E-A947-70E740481C1C}">
                          <a14:useLocalDpi xmlns:a14="http://schemas.microsoft.com/office/drawing/2010/main" val="0"/>
                        </a:ext>
                      </a:extLst>
                    </a:blip>
                    <a:srcRect/>
                    <a:stretch>
                      <a:fillRect/>
                    </a:stretch>
                  </p:blipFill>
                  <p:spPr>
                    <a:xfrm>
                      <a:off x="12997286" y="7366546"/>
                      <a:ext cx="522822" cy="573074"/>
                    </a:xfrm>
                    <a:prstGeom prst="rect">
                      <a:avLst/>
                    </a:prstGeom>
                  </p:spPr>
                </p:pic>
                <p:pic>
                  <p:nvPicPr>
                    <p:cNvPr id="457" name="Picture 456"/>
                    <p:cNvPicPr>
                      <a:picLocks noChangeAspect="1"/>
                    </p:cNvPicPr>
                    <p:nvPr/>
                  </p:nvPicPr>
                  <p:blipFill rotWithShape="1">
                    <a:blip r:embed="rId77">
                      <a:extLst>
                        <a:ext uri="{28A0092B-C50C-407E-A947-70E740481C1C}">
                          <a14:useLocalDpi xmlns:a14="http://schemas.microsoft.com/office/drawing/2010/main" val="0"/>
                        </a:ext>
                      </a:extLst>
                    </a:blip>
                    <a:srcRect/>
                    <a:stretch>
                      <a:fillRect/>
                    </a:stretch>
                  </p:blipFill>
                  <p:spPr>
                    <a:xfrm>
                      <a:off x="13465910" y="7366546"/>
                      <a:ext cx="521553" cy="573074"/>
                    </a:xfrm>
                    <a:prstGeom prst="rect">
                      <a:avLst/>
                    </a:prstGeom>
                  </p:spPr>
                </p:pic>
              </p:grpSp>
            </p:grpSp>
            <p:grpSp>
              <p:nvGrpSpPr>
                <p:cNvPr id="447" name="Group 446"/>
                <p:cNvGrpSpPr/>
                <p:nvPr/>
              </p:nvGrpSpPr>
              <p:grpSpPr>
                <a:xfrm>
                  <a:off x="2008682" y="3185912"/>
                  <a:ext cx="329514" cy="79848"/>
                  <a:chOff x="6660452" y="3094221"/>
                  <a:chExt cx="188672" cy="45719"/>
                </a:xfrm>
              </p:grpSpPr>
              <p:sp>
                <p:nvSpPr>
                  <p:cNvPr id="449" name="Oval 448"/>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anose="020B0502040204020203" pitchFamily="34" charset="0"/>
                      <a:cs typeface="Segoe UI" panose="020B0502040204020203" pitchFamily="34" charset="0"/>
                    </a:endParaRPr>
                  </a:p>
                </p:txBody>
              </p:sp>
              <p:sp>
                <p:nvSpPr>
                  <p:cNvPr id="450" name="Oval 449"/>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anose="020B0502040204020203" pitchFamily="34" charset="0"/>
                      <a:cs typeface="Segoe UI" panose="020B0502040204020203" pitchFamily="34" charset="0"/>
                    </a:endParaRPr>
                  </a:p>
                </p:txBody>
              </p:sp>
              <p:sp>
                <p:nvSpPr>
                  <p:cNvPr id="451" name="Oval 450"/>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448" name="Picture 447">
                  <a:hlinkClick r:id="rId78"/>
                </p:cNvPr>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p:cNvGrpSpPr/>
              <p:nvPr/>
            </p:nvGrpSpPr>
            <p:grpSpPr bwMode="black">
              <a:xfrm>
                <a:off x="11508873" y="4239626"/>
                <a:ext cx="75077" cy="45719"/>
                <a:chOff x="10387012" y="4179358"/>
                <a:chExt cx="974726" cy="593725"/>
              </a:xfrm>
              <a:solidFill>
                <a:schemeClr val="tx1"/>
              </a:solidFill>
            </p:grpSpPr>
            <p:sp>
              <p:nvSpPr>
                <p:cNvPr id="441" name="Freeform 26"/>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2" name="Freeform 27"/>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3" name="Freeform 28"/>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9"/>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30"/>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35" name="Group 434"/>
              <p:cNvGrpSpPr/>
              <p:nvPr/>
            </p:nvGrpSpPr>
            <p:grpSpPr bwMode="black">
              <a:xfrm>
                <a:off x="11638296" y="4235799"/>
                <a:ext cx="75077" cy="45719"/>
                <a:chOff x="10387012" y="4179358"/>
                <a:chExt cx="974726" cy="593725"/>
              </a:xfrm>
              <a:solidFill>
                <a:schemeClr val="tx1"/>
              </a:solidFill>
            </p:grpSpPr>
            <p:sp>
              <p:nvSpPr>
                <p:cNvPr id="436" name="Freeform 26"/>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7" name="Freeform 27"/>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8" name="Freeform 28"/>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9" name="Freeform 29"/>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0" name="Freeform 30"/>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629" name="Rectangle 628">
              <a:hlinkClick r:id="rId80" tooltip="The AIP scanner helps you discover, classify, and protect files on UNC paths for network shares over SMB and on SharePoint Server 2013-2016 Sites and libraries."/>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480" name="Freeform 27"/>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cxnSp>
        <p:nvCxnSpPr>
          <p:cNvPr id="749" name="Connector: Elbow 748"/>
          <p:cNvCxnSpPr>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p:cNvGrpSpPr/>
          <p:nvPr/>
        </p:nvGrpSpPr>
        <p:grpSpPr>
          <a:xfrm>
            <a:off x="6646548" y="3493510"/>
            <a:ext cx="1507613" cy="2626000"/>
            <a:chOff x="6646548" y="3493510"/>
            <a:chExt cx="1507613" cy="2626000"/>
          </a:xfrm>
        </p:grpSpPr>
        <p:sp>
          <p:nvSpPr>
            <p:cNvPr id="98" name="Rectangle 97">
              <a:hlinkClick r:id="rId81" tooltip="Key vault mitigates risk of compromised secrets (e.g. inadvertently publishing keys to GitHub) by ensuring they are safeguarded by hardware security modules (HSMs) and readily available to applications"/>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99" name="Picture 98"/>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3" tooltip="A network security group (NSG) provides access control list (ACL) rules to allow or deny network traffic. Application security groups significantly simplify network security by grouping virtual machines and assigning policies to them (vs. explicit IPs). "/>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endParaRPr kumimoji="0" lang="en-US" altLang="en-US" sz="75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3" name="Rectangle 102">
              <a:hlinkClick r:id="rId84" tooltip="Feature of Application Gateway that provides centralized protection of your web applications from common exploits and vulnerabilities like SQL injection attacks, cross site scripting attacks using OWASP core rule sets 3.0 or 2.2.9. "/>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endPar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04" name="Picture 103" descr="A picture containing text&#10;&#10;Description generated with high confidence"/>
            <p:cNvPicPr>
              <a:picLocks noChangeAspect="1"/>
            </p:cNvPicPr>
            <p:nvPr/>
          </p:nvPicPr>
          <p:blipFill rotWithShape="1">
            <a:blip r:embed="rId8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858547" y="4030152"/>
              <a:ext cx="168314" cy="165488"/>
            </a:xfrm>
            <a:prstGeom prst="rect">
              <a:avLst/>
            </a:prstGeom>
          </p:spPr>
        </p:pic>
        <p:sp>
          <p:nvSpPr>
            <p:cNvPr id="105" name="Rectangle 104">
              <a:hlinkClick r:id="rId86" tooltip="Azure includes real-time malware protection with advanced technology (including applied machine learning on clients and in the cloud) used in the antimalware component of Windows Defender ATP"/>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106" name="Group 105"/>
            <p:cNvGrpSpPr/>
            <p:nvPr/>
          </p:nvGrpSpPr>
          <p:grpSpPr>
            <a:xfrm>
              <a:off x="6870812" y="4246340"/>
              <a:ext cx="143785" cy="139115"/>
              <a:chOff x="7418198" y="4292156"/>
              <a:chExt cx="173353" cy="167723"/>
            </a:xfrm>
          </p:grpSpPr>
          <p:sp>
            <p:nvSpPr>
              <p:cNvPr id="108" name="Rectangle: Rounded Corners 107"/>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Picture 108"/>
              <p:cNvPicPr>
                <a:picLocks noChangeAspect="1"/>
              </p:cNvPicPr>
              <p:nvPr/>
            </p:nvPicPr>
            <p:blipFill>
              <a:blip r:embed="rId87">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p:cNvPicPr>
              <a:picLocks noChangeAspect="1"/>
            </p:cNvPicPr>
            <p:nvPr/>
          </p:nvPicPr>
          <p:blipFill>
            <a:blip r:embed="rId88">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89" tooltip="In additional to encryption of all disks in the Azure fabric, you can also encrypt storage blobs, Windows VM disks, and Linux VM Disks"/>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2" name="Rectangle 131">
              <a:hlinkClick r:id="rId90" tooltip="Azure natively provides basic DDoS protection for all public IPs. You can increase protection with adaptive tuning of thresholds (with machine learning), real-time and historical telemetry, alerting, cost guarantee and more."/>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134" name="Rectangle 133">
              <a:hlinkClick r:id="rId91" tooltip="Protection against disasters &amp; ransomware attacks with simple and reliable cloud integrated backup as a service. Site Recovery can protect Hyper-V, VMware and physical servers and you can use Azure or your secondary datacenter as your recovery site"/>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617" name="Straight Connector 616"/>
            <p:cNvCxnSpPr>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p:cNvPicPr>
              <a:picLocks noChangeAspect="1"/>
            </p:cNvPicPr>
            <p:nvPr/>
          </p:nvPicPr>
          <p:blipFill>
            <a:blip r:embed="rId9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p:cNvGrpSpPr/>
            <p:nvPr/>
          </p:nvGrpSpPr>
          <p:grpSpPr>
            <a:xfrm>
              <a:off x="7338348" y="6073791"/>
              <a:ext cx="188672" cy="45719"/>
              <a:chOff x="6660452" y="3094221"/>
              <a:chExt cx="188672" cy="45719"/>
            </a:xfrm>
          </p:grpSpPr>
          <p:sp>
            <p:nvSpPr>
              <p:cNvPr id="110" name="Oval 109"/>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1" name="Oval 110"/>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2" name="Oval 111"/>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783" name="Rectangle 782">
              <a:hlinkClick r:id="rId93" tooltip="Azure Policy provides auditing and enforcement of different rules and effects over your resources so resources stay compliant with your corporate standards and service level agreements. "/>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68" name="Rectangle 467">
              <a:hlinkClick r:id="rId94" tooltip="Azure confidential computing protects data being processed in the cloud with hardware based Trusted Execution Environments (TEEs) that isolate data while its being used. "/>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endPar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27" name="Picture 26"/>
            <p:cNvPicPr>
              <a:picLocks noChangeAspect="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p:cNvPicPr>
              <a:picLocks noChangeAspect="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p:cNvPicPr>
              <a:picLocks noChangeAspect="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p:cNvPicPr>
              <a:picLocks noChangeAspect="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p:cNvPicPr>
              <a:picLocks noChangeAspect="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p:cNvGrpSpPr/>
          <p:nvPr/>
        </p:nvGrpSpPr>
        <p:grpSpPr>
          <a:xfrm>
            <a:off x="123155" y="5495239"/>
            <a:ext cx="1880731" cy="1256281"/>
            <a:chOff x="123155" y="5495239"/>
            <a:chExt cx="1880731" cy="1256281"/>
          </a:xfrm>
        </p:grpSpPr>
        <p:grpSp>
          <p:nvGrpSpPr>
            <p:cNvPr id="13" name="Group 12"/>
            <p:cNvGrpSpPr/>
            <p:nvPr/>
          </p:nvGrpSpPr>
          <p:grpSpPr>
            <a:xfrm>
              <a:off x="123155" y="5495239"/>
              <a:ext cx="1880731" cy="1256281"/>
              <a:chOff x="123155" y="5307127"/>
              <a:chExt cx="1880731" cy="1256281"/>
            </a:xfrm>
          </p:grpSpPr>
          <p:grpSp>
            <p:nvGrpSpPr>
              <p:cNvPr id="502" name="Group 501"/>
              <p:cNvGrpSpPr/>
              <p:nvPr/>
            </p:nvGrpSpPr>
            <p:grpSpPr>
              <a:xfrm>
                <a:off x="123155" y="5307127"/>
                <a:ext cx="1806256" cy="1249821"/>
                <a:chOff x="3815487" y="5386989"/>
                <a:chExt cx="1806256" cy="1249821"/>
              </a:xfrm>
            </p:grpSpPr>
            <p:sp>
              <p:nvSpPr>
                <p:cNvPr id="567" name="Rectangle 566">
                  <a:hlinkClick r:id="rId96" tooltip="Windows 10 is designed to protect against known and emerging security threats across the spectrum of attack vectors. Windows 10 security features focus on Identity security and usability, Information protection, and Malware resistance."/>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6" tooltip="Windows 10 is designed to protect against known and emerging security threats across the spectrum of attack vectors. Windows 10 security features focus on Identity security and usability, Information protection, and Malware resistance."/>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mn-cs"/>
                    </a:rPr>
                    <a:t>Attack surface</a:t>
                  </a: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mn-cs"/>
                    </a:rPr>
                  </a:b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mn-cs"/>
                    </a:rPr>
                    <a:t>reduction</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p:cNvPicPr>
                  <a:picLocks noChangeAspect="1"/>
                </p:cNvPicPr>
                <p:nvPr/>
              </p:nvPicPr>
              <p:blipFill>
                <a:blip r:embed="rId97">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98"/>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12" name="TextBox 11"/>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630" name="Rectangle 629">
              <a:hlinkClick r:id="rId99" tooltip="S mode is an enhanced security mode of Windows 10. This enables all enterprise security features and only allows approved applications to run. "/>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158" name="Rectangle 157"/>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28" name="Group 527"/>
          <p:cNvGrpSpPr/>
          <p:nvPr/>
        </p:nvGrpSpPr>
        <p:grpSpPr>
          <a:xfrm>
            <a:off x="369047" y="3835379"/>
            <a:ext cx="329617" cy="252617"/>
            <a:chOff x="7398246" y="1610486"/>
            <a:chExt cx="498447" cy="382007"/>
          </a:xfrm>
        </p:grpSpPr>
        <p:sp>
          <p:nvSpPr>
            <p:cNvPr id="529"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30" name="Rectangle 529"/>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31" name="Group 11"/>
            <p:cNvGrpSpPr>
              <a:grpSpLocks noChangeAspect="1"/>
            </p:cNvGrpSpPr>
            <p:nvPr/>
          </p:nvGrpSpPr>
          <p:grpSpPr bwMode="auto">
            <a:xfrm>
              <a:off x="7581678" y="1714920"/>
              <a:ext cx="111860" cy="111860"/>
              <a:chOff x="5664" y="1835"/>
              <a:chExt cx="73" cy="73"/>
            </a:xfrm>
            <a:solidFill>
              <a:schemeClr val="bg1"/>
            </a:solidFill>
          </p:grpSpPr>
          <p:sp>
            <p:nvSpPr>
              <p:cNvPr id="532"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33"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34"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35"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nvGrpSpPr>
          <p:cNvPr id="156" name="Group 155"/>
          <p:cNvGrpSpPr/>
          <p:nvPr/>
        </p:nvGrpSpPr>
        <p:grpSpPr>
          <a:xfrm>
            <a:off x="829191" y="3833877"/>
            <a:ext cx="329617" cy="252617"/>
            <a:chOff x="2892310" y="4439341"/>
            <a:chExt cx="376337" cy="288423"/>
          </a:xfrm>
        </p:grpSpPr>
        <p:sp>
          <p:nvSpPr>
            <p:cNvPr id="537" name="monito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38" name="Rectangle 537"/>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13" name="Picture 512"/>
            <p:cNvPicPr>
              <a:picLocks noChangeAspect="1"/>
            </p:cNvPicPr>
            <p:nvPr/>
          </p:nvPicPr>
          <p:blipFill rotWithShape="1">
            <a:blip r:embed="rId100">
              <a:extLst>
                <a:ext uri="{28A0092B-C50C-407E-A947-70E740481C1C}">
                  <a14:useLocalDpi xmlns:a14="http://schemas.microsoft.com/office/drawing/2010/main" val="0"/>
                </a:ext>
              </a:extLst>
            </a:blip>
            <a:srcRect l="24884" r="23372" b="46072"/>
            <a:stretch>
              <a:fillRect/>
            </a:stretch>
          </p:blipFill>
          <p:spPr>
            <a:xfrm>
              <a:off x="3016842" y="4495234"/>
              <a:ext cx="137762" cy="116769"/>
            </a:xfrm>
            <a:prstGeom prst="rect">
              <a:avLst/>
            </a:prstGeom>
          </p:spPr>
        </p:pic>
      </p:grpSp>
      <p:grpSp>
        <p:nvGrpSpPr>
          <p:cNvPr id="544" name="Group 543"/>
          <p:cNvGrpSpPr/>
          <p:nvPr/>
        </p:nvGrpSpPr>
        <p:grpSpPr>
          <a:xfrm>
            <a:off x="1312839" y="3828130"/>
            <a:ext cx="334652" cy="252616"/>
            <a:chOff x="7987238" y="1610486"/>
            <a:chExt cx="506061" cy="382007"/>
          </a:xfrm>
        </p:grpSpPr>
        <p:sp>
          <p:nvSpPr>
            <p:cNvPr id="545" name="Rectangle 544"/>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546" name="Group 545"/>
            <p:cNvGrpSpPr/>
            <p:nvPr/>
          </p:nvGrpSpPr>
          <p:grpSpPr>
            <a:xfrm>
              <a:off x="7987238" y="1610486"/>
              <a:ext cx="498447" cy="382007"/>
              <a:chOff x="9563138" y="2462727"/>
              <a:chExt cx="516394" cy="395761"/>
            </a:xfrm>
          </p:grpSpPr>
          <p:sp>
            <p:nvSpPr>
              <p:cNvPr id="547"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548" name="Group 547"/>
              <p:cNvGrpSpPr/>
              <p:nvPr/>
            </p:nvGrpSpPr>
            <p:grpSpPr>
              <a:xfrm>
                <a:off x="9746672" y="2545410"/>
                <a:ext cx="107950" cy="134938"/>
                <a:chOff x="9444088" y="2885171"/>
                <a:chExt cx="107950" cy="134938"/>
              </a:xfrm>
              <a:solidFill>
                <a:schemeClr val="tx1"/>
              </a:solidFill>
            </p:grpSpPr>
            <p:sp>
              <p:nvSpPr>
                <p:cNvPr id="549"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550"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18" name="Group 17"/>
          <p:cNvGrpSpPr/>
          <p:nvPr/>
        </p:nvGrpSpPr>
        <p:grpSpPr>
          <a:xfrm>
            <a:off x="266024" y="4531618"/>
            <a:ext cx="1530464" cy="826602"/>
            <a:chOff x="266024" y="4531618"/>
            <a:chExt cx="1530464" cy="826602"/>
          </a:xfrm>
        </p:grpSpPr>
        <p:grpSp>
          <p:nvGrpSpPr>
            <p:cNvPr id="621" name="Group 620"/>
            <p:cNvGrpSpPr/>
            <p:nvPr/>
          </p:nvGrpSpPr>
          <p:grpSpPr>
            <a:xfrm>
              <a:off x="266024" y="4531618"/>
              <a:ext cx="1530464" cy="826602"/>
              <a:chOff x="642736" y="6066403"/>
              <a:chExt cx="1530464" cy="826602"/>
            </a:xfrm>
          </p:grpSpPr>
          <p:sp>
            <p:nvSpPr>
              <p:cNvPr id="622" name="Rectangle 621">
                <a:hlinkClick r:id="rId101" tooltip="Microsoft Defender Advanced Threat Protection (ATP) provides powerful Windows 10 protections, Endpoint Detection and Response (EDR) across platforms, and Automated Incident Response Services"/>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Microsoft Defender ATP</a:t>
                </a:r>
                <a:endPar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23" name="Picture 622"/>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p:cNvPicPr>
              <a:picLocks noChangeAspect="1"/>
            </p:cNvPicPr>
            <p:nvPr/>
          </p:nvPicPr>
          <p:blipFill rotWithShape="1">
            <a:blip r:embed="rId3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1552616" y="4772356"/>
              <a:ext cx="138191" cy="105225"/>
            </a:xfrm>
            <a:prstGeom prst="rect">
              <a:avLst/>
            </a:prstGeom>
          </p:spPr>
        </p:pic>
        <p:grpSp>
          <p:nvGrpSpPr>
            <p:cNvPr id="640" name="Group 639"/>
            <p:cNvGrpSpPr/>
            <p:nvPr/>
          </p:nvGrpSpPr>
          <p:grpSpPr>
            <a:xfrm>
              <a:off x="1434370" y="4744861"/>
              <a:ext cx="116598" cy="222844"/>
              <a:chOff x="2136298" y="4226790"/>
              <a:chExt cx="196678" cy="375893"/>
            </a:xfrm>
          </p:grpSpPr>
          <p:sp>
            <p:nvSpPr>
              <p:cNvPr id="678" name="Rectangle 677"/>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83"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41" name="Oval 640"/>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644" name="Picture 643"/>
            <p:cNvPicPr>
              <a:picLocks noChangeAspect="1"/>
            </p:cNvPicPr>
            <p:nvPr/>
          </p:nvPicPr>
          <p:blipFill rotWithShape="1">
            <a:blip r:embed="rId32" cstate="email"/>
            <a:srcRect r="83295"/>
            <a:stretch>
              <a:fillRect/>
            </a:stretch>
          </p:blipFill>
          <p:spPr>
            <a:xfrm>
              <a:off x="1614831" y="4877476"/>
              <a:ext cx="100469" cy="87602"/>
            </a:xfrm>
            <a:prstGeom prst="rect">
              <a:avLst/>
            </a:prstGeom>
          </p:spPr>
        </p:pic>
        <p:grpSp>
          <p:nvGrpSpPr>
            <p:cNvPr id="714" name="Group 713"/>
            <p:cNvGrpSpPr/>
            <p:nvPr/>
          </p:nvGrpSpPr>
          <p:grpSpPr>
            <a:xfrm>
              <a:off x="929436" y="4810091"/>
              <a:ext cx="204812" cy="156967"/>
              <a:chOff x="2892310" y="4439341"/>
              <a:chExt cx="376337" cy="288423"/>
            </a:xfrm>
          </p:grpSpPr>
          <p:sp>
            <p:nvSpPr>
              <p:cNvPr id="736" name="monito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738" name="Rectangle 737"/>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740" name="Picture 739"/>
              <p:cNvPicPr>
                <a:picLocks noChangeAspect="1"/>
              </p:cNvPicPr>
              <p:nvPr/>
            </p:nvPicPr>
            <p:blipFill rotWithShape="1">
              <a:blip r:embed="rId100">
                <a:extLst>
                  <a:ext uri="{28A0092B-C50C-407E-A947-70E740481C1C}">
                    <a14:useLocalDpi xmlns:a14="http://schemas.microsoft.com/office/drawing/2010/main" val="0"/>
                  </a:ext>
                </a:extLst>
              </a:blip>
              <a:srcRect l="24884" r="23372" b="46072"/>
              <a:stretch>
                <a:fillRect/>
              </a:stretch>
            </p:blipFill>
            <p:spPr>
              <a:xfrm>
                <a:off x="3016842" y="4495234"/>
                <a:ext cx="137762" cy="116769"/>
              </a:xfrm>
              <a:prstGeom prst="rect">
                <a:avLst/>
              </a:prstGeom>
            </p:spPr>
          </p:pic>
        </p:grpSp>
        <p:grpSp>
          <p:nvGrpSpPr>
            <p:cNvPr id="741" name="Group 740"/>
            <p:cNvGrpSpPr/>
            <p:nvPr/>
          </p:nvGrpSpPr>
          <p:grpSpPr>
            <a:xfrm>
              <a:off x="1180339" y="4810091"/>
              <a:ext cx="207940" cy="156966"/>
              <a:chOff x="7987238" y="1610486"/>
              <a:chExt cx="506061" cy="382007"/>
            </a:xfrm>
          </p:grpSpPr>
          <p:sp>
            <p:nvSpPr>
              <p:cNvPr id="742" name="Rectangle 741"/>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743" name="Group 742"/>
              <p:cNvGrpSpPr/>
              <p:nvPr/>
            </p:nvGrpSpPr>
            <p:grpSpPr>
              <a:xfrm>
                <a:off x="7987238" y="1610486"/>
                <a:ext cx="498447" cy="382007"/>
                <a:chOff x="9563138" y="2462727"/>
                <a:chExt cx="516394" cy="395761"/>
              </a:xfrm>
            </p:grpSpPr>
            <p:sp>
              <p:nvSpPr>
                <p:cNvPr id="744"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745" name="Group 744"/>
                <p:cNvGrpSpPr/>
                <p:nvPr/>
              </p:nvGrpSpPr>
              <p:grpSpPr>
                <a:xfrm>
                  <a:off x="9746672" y="2545410"/>
                  <a:ext cx="107950" cy="134938"/>
                  <a:chOff x="9444088" y="2885171"/>
                  <a:chExt cx="107950" cy="134938"/>
                </a:xfrm>
                <a:solidFill>
                  <a:schemeClr val="tx1"/>
                </a:solidFill>
              </p:grpSpPr>
              <p:sp>
                <p:nvSpPr>
                  <p:cNvPr id="747"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48"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750" name="Group 749"/>
            <p:cNvGrpSpPr/>
            <p:nvPr/>
          </p:nvGrpSpPr>
          <p:grpSpPr>
            <a:xfrm>
              <a:off x="533767" y="4767288"/>
              <a:ext cx="98675" cy="163816"/>
              <a:chOff x="7084723" y="1610486"/>
              <a:chExt cx="212660" cy="353049"/>
            </a:xfrm>
          </p:grpSpPr>
          <p:sp>
            <p:nvSpPr>
              <p:cNvPr id="753" name="Rectangle 752"/>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754" name="Group 753"/>
              <p:cNvGrpSpPr/>
              <p:nvPr/>
            </p:nvGrpSpPr>
            <p:grpSpPr>
              <a:xfrm>
                <a:off x="7138556" y="1706457"/>
                <a:ext cx="104198" cy="130248"/>
                <a:chOff x="9444088" y="2885171"/>
                <a:chExt cx="107950" cy="134938"/>
              </a:xfrm>
              <a:solidFill>
                <a:schemeClr val="bg1"/>
              </a:solidFill>
            </p:grpSpPr>
            <p:sp>
              <p:nvSpPr>
                <p:cNvPr id="757"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58"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755" name="CellPhone_E8EA"/>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756" name="Straight Connector 755"/>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p:cNvGrpSpPr/>
            <p:nvPr/>
          </p:nvGrpSpPr>
          <p:grpSpPr>
            <a:xfrm>
              <a:off x="389370" y="4767288"/>
              <a:ext cx="98306" cy="163816"/>
              <a:chOff x="6490922" y="1610486"/>
              <a:chExt cx="211865" cy="353049"/>
            </a:xfrm>
          </p:grpSpPr>
          <p:sp>
            <p:nvSpPr>
              <p:cNvPr id="763" name="Rectangle 762"/>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765" name="Group 30"/>
              <p:cNvGrpSpPr>
                <a:grpSpLocks noChangeAspect="1"/>
              </p:cNvGrpSpPr>
              <p:nvPr/>
            </p:nvGrpSpPr>
            <p:grpSpPr bwMode="auto">
              <a:xfrm>
                <a:off x="6545792" y="1729376"/>
                <a:ext cx="111361" cy="115269"/>
                <a:chOff x="5049" y="1841"/>
                <a:chExt cx="57" cy="59"/>
              </a:xfrm>
              <a:solidFill>
                <a:schemeClr val="bg1"/>
              </a:solidFill>
            </p:grpSpPr>
            <p:sp>
              <p:nvSpPr>
                <p:cNvPr id="768" name="Freeform 31"/>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1" name="Freeform 32"/>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2" name="Freeform 33"/>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3" name="Freeform 34"/>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4" name="Freeform 35"/>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5" name="Freeform 36"/>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6" name="Freeform 37"/>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77" name="Freeform 38"/>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766" name="CellPhone_E8EA"/>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767" name="Straight Connector 766"/>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463024" y="4882627"/>
              <a:ext cx="93897" cy="93896"/>
              <a:chOff x="-160990" y="5259439"/>
              <a:chExt cx="109394" cy="109393"/>
            </a:xfrm>
          </p:grpSpPr>
          <p:sp>
            <p:nvSpPr>
              <p:cNvPr id="782" name="Oval 781"/>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80"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790" name="Group 789"/>
            <p:cNvGrpSpPr/>
            <p:nvPr/>
          </p:nvGrpSpPr>
          <p:grpSpPr>
            <a:xfrm>
              <a:off x="1492115" y="4797767"/>
              <a:ext cx="93897" cy="93896"/>
              <a:chOff x="-160990" y="5259439"/>
              <a:chExt cx="109394" cy="109393"/>
            </a:xfrm>
          </p:grpSpPr>
          <p:sp>
            <p:nvSpPr>
              <p:cNvPr id="791" name="Oval 790"/>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92"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664" name="Freeform 6"/>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sp>
          <p:nvSpPr>
            <p:cNvPr id="579" name="Rectangle 578">
              <a:hlinkClick r:id="rId103" tooltip="Secure score is like a credit score for security. It assesses regular activities and security settings, assigns a score, and helps you plan to mitigate your risks. Supports Office 365 and Windows 10. "/>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80" name="Rectangle 679">
              <a:hlinkClick r:id="rId104" tooltip="Threat analytics helps you continually assess and control risk exposure to threats like Spectre and Meltdown. "/>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32" name="Connector: Elbow 31"/>
            <p:cNvCxnSpPr>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p:cNvCxnSpPr>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p:cNvGrpSpPr/>
            <p:nvPr/>
          </p:nvGrpSpPr>
          <p:grpSpPr>
            <a:xfrm>
              <a:off x="678533" y="4814224"/>
              <a:ext cx="204812" cy="156967"/>
              <a:chOff x="7398246" y="1610486"/>
              <a:chExt cx="498447" cy="382007"/>
            </a:xfrm>
          </p:grpSpPr>
          <p:sp>
            <p:nvSpPr>
              <p:cNvPr id="685"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686" name="Rectangle 685"/>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689" name="Group 11"/>
              <p:cNvGrpSpPr>
                <a:grpSpLocks noChangeAspect="1"/>
              </p:cNvGrpSpPr>
              <p:nvPr/>
            </p:nvGrpSpPr>
            <p:grpSpPr bwMode="auto">
              <a:xfrm>
                <a:off x="7581678" y="1714920"/>
                <a:ext cx="111860" cy="111860"/>
                <a:chOff x="5664" y="1835"/>
                <a:chExt cx="73" cy="73"/>
              </a:xfrm>
              <a:solidFill>
                <a:schemeClr val="bg1"/>
              </a:solidFill>
            </p:grpSpPr>
            <p:sp>
              <p:nvSpPr>
                <p:cNvPr id="696"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97"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698"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713"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124" name="Group 123"/>
          <p:cNvGrpSpPr/>
          <p:nvPr/>
        </p:nvGrpSpPr>
        <p:grpSpPr>
          <a:xfrm>
            <a:off x="2470915" y="3760068"/>
            <a:ext cx="3652987" cy="993458"/>
            <a:chOff x="2424101" y="3587892"/>
            <a:chExt cx="3652987" cy="993458"/>
          </a:xfrm>
        </p:grpSpPr>
        <p:sp>
          <p:nvSpPr>
            <p:cNvPr id="613" name="Oval 612"/>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614" name="Straight Connector 613"/>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p:cNvGrpSpPr/>
            <p:nvPr/>
          </p:nvGrpSpPr>
          <p:grpSpPr>
            <a:xfrm>
              <a:off x="2424101" y="3587892"/>
              <a:ext cx="3652987" cy="993458"/>
              <a:chOff x="2563059" y="3796338"/>
              <a:chExt cx="3652987" cy="993458"/>
            </a:xfrm>
          </p:grpSpPr>
          <p:grpSp>
            <p:nvGrpSpPr>
              <p:cNvPr id="580" name="Group 579"/>
              <p:cNvGrpSpPr/>
              <p:nvPr/>
            </p:nvGrpSpPr>
            <p:grpSpPr>
              <a:xfrm>
                <a:off x="2563059" y="3796338"/>
                <a:ext cx="3652987" cy="993458"/>
                <a:chOff x="2563059" y="3796338"/>
                <a:chExt cx="3652987" cy="993458"/>
              </a:xfrm>
            </p:grpSpPr>
            <p:grpSp>
              <p:nvGrpSpPr>
                <p:cNvPr id="583" name="Group 582"/>
                <p:cNvGrpSpPr/>
                <p:nvPr/>
              </p:nvGrpSpPr>
              <p:grpSpPr>
                <a:xfrm>
                  <a:off x="3799325" y="3796338"/>
                  <a:ext cx="100102" cy="725117"/>
                  <a:chOff x="3799325" y="3796338"/>
                  <a:chExt cx="100102" cy="725117"/>
                </a:xfrm>
              </p:grpSpPr>
              <p:sp>
                <p:nvSpPr>
                  <p:cNvPr id="597" name="Oval 596"/>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8" name="Straight Connector 597"/>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p:cNvGrpSpPr/>
                <p:nvPr/>
              </p:nvGrpSpPr>
              <p:grpSpPr>
                <a:xfrm>
                  <a:off x="4389139" y="3798841"/>
                  <a:ext cx="100102" cy="725117"/>
                  <a:chOff x="4389139" y="3798841"/>
                  <a:chExt cx="100102" cy="725117"/>
                </a:xfrm>
              </p:grpSpPr>
              <p:sp>
                <p:nvSpPr>
                  <p:cNvPr id="595" name="Oval 594"/>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6" name="Straight Connector 595"/>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p:cNvGrpSpPr/>
                <p:nvPr/>
              </p:nvGrpSpPr>
              <p:grpSpPr>
                <a:xfrm rot="10800000">
                  <a:off x="5781843" y="4449444"/>
                  <a:ext cx="100102" cy="336066"/>
                  <a:chOff x="6456257" y="3245643"/>
                  <a:chExt cx="100102" cy="336066"/>
                </a:xfrm>
              </p:grpSpPr>
              <p:sp>
                <p:nvSpPr>
                  <p:cNvPr id="593" name="Oval 592"/>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4" name="Straight Connector 593"/>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p:cNvGrpSpPr/>
                <p:nvPr/>
              </p:nvGrpSpPr>
              <p:grpSpPr>
                <a:xfrm rot="10800000">
                  <a:off x="4554260" y="4375982"/>
                  <a:ext cx="100102" cy="413814"/>
                  <a:chOff x="6281336" y="3258181"/>
                  <a:chExt cx="100102" cy="413814"/>
                </a:xfrm>
              </p:grpSpPr>
              <p:sp>
                <p:nvSpPr>
                  <p:cNvPr id="591" name="Oval 590"/>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2" name="Straight Connector 591"/>
                  <p:cNvCxnSpPr>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p:cNvGrpSpPr/>
                <p:nvPr/>
              </p:nvGrpSpPr>
              <p:grpSpPr>
                <a:xfrm rot="10800000">
                  <a:off x="4009028" y="4385637"/>
                  <a:ext cx="100102" cy="402526"/>
                  <a:chOff x="4776146" y="3251204"/>
                  <a:chExt cx="100102" cy="402526"/>
                </a:xfrm>
              </p:grpSpPr>
              <p:sp>
                <p:nvSpPr>
                  <p:cNvPr id="589" name="Oval 588"/>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0" name="Straight Connector 589"/>
                  <p:cNvCxnSpPr>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05" tooltip="Windows Server 2016 addresses emerging threats and container workloads with built in threat resistance and enhanced detection, privileged identity protections, shielded VMs to protect sensitive workloads, and more"/>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2019  Security</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7000"/>
                    </a:lnSpc>
                    <a:spcBef>
                      <a:spcPts val="0"/>
                    </a:spcBef>
                    <a:spcAft>
                      <a:spcPts val="0"/>
                    </a:spcAft>
                    <a:buClrTx/>
                    <a:buSzTx/>
                    <a:buFontTx/>
                    <a:buNone/>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pic>
            <p:nvPicPr>
              <p:cNvPr id="581" name="Picture 580"/>
              <p:cNvPicPr>
                <a:picLocks noChangeAspect="1"/>
              </p:cNvPicPr>
              <p:nvPr/>
            </p:nvPicPr>
            <p:blipFill rotWithShape="1">
              <a:blip r:embed="rId32" cstate="email"/>
              <a:srcRect r="83295"/>
              <a:stretch>
                <a:fillRect/>
              </a:stretch>
            </p:blipFill>
            <p:spPr>
              <a:xfrm>
                <a:off x="2672821" y="4324295"/>
                <a:ext cx="195961" cy="170864"/>
              </a:xfrm>
              <a:prstGeom prst="rect">
                <a:avLst/>
              </a:prstGeom>
            </p:spPr>
          </p:pic>
        </p:grpSp>
      </p:grpSp>
      <p:grpSp>
        <p:nvGrpSpPr>
          <p:cNvPr id="15" name="Group 14"/>
          <p:cNvGrpSpPr/>
          <p:nvPr/>
        </p:nvGrpSpPr>
        <p:grpSpPr>
          <a:xfrm>
            <a:off x="4093028" y="3938898"/>
            <a:ext cx="1057810" cy="241352"/>
            <a:chOff x="4155658" y="3909402"/>
            <a:chExt cx="1057810" cy="241352"/>
          </a:xfrm>
        </p:grpSpPr>
        <p:sp>
          <p:nvSpPr>
            <p:cNvPr id="665" name="Rectangle 664">
              <a:hlinkClick r:id="rId106" tooltip="Azure ExpressRoute lets you create private connections between Azure datacenters and infrastructure on your premises or in a colocation environment. ExpressRoute connections don't go over the public Internet. "/>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985" rtl="0" eaLnBrk="1" fontAlgn="auto" latinLnBrk="0" hangingPunct="1">
                <a:lnSpc>
                  <a:spcPct val="90000"/>
                </a:lnSpc>
                <a:spcBef>
                  <a:spcPts val="0"/>
                </a:spcBef>
                <a:spcAft>
                  <a:spcPts val="0"/>
                </a:spcAft>
                <a:buClrTx/>
                <a:buSzTx/>
                <a:buFontTx/>
                <a:buNone/>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69" name="Picture 227"/>
            <p:cNvPicPr>
              <a:picLocks noChangeAspect="1"/>
            </p:cNvPicPr>
            <p:nvPr/>
          </p:nvPicPr>
          <p:blipFill>
            <a:blip r:embed="rId107">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p:cNvGrpSpPr/>
          <p:nvPr/>
        </p:nvGrpSpPr>
        <p:grpSpPr>
          <a:xfrm>
            <a:off x="190587" y="6246324"/>
            <a:ext cx="11785466" cy="510591"/>
            <a:chOff x="190587" y="6246324"/>
            <a:chExt cx="11785466" cy="510591"/>
          </a:xfrm>
        </p:grpSpPr>
        <p:sp>
          <p:nvSpPr>
            <p:cNvPr id="40" name="Rounded Rectangle 804">
              <a:hlinkClick r:id="rId108" tooltip="The Security Development Lifecycle (SDL) is a software development process that helps developers build more secure software and address security compliance requirements while reducing development cost "/>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81" name="Rectangle 780">
              <a:hlinkClick r:id="rId109" tooltip="The Compliance Manager dashboard helps you achieve compliance goals by evaluating cloud workloads against compliance regimes as well as data protection standards and assign/track/record compliance and assessment-related activities. "/>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 name="Freeform: Shape 6"/>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1" fmla="*/ 8165307 w 11744325"/>
                <a:gd name="connsiteY0-2" fmla="*/ 0 h 314325"/>
                <a:gd name="connsiteX1-3" fmla="*/ 11744325 w 11744325"/>
                <a:gd name="connsiteY1-4" fmla="*/ 0 h 314325"/>
                <a:gd name="connsiteX2-5" fmla="*/ 11744325 w 11744325"/>
                <a:gd name="connsiteY2-6" fmla="*/ 314325 h 314325"/>
                <a:gd name="connsiteX3-7" fmla="*/ 0 w 11744325"/>
                <a:gd name="connsiteY3-8" fmla="*/ 314325 h 314325"/>
                <a:gd name="connsiteX4-9" fmla="*/ 0 w 11744325"/>
                <a:gd name="connsiteY4-10" fmla="*/ 247650 h 314325"/>
                <a:gd name="connsiteX5-11" fmla="*/ 8162925 w 11744325"/>
                <a:gd name="connsiteY5-12" fmla="*/ 247650 h 314325"/>
                <a:gd name="connsiteX6-13" fmla="*/ 8165307 w 11744325"/>
                <a:gd name="connsiteY6-14" fmla="*/ 0 h 314325"/>
                <a:gd name="connsiteX0-15" fmla="*/ 8165307 w 11744325"/>
                <a:gd name="connsiteY0-16" fmla="*/ 0 h 314325"/>
                <a:gd name="connsiteX1-17" fmla="*/ 11744325 w 11744325"/>
                <a:gd name="connsiteY1-18" fmla="*/ 0 h 314325"/>
                <a:gd name="connsiteX2-19" fmla="*/ 11744325 w 11744325"/>
                <a:gd name="connsiteY2-20" fmla="*/ 314325 h 314325"/>
                <a:gd name="connsiteX3-21" fmla="*/ 0 w 11744325"/>
                <a:gd name="connsiteY3-22" fmla="*/ 314325 h 314325"/>
                <a:gd name="connsiteX4-23" fmla="*/ 0 w 11744325"/>
                <a:gd name="connsiteY4-24" fmla="*/ 247650 h 314325"/>
                <a:gd name="connsiteX5-25" fmla="*/ 8099647 w 11744325"/>
                <a:gd name="connsiteY5-26" fmla="*/ 247650 h 314325"/>
                <a:gd name="connsiteX6-27" fmla="*/ 8165307 w 11744325"/>
                <a:gd name="connsiteY6-28" fmla="*/ 0 h 314325"/>
                <a:gd name="connsiteX0-29" fmla="*/ 8098865 w 11744325"/>
                <a:gd name="connsiteY0-30" fmla="*/ 0 h 314325"/>
                <a:gd name="connsiteX1-31" fmla="*/ 11744325 w 11744325"/>
                <a:gd name="connsiteY1-32" fmla="*/ 0 h 314325"/>
                <a:gd name="connsiteX2-33" fmla="*/ 11744325 w 11744325"/>
                <a:gd name="connsiteY2-34" fmla="*/ 314325 h 314325"/>
                <a:gd name="connsiteX3-35" fmla="*/ 0 w 11744325"/>
                <a:gd name="connsiteY3-36" fmla="*/ 314325 h 314325"/>
                <a:gd name="connsiteX4-37" fmla="*/ 0 w 11744325"/>
                <a:gd name="connsiteY4-38" fmla="*/ 247650 h 314325"/>
                <a:gd name="connsiteX5-39" fmla="*/ 8099647 w 11744325"/>
                <a:gd name="connsiteY5-40" fmla="*/ 247650 h 314325"/>
                <a:gd name="connsiteX6-41" fmla="*/ 8098865 w 11744325"/>
                <a:gd name="connsiteY6-42" fmla="*/ 0 h 3143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defRPr/>
              </a:pPr>
              <a:endPar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0" tooltip="Learn how Microsoft works to secure your data, protect its privacy, and comply with global standards in Microsoft business cloud services."/>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48" name="Rectangle 847">
              <a:hlinkClick r:id="rId111" tooltip="The threat intelligence system that (1) protects Microsoft’s products and services and (2) provides actionable intelligence to safeguard your organization with trillions of signals and advanced analytics"/>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87" name="Rectangle 86"/>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46" name="Rectangle 745">
            <a:hlinkClick r:id="rId112" tooltip="Shielded VMs and guarded fabric protect sensitive workloads by isolating sensitive VMs from fabric administrators and restricting them to only healthy and approved hosts in the fabric."/>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70" name="Rectangle 769">
            <a:hlinkClick r:id="rId113" tooltip="Microsoft Azure Stack is a hybrid cloud platform that lets you provide Azure services from your datacenter. Security and compliance are areas of major investment for Azure Stack."/>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99" name="TextBox 598"/>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endPar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798" name="Connector: Elbow 797"/>
          <p:cNvCxnSpPr>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10564273" y="4256985"/>
            <a:ext cx="1295428" cy="205918"/>
            <a:chOff x="10564273" y="4256985"/>
            <a:chExt cx="1295428" cy="205918"/>
          </a:xfrm>
        </p:grpSpPr>
        <p:sp>
          <p:nvSpPr>
            <p:cNvPr id="619" name="Rectangle 618">
              <a:hlinkClick r:id="rId114" tooltip="Privileged Access Management (PAM) is a component of Microsoft Identity Manager 2016 (MIM) that helps organizations restrict privileged access for on-premises Active Directory environments to mitigate unauthorized privilege escalation attacks."/>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28" name="Freeform 113"/>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6" name="Group 45"/>
          <p:cNvGrpSpPr/>
          <p:nvPr/>
        </p:nvGrpSpPr>
        <p:grpSpPr>
          <a:xfrm>
            <a:off x="8682587" y="5857898"/>
            <a:ext cx="1316736" cy="233878"/>
            <a:chOff x="8682587" y="5857898"/>
            <a:chExt cx="1316736" cy="233878"/>
          </a:xfrm>
        </p:grpSpPr>
        <p:sp>
          <p:nvSpPr>
            <p:cNvPr id="645" name="Rectangle 644">
              <a:hlinkClick r:id="rId115" tooltip="Microsoft Defender ATP extends Azure Information Protection (AIP) discovery/reporting of labeled data. Microsoft Defender ATP also extends Cloud Discovery for Microsoft Cloud App Security beyond your corporate network."/>
            </p:cNvPr>
            <p:cNvSpPr/>
            <p:nvPr/>
          </p:nvSpPr>
          <p:spPr>
            <a:xfrm>
              <a:off x="8682587" y="5857898"/>
              <a:ext cx="1316736" cy="233878"/>
            </a:xfrm>
            <a:prstGeom prst="rect">
              <a:avLst/>
            </a:prstGeom>
            <a:solidFill>
              <a:schemeClr val="bg1">
                <a:lumMod val="9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01168" rIns="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ATP</a:t>
              </a:r>
              <a:endParaRPr kumimoji="0" lang="en-US" alt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01" name="Picture 700"/>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36511" y="5919556"/>
              <a:ext cx="117209" cy="117209"/>
            </a:xfrm>
            <a:prstGeom prst="rect">
              <a:avLst/>
            </a:prstGeom>
          </p:spPr>
        </p:pic>
      </p:grpSp>
      <p:grpSp>
        <p:nvGrpSpPr>
          <p:cNvPr id="90" name="Group 89"/>
          <p:cNvGrpSpPr/>
          <p:nvPr/>
        </p:nvGrpSpPr>
        <p:grpSpPr>
          <a:xfrm>
            <a:off x="4866563" y="3180254"/>
            <a:ext cx="530019" cy="291421"/>
            <a:chOff x="13506469" y="2041633"/>
            <a:chExt cx="530019" cy="291421"/>
          </a:xfrm>
        </p:grpSpPr>
        <p:sp>
          <p:nvSpPr>
            <p:cNvPr id="769" name="Rectangle 768">
              <a:hlinkClick r:id="rId116" tooltip="Azure Firewall is a managed, cloud-based network security service that protects your Azure Virtual Network resources. It is a fully stateful firewall as a service with built-in high availability and unrestricted cloud scalability. "/>
            </p:cNvPr>
            <p:cNvSpPr/>
            <p:nvPr/>
          </p:nvSpPr>
          <p:spPr>
            <a:xfrm>
              <a:off x="13506469" y="2041633"/>
              <a:ext cx="530019" cy="2914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Firewall</a:t>
              </a:r>
              <a:endParaRPr kumimoji="0" lang="en-US" alt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708" name="Group 707"/>
            <p:cNvGrpSpPr/>
            <p:nvPr/>
          </p:nvGrpSpPr>
          <p:grpSpPr>
            <a:xfrm>
              <a:off x="13539555" y="2073977"/>
              <a:ext cx="144580" cy="106614"/>
              <a:chOff x="4787760" y="956202"/>
              <a:chExt cx="587793" cy="433438"/>
            </a:xfrm>
          </p:grpSpPr>
          <p:sp>
            <p:nvSpPr>
              <p:cNvPr id="724" name="cloud"/>
              <p:cNvSpPr>
                <a:spLocks noChangeAspect="1"/>
              </p:cNvSpPr>
              <p:nvPr/>
            </p:nvSpPr>
            <p:spPr bwMode="auto">
              <a:xfrm>
                <a:off x="5003940" y="956202"/>
                <a:ext cx="371613" cy="2367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sq">
                <a:solidFill>
                  <a:schemeClr val="accent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pic>
            <p:nvPicPr>
              <p:cNvPr id="735" name="Graphic 734"/>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4787760" y="1112170"/>
                <a:ext cx="371613" cy="277470"/>
              </a:xfrm>
              <a:prstGeom prst="rect">
                <a:avLst/>
              </a:prstGeom>
            </p:spPr>
          </p:pic>
        </p:grpSp>
      </p:grpSp>
      <p:grpSp>
        <p:nvGrpSpPr>
          <p:cNvPr id="89" name="Group 88"/>
          <p:cNvGrpSpPr/>
          <p:nvPr/>
        </p:nvGrpSpPr>
        <p:grpSpPr>
          <a:xfrm>
            <a:off x="251922" y="639239"/>
            <a:ext cx="4259648" cy="202155"/>
            <a:chOff x="245070" y="633743"/>
            <a:chExt cx="4259648" cy="202155"/>
          </a:xfrm>
        </p:grpSpPr>
        <p:sp>
          <p:nvSpPr>
            <p:cNvPr id="840" name="Rectangle 839">
              <a:hlinkClick r:id="rId119" tooltip="Microsoft Azure Sentinel is a cloud native SIEM+SOAR solution that helps your SOC to rapidly detect and remediate threats across your enterprise. ASI includes cloud-native security analytics and automation across all security data in your hybrid enterprise"/>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Azure Sentinel </a:t>
              </a:r>
              <a:r>
                <a:rPr kumimoji="0" lang="en-US" sz="9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 Cloud Native SIEM and SOAR (Preview)</a:t>
              </a:r>
              <a:endParaRPr kumimoji="0" lang="en-US" sz="900" b="1"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pic>
          <p:nvPicPr>
            <p:cNvPr id="706" name="Picture 705"/>
            <p:cNvPicPr>
              <a:picLocks noChangeAspect="1"/>
            </p:cNvPicPr>
            <p:nvPr/>
          </p:nvPicPr>
          <p:blipFill>
            <a:blip r:embed="rId9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cxnSp>
        <p:nvCxnSpPr>
          <p:cNvPr id="800" name="Connector: Elbow 799"/>
          <p:cNvCxnSpPr>
            <a:stCxn id="476" idx="1"/>
          </p:cNvCxnSpPr>
          <p:nvPr/>
        </p:nvCxnSpPr>
        <p:spPr>
          <a:xfrm flipH="1">
            <a:off x="8582717" y="2374672"/>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8540073" y="1985927"/>
            <a:ext cx="3317809" cy="206028"/>
            <a:chOff x="9721483" y="1839445"/>
            <a:chExt cx="3317809" cy="206028"/>
          </a:xfrm>
        </p:grpSpPr>
        <p:sp>
          <p:nvSpPr>
            <p:cNvPr id="470" name="Rectangle 469">
              <a:hlinkClick r:id="rId120" tooltip="Conditional Access provides centralized policy control for data and applications by enforcing conditions on account authentication, network location, device health/compliance, and other risk factors. "/>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71" name="Picture 470"/>
            <p:cNvPicPr>
              <a:picLocks noChangeAspect="1"/>
            </p:cNvPicPr>
            <p:nvPr/>
          </p:nvPicPr>
          <p:blipFill rotWithShape="1">
            <a:blip r:embed="rId121"/>
            <a:srcRect l="22948" t="1" b="1811"/>
            <a:stretch>
              <a:fillRect/>
            </a:stretch>
          </p:blipFill>
          <p:spPr>
            <a:xfrm flipV="1">
              <a:off x="9764127" y="1889446"/>
              <a:ext cx="268951" cy="108569"/>
            </a:xfrm>
            <a:prstGeom prst="rect">
              <a:avLst/>
            </a:prstGeom>
          </p:spPr>
        </p:pic>
      </p:grpSp>
      <p:cxnSp>
        <p:nvCxnSpPr>
          <p:cNvPr id="801" name="Connector: Elbow 799"/>
          <p:cNvCxnSpPr/>
          <p:nvPr/>
        </p:nvCxnSpPr>
        <p:spPr>
          <a:xfrm flipH="1">
            <a:off x="8590606" y="5638119"/>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8682587" y="4878829"/>
            <a:ext cx="1317731" cy="894404"/>
            <a:chOff x="8682587" y="4878829"/>
            <a:chExt cx="1317731" cy="894404"/>
          </a:xfrm>
        </p:grpSpPr>
        <p:grpSp>
          <p:nvGrpSpPr>
            <p:cNvPr id="423" name="Group 422"/>
            <p:cNvGrpSpPr/>
            <p:nvPr/>
          </p:nvGrpSpPr>
          <p:grpSpPr>
            <a:xfrm>
              <a:off x="8682587" y="4878829"/>
              <a:ext cx="1316736" cy="301712"/>
              <a:chOff x="8985201" y="5090630"/>
              <a:chExt cx="1316736" cy="301712"/>
            </a:xfrm>
          </p:grpSpPr>
          <p:sp>
            <p:nvSpPr>
              <p:cNvPr id="424" name="Rectangle 423">
                <a:hlinkClick r:id="rId122" tooltip="Enables you to detect and respond to potential threats as they occur with alerts for suspicious database activities, potential vulnerabilities, and SQL injection attacks, as well as anomalous database access patterns. "/>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endPar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endPar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25" name="Picture 171"/>
              <p:cNvPicPr>
                <a:picLocks noChangeAspect="1"/>
              </p:cNvPicPr>
              <p:nvPr/>
            </p:nvPicPr>
            <p:blipFill>
              <a:blip r:embed="rId123">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p:cNvGrpSpPr/>
            <p:nvPr/>
          </p:nvGrpSpPr>
          <p:grpSpPr>
            <a:xfrm>
              <a:off x="8683582" y="5180541"/>
              <a:ext cx="1316736" cy="297521"/>
              <a:chOff x="8983735" y="5463141"/>
              <a:chExt cx="1316736" cy="297521"/>
            </a:xfrm>
          </p:grpSpPr>
          <p:sp>
            <p:nvSpPr>
              <p:cNvPr id="427" name="Rectangle 426">
                <a:hlinkClick r:id="rId124" tooltip="Transparent data encryption helps protect against the threat of malicious activity by performing real-time encryption and decryption of the database, associated backups, and transaction log files at rest without requiring changes to the application"/>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Data Masking</a:t>
                </a:r>
                <a:endParaRPr kumimoji="0" lang="en-US" altLang="en-US" sz="9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pic>
            <p:nvPicPr>
              <p:cNvPr id="428" name="Picture 171"/>
              <p:cNvPicPr>
                <a:picLocks noChangeAspect="1"/>
              </p:cNvPicPr>
              <p:nvPr/>
            </p:nvPicPr>
            <p:blipFill>
              <a:blip r:embed="rId123">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p:cNvGrpSpPr/>
            <p:nvPr/>
          </p:nvGrpSpPr>
          <p:grpSpPr>
            <a:xfrm>
              <a:off x="8685048" y="5481028"/>
              <a:ext cx="1314275" cy="292205"/>
              <a:chOff x="8685048" y="5481028"/>
              <a:chExt cx="1314275" cy="292205"/>
            </a:xfrm>
          </p:grpSpPr>
          <p:sp>
            <p:nvSpPr>
              <p:cNvPr id="129" name="Rectangle 128">
                <a:hlinkClick r:id="rId125" tooltip="(PREVIEW) Provides advanced capabilities built into Azure SQL Database for discovering, classifying, labeling, and protecting sensitive data in your databases. Similar capabilities are also being introduced for on-premises SQL Server."/>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a:t>
                </a:r>
                <a:endParaRPr kumimoji="0" lang="en-US" altLang="en-US" sz="8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42" name="Picture 171"/>
              <p:cNvPicPr>
                <a:picLocks noChangeAspect="1"/>
              </p:cNvPicPr>
              <p:nvPr/>
            </p:nvPicPr>
            <p:blipFill>
              <a:blip r:embed="rId123">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75" name="Group 474"/>
          <p:cNvGrpSpPr/>
          <p:nvPr/>
        </p:nvGrpSpPr>
        <p:grpSpPr>
          <a:xfrm>
            <a:off x="8692863" y="2254133"/>
            <a:ext cx="1310437" cy="241077"/>
            <a:chOff x="116752" y="2955527"/>
            <a:chExt cx="1310437" cy="241077"/>
          </a:xfrm>
        </p:grpSpPr>
        <p:sp>
          <p:nvSpPr>
            <p:cNvPr id="476" name="Rectangle 475">
              <a:hlinkClick r:id="rId49" tooltip="Cloud App Security provides key capabilities for Shadow IT Risk management (discover, assess, approve, and manage SaaS apps via API + Proxy), Info Protection (discover/protect), and SOC (alerting and investigation) "/>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477" name="Picture 476"/>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802" name="Connector: Elbow 799"/>
          <p:cNvCxnSpPr/>
          <p:nvPr/>
        </p:nvCxnSpPr>
        <p:spPr>
          <a:xfrm flipH="1">
            <a:off x="8582717" y="4545233"/>
            <a:ext cx="110146" cy="0"/>
          </a:xfrm>
          <a:prstGeom prst="straightConnector1">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8686764" y="4221575"/>
            <a:ext cx="1316736" cy="622575"/>
            <a:chOff x="8686764" y="4221575"/>
            <a:chExt cx="1316736" cy="622575"/>
          </a:xfrm>
        </p:grpSpPr>
        <p:grpSp>
          <p:nvGrpSpPr>
            <p:cNvPr id="785" name="Group 784"/>
            <p:cNvGrpSpPr/>
            <p:nvPr/>
          </p:nvGrpSpPr>
          <p:grpSpPr>
            <a:xfrm>
              <a:off x="8686764" y="4221575"/>
              <a:ext cx="1316736" cy="622575"/>
              <a:chOff x="10885121" y="2166657"/>
              <a:chExt cx="1211600" cy="520369"/>
            </a:xfrm>
            <a:solidFill>
              <a:schemeClr val="bg1"/>
            </a:solidFill>
          </p:grpSpPr>
          <p:sp>
            <p:nvSpPr>
              <p:cNvPr id="786" name="Rectangle 785">
                <a:hlinkClick r:id="rId126" tooltip="Office 365 DLP capabilities including Outlook Policy Tips, rule application via Exchange Transport rules, automatic protection via SharePoint location, and more. "/>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6"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7"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8"/>
                  </a:rPr>
                  <a:t>eDiscovery</a:t>
                </a:r>
                <a:endParaRPr kumimoji="0" lang="en-US" sz="75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p:cNvPicPr>
                <a:picLocks noChangeAspect="1"/>
              </p:cNvPicPr>
              <p:nvPr/>
            </p:nvPicPr>
            <p:blipFill>
              <a:blip r:embed="rId129"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p:cNvGrpSpPr/>
            <p:nvPr/>
          </p:nvGrpSpPr>
          <p:grpSpPr>
            <a:xfrm>
              <a:off x="9047248" y="4762130"/>
              <a:ext cx="188672" cy="45719"/>
              <a:chOff x="6660452" y="3094221"/>
              <a:chExt cx="188672" cy="45719"/>
            </a:xfrm>
          </p:grpSpPr>
          <p:sp>
            <p:nvSpPr>
              <p:cNvPr id="795" name="Oval 794"/>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96" name="Oval 795"/>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97" name="Oval 796"/>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sp>
        <p:nvSpPr>
          <p:cNvPr id="575" name="Rectangle 574"/>
          <p:cNvSpPr/>
          <p:nvPr/>
        </p:nvSpPr>
        <p:spPr>
          <a:xfrm rot="16200000">
            <a:off x="7765888" y="3243344"/>
            <a:ext cx="1639453"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81" name="Rectangle 680">
            <a:hlinkClick r:id="rId130" tooltip="A managed hunting service built into Defender ATP that provides Security Operation Centers (SOCs) with expert level monitoring and analysis to help them ensure that critical threats in their unique environments don’t get missed."/>
          </p:cNvPr>
          <p:cNvSpPr/>
          <p:nvPr/>
        </p:nvSpPr>
        <p:spPr>
          <a:xfrm>
            <a:off x="256410" y="403250"/>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endPar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82" name="Rectangle 681">
            <a:hlinkClick r:id="rId131" tooltip="Microsoft's Detection and Response Team (DART) provides onsite and remote assistance with incident response, recovery, and threat hunting. The incident response is effectively &quot;on retainer&quot; for customers with Premier Support."/>
          </p:cNvPr>
          <p:cNvSpPr/>
          <p:nvPr/>
        </p:nvSpPr>
        <p:spPr>
          <a:xfrm>
            <a:off x="1860304" y="399695"/>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&amp; </a:t>
            </a:r>
            <a:r>
              <a:rPr kumimoji="0" lang="en-US" sz="850" b="0" i="1" u="none" strike="noStrike" kern="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CyberOps</a:t>
            </a: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Services</a:t>
            </a:r>
            <a:endPar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784" name="people_4" title="Icon of a person"/>
          <p:cNvSpPr>
            <a:spLocks noChangeAspect="1" noEditPoints="1"/>
          </p:cNvSpPr>
          <p:nvPr/>
        </p:nvSpPr>
        <p:spPr bwMode="auto">
          <a:xfrm>
            <a:off x="334033" y="435737"/>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799" name="people_4" title="Icon of a person"/>
          <p:cNvSpPr>
            <a:spLocks noChangeAspect="1" noEditPoints="1"/>
          </p:cNvSpPr>
          <p:nvPr/>
        </p:nvSpPr>
        <p:spPr bwMode="auto">
          <a:xfrm>
            <a:off x="1918357" y="432181"/>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838851" y="-262239"/>
            <a:ext cx="3014233" cy="1786239"/>
            <a:chOff x="-492618" y="138514"/>
            <a:chExt cx="1510344" cy="895032"/>
          </a:xfrm>
        </p:grpSpPr>
        <p:pic>
          <p:nvPicPr>
            <p:cNvPr id="7" name="Picture 6"/>
            <p:cNvPicPr>
              <a:picLocks noChangeAspect="1"/>
            </p:cNvPicPr>
            <p:nvPr/>
          </p:nvPicPr>
          <p:blipFill>
            <a:blip r:embed="rId1"/>
            <a:stretch>
              <a:fillRect/>
            </a:stretch>
          </p:blipFill>
          <p:spPr>
            <a:xfrm>
              <a:off x="-333375" y="231182"/>
              <a:ext cx="1282944" cy="721656"/>
            </a:xfrm>
            <a:prstGeom prst="rect">
              <a:avLst/>
            </a:prstGeom>
          </p:spPr>
        </p:pic>
        <p:sp>
          <p:nvSpPr>
            <p:cNvPr id="10" name="Rectangle 9"/>
            <p:cNvSpPr/>
            <p:nvPr/>
          </p:nvSpPr>
          <p:spPr bwMode="auto">
            <a:xfrm>
              <a:off x="-492618" y="140810"/>
              <a:ext cx="1231620" cy="845831"/>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61" name="Rectangle 160"/>
            <p:cNvSpPr/>
            <p:nvPr/>
          </p:nvSpPr>
          <p:spPr bwMode="auto">
            <a:xfrm>
              <a:off x="726217" y="138514"/>
              <a:ext cx="259086" cy="214260"/>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4" name="Rectangle 173"/>
            <p:cNvSpPr/>
            <p:nvPr/>
          </p:nvSpPr>
          <p:spPr bwMode="auto">
            <a:xfrm>
              <a:off x="754855" y="813161"/>
              <a:ext cx="262871" cy="220385"/>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149" name="Rectangle 148"/>
          <p:cNvSpPr/>
          <p:nvPr/>
        </p:nvSpPr>
        <p:spPr bwMode="auto">
          <a:xfrm>
            <a:off x="352425" y="1203210"/>
            <a:ext cx="11489298" cy="249119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55" name="Rectangle 154"/>
          <p:cNvSpPr/>
          <p:nvPr/>
        </p:nvSpPr>
        <p:spPr bwMode="auto">
          <a:xfrm>
            <a:off x="352425" y="3813447"/>
            <a:ext cx="11489298" cy="138825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 name="Title 2"/>
          <p:cNvSpPr txBox="1"/>
          <p:nvPr/>
        </p:nvSpPr>
        <p:spPr>
          <a:xfrm>
            <a:off x="474662" y="1240224"/>
            <a:ext cx="3584856" cy="2200602"/>
          </a:xfrm>
          <a:prstGeom prst="rect">
            <a:avLst/>
          </a:prstGeom>
        </p:spPr>
        <p:txBody>
          <a:bodyPr wrap="square" anchor="t" anchorCtr="0">
            <a:spAutoFit/>
          </a:bodyPr>
          <a:lst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14400" rtl="0" eaLnBrk="1" fontAlgn="auto" latinLnBrk="0" hangingPunct="1">
              <a:lnSpc>
                <a:spcPct val="100000"/>
              </a:lnSpc>
              <a:spcBef>
                <a:spcPts val="1200"/>
              </a:spcBef>
              <a:spcAft>
                <a:spcPts val="600"/>
              </a:spcAft>
              <a:buClrTx/>
              <a:buSzTx/>
              <a:buFontTx/>
              <a:buNone/>
              <a:defRPr/>
            </a:pPr>
            <a:r>
              <a:rPr kumimoji="0" lang="en-US" sz="1800" b="1" i="0" u="none" strike="noStrike" kern="1200" cap="all" spc="0" normalizeH="0" baseline="0" noProof="0">
                <a:ln w="3175">
                  <a:noFill/>
                </a:ln>
                <a:gradFill>
                  <a:gsLst>
                    <a:gs pos="0">
                      <a:srgbClr val="E81123"/>
                    </a:gs>
                    <a:gs pos="100000">
                      <a:srgbClr val="E81123"/>
                    </a:gs>
                  </a:gsLst>
                  <a:lin ang="5400000" scaled="0"/>
                </a:gradFill>
                <a:effectLst/>
                <a:uLnTx/>
                <a:uFillTx/>
                <a:latin typeface="Segoe UI" panose="020B0502040204020203" pitchFamily="34" charset="0"/>
              </a:rPr>
              <a:t>CHALLENGES</a:t>
            </a:r>
            <a:endParaRPr kumimoji="0" lang="en-US" sz="2400" b="1" i="0" u="none" strike="noStrike" kern="0" cap="all" spc="118" normalizeH="0" baseline="0" noProof="0">
              <a:ln w="3175">
                <a:noFill/>
              </a:ln>
              <a:gradFill>
                <a:gsLst>
                  <a:gs pos="0">
                    <a:srgbClr val="E81123"/>
                  </a:gs>
                  <a:gs pos="100000">
                    <a:srgbClr val="E81123"/>
                  </a:gs>
                </a:gsLst>
                <a:lin ang="5400000" scaled="0"/>
              </a:gradFill>
              <a:effectLst/>
              <a:uLnTx/>
              <a:uFillTx/>
              <a:latin typeface="Segoe UI" panose="020B0502040204020203"/>
              <a:ea typeface="Segoe UI Black" panose="020B0A02040204020203" pitchFamily="34"/>
              <a:cs typeface="Segoe UI Black" panose="020B0A02040204020203" pitchFamily="34"/>
            </a:endParaRPr>
          </a:p>
          <a:p>
            <a:pPr marL="228600" marR="0" lvl="0" indent="-228600" algn="l" defTabSz="914400" rtl="0" eaLnBrk="1" fontAlgn="auto" latinLnBrk="0" hangingPunct="1">
              <a:lnSpc>
                <a:spcPct val="100000"/>
              </a:lnSpc>
              <a:spcBef>
                <a:spcPts val="600"/>
              </a:spcBef>
              <a:spcAft>
                <a:spcPts val="1200"/>
              </a:spcAft>
              <a:buClr>
                <a:srgbClr val="E81123"/>
              </a:buClr>
              <a:buSzTx/>
              <a:buFont typeface="Arial" panose="020B0604020202020204" pitchFamily="34" charset="0"/>
              <a:buChar char="•"/>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PRODUCTIVITY WHILE </a:t>
            </a:r>
            <a:b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SECURING against</a:t>
            </a:r>
            <a:endPar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endParaRPr>
          </a:p>
          <a:p>
            <a:pPr marL="403225" marR="0" lvl="0" indent="-177800" algn="l" defTabSz="914400" rtl="0" eaLnBrk="1" fontAlgn="auto" latinLnBrk="0" hangingPunct="1">
              <a:lnSpc>
                <a:spcPct val="100000"/>
              </a:lnSpc>
              <a:spcBef>
                <a:spcPts val="600"/>
              </a:spcBef>
              <a:spcAft>
                <a:spcPts val="600"/>
              </a:spcAft>
              <a:buClr>
                <a:srgbClr val="E81123"/>
              </a:buClr>
              <a:buSzTx/>
              <a:buFont typeface="Arial" panose="020B0604020202020204" pitchFamily="34" charset="0"/>
              <a:buChar char="•"/>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Phishing + password </a:t>
            </a:r>
            <a:b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b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spray</a:t>
            </a:r>
            <a:r>
              <a:rPr kumimoji="0" lang="en-US" sz="14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 </a:t>
            </a: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attacks</a:t>
            </a:r>
            <a:endPar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endParaRPr>
          </a:p>
          <a:p>
            <a:pPr marL="403225" indent="-177800">
              <a:lnSpc>
                <a:spcPct val="100000"/>
              </a:lnSpc>
              <a:spcBef>
                <a:spcPts val="60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Compromised devices </a:t>
            </a:r>
            <a:br>
              <a:rPr lang="en-US" sz="1400" b="1" spc="0">
                <a:gradFill>
                  <a:gsLst>
                    <a:gs pos="2917">
                      <a:srgbClr val="1A1A1A"/>
                    </a:gs>
                    <a:gs pos="30000">
                      <a:srgbClr val="1A1A1A"/>
                    </a:gs>
                  </a:gsLst>
                  <a:lin ang="5400000" scaled="0"/>
                </a:gradFill>
                <a:latin typeface="Segoe UI" panose="020B0502040204020203"/>
              </a:rPr>
            </a:br>
            <a:r>
              <a:rPr lang="en-US" sz="1400" b="1" spc="0">
                <a:gradFill>
                  <a:gsLst>
                    <a:gs pos="2917">
                      <a:srgbClr val="1A1A1A"/>
                    </a:gs>
                    <a:gs pos="30000">
                      <a:srgbClr val="1A1A1A"/>
                    </a:gs>
                  </a:gsLst>
                  <a:lin ang="5400000" scaled="0"/>
                </a:gradFill>
                <a:latin typeface="Segoe UI" panose="020B0502040204020203"/>
              </a:rPr>
              <a:t>&amp; accounts</a:t>
            </a:r>
            <a:endParaRPr lang="en-US" sz="1400" spc="0">
              <a:gradFill>
                <a:gsLst>
                  <a:gs pos="2917">
                    <a:srgbClr val="1A1A1A"/>
                  </a:gs>
                  <a:gs pos="30000">
                    <a:srgbClr val="1A1A1A"/>
                  </a:gs>
                </a:gsLst>
                <a:lin ang="5400000" scaled="0"/>
              </a:gradFill>
              <a:latin typeface="Segoe UI" panose="020B0502040204020203"/>
            </a:endParaRPr>
          </a:p>
        </p:txBody>
      </p:sp>
      <p:sp>
        <p:nvSpPr>
          <p:cNvPr id="3" name="Title 2"/>
          <p:cNvSpPr>
            <a:spLocks noGrp="1"/>
          </p:cNvSpPr>
          <p:nvPr>
            <p:ph type="title"/>
          </p:nvPr>
        </p:nvSpPr>
        <p:spPr>
          <a:xfrm>
            <a:off x="1215491" y="365815"/>
            <a:ext cx="11018520" cy="553999"/>
          </a:xfrm>
        </p:spPr>
        <p:txBody>
          <a:bodyPr/>
          <a:lstStyle/>
          <a:p>
            <a:r>
              <a:rPr lang="en-US">
                <a:solidFill>
                  <a:srgbClr val="5D2E92"/>
                </a:solidFill>
              </a:rPr>
              <a:t>Identity and Access Management</a:t>
            </a:r>
            <a:endParaRPr lang="en-US">
              <a:solidFill>
                <a:srgbClr val="5D2E92"/>
              </a:solidFill>
            </a:endParaRPr>
          </a:p>
        </p:txBody>
      </p:sp>
      <p:pic>
        <p:nvPicPr>
          <p:cNvPr id="123" name="Picture 12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sp>
        <p:nvSpPr>
          <p:cNvPr id="140" name="Rectangle 139">
            <a:hlinkClick r:id="rId3" tooltip="Multi-factor authentication (MFA) is a method of authentication that requires more than one verification method and adds a critical second layer of security to user sign-ins and transactions. "/>
          </p:cNvPr>
          <p:cNvSpPr/>
          <p:nvPr/>
        </p:nvSpPr>
        <p:spPr>
          <a:xfrm>
            <a:off x="8078412" y="2062152"/>
            <a:ext cx="1425263" cy="413364"/>
          </a:xfrm>
          <a:prstGeom prst="rect">
            <a:avLst/>
          </a:prstGeom>
          <a:solidFill>
            <a:schemeClr val="bg1"/>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Multi-Factor Authentication</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41" name="Picture 195" descr="Multi-Factor Authenticati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01352" y="2159557"/>
            <a:ext cx="208272" cy="2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8078412" y="4548615"/>
            <a:ext cx="1295428" cy="205918"/>
            <a:chOff x="10296568" y="5018988"/>
            <a:chExt cx="1295428" cy="205918"/>
          </a:xfrm>
        </p:grpSpPr>
        <p:sp>
          <p:nvSpPr>
            <p:cNvPr id="142" name="Rectangle 141">
              <a:hlinkClick r:id="rId5" tooltip="Privileged Access Management (PAM) is a component of Microsoft Identity Manager 2016 (MIM) that helps organizations restrict privileged access within an existing Active Directory environment to mitigate unauthorized privilege escalation attacks."/>
            </p:cNvPr>
            <p:cNvSpPr/>
            <p:nvPr/>
          </p:nvSpPr>
          <p:spPr>
            <a:xfrm>
              <a:off x="10296568" y="5018988"/>
              <a:ext cx="1295428" cy="205918"/>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MIM PAM</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143" name="Freeform 113"/>
            <p:cNvSpPr>
              <a:spLocks noChangeAspect="1" noEditPoints="1"/>
            </p:cNvSpPr>
            <p:nvPr/>
          </p:nvSpPr>
          <p:spPr bwMode="black">
            <a:xfrm>
              <a:off x="10349735" y="5070461"/>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grpSp>
      <p:grpSp>
        <p:nvGrpSpPr>
          <p:cNvPr id="26" name="Group 25"/>
          <p:cNvGrpSpPr/>
          <p:nvPr/>
        </p:nvGrpSpPr>
        <p:grpSpPr>
          <a:xfrm>
            <a:off x="8078412" y="4057730"/>
            <a:ext cx="1295428" cy="198851"/>
            <a:chOff x="8140167" y="4508368"/>
            <a:chExt cx="1295428" cy="198851"/>
          </a:xfrm>
        </p:grpSpPr>
        <p:sp>
          <p:nvSpPr>
            <p:cNvPr id="144" name="Rectangle 143">
              <a:hlinkClick r:id="rId6" tooltip="With Azure Active Directory (AD) Privileged Identity Management, you can manage, control, and monitor access within your organization. This includes access to resources in Azure AD and other Microsoft online services like Office 365 or Microsoft Intune. "/>
            </p:cNvPr>
            <p:cNvSpPr/>
            <p:nvPr/>
          </p:nvSpPr>
          <p:spPr>
            <a:xfrm>
              <a:off x="8140167" y="4508368"/>
              <a:ext cx="1295428" cy="19885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AD PIM</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145" name="Freeform 113"/>
            <p:cNvSpPr>
              <a:spLocks noChangeAspect="1" noEditPoints="1"/>
            </p:cNvSpPr>
            <p:nvPr/>
          </p:nvSpPr>
          <p:spPr bwMode="black">
            <a:xfrm>
              <a:off x="8201692" y="4558501"/>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505050"/>
            </a:solidFill>
            <a:ln w="3175">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grpSp>
      <p:sp>
        <p:nvSpPr>
          <p:cNvPr id="146" name="Rectangle 145">
            <a:hlinkClick r:id="rId7" tooltip="Windows Hello for Business replaces passwords with strong two-factor authentication on PCs and mobile devices. This authentication consists of a new type of user credential that is tied to a device and a biometric or PIN."/>
          </p:cNvPr>
          <p:cNvSpPr/>
          <p:nvPr/>
        </p:nvSpPr>
        <p:spPr>
          <a:xfrm>
            <a:off x="8080495" y="1751125"/>
            <a:ext cx="1443756" cy="275578"/>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Hello for Business</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47" name="Picture 146"/>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111652" y="1816424"/>
            <a:ext cx="163521" cy="153064"/>
          </a:xfrm>
          <a:prstGeom prst="rect">
            <a:avLst/>
          </a:prstGeom>
        </p:spPr>
      </p:pic>
      <p:grpSp>
        <p:nvGrpSpPr>
          <p:cNvPr id="152" name="Group 151"/>
          <p:cNvGrpSpPr/>
          <p:nvPr/>
        </p:nvGrpSpPr>
        <p:grpSpPr>
          <a:xfrm>
            <a:off x="8097092" y="2696666"/>
            <a:ext cx="1525788" cy="241077"/>
            <a:chOff x="9721483" y="1816015"/>
            <a:chExt cx="770197" cy="241077"/>
          </a:xfrm>
        </p:grpSpPr>
        <p:sp>
          <p:nvSpPr>
            <p:cNvPr id="153" name="Rectangle 152">
              <a:hlinkClick r:id="rId9" tooltip="Provdes simple ways to help secure resources in the cloud and on-premises using configurable policy for device integrity, multi-factor authentication, detection of stolen and phished credentials, and more."/>
            </p:cNvPr>
            <p:cNvSpPr/>
            <p:nvPr/>
          </p:nvSpPr>
          <p:spPr>
            <a:xfrm>
              <a:off x="9721483" y="1816015"/>
              <a:ext cx="770197" cy="241077"/>
            </a:xfrm>
            <a:prstGeom prst="rect">
              <a:avLst/>
            </a:prstGeom>
            <a:solidFill>
              <a:schemeClr val="bg1"/>
            </a:solidFill>
            <a:ln w="14224" cap="flat" cmpd="sng" algn="ctr">
              <a:solidFill>
                <a:srgbClr val="EAEAEA">
                  <a:lumMod val="90000"/>
                </a:srgbClr>
              </a:solidFill>
              <a:prstDash val="solid"/>
            </a:ln>
            <a:effectLst/>
          </p:spPr>
          <p:txBody>
            <a:bodyPr lIns="36576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Conditional Access</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54" name="Picture 153"/>
            <p:cNvPicPr>
              <a:picLocks noChangeAspect="1"/>
            </p:cNvPicPr>
            <p:nvPr/>
          </p:nvPicPr>
          <p:blipFill rotWithShape="1">
            <a:blip r:embed="rId10"/>
            <a:srcRect l="22948" t="1" b="1811"/>
            <a:stretch>
              <a:fillRect/>
            </a:stretch>
          </p:blipFill>
          <p:spPr>
            <a:xfrm flipV="1">
              <a:off x="9741297" y="1886933"/>
              <a:ext cx="155787" cy="108569"/>
            </a:xfrm>
            <a:prstGeom prst="rect">
              <a:avLst/>
            </a:prstGeom>
          </p:spPr>
        </p:pic>
      </p:grpSp>
      <p:grpSp>
        <p:nvGrpSpPr>
          <p:cNvPr id="21" name="Group 20"/>
          <p:cNvGrpSpPr/>
          <p:nvPr/>
        </p:nvGrpSpPr>
        <p:grpSpPr>
          <a:xfrm>
            <a:off x="8078412" y="1365196"/>
            <a:ext cx="3203243" cy="358352"/>
            <a:chOff x="8284149" y="1238069"/>
            <a:chExt cx="2874150" cy="321536"/>
          </a:xfrm>
        </p:grpSpPr>
        <p:sp>
          <p:nvSpPr>
            <p:cNvPr id="139" name="Rectangle 138">
              <a:hlinkClick r:id="rId11" tooltip="Azure Active Directory Identity Protection is a feature of the Azure AD Premium P2 edition that provides you with a consolidated view into risk events and potential vulnerabilities affecting your organization’s identities."/>
            </p:cNvPr>
            <p:cNvSpPr/>
            <p:nvPr/>
          </p:nvSpPr>
          <p:spPr>
            <a:xfrm>
              <a:off x="8284149" y="1238069"/>
              <a:ext cx="2874150" cy="321536"/>
            </a:xfrm>
            <a:prstGeom prst="rect">
              <a:avLst/>
            </a:prstGeom>
            <a:solidFill>
              <a:srgbClr val="FFFFFF"/>
            </a:solidFill>
            <a:ln w="14224" cap="flat" cmpd="sng" algn="ctr">
              <a:noFill/>
              <a:prstDash val="solid"/>
            </a:ln>
            <a:effectLst/>
          </p:spPr>
          <p:txBody>
            <a:bodyPr lIns="365760" rtlCol="0" anchor="ctr" anchorCtr="0">
              <a:noAutofit/>
            </a:bodyPr>
            <a:lstStyle/>
            <a:p>
              <a:pPr marL="0" marR="0" lvl="0" indent="0" defTabSz="914400" eaLnBrk="1" fontAlgn="auto" latinLnBrk="0" hangingPunct="1">
                <a:lnSpc>
                  <a:spcPct val="100000"/>
                </a:lnSpc>
                <a:spcBef>
                  <a:spcPts val="0"/>
                </a:spcBef>
                <a:spcAft>
                  <a:spcPts val="200"/>
                </a:spcAft>
                <a:buClrTx/>
                <a:buSzTx/>
                <a:buFontTx/>
                <a:buNone/>
                <a:defRPr/>
              </a:pPr>
              <a:r>
                <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Active Directory</a:t>
              </a:r>
              <a:endPar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62" name="Picture 161"/>
            <p:cNvPicPr>
              <a:picLocks noChangeAspect="1"/>
            </p:cNvPicPr>
            <p:nvPr/>
          </p:nvPicPr>
          <p:blipFill>
            <a:blip r:embed="rId12">
              <a:duotone>
                <a:srgbClr val="0078D7">
                  <a:shade val="45000"/>
                  <a:satMod val="135000"/>
                </a:srgbClr>
                <a:prstClr val="white"/>
              </a:duotone>
              <a:lum bright="-20000" contrast="40000"/>
            </a:blip>
            <a:stretch>
              <a:fillRect/>
            </a:stretch>
          </p:blipFill>
          <p:spPr>
            <a:xfrm>
              <a:off x="8319907" y="1269257"/>
              <a:ext cx="278831" cy="278832"/>
            </a:xfrm>
            <a:prstGeom prst="rect">
              <a:avLst/>
            </a:prstGeom>
          </p:spPr>
        </p:pic>
      </p:grpSp>
      <p:grpSp>
        <p:nvGrpSpPr>
          <p:cNvPr id="63" name="Group 62"/>
          <p:cNvGrpSpPr/>
          <p:nvPr/>
        </p:nvGrpSpPr>
        <p:grpSpPr>
          <a:xfrm>
            <a:off x="7490644" y="4801339"/>
            <a:ext cx="1362460" cy="245473"/>
            <a:chOff x="7585032" y="4881778"/>
            <a:chExt cx="1362460" cy="245473"/>
          </a:xfrm>
        </p:grpSpPr>
        <p:grpSp>
          <p:nvGrpSpPr>
            <p:cNvPr id="9" name="Group 8"/>
            <p:cNvGrpSpPr/>
            <p:nvPr/>
          </p:nvGrpSpPr>
          <p:grpSpPr>
            <a:xfrm>
              <a:off x="7885952" y="4881778"/>
              <a:ext cx="1061540" cy="211725"/>
              <a:chOff x="10421566" y="5311450"/>
              <a:chExt cx="1061540" cy="211725"/>
            </a:xfrm>
          </p:grpSpPr>
          <p:sp>
            <p:nvSpPr>
              <p:cNvPr id="150" name="Rectangle 149">
                <a:hlinkClick r:id="rId13" tooltip="Microsoft Advanced Threat Analytics (ATA) helps you identify threats using behavioral analysis (UEBA) and provides an actionable report on an attack timeline."/>
              </p:cNvPr>
              <p:cNvSpPr/>
              <p:nvPr/>
            </p:nvSpPr>
            <p:spPr>
              <a:xfrm>
                <a:off x="10709534" y="5311450"/>
                <a:ext cx="773572" cy="211725"/>
              </a:xfrm>
              <a:prstGeom prst="rect">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ATP</a:t>
                </a: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cxnSp>
            <p:nvCxnSpPr>
              <p:cNvPr id="151" name="Straight Connector 150"/>
              <p:cNvCxnSpPr/>
              <p:nvPr/>
            </p:nvCxnSpPr>
            <p:spPr>
              <a:xfrm flipH="1">
                <a:off x="10421566" y="5432542"/>
                <a:ext cx="257279" cy="0"/>
              </a:xfrm>
              <a:prstGeom prst="line">
                <a:avLst/>
              </a:prstGeom>
              <a:noFill/>
              <a:ln w="19050" cap="flat" cmpd="sng" algn="ctr">
                <a:solidFill>
                  <a:srgbClr val="505050"/>
                </a:solidFill>
                <a:prstDash val="solid"/>
                <a:headEnd type="none"/>
                <a:tailEnd type="triangle"/>
              </a:ln>
              <a:effectLst/>
            </p:spPr>
          </p:cxnSp>
        </p:grpSp>
        <p:pic>
          <p:nvPicPr>
            <p:cNvPr id="163" name="Picture 162"/>
            <p:cNvPicPr>
              <a:picLocks noChangeAspect="1"/>
            </p:cNvPicPr>
            <p:nvPr/>
          </p:nvPicPr>
          <p:blipFill>
            <a:blip r:embed="rId14"/>
            <a:stretch>
              <a:fillRect/>
            </a:stretch>
          </p:blipFill>
          <p:spPr>
            <a:xfrm>
              <a:off x="7585032" y="4930104"/>
              <a:ext cx="295720" cy="197147"/>
            </a:xfrm>
            <a:prstGeom prst="rect">
              <a:avLst/>
            </a:prstGeom>
          </p:spPr>
        </p:pic>
      </p:grpSp>
      <p:grpSp>
        <p:nvGrpSpPr>
          <p:cNvPr id="27" name="Group 26"/>
          <p:cNvGrpSpPr/>
          <p:nvPr/>
        </p:nvGrpSpPr>
        <p:grpSpPr>
          <a:xfrm>
            <a:off x="9793396" y="1616672"/>
            <a:ext cx="1486926" cy="800128"/>
            <a:chOff x="9617353" y="1592157"/>
            <a:chExt cx="1334163" cy="717925"/>
          </a:xfrm>
        </p:grpSpPr>
        <p:sp>
          <p:nvSpPr>
            <p:cNvPr id="148" name="Rectangle 147">
              <a:hlinkClick r:id="rId11" tooltip="Azure Active Directory Identity Protection is a feature of the Azure AD Premium P2 edition that provides you with a consolidated view into risk events and potential vulnerabilities affecting your organization’s identities."/>
            </p:cNvPr>
            <p:cNvSpPr/>
            <p:nvPr/>
          </p:nvSpPr>
          <p:spPr>
            <a:xfrm>
              <a:off x="9617353" y="1633176"/>
              <a:ext cx="1293608" cy="676906"/>
            </a:xfrm>
            <a:prstGeom prst="rect">
              <a:avLst/>
            </a:prstGeom>
            <a:solidFill>
              <a:schemeClr val="bg1"/>
            </a:solidFill>
            <a:ln w="14224" cap="flat" cmpd="sng" algn="ctr">
              <a:solidFill>
                <a:srgbClr val="EAEAEA">
                  <a:lumMod val="90000"/>
                </a:srgbClr>
              </a:solidFill>
              <a:prstDash val="solid"/>
            </a:ln>
            <a:effectLst/>
          </p:spPr>
          <p:txBody>
            <a:bodyPr lIns="228600" rtlCol="0" anchor="t"/>
            <a:lstStyle/>
            <a:p>
              <a:pPr marL="0" marR="0" lvl="0" indent="0" defTabSz="914400" eaLnBrk="1" fontAlgn="auto" latinLnBrk="0" hangingPunct="1">
                <a:lnSpc>
                  <a:spcPct val="100000"/>
                </a:lnSpc>
                <a:spcBef>
                  <a:spcPts val="0"/>
                </a:spcBef>
                <a:spcAft>
                  <a:spcPts val="0"/>
                </a:spcAft>
                <a:buClrTx/>
                <a:buSzTx/>
                <a:buFontTx/>
                <a:buNone/>
                <a:defRPr/>
              </a:pP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64" name="Picture 163"/>
            <p:cNvPicPr>
              <a:picLocks noChangeAspect="1"/>
            </p:cNvPicPr>
            <p:nvPr/>
          </p:nvPicPr>
          <p:blipFill>
            <a:blip r:embed="rId12">
              <a:duotone>
                <a:srgbClr val="0078D7">
                  <a:shade val="45000"/>
                  <a:satMod val="135000"/>
                </a:srgbClr>
                <a:prstClr val="white"/>
              </a:duotone>
              <a:lum bright="-20000" contrast="40000"/>
            </a:blip>
            <a:stretch>
              <a:fillRect/>
            </a:stretch>
          </p:blipFill>
          <p:spPr>
            <a:xfrm>
              <a:off x="9657030" y="1664133"/>
              <a:ext cx="168121" cy="168122"/>
            </a:xfrm>
            <a:prstGeom prst="rect">
              <a:avLst/>
            </a:prstGeom>
          </p:spPr>
        </p:pic>
        <p:sp>
          <p:nvSpPr>
            <p:cNvPr id="167" name="Rectangle 166"/>
            <p:cNvSpPr/>
            <p:nvPr/>
          </p:nvSpPr>
          <p:spPr>
            <a:xfrm>
              <a:off x="9777933" y="1592157"/>
              <a:ext cx="1173583" cy="52663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AD Identity Protection</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a:p>
              <a:pPr marL="57150" marR="0" lvl="0" indent="0" defTabSz="914400" eaLnBrk="1" fontAlgn="auto" latinLnBrk="0" hangingPunct="1">
                <a:lnSpc>
                  <a:spcPct val="100000"/>
                </a:lnSpc>
                <a:spcBef>
                  <a:spcPts val="200"/>
                </a:spcBef>
                <a:spcAft>
                  <a:spcPts val="100"/>
                </a:spcAft>
                <a:buClrTx/>
                <a:buSzTx/>
                <a:buFontTx/>
                <a:buNone/>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Leaked cred protection</a:t>
              </a:r>
              <a:endPar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a:p>
              <a:pPr marL="57150" marR="0" lvl="0" indent="0" defTabSz="914400" eaLnBrk="1" fontAlgn="auto" latinLnBrk="0" hangingPunct="1">
                <a:lnSpc>
                  <a:spcPct val="100000"/>
                </a:lnSpc>
                <a:spcBef>
                  <a:spcPts val="200"/>
                </a:spcBef>
                <a:spcAft>
                  <a:spcPts val="100"/>
                </a:spcAft>
                <a:buClrTx/>
                <a:buSzTx/>
                <a:buFontTx/>
                <a:buNone/>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Behavioral Analytics</a:t>
              </a:r>
              <a:endParaRPr kumimoji="0" lang="en-US" sz="1600" b="0" i="0" u="none" strike="noStrike" kern="0" cap="none" spc="0" normalizeH="0" baseline="0" noProof="0">
                <a:ln>
                  <a:noFill/>
                </a:ln>
                <a:solidFill>
                  <a:srgbClr val="505050"/>
                </a:solidFill>
                <a:effectLst/>
                <a:uLnTx/>
                <a:uFillTx/>
              </a:endParaRPr>
            </a:p>
          </p:txBody>
        </p:sp>
        <p:grpSp>
          <p:nvGrpSpPr>
            <p:cNvPr id="168" name="Group 167"/>
            <p:cNvGrpSpPr/>
            <p:nvPr/>
          </p:nvGrpSpPr>
          <p:grpSpPr>
            <a:xfrm>
              <a:off x="9935926" y="2220482"/>
              <a:ext cx="188672" cy="45719"/>
              <a:chOff x="6660452" y="3094221"/>
              <a:chExt cx="188672" cy="45719"/>
            </a:xfrm>
          </p:grpSpPr>
          <p:sp>
            <p:nvSpPr>
              <p:cNvPr id="169" name="Oval 168"/>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70" name="Oval 169"/>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71" name="Oval 170"/>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64" name="Group 63"/>
          <p:cNvGrpSpPr/>
          <p:nvPr/>
        </p:nvGrpSpPr>
        <p:grpSpPr>
          <a:xfrm>
            <a:off x="7370904" y="4312418"/>
            <a:ext cx="2453163" cy="210312"/>
            <a:chOff x="7465292" y="4392857"/>
            <a:chExt cx="2453163" cy="210312"/>
          </a:xfrm>
        </p:grpSpPr>
        <p:sp>
          <p:nvSpPr>
            <p:cNvPr id="115" name="Rectangle 114">
              <a:hlinkClick r:id="rId15" tooltip="The Enhanced Security Administrative Environment (ESAE) provides a highly secure administration environment for AD administrators (Tier 0) and PAWs. ESAE architectural approach at http://aka.ms/esae"/>
            </p:cNvPr>
            <p:cNvSpPr/>
            <p:nvPr/>
          </p:nvSpPr>
          <p:spPr>
            <a:xfrm>
              <a:off x="7465292" y="4392857"/>
              <a:ext cx="2128545" cy="21031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118" name="Rectangle 117">
              <a:hlinkClick r:id="rId16" tooltip="Privileged Access Workstation (PAW) provide a dedicated workstation operating system to isolate sensitive tasks and accounts (such as administration of Active Directory, Azure, Office 365, etc.)"/>
            </p:cNvPr>
            <p:cNvSpPr/>
            <p:nvPr/>
          </p:nvSpPr>
          <p:spPr>
            <a:xfrm>
              <a:off x="7487981" y="4435291"/>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D41123"/>
                      </a:gs>
                      <a:gs pos="100000">
                        <a:srgbClr val="D41123"/>
                      </a:gs>
                    </a:gsLst>
                    <a:lin ang="5400000" scaled="1"/>
                  </a:gradFill>
                  <a:effectLst/>
                  <a:uLnTx/>
                  <a:uFillTx/>
                  <a:latin typeface="Segoe UI" panose="020B0502040204020203"/>
                  <a:ea typeface="+mn-ea"/>
                  <a:cs typeface="Segoe UI" panose="020B0502040204020203" pitchFamily="34" charset="0"/>
                </a:rPr>
                <a:t>Privileged Access Workstations (PAWs)</a:t>
              </a:r>
              <a:endParaRPr kumimoji="0" lang="en-US" sz="800" b="1" i="0" u="none" strike="noStrike" kern="0" cap="none" spc="0" normalizeH="0" baseline="0" noProof="0">
                <a:ln>
                  <a:noFill/>
                </a:ln>
                <a:gradFill>
                  <a:gsLst>
                    <a:gs pos="0">
                      <a:srgbClr val="D41123"/>
                    </a:gs>
                    <a:gs pos="100000">
                      <a:srgbClr val="D41123"/>
                    </a:gs>
                  </a:gsLst>
                  <a:lin ang="5400000" scaled="1"/>
                </a:gradFill>
                <a:effectLst/>
                <a:uLnTx/>
                <a:uFillTx/>
                <a:latin typeface="Segoe UI" panose="020B0502040204020203"/>
                <a:ea typeface="+mn-ea"/>
                <a:cs typeface="Segoe UI" panose="020B0502040204020203" pitchFamily="34" charset="0"/>
              </a:endParaRPr>
            </a:p>
          </p:txBody>
        </p:sp>
      </p:grpSp>
      <p:grpSp>
        <p:nvGrpSpPr>
          <p:cNvPr id="8" name="Group 7"/>
          <p:cNvGrpSpPr/>
          <p:nvPr/>
        </p:nvGrpSpPr>
        <p:grpSpPr>
          <a:xfrm>
            <a:off x="9675867" y="3944000"/>
            <a:ext cx="1999851" cy="1094197"/>
            <a:chOff x="7600950" y="1777883"/>
            <a:chExt cx="1999851" cy="1094197"/>
          </a:xfrm>
        </p:grpSpPr>
        <p:sp>
          <p:nvSpPr>
            <p:cNvPr id="173" name="Rectangle 172"/>
            <p:cNvSpPr/>
            <p:nvPr/>
          </p:nvSpPr>
          <p:spPr bwMode="auto">
            <a:xfrm>
              <a:off x="7600950" y="1777883"/>
              <a:ext cx="1999851" cy="10941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72" name="Rectangle 171"/>
            <p:cNvSpPr/>
            <p:nvPr/>
          </p:nvSpPr>
          <p:spPr>
            <a:xfrm>
              <a:off x="7740420" y="1850513"/>
              <a:ext cx="1803257" cy="922945"/>
            </a:xfrm>
            <a:prstGeom prst="rect">
              <a:avLst/>
            </a:prstGeom>
            <a:noFill/>
            <a:ln w="14224">
              <a:noFill/>
            </a:ln>
          </p:spPr>
          <p:txBody>
            <a:bodyPr wrap="square">
              <a:spAutoFit/>
            </a:body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endParaRPr kumimoji="0" lang="en-US" sz="105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8"/>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spcAft>
                  <a:spcPts val="300"/>
                </a:spcAft>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Rapid Cyberattacks (</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9"/>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2" name="Rectangle 1"/>
          <p:cNvSpPr/>
          <p:nvPr/>
        </p:nvSpPr>
        <p:spPr>
          <a:xfrm>
            <a:off x="3533963" y="1216201"/>
            <a:ext cx="3321438" cy="2192908"/>
          </a:xfrm>
          <a:prstGeom prst="rect">
            <a:avLst/>
          </a:prstGeom>
        </p:spPr>
        <p:txBody>
          <a:bodyPr wrap="square">
            <a:spAutoFit/>
          </a:bodyPr>
          <a:lstStyle/>
          <a:p>
            <a:pPr lvl="0" defTabSz="914400">
              <a:spcBef>
                <a:spcPts val="24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cs typeface="Segoe UI" panose="020B0502040204020203" pitchFamily="34" charset="0"/>
              </a:rPr>
              <a:t>MICROSOFT’S APPROACH </a:t>
            </a:r>
            <a:endParaRPr lang="en-US" b="1" cap="all">
              <a:ln w="3175">
                <a:noFill/>
              </a:ln>
              <a:gradFill>
                <a:gsLst>
                  <a:gs pos="1250">
                    <a:srgbClr val="0078D4"/>
                  </a:gs>
                  <a:gs pos="100000">
                    <a:srgbClr val="0078D4"/>
                  </a:gs>
                </a:gsLst>
                <a:lin ang="5400000" scaled="0"/>
              </a:gradFill>
              <a:latin typeface="Segoe UI" panose="020B0502040204020203" pitchFamily="34" charset="0"/>
              <a:cs typeface="Segoe UI" panose="020B0502040204020203" pitchFamily="34" charset="0"/>
            </a:endParaRPr>
          </a:p>
          <a:p>
            <a:pPr marL="285750" lvl="0" indent="-285750" defTabSz="914400">
              <a:spcBef>
                <a:spcPts val="290"/>
              </a:spcBef>
              <a:spcAft>
                <a:spcPts val="600"/>
              </a:spcAft>
              <a:buBlip>
                <a:blip r:embed="rId20"/>
              </a:buBlip>
              <a:defRPr/>
            </a:pPr>
            <a:r>
              <a:rPr lang="en-US" sz="1400">
                <a:ln w="3175">
                  <a:noFill/>
                </a:ln>
                <a:gradFill>
                  <a:gsLst>
                    <a:gs pos="2917">
                      <a:srgbClr val="1A1A1A"/>
                    </a:gs>
                    <a:gs pos="30000">
                      <a:srgbClr val="1A1A1A"/>
                    </a:gs>
                  </a:gsLst>
                  <a:lin ang="5400000" scaled="0"/>
                </a:gradFill>
                <a:cs typeface="Segoe UI" panose="020B0502040204020203" pitchFamily="34" charset="0"/>
              </a:rPr>
              <a:t>Enable easy and secure </a:t>
            </a:r>
            <a:r>
              <a:rPr lang="en-US" sz="1400" b="1" err="1">
                <a:ln w="3175">
                  <a:noFill/>
                </a:ln>
                <a:gradFill>
                  <a:gsLst>
                    <a:gs pos="2917">
                      <a:srgbClr val="1A1A1A"/>
                    </a:gs>
                    <a:gs pos="30000">
                      <a:srgbClr val="1A1A1A"/>
                    </a:gs>
                  </a:gsLst>
                  <a:lin ang="5400000" scaled="0"/>
                </a:gradFill>
                <a:cs typeface="Segoe UI" panose="020B0502040204020203" pitchFamily="34" charset="0"/>
              </a:rPr>
              <a:t>passwordless</a:t>
            </a:r>
            <a:r>
              <a:rPr lang="en-US" sz="1400">
                <a:ln w="3175">
                  <a:noFill/>
                </a:ln>
                <a:gradFill>
                  <a:gsLst>
                    <a:gs pos="2917">
                      <a:srgbClr val="1A1A1A"/>
                    </a:gs>
                    <a:gs pos="30000">
                      <a:srgbClr val="1A1A1A"/>
                    </a:gs>
                  </a:gsLst>
                  <a:lin ang="5400000" scaled="0"/>
                </a:gradFill>
                <a:cs typeface="Segoe UI" panose="020B0502040204020203" pitchFamily="34" charset="0"/>
              </a:rPr>
              <a:t> authentication with biometrics</a:t>
            </a:r>
            <a:endParaRPr lang="en-US" sz="1400">
              <a:ln w="3175">
                <a:noFill/>
              </a:ln>
              <a:gradFill>
                <a:gsLst>
                  <a:gs pos="2917">
                    <a:srgbClr val="1A1A1A"/>
                  </a:gs>
                  <a:gs pos="30000">
                    <a:srgbClr val="1A1A1A"/>
                  </a:gs>
                </a:gsLst>
                <a:lin ang="5400000" scaled="0"/>
              </a:gradFill>
              <a:cs typeface="Segoe UI" panose="020B0502040204020203" pitchFamily="34" charset="0"/>
            </a:endParaRPr>
          </a:p>
          <a:p>
            <a:pPr lvl="1" indent="-171450" defTabSz="932815">
              <a:spcBef>
                <a:spcPts val="290"/>
              </a:spcBef>
              <a:spcAft>
                <a:spcPts val="600"/>
              </a:spcAft>
              <a:buSzPct val="90000"/>
              <a:buFont typeface="Arial" panose="020B0604020202020204" pitchFamily="34" charset="0"/>
              <a:buChar char="•"/>
              <a:defRPr/>
            </a:pPr>
            <a:r>
              <a:rPr lang="en-US" sz="1200">
                <a:gradFill>
                  <a:gsLst>
                    <a:gs pos="1250">
                      <a:srgbClr val="1A1A1A"/>
                    </a:gs>
                    <a:gs pos="100000">
                      <a:srgbClr val="1A1A1A"/>
                    </a:gs>
                  </a:gsLst>
                  <a:lin ang="5400000" scaled="0"/>
                </a:gradFill>
              </a:rPr>
              <a:t>…while </a:t>
            </a:r>
            <a:r>
              <a:rPr lang="en-US" sz="1200" b="1">
                <a:gradFill>
                  <a:gsLst>
                    <a:gs pos="1250">
                      <a:srgbClr val="1A1A1A"/>
                    </a:gs>
                    <a:gs pos="100000">
                      <a:srgbClr val="1A1A1A"/>
                    </a:gs>
                  </a:gsLst>
                  <a:lin ang="5400000" scaled="0"/>
                </a:gradFill>
              </a:rPr>
              <a:t>protecting passwords </a:t>
            </a:r>
            <a:r>
              <a:rPr lang="en-US" sz="1200">
                <a:gradFill>
                  <a:gsLst>
                    <a:gs pos="1250">
                      <a:srgbClr val="1A1A1A"/>
                    </a:gs>
                    <a:gs pos="100000">
                      <a:srgbClr val="1A1A1A"/>
                    </a:gs>
                  </a:gsLst>
                  <a:lin ang="5400000" scaled="0"/>
                </a:gradFill>
              </a:rPr>
              <a:t>today</a:t>
            </a:r>
            <a:endParaRPr lang="en-US" sz="1200">
              <a:gradFill>
                <a:gsLst>
                  <a:gs pos="1250">
                    <a:srgbClr val="1A1A1A"/>
                  </a:gs>
                  <a:gs pos="100000">
                    <a:srgbClr val="1A1A1A"/>
                  </a:gs>
                </a:gsLst>
                <a:lin ang="5400000" scaled="0"/>
              </a:gradFill>
            </a:endParaRPr>
          </a:p>
          <a:p>
            <a:pPr marL="285750" lvl="0" indent="-285750" defTabSz="914400">
              <a:spcBef>
                <a:spcPts val="290"/>
              </a:spcBef>
              <a:spcAft>
                <a:spcPts val="600"/>
              </a:spcAft>
              <a:buBlip>
                <a:blip r:embed="rId20"/>
              </a:buBlip>
              <a:defRPr/>
            </a:pPr>
            <a:r>
              <a:rPr lang="en-US" sz="1400" b="1">
                <a:ln w="3175">
                  <a:noFill/>
                </a:ln>
                <a:gradFill>
                  <a:gsLst>
                    <a:gs pos="2917">
                      <a:srgbClr val="1A1A1A"/>
                    </a:gs>
                    <a:gs pos="30000">
                      <a:srgbClr val="1A1A1A"/>
                    </a:gs>
                  </a:gsLst>
                  <a:lin ang="5400000" scaled="0"/>
                </a:gradFill>
                <a:cs typeface="Segoe UI" panose="020B0502040204020203" pitchFamily="34" charset="0"/>
              </a:rPr>
              <a:t>Conditional Access </a:t>
            </a:r>
            <a:r>
              <a:rPr lang="en-US" sz="1400">
                <a:ln w="3175">
                  <a:noFill/>
                </a:ln>
                <a:gradFill>
                  <a:gsLst>
                    <a:gs pos="2917">
                      <a:srgbClr val="1A1A1A"/>
                    </a:gs>
                    <a:gs pos="30000">
                      <a:srgbClr val="1A1A1A"/>
                    </a:gs>
                  </a:gsLst>
                  <a:lin ang="5400000" scaled="0"/>
                </a:gradFill>
                <a:cs typeface="Segoe UI" panose="020B0502040204020203" pitchFamily="34" charset="0"/>
              </a:rPr>
              <a:t>based on intelligence, device state, behavior, and MFA</a:t>
            </a:r>
            <a:endParaRPr lang="en-US" sz="1400">
              <a:ln w="3175">
                <a:noFill/>
              </a:ln>
              <a:gradFill>
                <a:gsLst>
                  <a:gs pos="2917">
                    <a:srgbClr val="1A1A1A"/>
                  </a:gs>
                  <a:gs pos="30000">
                    <a:srgbClr val="1A1A1A"/>
                  </a:gs>
                </a:gsLst>
                <a:lin ang="5400000" scaled="0"/>
              </a:gradFill>
              <a:cs typeface="Segoe UI" panose="020B0502040204020203" pitchFamily="34" charset="0"/>
            </a:endParaRPr>
          </a:p>
        </p:txBody>
      </p:sp>
      <p:sp>
        <p:nvSpPr>
          <p:cNvPr id="12" name="Rectangle 11"/>
          <p:cNvSpPr/>
          <p:nvPr/>
        </p:nvSpPr>
        <p:spPr>
          <a:xfrm>
            <a:off x="472869" y="4000702"/>
            <a:ext cx="3302044" cy="523220"/>
          </a:xfrm>
          <a:prstGeom prst="rect">
            <a:avLst/>
          </a:prstGeom>
        </p:spPr>
        <p:txBody>
          <a:bodyPr wrap="square">
            <a:spAutoFit/>
          </a:bodyPr>
          <a:lstStyle/>
          <a:p>
            <a:pPr marL="228600" lvl="0" indent="-228600" defTabSz="914400">
              <a:spcBef>
                <a:spcPts val="290"/>
              </a:spcBef>
              <a:spcAft>
                <a:spcPts val="1200"/>
              </a:spcAft>
              <a:buClr>
                <a:srgbClr val="E81123"/>
              </a:buClr>
              <a:buFont typeface="Arial" panose="020B0604020202020204" pitchFamily="34" charset="0"/>
              <a:buChar char="•"/>
              <a:defRPr/>
            </a:pPr>
            <a:r>
              <a:rPr lang="en-US" sz="1400" b="1">
                <a:ln w="3175">
                  <a:noFill/>
                </a:ln>
                <a:gradFill>
                  <a:gsLst>
                    <a:gs pos="2917">
                      <a:srgbClr val="1A1A1A"/>
                    </a:gs>
                    <a:gs pos="30000">
                      <a:srgbClr val="1A1A1A"/>
                    </a:gs>
                  </a:gsLst>
                  <a:lin ang="5400000" scaled="0"/>
                </a:gradFill>
                <a:cs typeface="Segoe UI" panose="020B0502040204020203" pitchFamily="34" charset="0"/>
              </a:rPr>
              <a:t>LATERAL TRAVERSAL </a:t>
            </a:r>
            <a:br>
              <a:rPr lang="en-US" sz="1400" b="1">
                <a:ln w="3175">
                  <a:noFill/>
                </a:ln>
                <a:gradFill>
                  <a:gsLst>
                    <a:gs pos="2917">
                      <a:srgbClr val="1A1A1A"/>
                    </a:gs>
                    <a:gs pos="30000">
                      <a:srgbClr val="1A1A1A"/>
                    </a:gs>
                  </a:gsLst>
                  <a:lin ang="5400000" scaled="0"/>
                </a:gradFill>
                <a:cs typeface="Segoe UI" panose="020B0502040204020203" pitchFamily="34" charset="0"/>
              </a:rPr>
            </a:br>
            <a:r>
              <a:rPr lang="en-US" sz="1400" b="1">
                <a:ln w="3175">
                  <a:noFill/>
                </a:ln>
                <a:gradFill>
                  <a:gsLst>
                    <a:gs pos="2917">
                      <a:srgbClr val="1A1A1A"/>
                    </a:gs>
                    <a:gs pos="30000">
                      <a:srgbClr val="1A1A1A"/>
                    </a:gs>
                  </a:gsLst>
                  <a:lin ang="5400000" scaled="0"/>
                </a:gradFill>
                <a:cs typeface="Segoe UI" panose="020B0502040204020203" pitchFamily="34" charset="0"/>
              </a:rPr>
              <a:t>ATTACKS </a:t>
            </a:r>
            <a:r>
              <a:rPr lang="en-US" sz="1400">
                <a:ln w="3175">
                  <a:noFill/>
                </a:ln>
                <a:gradFill>
                  <a:gsLst>
                    <a:gs pos="2917">
                      <a:srgbClr val="1A1A1A"/>
                    </a:gs>
                    <a:gs pos="30000">
                      <a:srgbClr val="1A1A1A"/>
                    </a:gs>
                  </a:gsLst>
                  <a:lin ang="5400000" scaled="0"/>
                </a:gradFill>
                <a:cs typeface="Segoe UI" panose="020B0502040204020203" pitchFamily="34" charset="0"/>
              </a:rPr>
              <a:t>using Credential Theft</a:t>
            </a:r>
            <a:endParaRPr lang="en-US" sz="1400">
              <a:ln w="3175">
                <a:noFill/>
              </a:ln>
              <a:gradFill>
                <a:gsLst>
                  <a:gs pos="2917">
                    <a:srgbClr val="1A1A1A"/>
                  </a:gs>
                  <a:gs pos="30000">
                    <a:srgbClr val="1A1A1A"/>
                  </a:gs>
                </a:gsLst>
                <a:lin ang="5400000" scaled="0"/>
              </a:gradFill>
              <a:cs typeface="Segoe UI" panose="020B0502040204020203" pitchFamily="34" charset="0"/>
            </a:endParaRPr>
          </a:p>
        </p:txBody>
      </p:sp>
      <p:sp>
        <p:nvSpPr>
          <p:cNvPr id="20" name="Rectangle 19"/>
          <p:cNvSpPr/>
          <p:nvPr/>
        </p:nvSpPr>
        <p:spPr>
          <a:xfrm>
            <a:off x="3547614" y="4000702"/>
            <a:ext cx="3322684" cy="1069524"/>
          </a:xfrm>
          <a:prstGeom prst="rect">
            <a:avLst/>
          </a:prstGeom>
        </p:spPr>
        <p:txBody>
          <a:bodyPr wrap="square">
            <a:spAutoFit/>
          </a:bodyPr>
          <a:lstStyle/>
          <a:p>
            <a:pPr marL="285750" lvl="0" indent="-285750" defTabSz="914400">
              <a:spcBef>
                <a:spcPts val="290"/>
              </a:spcBef>
              <a:spcAft>
                <a:spcPts val="600"/>
              </a:spcAft>
              <a:buBlip>
                <a:blip r:embed="rId20"/>
              </a:buBlip>
              <a:defRPr/>
            </a:pPr>
            <a:r>
              <a:rPr lang="en-US" sz="1400">
                <a:ln w="3175">
                  <a:noFill/>
                </a:ln>
                <a:gradFill>
                  <a:gsLst>
                    <a:gs pos="2917">
                      <a:srgbClr val="1A1A1A"/>
                    </a:gs>
                    <a:gs pos="30000">
                      <a:srgbClr val="1A1A1A"/>
                    </a:gs>
                  </a:gsLst>
                  <a:lin ang="5400000" scaled="0"/>
                </a:gradFill>
                <a:cs typeface="Segoe UI" panose="020B0502040204020203" pitchFamily="34" charset="0"/>
              </a:rPr>
              <a:t>Guidance and Technology for </a:t>
            </a:r>
            <a:r>
              <a:rPr lang="en-US" sz="1400" b="1">
                <a:ln w="3175">
                  <a:noFill/>
                </a:ln>
                <a:gradFill>
                  <a:gsLst>
                    <a:gs pos="2917">
                      <a:srgbClr val="1A1A1A"/>
                    </a:gs>
                    <a:gs pos="30000">
                      <a:srgbClr val="1A1A1A"/>
                    </a:gs>
                  </a:gsLst>
                  <a:lin ang="5400000" scaled="0"/>
                </a:gradFill>
                <a:cs typeface="Segoe UI" panose="020B0502040204020203" pitchFamily="34" charset="0"/>
              </a:rPr>
              <a:t>Securing Privileged Access (SPA)</a:t>
            </a:r>
            <a:endParaRPr lang="en-US" sz="1400">
              <a:ln w="3175">
                <a:noFill/>
              </a:ln>
              <a:gradFill>
                <a:gsLst>
                  <a:gs pos="2917">
                    <a:srgbClr val="1A1A1A"/>
                  </a:gs>
                  <a:gs pos="30000">
                    <a:srgbClr val="1A1A1A"/>
                  </a:gs>
                </a:gsLst>
                <a:lin ang="5400000" scaled="0"/>
              </a:gradFill>
              <a:cs typeface="Segoe UI" panose="020B0502040204020203" pitchFamily="34" charset="0"/>
            </a:endParaRPr>
          </a:p>
          <a:p>
            <a:pPr marL="285750" lvl="0" indent="-285750" defTabSz="914400">
              <a:spcBef>
                <a:spcPts val="290"/>
              </a:spcBef>
              <a:spcAft>
                <a:spcPts val="600"/>
              </a:spcAft>
              <a:buBlip>
                <a:blip r:embed="rId20"/>
              </a:buBlip>
              <a:defRPr/>
            </a:pPr>
            <a:r>
              <a:rPr lang="en-US" sz="1400">
                <a:ln w="3175">
                  <a:noFill/>
                </a:ln>
                <a:gradFill>
                  <a:gsLst>
                    <a:gs pos="2917">
                      <a:srgbClr val="1A1A1A"/>
                    </a:gs>
                    <a:gs pos="30000">
                      <a:srgbClr val="1A1A1A"/>
                    </a:gs>
                  </a:gsLst>
                  <a:lin ang="5400000" scaled="0"/>
                </a:gradFill>
                <a:cs typeface="Segoe UI" panose="020B0502040204020203" pitchFamily="34" charset="0"/>
              </a:rPr>
              <a:t>Advanced </a:t>
            </a:r>
            <a:r>
              <a:rPr lang="en-US" sz="1400" b="1">
                <a:ln w="3175">
                  <a:noFill/>
                </a:ln>
                <a:gradFill>
                  <a:gsLst>
                    <a:gs pos="2917">
                      <a:srgbClr val="1A1A1A"/>
                    </a:gs>
                    <a:gs pos="30000">
                      <a:srgbClr val="1A1A1A"/>
                    </a:gs>
                  </a:gsLst>
                  <a:lin ang="5400000" scaled="0"/>
                </a:gradFill>
                <a:cs typeface="Segoe UI" panose="020B0502040204020203" pitchFamily="34" charset="0"/>
              </a:rPr>
              <a:t>credential theft attack detection </a:t>
            </a:r>
            <a:r>
              <a:rPr lang="en-US" sz="1400">
                <a:gradFill>
                  <a:gsLst>
                    <a:gs pos="2917">
                      <a:srgbClr val="1A1A1A"/>
                    </a:gs>
                    <a:gs pos="30000">
                      <a:srgbClr val="1A1A1A"/>
                    </a:gs>
                  </a:gsLst>
                  <a:lin ang="5400000" scaled="0"/>
                </a:gradFill>
              </a:rPr>
              <a:t>with </a:t>
            </a:r>
            <a:r>
              <a:rPr lang="en-US" sz="1400">
                <a:ln w="3175">
                  <a:noFill/>
                </a:ln>
                <a:gradFill>
                  <a:gsLst>
                    <a:gs pos="2917">
                      <a:srgbClr val="1A1A1A"/>
                    </a:gs>
                    <a:gs pos="30000">
                      <a:srgbClr val="1A1A1A"/>
                    </a:gs>
                  </a:gsLst>
                  <a:lin ang="5400000" scaled="0"/>
                </a:gradFill>
                <a:cs typeface="Segoe UI" panose="020B0502040204020203" pitchFamily="34" charset="0"/>
              </a:rPr>
              <a:t>Azure ATP</a:t>
            </a:r>
            <a:endParaRPr lang="en-US" sz="1400">
              <a:ln w="3175">
                <a:noFill/>
              </a:ln>
              <a:gradFill>
                <a:gsLst>
                  <a:gs pos="2917">
                    <a:srgbClr val="1A1A1A"/>
                  </a:gs>
                  <a:gs pos="30000">
                    <a:srgbClr val="1A1A1A"/>
                  </a:gs>
                </a:gsLst>
                <a:lin ang="5400000" scaled="0"/>
              </a:gradFill>
              <a:cs typeface="Segoe UI" panose="020B0502040204020203" pitchFamily="34" charset="0"/>
            </a:endParaRPr>
          </a:p>
        </p:txBody>
      </p:sp>
      <p:sp>
        <p:nvSpPr>
          <p:cNvPr id="25" name="Rectangle 24"/>
          <p:cNvSpPr/>
          <p:nvPr/>
        </p:nvSpPr>
        <p:spPr>
          <a:xfrm>
            <a:off x="7856921" y="3417410"/>
            <a:ext cx="1688796" cy="276999"/>
          </a:xfrm>
          <a:prstGeom prst="rect">
            <a:avLst/>
          </a:prstGeom>
        </p:spPr>
        <p:txBody>
          <a:bodyPr wrap="none">
            <a:spAutoFit/>
          </a:bodyPr>
          <a:lstStyle/>
          <a:p>
            <a:r>
              <a:rPr lang="en-US" sz="1200" b="1" cap="all">
                <a:gradFill>
                  <a:gsLst>
                    <a:gs pos="2917">
                      <a:srgbClr val="1A1A1A"/>
                    </a:gs>
                    <a:gs pos="30000">
                      <a:srgbClr val="1A1A1A"/>
                    </a:gs>
                  </a:gsLst>
                  <a:lin ang="5400000" scaled="0"/>
                </a:gradFill>
              </a:rPr>
              <a:t>Identity PARTNERS</a:t>
            </a:r>
            <a:endParaRPr lang="en-US" sz="1600" b="1" cap="all"/>
          </a:p>
        </p:txBody>
      </p:sp>
      <p:sp>
        <p:nvSpPr>
          <p:cNvPr id="65" name="Rectangle 64"/>
          <p:cNvSpPr/>
          <p:nvPr/>
        </p:nvSpPr>
        <p:spPr>
          <a:xfrm>
            <a:off x="9557291" y="3419706"/>
            <a:ext cx="2036904" cy="276999"/>
          </a:xfrm>
          <a:prstGeom prst="rect">
            <a:avLst/>
          </a:prstGeom>
        </p:spPr>
        <p:txBody>
          <a:bodyPr wrap="none">
            <a:spAutoFit/>
          </a:bodyPr>
          <a:lstStyle/>
          <a:p>
            <a:r>
              <a:rPr lang="en-US" sz="1200" b="1" cap="all">
                <a:gradFill>
                  <a:gsLst>
                    <a:gs pos="2917">
                      <a:srgbClr val="1A1A1A"/>
                    </a:gs>
                    <a:gs pos="30000">
                      <a:srgbClr val="1A1A1A"/>
                    </a:gs>
                  </a:gsLst>
                  <a:lin ang="5400000" scaled="0"/>
                </a:gradFill>
              </a:rPr>
              <a:t>Devices (</a:t>
            </a:r>
            <a:r>
              <a:rPr lang="en-US" sz="1200" b="1">
                <a:gradFill>
                  <a:gsLst>
                    <a:gs pos="2917">
                      <a:srgbClr val="1A1A1A"/>
                    </a:gs>
                    <a:gs pos="30000">
                      <a:srgbClr val="1A1A1A"/>
                    </a:gs>
                  </a:gsLst>
                  <a:lin ang="5400000" scaled="0"/>
                </a:gradFill>
              </a:rPr>
              <a:t>via Intune/</a:t>
            </a:r>
            <a:r>
              <a:rPr lang="en-US" sz="1200" b="1" cap="all" err="1">
                <a:gradFill>
                  <a:gsLst>
                    <a:gs pos="2917">
                      <a:srgbClr val="1A1A1A"/>
                    </a:gs>
                    <a:gs pos="30000">
                      <a:srgbClr val="1A1A1A"/>
                    </a:gs>
                  </a:gsLst>
                  <a:lin ang="5400000" scaled="0"/>
                </a:gradFill>
              </a:rPr>
              <a:t>edr</a:t>
            </a:r>
            <a:r>
              <a:rPr lang="en-US" sz="1200" b="1" cap="all">
                <a:gradFill>
                  <a:gsLst>
                    <a:gs pos="2917">
                      <a:srgbClr val="1A1A1A"/>
                    </a:gs>
                    <a:gs pos="30000">
                      <a:srgbClr val="1A1A1A"/>
                    </a:gs>
                  </a:gsLst>
                  <a:lin ang="5400000" scaled="0"/>
                </a:gradFill>
              </a:rPr>
              <a:t>)</a:t>
            </a:r>
            <a:endParaRPr lang="en-US" sz="1600" b="1" cap="all"/>
          </a:p>
        </p:txBody>
      </p:sp>
      <p:grpSp>
        <p:nvGrpSpPr>
          <p:cNvPr id="68" name="Group 67"/>
          <p:cNvGrpSpPr/>
          <p:nvPr/>
        </p:nvGrpSpPr>
        <p:grpSpPr>
          <a:xfrm>
            <a:off x="9867498" y="3134060"/>
            <a:ext cx="1381423" cy="259046"/>
            <a:chOff x="389370" y="4744861"/>
            <a:chExt cx="1325930" cy="248640"/>
          </a:xfrm>
        </p:grpSpPr>
        <p:pic>
          <p:nvPicPr>
            <p:cNvPr id="70" name="Picture 69"/>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1552616" y="4772356"/>
              <a:ext cx="138191" cy="105225"/>
            </a:xfrm>
            <a:prstGeom prst="rect">
              <a:avLst/>
            </a:prstGeom>
          </p:spPr>
        </p:pic>
        <p:grpSp>
          <p:nvGrpSpPr>
            <p:cNvPr id="71" name="Group 70"/>
            <p:cNvGrpSpPr/>
            <p:nvPr/>
          </p:nvGrpSpPr>
          <p:grpSpPr>
            <a:xfrm>
              <a:off x="1434370" y="4744861"/>
              <a:ext cx="116598" cy="222844"/>
              <a:chOff x="2136298" y="4226790"/>
              <a:chExt cx="196678" cy="375893"/>
            </a:xfrm>
          </p:grpSpPr>
          <p:sp>
            <p:nvSpPr>
              <p:cNvPr id="130" name="Rectangle 129"/>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1"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72" name="Oval 71"/>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73" name="Picture 72"/>
            <p:cNvPicPr>
              <a:picLocks noChangeAspect="1"/>
            </p:cNvPicPr>
            <p:nvPr/>
          </p:nvPicPr>
          <p:blipFill rotWithShape="1">
            <a:blip r:embed="rId22" cstate="email"/>
            <a:srcRect r="83295"/>
            <a:stretch>
              <a:fillRect/>
            </a:stretch>
          </p:blipFill>
          <p:spPr>
            <a:xfrm>
              <a:off x="1614831" y="4877476"/>
              <a:ext cx="100469" cy="87602"/>
            </a:xfrm>
            <a:prstGeom prst="rect">
              <a:avLst/>
            </a:prstGeom>
          </p:spPr>
        </p:pic>
        <p:grpSp>
          <p:nvGrpSpPr>
            <p:cNvPr id="74" name="Group 73"/>
            <p:cNvGrpSpPr/>
            <p:nvPr/>
          </p:nvGrpSpPr>
          <p:grpSpPr>
            <a:xfrm>
              <a:off x="929436" y="4810091"/>
              <a:ext cx="204812" cy="156967"/>
              <a:chOff x="2892310" y="4439341"/>
              <a:chExt cx="376337" cy="288423"/>
            </a:xfrm>
          </p:grpSpPr>
          <p:sp>
            <p:nvSpPr>
              <p:cNvPr id="127" name="monito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128" name="Rectangle 127"/>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129" name="Picture 128"/>
              <p:cNvPicPr>
                <a:picLocks noChangeAspect="1"/>
              </p:cNvPicPr>
              <p:nvPr/>
            </p:nvPicPr>
            <p:blipFill rotWithShape="1">
              <a:blip r:embed="rId23">
                <a:extLst>
                  <a:ext uri="{28A0092B-C50C-407E-A947-70E740481C1C}">
                    <a14:useLocalDpi xmlns:a14="http://schemas.microsoft.com/office/drawing/2010/main" val="0"/>
                  </a:ext>
                </a:extLst>
              </a:blip>
              <a:srcRect l="24884" r="23372" b="46072"/>
              <a:stretch>
                <a:fillRect/>
              </a:stretch>
            </p:blipFill>
            <p:spPr>
              <a:xfrm>
                <a:off x="3016842" y="4495234"/>
                <a:ext cx="137762" cy="116769"/>
              </a:xfrm>
              <a:prstGeom prst="rect">
                <a:avLst/>
              </a:prstGeom>
            </p:spPr>
          </p:pic>
        </p:grpSp>
        <p:grpSp>
          <p:nvGrpSpPr>
            <p:cNvPr id="75" name="Group 74"/>
            <p:cNvGrpSpPr/>
            <p:nvPr/>
          </p:nvGrpSpPr>
          <p:grpSpPr>
            <a:xfrm>
              <a:off x="1180339" y="4810091"/>
              <a:ext cx="207940" cy="156966"/>
              <a:chOff x="7987238" y="1610486"/>
              <a:chExt cx="506061" cy="382007"/>
            </a:xfrm>
          </p:grpSpPr>
          <p:sp>
            <p:nvSpPr>
              <p:cNvPr id="120" name="Rectangle 119"/>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21" name="Group 120"/>
              <p:cNvGrpSpPr/>
              <p:nvPr/>
            </p:nvGrpSpPr>
            <p:grpSpPr>
              <a:xfrm>
                <a:off x="7987238" y="1610486"/>
                <a:ext cx="498447" cy="382007"/>
                <a:chOff x="9563138" y="2462727"/>
                <a:chExt cx="516394" cy="395761"/>
              </a:xfrm>
            </p:grpSpPr>
            <p:sp>
              <p:nvSpPr>
                <p:cNvPr id="122"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124" name="Group 123"/>
                <p:cNvGrpSpPr/>
                <p:nvPr/>
              </p:nvGrpSpPr>
              <p:grpSpPr>
                <a:xfrm>
                  <a:off x="9746672" y="2545410"/>
                  <a:ext cx="107950" cy="134938"/>
                  <a:chOff x="9444088" y="2885171"/>
                  <a:chExt cx="107950" cy="134938"/>
                </a:xfrm>
                <a:solidFill>
                  <a:schemeClr val="tx1"/>
                </a:solidFill>
              </p:grpSpPr>
              <p:sp>
                <p:nvSpPr>
                  <p:cNvPr id="125"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126"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76" name="Group 75"/>
            <p:cNvGrpSpPr/>
            <p:nvPr/>
          </p:nvGrpSpPr>
          <p:grpSpPr>
            <a:xfrm>
              <a:off x="533767" y="4767288"/>
              <a:ext cx="98675" cy="163816"/>
              <a:chOff x="7084723" y="1610486"/>
              <a:chExt cx="212660" cy="353049"/>
            </a:xfrm>
          </p:grpSpPr>
          <p:sp>
            <p:nvSpPr>
              <p:cNvPr id="112" name="Rectangle 111"/>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13" name="Group 112"/>
              <p:cNvGrpSpPr/>
              <p:nvPr/>
            </p:nvGrpSpPr>
            <p:grpSpPr>
              <a:xfrm>
                <a:off x="7138556" y="1706457"/>
                <a:ext cx="104198" cy="130248"/>
                <a:chOff x="9444088" y="2885171"/>
                <a:chExt cx="107950" cy="134938"/>
              </a:xfrm>
              <a:solidFill>
                <a:schemeClr val="bg1"/>
              </a:solidFill>
            </p:grpSpPr>
            <p:sp>
              <p:nvSpPr>
                <p:cNvPr id="117"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119"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114" name="CellPhone_E8EA"/>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116" name="Straight Connector 115"/>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389370" y="4767288"/>
              <a:ext cx="98306" cy="163816"/>
              <a:chOff x="6490922" y="1610486"/>
              <a:chExt cx="211865" cy="353049"/>
            </a:xfrm>
          </p:grpSpPr>
          <p:sp>
            <p:nvSpPr>
              <p:cNvPr id="100" name="Rectangle 99"/>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01" name="Group 30"/>
              <p:cNvGrpSpPr>
                <a:grpSpLocks noChangeAspect="1"/>
              </p:cNvGrpSpPr>
              <p:nvPr/>
            </p:nvGrpSpPr>
            <p:grpSpPr bwMode="auto">
              <a:xfrm>
                <a:off x="6545792" y="1729376"/>
                <a:ext cx="111361" cy="115269"/>
                <a:chOff x="5049" y="1841"/>
                <a:chExt cx="57" cy="59"/>
              </a:xfrm>
              <a:solidFill>
                <a:schemeClr val="bg1"/>
              </a:solidFill>
            </p:grpSpPr>
            <p:sp>
              <p:nvSpPr>
                <p:cNvPr id="104" name="Freeform 31"/>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105" name="Freeform 32"/>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106" name="Freeform 33"/>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107" name="Freeform 34"/>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108" name="Freeform 35"/>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109" name="Freeform 36"/>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110" name="Freeform 37"/>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111" name="Freeform 38"/>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102" name="CellPhone_E8EA"/>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103" name="Straight Connector 102"/>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463024" y="4882627"/>
              <a:ext cx="93897" cy="93896"/>
              <a:chOff x="-160990" y="5259439"/>
              <a:chExt cx="109394" cy="109393"/>
            </a:xfrm>
          </p:grpSpPr>
          <p:sp>
            <p:nvSpPr>
              <p:cNvPr id="98" name="Oval 97"/>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9"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79" name="Group 78"/>
            <p:cNvGrpSpPr/>
            <p:nvPr/>
          </p:nvGrpSpPr>
          <p:grpSpPr>
            <a:xfrm>
              <a:off x="1316431" y="4878196"/>
              <a:ext cx="93897" cy="93896"/>
              <a:chOff x="-160990" y="5259439"/>
              <a:chExt cx="109394" cy="109393"/>
            </a:xfrm>
          </p:grpSpPr>
          <p:sp>
            <p:nvSpPr>
              <p:cNvPr id="96" name="Oval 95"/>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7"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80" name="Group 79"/>
            <p:cNvGrpSpPr/>
            <p:nvPr/>
          </p:nvGrpSpPr>
          <p:grpSpPr>
            <a:xfrm>
              <a:off x="1492115" y="4797767"/>
              <a:ext cx="93897" cy="93896"/>
              <a:chOff x="-160990" y="5259439"/>
              <a:chExt cx="109394" cy="109393"/>
            </a:xfrm>
          </p:grpSpPr>
          <p:sp>
            <p:nvSpPr>
              <p:cNvPr id="94" name="Oval 93"/>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5"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81" name="Freeform 6"/>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nvGrpSpPr>
            <p:cNvPr id="86" name="Group 85"/>
            <p:cNvGrpSpPr/>
            <p:nvPr/>
          </p:nvGrpSpPr>
          <p:grpSpPr>
            <a:xfrm>
              <a:off x="678533" y="4814224"/>
              <a:ext cx="204812" cy="156967"/>
              <a:chOff x="7398246" y="1610486"/>
              <a:chExt cx="498447" cy="382007"/>
            </a:xfrm>
          </p:grpSpPr>
          <p:sp>
            <p:nvSpPr>
              <p:cNvPr id="87"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88" name="Rectangle 87"/>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89" name="Group 11"/>
              <p:cNvGrpSpPr>
                <a:grpSpLocks noChangeAspect="1"/>
              </p:cNvGrpSpPr>
              <p:nvPr/>
            </p:nvGrpSpPr>
            <p:grpSpPr bwMode="auto">
              <a:xfrm>
                <a:off x="7581678" y="1714920"/>
                <a:ext cx="111860" cy="111860"/>
                <a:chOff x="5664" y="1835"/>
                <a:chExt cx="73" cy="73"/>
              </a:xfrm>
              <a:solidFill>
                <a:schemeClr val="bg1"/>
              </a:solidFill>
            </p:grpSpPr>
            <p:sp>
              <p:nvSpPr>
                <p:cNvPr id="90"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91"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92"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93"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34" name="Group 33"/>
          <p:cNvGrpSpPr/>
          <p:nvPr/>
        </p:nvGrpSpPr>
        <p:grpSpPr>
          <a:xfrm>
            <a:off x="8299034" y="3090931"/>
            <a:ext cx="910583" cy="319959"/>
            <a:chOff x="8452196" y="2887629"/>
            <a:chExt cx="1062734" cy="373421"/>
          </a:xfrm>
        </p:grpSpPr>
        <p:pic>
          <p:nvPicPr>
            <p:cNvPr id="29" name="Picture 2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52196" y="3083467"/>
              <a:ext cx="663230" cy="177583"/>
            </a:xfrm>
            <a:prstGeom prst="rect">
              <a:avLst/>
            </a:prstGeom>
          </p:spPr>
        </p:pic>
        <p:pic>
          <p:nvPicPr>
            <p:cNvPr id="31" name="Picture 3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59242" y="2887629"/>
              <a:ext cx="450110" cy="145832"/>
            </a:xfrm>
            <a:prstGeom prst="rect">
              <a:avLst/>
            </a:prstGeom>
          </p:spPr>
        </p:pic>
        <p:pic>
          <p:nvPicPr>
            <p:cNvPr id="33" name="Picture 32" descr="A picture containing clipart&#10;&#10;Description generated with very high confidence"/>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098788" y="2893310"/>
              <a:ext cx="416142" cy="144049"/>
            </a:xfrm>
            <a:prstGeom prst="rect">
              <a:avLst/>
            </a:prstGeom>
          </p:spPr>
        </p:pic>
        <p:grpSp>
          <p:nvGrpSpPr>
            <p:cNvPr id="179" name="Group 178"/>
            <p:cNvGrpSpPr/>
            <p:nvPr/>
          </p:nvGrpSpPr>
          <p:grpSpPr>
            <a:xfrm>
              <a:off x="9251593" y="3185656"/>
              <a:ext cx="210275" cy="50954"/>
              <a:chOff x="6660452" y="3094221"/>
              <a:chExt cx="188672" cy="45719"/>
            </a:xfrm>
          </p:grpSpPr>
          <p:sp>
            <p:nvSpPr>
              <p:cNvPr id="180" name="Oval 179"/>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81" name="Oval 180"/>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82" name="Oval 181"/>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sp>
        <p:nvSpPr>
          <p:cNvPr id="183" name="Rectangle 182">
            <a:hlinkClick r:id="rId27" tooltip="The threat intelligence system that (1) protects Microsoft’s products and services and (2) provides actionable intelligence to safeguard your organization with trillions of signals and advanced analytics"/>
          </p:cNvPr>
          <p:cNvSpPr/>
          <p:nvPr/>
        </p:nvSpPr>
        <p:spPr>
          <a:xfrm>
            <a:off x="9826595" y="2691975"/>
            <a:ext cx="1498295" cy="245768"/>
          </a:xfrm>
          <a:prstGeom prst="rect">
            <a:avLst/>
          </a:prstGeom>
          <a:solidFill>
            <a:schemeClr val="bg1"/>
          </a:solidFill>
          <a:ln w="14224">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endPar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52" name="Group 51"/>
          <p:cNvGrpSpPr/>
          <p:nvPr/>
        </p:nvGrpSpPr>
        <p:grpSpPr>
          <a:xfrm>
            <a:off x="9320884" y="2445373"/>
            <a:ext cx="477134" cy="662642"/>
            <a:chOff x="9526621" y="2318246"/>
            <a:chExt cx="477134" cy="662642"/>
          </a:xfrm>
        </p:grpSpPr>
        <p:cxnSp>
          <p:nvCxnSpPr>
            <p:cNvPr id="36" name="Straight Connector 35"/>
            <p:cNvCxnSpPr/>
            <p:nvPr/>
          </p:nvCxnSpPr>
          <p:spPr>
            <a:xfrm flipV="1">
              <a:off x="9828617" y="2318246"/>
              <a:ext cx="134533" cy="181087"/>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9857193" y="2665676"/>
              <a:ext cx="146562" cy="2346"/>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9526621" y="2849318"/>
              <a:ext cx="138079" cy="13157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9856041" y="2834365"/>
              <a:ext cx="124827" cy="10453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9623558" y="2390823"/>
              <a:ext cx="60986" cy="103921"/>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6" name="Rectangle 155"/>
          <p:cNvSpPr/>
          <p:nvPr/>
        </p:nvSpPr>
        <p:spPr bwMode="auto">
          <a:xfrm>
            <a:off x="352425" y="5314509"/>
            <a:ext cx="11489298" cy="101963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5" name="Rectangle 14"/>
          <p:cNvSpPr/>
          <p:nvPr/>
        </p:nvSpPr>
        <p:spPr>
          <a:xfrm>
            <a:off x="453022" y="5359932"/>
            <a:ext cx="2637325" cy="307777"/>
          </a:xfrm>
          <a:prstGeom prst="rect">
            <a:avLst/>
          </a:prstGeom>
        </p:spPr>
        <p:txBody>
          <a:bodyPr wrap="none">
            <a:spAutoFit/>
          </a:bodyPr>
          <a:lstStyle/>
          <a:p>
            <a:pPr marL="228600" lvl="0" indent="-228600" defTabSz="914400">
              <a:spcBef>
                <a:spcPts val="290"/>
              </a:spcBef>
              <a:spcAft>
                <a:spcPts val="1200"/>
              </a:spcAft>
              <a:buClr>
                <a:srgbClr val="E81123"/>
              </a:buClr>
              <a:buFont typeface="Arial" panose="020B0604020202020204" pitchFamily="34" charset="0"/>
              <a:buChar char="•"/>
              <a:defRPr/>
            </a:pPr>
            <a:r>
              <a:rPr lang="en-US" sz="1400" b="1">
                <a:ln w="3175">
                  <a:noFill/>
                </a:ln>
                <a:gradFill>
                  <a:gsLst>
                    <a:gs pos="2917">
                      <a:srgbClr val="1A1A1A"/>
                    </a:gs>
                    <a:gs pos="30000">
                      <a:srgbClr val="1A1A1A"/>
                    </a:gs>
                  </a:gsLst>
                  <a:lin ang="5400000" scaled="0"/>
                </a:gradFill>
                <a:cs typeface="Segoe UI" panose="020B0502040204020203" pitchFamily="34" charset="0"/>
              </a:rPr>
              <a:t>3</a:t>
            </a:r>
            <a:r>
              <a:rPr lang="en-US" sz="1400" b="1" baseline="30000">
                <a:ln w="3175">
                  <a:noFill/>
                </a:ln>
                <a:gradFill>
                  <a:gsLst>
                    <a:gs pos="2917">
                      <a:srgbClr val="1A1A1A"/>
                    </a:gs>
                    <a:gs pos="30000">
                      <a:srgbClr val="1A1A1A"/>
                    </a:gs>
                  </a:gsLst>
                  <a:lin ang="5400000" scaled="0"/>
                </a:gradFill>
                <a:cs typeface="Segoe UI" panose="020B0502040204020203" pitchFamily="34" charset="0"/>
              </a:rPr>
              <a:t>RD</a:t>
            </a:r>
            <a:r>
              <a:rPr lang="en-US" sz="1400" b="1">
                <a:ln w="3175">
                  <a:noFill/>
                </a:ln>
                <a:gradFill>
                  <a:gsLst>
                    <a:gs pos="2917">
                      <a:srgbClr val="1A1A1A"/>
                    </a:gs>
                    <a:gs pos="30000">
                      <a:srgbClr val="1A1A1A"/>
                    </a:gs>
                  </a:gsLst>
                  <a:lin ang="5400000" scaled="0"/>
                </a:gradFill>
                <a:cs typeface="Segoe UI" panose="020B0502040204020203" pitchFamily="34" charset="0"/>
              </a:rPr>
              <a:t> PARTY ACCOUNT RISK</a:t>
            </a:r>
            <a:endParaRPr lang="en-US" sz="1400" b="1">
              <a:ln w="3175">
                <a:noFill/>
              </a:ln>
              <a:gradFill>
                <a:gsLst>
                  <a:gs pos="2917">
                    <a:srgbClr val="1A1A1A"/>
                  </a:gs>
                  <a:gs pos="30000">
                    <a:srgbClr val="1A1A1A"/>
                  </a:gs>
                </a:gsLst>
                <a:lin ang="5400000" scaled="0"/>
              </a:gradFill>
              <a:cs typeface="Segoe UI" panose="020B0502040204020203" pitchFamily="34" charset="0"/>
            </a:endParaRPr>
          </a:p>
        </p:txBody>
      </p:sp>
      <p:sp>
        <p:nvSpPr>
          <p:cNvPr id="17" name="Rectangle 16"/>
          <p:cNvSpPr/>
          <p:nvPr/>
        </p:nvSpPr>
        <p:spPr>
          <a:xfrm>
            <a:off x="3533963" y="5359932"/>
            <a:ext cx="3158421" cy="738664"/>
          </a:xfrm>
          <a:prstGeom prst="rect">
            <a:avLst/>
          </a:prstGeom>
        </p:spPr>
        <p:txBody>
          <a:bodyPr wrap="square">
            <a:spAutoFit/>
          </a:bodyPr>
          <a:lstStyle/>
          <a:p>
            <a:pPr marL="285750" lvl="0" indent="-285750" defTabSz="914400">
              <a:spcBef>
                <a:spcPts val="290"/>
              </a:spcBef>
              <a:spcAft>
                <a:spcPts val="600"/>
              </a:spcAft>
              <a:buBlip>
                <a:blip r:embed="rId20"/>
              </a:buBlip>
              <a:defRPr/>
            </a:pPr>
            <a:r>
              <a:rPr lang="en-US" sz="1400">
                <a:gradFill>
                  <a:gsLst>
                    <a:gs pos="2917">
                      <a:srgbClr val="1A1A1A"/>
                    </a:gs>
                    <a:gs pos="30000">
                      <a:srgbClr val="1A1A1A"/>
                    </a:gs>
                  </a:gsLst>
                  <a:lin ang="5400000" scaled="0"/>
                </a:gradFill>
              </a:rPr>
              <a:t>Move 3</a:t>
            </a:r>
            <a:r>
              <a:rPr lang="en-US" sz="1400" baseline="30000">
                <a:gradFill>
                  <a:gsLst>
                    <a:gs pos="2917">
                      <a:srgbClr val="1A1A1A"/>
                    </a:gs>
                    <a:gs pos="30000">
                      <a:srgbClr val="1A1A1A"/>
                    </a:gs>
                  </a:gsLst>
                  <a:lin ang="5400000" scaled="0"/>
                </a:gradFill>
              </a:rPr>
              <a:t>rd</a:t>
            </a:r>
            <a:r>
              <a:rPr lang="en-US" sz="1400">
                <a:gradFill>
                  <a:gsLst>
                    <a:gs pos="2917">
                      <a:srgbClr val="1A1A1A"/>
                    </a:gs>
                    <a:gs pos="30000">
                      <a:srgbClr val="1A1A1A"/>
                    </a:gs>
                  </a:gsLst>
                  <a:lin ang="5400000" scaled="0"/>
                </a:gradFill>
              </a:rPr>
              <a:t> party accounts to </a:t>
            </a:r>
            <a:r>
              <a:rPr lang="en-US" sz="1400" b="1">
                <a:ln w="3175">
                  <a:noFill/>
                </a:ln>
                <a:gradFill>
                  <a:gsLst>
                    <a:gs pos="2917">
                      <a:srgbClr val="1A1A1A"/>
                    </a:gs>
                    <a:gs pos="30000">
                      <a:srgbClr val="1A1A1A"/>
                    </a:gs>
                  </a:gsLst>
                  <a:lin ang="5400000" scaled="0"/>
                </a:gradFill>
                <a:cs typeface="Segoe UI" panose="020B0502040204020203" pitchFamily="34" charset="0"/>
              </a:rPr>
              <a:t>B2B/B2C solutions </a:t>
            </a:r>
            <a:r>
              <a:rPr lang="en-US" sz="1400">
                <a:ln w="3175">
                  <a:noFill/>
                </a:ln>
                <a:gradFill>
                  <a:gsLst>
                    <a:gs pos="2917">
                      <a:srgbClr val="1A1A1A"/>
                    </a:gs>
                    <a:gs pos="30000">
                      <a:srgbClr val="1A1A1A"/>
                    </a:gs>
                  </a:gsLst>
                  <a:lin ang="5400000" scaled="0"/>
                </a:gradFill>
                <a:cs typeface="Segoe UI" panose="020B0502040204020203" pitchFamily="34" charset="0"/>
              </a:rPr>
              <a:t>to lower risk and increase productivity</a:t>
            </a:r>
            <a:endParaRPr lang="en-US" sz="1400">
              <a:ln w="3175">
                <a:noFill/>
              </a:ln>
              <a:gradFill>
                <a:gsLst>
                  <a:gs pos="2917">
                    <a:srgbClr val="1A1A1A"/>
                  </a:gs>
                  <a:gs pos="30000">
                    <a:srgbClr val="1A1A1A"/>
                  </a:gs>
                </a:gsLst>
                <a:lin ang="5400000" scaled="0"/>
              </a:gradFill>
              <a:cs typeface="Segoe UI" panose="020B0502040204020203" pitchFamily="34" charset="0"/>
            </a:endParaRPr>
          </a:p>
        </p:txBody>
      </p:sp>
      <p:grpSp>
        <p:nvGrpSpPr>
          <p:cNvPr id="61" name="Group 60"/>
          <p:cNvGrpSpPr/>
          <p:nvPr/>
        </p:nvGrpSpPr>
        <p:grpSpPr>
          <a:xfrm>
            <a:off x="8345636" y="5464238"/>
            <a:ext cx="2939401" cy="667013"/>
            <a:chOff x="9064794" y="5412358"/>
            <a:chExt cx="2939401" cy="667013"/>
          </a:xfrm>
        </p:grpSpPr>
        <p:sp>
          <p:nvSpPr>
            <p:cNvPr id="157" name="Rectangle 156">
              <a:hlinkClick r:id="rId5" tooltip="Privileged Access Management (PAM) is a component of Microsoft Identity Manager 2016 (MIM) that helps organizations restrict privileged access within an existing Active Directory environment to mitigate unauthorized privilege escalation attacks."/>
            </p:cNvPr>
            <p:cNvSpPr/>
            <p:nvPr/>
          </p:nvSpPr>
          <p:spPr>
            <a:xfrm>
              <a:off x="9070227" y="5888652"/>
              <a:ext cx="1199811" cy="190719"/>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AD B2C</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158" name="Rectangle 157">
              <a:hlinkClick r:id="rId6" tooltip="With Azure Active Directory (AD) Privileged Identity Management, you can manage, control, and monitor access within your organization. This includes access to resources in Azure AD and other Microsoft online services like Office 365 or Microsoft Intune. "/>
            </p:cNvPr>
            <p:cNvSpPr/>
            <p:nvPr/>
          </p:nvSpPr>
          <p:spPr>
            <a:xfrm>
              <a:off x="9064794" y="5435975"/>
              <a:ext cx="1199811" cy="184174"/>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AD B2B</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65" name="Picture 164"/>
            <p:cNvPicPr>
              <a:picLocks noChangeAspect="1"/>
            </p:cNvPicPr>
            <p:nvPr/>
          </p:nvPicPr>
          <p:blipFill>
            <a:blip r:embed="rId12">
              <a:duotone>
                <a:srgbClr val="0078D7">
                  <a:shade val="45000"/>
                  <a:satMod val="135000"/>
                </a:srgbClr>
                <a:prstClr val="white"/>
              </a:duotone>
              <a:lum bright="-20000" contrast="40000"/>
            </a:blip>
            <a:stretch>
              <a:fillRect/>
            </a:stretch>
          </p:blipFill>
          <p:spPr>
            <a:xfrm>
              <a:off x="9097945" y="5449932"/>
              <a:ext cx="155712" cy="155713"/>
            </a:xfrm>
            <a:prstGeom prst="rect">
              <a:avLst/>
            </a:prstGeom>
          </p:spPr>
        </p:pic>
        <p:pic>
          <p:nvPicPr>
            <p:cNvPr id="166" name="Picture 1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097913" y="5921106"/>
              <a:ext cx="155744" cy="141433"/>
            </a:xfrm>
            <a:prstGeom prst="rect">
              <a:avLst/>
            </a:prstGeom>
          </p:spPr>
        </p:pic>
        <p:pic>
          <p:nvPicPr>
            <p:cNvPr id="204" name="Picture 203"/>
            <p:cNvPicPr>
              <a:picLocks noChangeAspect="1"/>
            </p:cNvPicPr>
            <p:nvPr/>
          </p:nvPicPr>
          <p:blipFill>
            <a:blip r:embed="rId29" cstate="email"/>
            <a:stretch>
              <a:fillRect/>
            </a:stretch>
          </p:blipFill>
          <p:spPr>
            <a:xfrm>
              <a:off x="10859822" y="5426205"/>
              <a:ext cx="193321" cy="193320"/>
            </a:xfrm>
            <a:prstGeom prst="rect">
              <a:avLst/>
            </a:prstGeom>
          </p:spPr>
        </p:pic>
        <p:pic>
          <p:nvPicPr>
            <p:cNvPr id="239" name="Picture 238" descr="A close up of a sign&#10;&#10;Description generated with high confidence"/>
            <p:cNvPicPr>
              <a:picLocks noChangeAspect="1"/>
            </p:cNvPicPr>
            <p:nvPr/>
          </p:nvPicPr>
          <p:blipFill rotWithShape="1">
            <a:blip r:embed="rId30" cstate="screen"/>
            <a:srcRect/>
            <a:stretch>
              <a:fillRect/>
            </a:stretch>
          </p:blipFill>
          <p:spPr>
            <a:xfrm>
              <a:off x="10777112" y="5837683"/>
              <a:ext cx="208834" cy="222901"/>
            </a:xfrm>
            <a:prstGeom prst="rect">
              <a:avLst/>
            </a:prstGeom>
          </p:spPr>
        </p:pic>
        <p:pic>
          <p:nvPicPr>
            <p:cNvPr id="240" name="Picture 239" descr="A close up of a fish&#10;&#10;Description generated with high confidence"/>
            <p:cNvPicPr>
              <a:picLocks noChangeAspect="1"/>
            </p:cNvPicPr>
            <p:nvPr/>
          </p:nvPicPr>
          <p:blipFill>
            <a:blip r:embed="rId31" cstate="screen"/>
            <a:stretch>
              <a:fillRect/>
            </a:stretch>
          </p:blipFill>
          <p:spPr>
            <a:xfrm>
              <a:off x="10504752" y="5840668"/>
              <a:ext cx="208834" cy="222901"/>
            </a:xfrm>
            <a:prstGeom prst="rect">
              <a:avLst/>
            </a:prstGeom>
          </p:spPr>
        </p:pic>
        <p:grpSp>
          <p:nvGrpSpPr>
            <p:cNvPr id="242" name="Group 241"/>
            <p:cNvGrpSpPr/>
            <p:nvPr/>
          </p:nvGrpSpPr>
          <p:grpSpPr>
            <a:xfrm>
              <a:off x="11590982" y="5834233"/>
              <a:ext cx="225946" cy="222901"/>
              <a:chOff x="998296" y="2872194"/>
              <a:chExt cx="494663" cy="457200"/>
            </a:xfrm>
          </p:grpSpPr>
          <p:sp>
            <p:nvSpPr>
              <p:cNvPr id="250" name="Rectangle 249"/>
              <p:cNvSpPr/>
              <p:nvPr/>
            </p:nvSpPr>
            <p:spPr bwMode="auto">
              <a:xfrm>
                <a:off x="1035759" y="2872194"/>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Semilight" panose="020B0402040204020203"/>
                </a:endParaRPr>
              </a:p>
            </p:txBody>
          </p:sp>
          <p:pic>
            <p:nvPicPr>
              <p:cNvPr id="251" name="Picture 4"/>
              <p:cNvPicPr>
                <a:picLocks noChangeAspect="1" noChangeArrowheads="1"/>
              </p:cNvPicPr>
              <p:nvPr/>
            </p:nvPicPr>
            <p:blipFill rotWithShape="1">
              <a:blip r:embed="rId32" cstate="screen"/>
              <a:srcRect/>
              <a:stretch>
                <a:fillRect/>
              </a:stretch>
            </p:blipFill>
            <p:spPr bwMode="auto">
              <a:xfrm>
                <a:off x="998296" y="2908202"/>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246" name="Picture 54" descr="https://az495088.vo.msecnd.net/app-logo/amazonuk_215.png"/>
            <p:cNvPicPr>
              <a:picLocks noChangeAspect="1" noChangeArrowheads="1"/>
            </p:cNvPicPr>
            <p:nvPr/>
          </p:nvPicPr>
          <p:blipFill>
            <a:blip r:embed="rId33" cstate="screen"/>
            <a:srcRect/>
            <a:stretch>
              <a:fillRect/>
            </a:stretch>
          </p:blipFill>
          <p:spPr bwMode="auto">
            <a:xfrm>
              <a:off x="11047841" y="5837683"/>
              <a:ext cx="208834" cy="222901"/>
            </a:xfrm>
            <a:prstGeom prst="rect">
              <a:avLst/>
            </a:prstGeom>
            <a:noFill/>
            <a:ln w="3175">
              <a:noFill/>
            </a:ln>
            <a:extLst>
              <a:ext uri="{909E8E84-426E-40DD-AFC4-6F175D3DCCD1}">
                <a14:hiddenFill xmlns:a14="http://schemas.microsoft.com/office/drawing/2010/main">
                  <a:solidFill>
                    <a:srgbClr val="FFFFFF"/>
                  </a:solidFill>
                </a14:hiddenFill>
              </a:ext>
            </a:extLst>
          </p:spPr>
        </p:pic>
        <p:pic>
          <p:nvPicPr>
            <p:cNvPr id="247" name="Picture 56" descr="https://az495088.vo.msecnd.net/app-logo/linkedin_215.png"/>
            <p:cNvPicPr>
              <a:picLocks noChangeAspect="1" noChangeArrowheads="1"/>
            </p:cNvPicPr>
            <p:nvPr/>
          </p:nvPicPr>
          <p:blipFill>
            <a:blip r:embed="rId34" cstate="screen"/>
            <a:srcRect/>
            <a:stretch>
              <a:fillRect/>
            </a:stretch>
          </p:blipFill>
          <p:spPr bwMode="auto">
            <a:xfrm>
              <a:off x="11331173" y="5837683"/>
              <a:ext cx="208834" cy="222901"/>
            </a:xfrm>
            <a:prstGeom prst="rect">
              <a:avLst/>
            </a:prstGeom>
            <a:noFill/>
            <a:extLst>
              <a:ext uri="{909E8E84-426E-40DD-AFC4-6F175D3DCCD1}">
                <a14:hiddenFill xmlns:a14="http://schemas.microsoft.com/office/drawing/2010/main">
                  <a:solidFill>
                    <a:srgbClr val="FFFFFF"/>
                  </a:solidFill>
                </a14:hiddenFill>
              </a:ext>
            </a:extLst>
          </p:spPr>
        </p:pic>
        <p:sp>
          <p:nvSpPr>
            <p:cNvPr id="252" name="Freeform: Shape 251"/>
            <p:cNvSpPr>
              <a:spLocks noChangeAspect="1"/>
            </p:cNvSpPr>
            <p:nvPr/>
          </p:nvSpPr>
          <p:spPr bwMode="auto">
            <a:xfrm flipV="1">
              <a:off x="10548977" y="5412358"/>
              <a:ext cx="219071" cy="21765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282828"/>
                    </a:gs>
                    <a:gs pos="100000">
                      <a:srgbClr val="282828"/>
                    </a:gs>
                  </a:gsLst>
                  <a:lin ang="0" scaled="0"/>
                </a:gradFill>
                <a:latin typeface="Segoe UI Semilight" panose="020B0402040204020203"/>
                <a:ea typeface="Segoe UI" panose="020B0502040204020203" pitchFamily="34" charset="0"/>
                <a:cs typeface="Segoe UI" panose="020B0502040204020203" pitchFamily="34" charset="0"/>
              </a:endParaRPr>
            </a:p>
          </p:txBody>
        </p:sp>
        <p:grpSp>
          <p:nvGrpSpPr>
            <p:cNvPr id="257" name="Group 256"/>
            <p:cNvGrpSpPr/>
            <p:nvPr/>
          </p:nvGrpSpPr>
          <p:grpSpPr>
            <a:xfrm>
              <a:off x="11517980" y="5571849"/>
              <a:ext cx="180170" cy="43659"/>
              <a:chOff x="6660452" y="3094221"/>
              <a:chExt cx="188672" cy="45719"/>
            </a:xfrm>
          </p:grpSpPr>
          <p:sp>
            <p:nvSpPr>
              <p:cNvPr id="258" name="Oval 257"/>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259" name="Oval 258"/>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260" name="Oval 259"/>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nvGrpSpPr>
            <p:cNvPr id="261" name="Group 260"/>
            <p:cNvGrpSpPr/>
            <p:nvPr/>
          </p:nvGrpSpPr>
          <p:grpSpPr>
            <a:xfrm>
              <a:off x="11823914" y="6001580"/>
              <a:ext cx="180281" cy="43659"/>
              <a:chOff x="6780146" y="3094221"/>
              <a:chExt cx="188795" cy="45719"/>
            </a:xfrm>
          </p:grpSpPr>
          <p:sp>
            <p:nvSpPr>
              <p:cNvPr id="262" name="Oval 261"/>
              <p:cNvSpPr/>
              <p:nvPr/>
            </p:nvSpPr>
            <p:spPr bwMode="auto">
              <a:xfrm>
                <a:off x="678014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263" name="Oval 262"/>
              <p:cNvSpPr/>
              <p:nvPr/>
            </p:nvSpPr>
            <p:spPr bwMode="auto">
              <a:xfrm>
                <a:off x="6851626"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264" name="Oval 263"/>
              <p:cNvSpPr/>
              <p:nvPr/>
            </p:nvSpPr>
            <p:spPr bwMode="auto">
              <a:xfrm>
                <a:off x="6923222" y="3094221"/>
                <a:ext cx="45719"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8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cxnSp>
          <p:nvCxnSpPr>
            <p:cNvPr id="54" name="Straight Arrow Connector 53"/>
            <p:cNvCxnSpPr/>
            <p:nvPr/>
          </p:nvCxnSpPr>
          <p:spPr>
            <a:xfrm>
              <a:off x="10326095" y="5518647"/>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65" name="Picture 2" descr="Image result for google icon"/>
            <p:cNvPicPr>
              <a:picLocks noChangeAspect="1" noChangeArrowheads="1"/>
            </p:cNvPicPr>
            <p:nvPr/>
          </p:nvPicPr>
          <p:blipFill>
            <a:blip r:embed="rId35" cstate="email"/>
            <a:srcRect/>
            <a:stretch>
              <a:fillRect/>
            </a:stretch>
          </p:blipFill>
          <p:spPr bwMode="auto">
            <a:xfrm>
              <a:off x="11187158" y="5427367"/>
              <a:ext cx="187504" cy="191221"/>
            </a:xfrm>
            <a:prstGeom prst="rect">
              <a:avLst/>
            </a:prstGeom>
            <a:noFill/>
            <a:extLst>
              <a:ext uri="{909E8E84-426E-40DD-AFC4-6F175D3DCCD1}">
                <a14:hiddenFill xmlns:a14="http://schemas.microsoft.com/office/drawing/2010/main">
                  <a:solidFill>
                    <a:srgbClr val="FFFFFF"/>
                  </a:solidFill>
                </a14:hiddenFill>
              </a:ext>
            </a:extLst>
          </p:spPr>
        </p:pic>
        <p:cxnSp>
          <p:nvCxnSpPr>
            <p:cNvPr id="266" name="Straight Arrow Connector 265"/>
            <p:cNvCxnSpPr/>
            <p:nvPr/>
          </p:nvCxnSpPr>
          <p:spPr>
            <a:xfrm>
              <a:off x="10304164" y="5984604"/>
              <a:ext cx="1587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p:nvPr/>
          </p:nvCxnSpPr>
          <p:spPr>
            <a:xfrm flipV="1">
              <a:off x="10300071" y="5724119"/>
              <a:ext cx="172607" cy="1061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p:cNvSpPr/>
          <p:nvPr/>
        </p:nvSpPr>
        <p:spPr bwMode="auto">
          <a:xfrm>
            <a:off x="619125" y="140494"/>
            <a:ext cx="420234" cy="938659"/>
          </a:xfrm>
          <a:prstGeom prst="rect">
            <a:avLst/>
          </a:prstGeom>
          <a:noFill/>
          <a:ln w="28575">
            <a:solidFill>
              <a:srgbClr val="5D2E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500"/>
                                        <p:tgtEl>
                                          <p:spTgt spid="2">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6"/>
                                        </p:tgtEl>
                                        <p:attrNameLst>
                                          <p:attrName>style.visibility</p:attrName>
                                        </p:attrNameLst>
                                      </p:cBhvr>
                                      <p:to>
                                        <p:strVal val="visible"/>
                                      </p:to>
                                    </p:set>
                                    <p:animEffect transition="in" filter="fade">
                                      <p:cBhvr>
                                        <p:cTn id="30" dur="500"/>
                                        <p:tgtEl>
                                          <p:spTgt spid="146"/>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animEffect transition="in" filter="fade">
                                      <p:cBhvr>
                                        <p:cTn id="41" dur="1000"/>
                                        <p:tgtEl>
                                          <p:spTgt spid="2">
                                            <p:txEl>
                                              <p:pRg st="2" end="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0"/>
                                        </p:tgtEl>
                                        <p:attrNameLst>
                                          <p:attrName>style.visibility</p:attrName>
                                        </p:attrNameLst>
                                      </p:cBhvr>
                                      <p:to>
                                        <p:strVal val="visible"/>
                                      </p:to>
                                    </p:set>
                                    <p:animEffect transition="in" filter="fade">
                                      <p:cBhvr>
                                        <p:cTn id="44" dur="500"/>
                                        <p:tgtEl>
                                          <p:spTgt spid="140"/>
                                        </p:tgtEl>
                                      </p:cBhvr>
                                    </p:animEffect>
                                  </p:childTnLst>
                                </p:cTn>
                              </p:par>
                              <p:par>
                                <p:cTn id="45" presetID="10"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xEl>
                                              <p:pRg st="3" end="3"/>
                                            </p:txEl>
                                          </p:spTgt>
                                        </p:tgtEl>
                                        <p:attrNameLst>
                                          <p:attrName>style.visibility</p:attrName>
                                        </p:attrNameLst>
                                      </p:cBhvr>
                                      <p:to>
                                        <p:strVal val="visible"/>
                                      </p:to>
                                    </p:set>
                                    <p:animEffect transition="in" filter="fade">
                                      <p:cBhvr>
                                        <p:cTn id="52" dur="500"/>
                                        <p:tgtEl>
                                          <p:spTgt spid="14">
                                            <p:txEl>
                                              <p:pRg st="3" end="3"/>
                                            </p:txEl>
                                          </p:spTgt>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2">
                                            <p:txEl>
                                              <p:pRg st="3" end="3"/>
                                            </p:txEl>
                                          </p:spTgt>
                                        </p:tgtEl>
                                        <p:attrNameLst>
                                          <p:attrName>style.visibility</p:attrName>
                                        </p:attrNameLst>
                                      </p:cBhvr>
                                      <p:to>
                                        <p:strVal val="visible"/>
                                      </p:to>
                                    </p:set>
                                    <p:animEffect transition="in" filter="fade">
                                      <p:cBhvr>
                                        <p:cTn id="56" dur="500"/>
                                        <p:tgtEl>
                                          <p:spTgt spid="2">
                                            <p:txEl>
                                              <p:pRg st="3" end="3"/>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152"/>
                                        </p:tgtEl>
                                        <p:attrNameLst>
                                          <p:attrName>style.visibility</p:attrName>
                                        </p:attrNameLst>
                                      </p:cBhvr>
                                      <p:to>
                                        <p:strVal val="visible"/>
                                      </p:to>
                                    </p:set>
                                    <p:animEffect transition="in" filter="fade">
                                      <p:cBhvr>
                                        <p:cTn id="59" dur="500"/>
                                        <p:tgtEl>
                                          <p:spTgt spid="152"/>
                                        </p:tgtEl>
                                      </p:cBhvr>
                                    </p:animEffect>
                                  </p:childTnLst>
                                </p:cTn>
                              </p:par>
                            </p:childTnLst>
                          </p:cTn>
                        </p:par>
                        <p:par>
                          <p:cTn id="60" fill="hold">
                            <p:stCondLst>
                              <p:cond delay="1000"/>
                            </p:stCondLst>
                            <p:childTnLst>
                              <p:par>
                                <p:cTn id="61" presetID="6" presetClass="entr" presetSubtype="32" fill="hold"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circle(out)">
                                      <p:cBhvr>
                                        <p:cTn id="63" dur="1000"/>
                                        <p:tgtEl>
                                          <p:spTgt spid="52"/>
                                        </p:tgtEl>
                                      </p:cBhvr>
                                    </p:animEffect>
                                  </p:childTnLst>
                                </p:cTn>
                              </p:par>
                              <p:par>
                                <p:cTn id="64" presetID="26" presetClass="emph" presetSubtype="0" fill="hold" grpId="1" nodeType="withEffect">
                                  <p:stCondLst>
                                    <p:cond delay="500"/>
                                  </p:stCondLst>
                                  <p:childTnLst>
                                    <p:animEffect transition="out" filter="fade">
                                      <p:cBhvr>
                                        <p:cTn id="65" dur="500" tmFilter="0, 0; .2, .5; .8, .5; 1, 0"/>
                                        <p:tgtEl>
                                          <p:spTgt spid="140"/>
                                        </p:tgtEl>
                                      </p:cBhvr>
                                    </p:animEffect>
                                    <p:animScale>
                                      <p:cBhvr>
                                        <p:cTn id="66" dur="250" autoRev="1" fill="hold"/>
                                        <p:tgtEl>
                                          <p:spTgt spid="140"/>
                                        </p:tgtEl>
                                      </p:cBhvr>
                                      <p:by x="105000" y="105000"/>
                                    </p:animScale>
                                  </p:childTnLst>
                                </p:cTn>
                              </p:par>
                              <p:par>
                                <p:cTn id="67" presetID="26" presetClass="emph" presetSubtype="0" fill="hold" nodeType="withEffect">
                                  <p:stCondLst>
                                    <p:cond delay="500"/>
                                  </p:stCondLst>
                                  <p:childTnLst>
                                    <p:animEffect transition="out" filter="fade">
                                      <p:cBhvr>
                                        <p:cTn id="68" dur="500" tmFilter="0, 0; .2, .5; .8, .5; 1, 0"/>
                                        <p:tgtEl>
                                          <p:spTgt spid="141"/>
                                        </p:tgtEl>
                                      </p:cBhvr>
                                    </p:animEffect>
                                    <p:animScale>
                                      <p:cBhvr>
                                        <p:cTn id="69" dur="250" autoRev="1" fill="hold"/>
                                        <p:tgtEl>
                                          <p:spTgt spid="141"/>
                                        </p:tgtEl>
                                      </p:cBhvr>
                                      <p:by x="105000" y="105000"/>
                                    </p:animScale>
                                  </p:childTnLst>
                                </p:cTn>
                              </p:par>
                            </p:childTnLst>
                          </p:cTn>
                        </p:par>
                        <p:par>
                          <p:cTn id="70" fill="hold">
                            <p:stCondLst>
                              <p:cond delay="2000"/>
                            </p:stCondLst>
                            <p:childTnLst>
                              <p:par>
                                <p:cTn id="71" presetID="26" presetClass="emph" presetSubtype="0" fill="hold" nodeType="afterEffect">
                                  <p:stCondLst>
                                    <p:cond delay="0"/>
                                  </p:stCondLst>
                                  <p:childTnLst>
                                    <p:animEffect transition="out" filter="fade">
                                      <p:cBhvr>
                                        <p:cTn id="72" dur="500" tmFilter="0, 0; .2, .5; .8, .5; 1, 0"/>
                                        <p:tgtEl>
                                          <p:spTgt spid="27"/>
                                        </p:tgtEl>
                                      </p:cBhvr>
                                    </p:animEffect>
                                    <p:animScale>
                                      <p:cBhvr>
                                        <p:cTn id="73" dur="250" autoRev="1" fill="hold"/>
                                        <p:tgtEl>
                                          <p:spTgt spid="27"/>
                                        </p:tgtEl>
                                      </p:cBhvr>
                                      <p:by x="105000" y="105000"/>
                                    </p:animScale>
                                  </p:childTnLst>
                                </p:cTn>
                              </p:par>
                            </p:childTnLst>
                          </p:cTn>
                        </p:par>
                        <p:par>
                          <p:cTn id="74" fill="hold">
                            <p:stCondLst>
                              <p:cond delay="2500"/>
                            </p:stCondLst>
                            <p:childTnLst>
                              <p:par>
                                <p:cTn id="75" presetID="10" presetClass="entr" presetSubtype="0" fill="hold" grpId="0" nodeType="afterEffect">
                                  <p:stCondLst>
                                    <p:cond delay="0"/>
                                  </p:stCondLst>
                                  <p:childTnLst>
                                    <p:set>
                                      <p:cBhvr>
                                        <p:cTn id="76" dur="1" fill="hold">
                                          <p:stCondLst>
                                            <p:cond delay="0"/>
                                          </p:stCondLst>
                                        </p:cTn>
                                        <p:tgtEl>
                                          <p:spTgt spid="183"/>
                                        </p:tgtEl>
                                        <p:attrNameLst>
                                          <p:attrName>style.visibility</p:attrName>
                                        </p:attrNameLst>
                                      </p:cBhvr>
                                      <p:to>
                                        <p:strVal val="visible"/>
                                      </p:to>
                                    </p:set>
                                    <p:animEffect transition="in" filter="fade">
                                      <p:cBhvr>
                                        <p:cTn id="77" dur="500"/>
                                        <p:tgtEl>
                                          <p:spTgt spid="183"/>
                                        </p:tgtEl>
                                      </p:cBhvr>
                                    </p:animEffect>
                                  </p:childTnLst>
                                </p:cTn>
                              </p:par>
                            </p:childTnLst>
                          </p:cTn>
                        </p:par>
                        <p:par>
                          <p:cTn id="78" fill="hold">
                            <p:stCondLst>
                              <p:cond delay="3000"/>
                            </p:stCondLst>
                            <p:childTnLst>
                              <p:par>
                                <p:cTn id="79" presetID="10" presetClass="entr" presetSubtype="0" fill="hold" nodeType="afterEffect">
                                  <p:stCondLst>
                                    <p:cond delay="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500"/>
                                        <p:tgtEl>
                                          <p:spTgt spid="6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childTnLst>
                          </p:cTn>
                        </p:par>
                        <p:par>
                          <p:cTn id="85" fill="hold">
                            <p:stCondLst>
                              <p:cond delay="3500"/>
                            </p:stCondLst>
                            <p:childTnLst>
                              <p:par>
                                <p:cTn id="86" presetID="10" presetClass="entr" presetSubtype="0" fill="hold" nodeType="after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500"/>
                                        <p:tgtEl>
                                          <p:spTgt spid="8"/>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childTnLst>
                          </p:cTn>
                        </p:par>
                        <p:par>
                          <p:cTn id="109" fill="hold">
                            <p:stCondLst>
                              <p:cond delay="2000"/>
                            </p:stCondLst>
                            <p:childTnLst>
                              <p:par>
                                <p:cTn id="110" presetID="10" presetClass="entr" presetSubtype="0" fill="hold"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childTnLst>
                          </p:cTn>
                        </p:par>
                        <p:par>
                          <p:cTn id="113" fill="hold">
                            <p:stCondLst>
                              <p:cond delay="2500"/>
                            </p:stCondLst>
                            <p:childTnLst>
                              <p:par>
                                <p:cTn id="114" presetID="10" presetClass="entr" presetSubtype="0" fill="hold" nodeType="after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fade">
                                      <p:cBhvr>
                                        <p:cTn id="116" dur="500"/>
                                        <p:tgtEl>
                                          <p:spTgt spid="5"/>
                                        </p:tgtEl>
                                      </p:cBhvr>
                                    </p:animEffect>
                                  </p:childTnLst>
                                </p:cTn>
                              </p:par>
                            </p:childTnLst>
                          </p:cTn>
                        </p:par>
                        <p:par>
                          <p:cTn id="117" fill="hold">
                            <p:stCondLst>
                              <p:cond delay="3000"/>
                            </p:stCondLst>
                            <p:childTnLst>
                              <p:par>
                                <p:cTn id="118" presetID="10" presetClass="entr" presetSubtype="0" fill="hold" nodeType="after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fade">
                                      <p:cBhvr>
                                        <p:cTn id="120" dur="500"/>
                                        <p:tgtEl>
                                          <p:spTgt spid="63"/>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5"/>
                                        </p:tgtEl>
                                        <p:attrNameLst>
                                          <p:attrName>style.visibility</p:attrName>
                                        </p:attrNameLst>
                                      </p:cBhvr>
                                      <p:to>
                                        <p:strVal val="visible"/>
                                      </p:to>
                                    </p:set>
                                    <p:animEffect transition="in" filter="fade">
                                      <p:cBhvr>
                                        <p:cTn id="125" dur="500"/>
                                        <p:tgtEl>
                                          <p:spTgt spid="15"/>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fade">
                                      <p:cBhvr>
                                        <p:cTn id="129" dur="500"/>
                                        <p:tgtEl>
                                          <p:spTgt spid="17"/>
                                        </p:tgtEl>
                                      </p:cBhvr>
                                    </p:animEffec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wipe(left)">
                                      <p:cBhvr>
                                        <p:cTn id="13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0" grpId="1" animBg="1"/>
      <p:bldP spid="146" grpId="0" animBg="1"/>
      <p:bldP spid="12" grpId="0"/>
      <p:bldP spid="20" grpId="0"/>
      <p:bldP spid="25" grpId="0"/>
      <p:bldP spid="65" grpId="0"/>
      <p:bldP spid="183" grpId="0" animBg="1"/>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783890" y="2341814"/>
            <a:ext cx="5057254" cy="224923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89" name="Straight Connector 88"/>
          <p:cNvCxnSpPr/>
          <p:nvPr/>
        </p:nvCxnSpPr>
        <p:spPr>
          <a:xfrm>
            <a:off x="8860464" y="3342152"/>
            <a:ext cx="0" cy="768515"/>
          </a:xfrm>
          <a:prstGeom prst="line">
            <a:avLst/>
          </a:prstGeom>
          <a:noFill/>
          <a:ln w="38100" cap="flat" cmpd="sng" algn="ctr">
            <a:solidFill>
              <a:srgbClr val="505050"/>
            </a:solidFill>
            <a:prstDash val="solid"/>
            <a:headEnd type="none"/>
            <a:tailEnd type="none"/>
          </a:ln>
          <a:effectLst/>
        </p:spPr>
      </p:cxnSp>
      <p:cxnSp>
        <p:nvCxnSpPr>
          <p:cNvPr id="90" name="Straight Connector 89"/>
          <p:cNvCxnSpPr/>
          <p:nvPr/>
        </p:nvCxnSpPr>
        <p:spPr>
          <a:xfrm>
            <a:off x="9677392" y="3367142"/>
            <a:ext cx="0" cy="773231"/>
          </a:xfrm>
          <a:prstGeom prst="line">
            <a:avLst/>
          </a:prstGeom>
          <a:noFill/>
          <a:ln w="38100" cap="flat" cmpd="sng" algn="ctr">
            <a:solidFill>
              <a:srgbClr val="505050"/>
            </a:solidFill>
            <a:prstDash val="solid"/>
            <a:headEnd type="none"/>
            <a:tailEnd type="none"/>
          </a:ln>
          <a:effectLst/>
        </p:spPr>
      </p:cxnSp>
      <p:cxnSp>
        <p:nvCxnSpPr>
          <p:cNvPr id="92" name="Straight Connector 91"/>
          <p:cNvCxnSpPr/>
          <p:nvPr/>
        </p:nvCxnSpPr>
        <p:spPr>
          <a:xfrm>
            <a:off x="10383659" y="3361568"/>
            <a:ext cx="0" cy="768515"/>
          </a:xfrm>
          <a:prstGeom prst="line">
            <a:avLst/>
          </a:prstGeom>
          <a:noFill/>
          <a:ln w="38100" cap="flat" cmpd="sng" algn="ctr">
            <a:solidFill>
              <a:srgbClr val="505050"/>
            </a:solidFill>
            <a:prstDash val="solid"/>
            <a:headEnd type="none"/>
            <a:tailEnd type="none"/>
          </a:ln>
          <a:effectLst/>
        </p:spPr>
      </p:cxnSp>
      <p:cxnSp>
        <p:nvCxnSpPr>
          <p:cNvPr id="93" name="Straight Connector 92"/>
          <p:cNvCxnSpPr/>
          <p:nvPr/>
        </p:nvCxnSpPr>
        <p:spPr>
          <a:xfrm>
            <a:off x="11068689" y="3708049"/>
            <a:ext cx="0" cy="422034"/>
          </a:xfrm>
          <a:prstGeom prst="line">
            <a:avLst/>
          </a:prstGeom>
          <a:noFill/>
          <a:ln w="38100" cap="flat" cmpd="sng" algn="ctr">
            <a:solidFill>
              <a:srgbClr val="505050"/>
            </a:solidFill>
            <a:prstDash val="solid"/>
            <a:headEnd type="none"/>
            <a:tailEnd type="none"/>
          </a:ln>
          <a:effectLst/>
        </p:spPr>
      </p:cxnSp>
      <p:grpSp>
        <p:nvGrpSpPr>
          <p:cNvPr id="95" name="Group 94"/>
          <p:cNvGrpSpPr/>
          <p:nvPr/>
        </p:nvGrpSpPr>
        <p:grpSpPr>
          <a:xfrm>
            <a:off x="7050571" y="2599836"/>
            <a:ext cx="4422525" cy="1707904"/>
            <a:chOff x="152400" y="101085"/>
            <a:chExt cx="4422525" cy="1707904"/>
          </a:xfrm>
        </p:grpSpPr>
        <p:sp>
          <p:nvSpPr>
            <p:cNvPr id="96" name="Rectangle 95"/>
            <p:cNvSpPr/>
            <p:nvPr/>
          </p:nvSpPr>
          <p:spPr bwMode="auto">
            <a:xfrm>
              <a:off x="152400" y="101085"/>
              <a:ext cx="4422525"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7" name="Rectangle 96"/>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Security Operations Center (SOC)</a:t>
              </a:r>
              <a:endPar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grpSp>
      <p:cxnSp>
        <p:nvCxnSpPr>
          <p:cNvPr id="100" name="Straight Connector 99"/>
          <p:cNvCxnSpPr/>
          <p:nvPr/>
        </p:nvCxnSpPr>
        <p:spPr>
          <a:xfrm>
            <a:off x="7257262" y="3196097"/>
            <a:ext cx="0" cy="1071238"/>
          </a:xfrm>
          <a:prstGeom prst="line">
            <a:avLst/>
          </a:prstGeom>
          <a:noFill/>
          <a:ln w="38100" cap="flat" cmpd="sng" algn="ctr">
            <a:solidFill>
              <a:srgbClr val="505050"/>
            </a:solidFill>
            <a:prstDash val="solid"/>
            <a:headEnd type="none"/>
            <a:tailEnd type="none"/>
          </a:ln>
          <a:effectLst/>
        </p:spPr>
      </p:cxnSp>
      <p:grpSp>
        <p:nvGrpSpPr>
          <p:cNvPr id="101" name="Group 100"/>
          <p:cNvGrpSpPr/>
          <p:nvPr/>
        </p:nvGrpSpPr>
        <p:grpSpPr>
          <a:xfrm>
            <a:off x="7136600" y="3404810"/>
            <a:ext cx="620554" cy="529100"/>
            <a:chOff x="238879" y="899039"/>
            <a:chExt cx="620554" cy="529100"/>
          </a:xfrm>
        </p:grpSpPr>
        <p:grpSp>
          <p:nvGrpSpPr>
            <p:cNvPr id="102" name="Group 101"/>
            <p:cNvGrpSpPr/>
            <p:nvPr/>
          </p:nvGrpSpPr>
          <p:grpSpPr>
            <a:xfrm>
              <a:off x="238879" y="899039"/>
              <a:ext cx="616225" cy="298190"/>
              <a:chOff x="238879" y="899039"/>
              <a:chExt cx="616225" cy="298190"/>
            </a:xfrm>
          </p:grpSpPr>
          <p:sp>
            <p:nvSpPr>
              <p:cNvPr id="106" name="Rectangle 105"/>
              <p:cNvSpPr/>
              <p:nvPr/>
            </p:nvSpPr>
            <p:spPr>
              <a:xfrm>
                <a:off x="238879" y="899039"/>
                <a:ext cx="616225" cy="298190"/>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57150" marR="0" lvl="0" algn="ctr" defTabSz="914400" rtl="0" eaLnBrk="1" fontAlgn="auto" latinLnBrk="0" hangingPunct="1">
                  <a:lnSpc>
                    <a:spcPct val="97000"/>
                  </a:lnSpc>
                  <a:spcBef>
                    <a:spcPts val="0"/>
                  </a:spcBef>
                  <a:spcAft>
                    <a:spcPts val="0"/>
                  </a:spcAft>
                  <a:buClrTx/>
                  <a:buSzTx/>
                  <a:buFontTx/>
                  <a:buNone/>
                  <a:defRPr/>
                </a:pPr>
                <a:r>
                  <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 </a:t>
                </a:r>
                <a:r>
                  <a:rPr lang="en-US" sz="900" kern="0"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Mgmt</a:t>
                </a:r>
                <a:endParaRPr lang="en-US" sz="900"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07" name="Commitments_EC4D"/>
              <p:cNvSpPr>
                <a:spLocks noChangeAspect="1" noEditPoints="1"/>
              </p:cNvSpPr>
              <p:nvPr/>
            </p:nvSpPr>
            <p:spPr bwMode="auto">
              <a:xfrm>
                <a:off x="291113" y="1002256"/>
                <a:ext cx="109791"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103" name="Group 102"/>
            <p:cNvGrpSpPr/>
            <p:nvPr/>
          </p:nvGrpSpPr>
          <p:grpSpPr>
            <a:xfrm>
              <a:off x="238905" y="1236790"/>
              <a:ext cx="620528" cy="191349"/>
              <a:chOff x="238905" y="1236790"/>
              <a:chExt cx="620528" cy="191349"/>
            </a:xfrm>
          </p:grpSpPr>
          <p:sp>
            <p:nvSpPr>
              <p:cNvPr id="104" name="Rectangle 103"/>
              <p:cNvSpPr/>
              <p:nvPr/>
            </p:nvSpPr>
            <p:spPr>
              <a:xfrm>
                <a:off x="238905" y="1236790"/>
                <a:ext cx="620528" cy="19134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noAutofit/>
              </a:bodyPr>
              <a:lstStyle/>
              <a:p>
                <a:pPr marL="116205"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5" name="Commitments_EC4D"/>
              <p:cNvSpPr>
                <a:spLocks noChangeAspect="1" noEditPoints="1"/>
              </p:cNvSpPr>
              <p:nvPr/>
            </p:nvSpPr>
            <p:spPr bwMode="auto">
              <a:xfrm>
                <a:off x="289143" y="128878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sp>
        <p:nvSpPr>
          <p:cNvPr id="112" name="Rectangle 111">
            <a:hlinkClick r:id="rId1" tooltip="Azure Security Center is built into the Azure platform and provides cross-platform threat protection and detection across clouds and on-premises."/>
          </p:cNvPr>
          <p:cNvSpPr/>
          <p:nvPr/>
        </p:nvSpPr>
        <p:spPr>
          <a:xfrm>
            <a:off x="8528290" y="3395065"/>
            <a:ext cx="700073"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45720" marR="0" lvl="0" indent="0" algn="l" defTabSz="914400" rtl="0" eaLnBrk="1" fontAlgn="auto" latinLnBrk="0" hangingPunct="1">
              <a:lnSpc>
                <a:spcPct val="97000"/>
              </a:lnSpc>
              <a:spcBef>
                <a:spcPts val="0"/>
              </a:spcBef>
              <a:spcAft>
                <a:spcPts val="0"/>
              </a:spcAft>
              <a:buClrTx/>
              <a:buSzTx/>
              <a:buFontTx/>
              <a:buNone/>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13" name="Rectangle 112">
            <a:hlinkClick r:id="rId2" tooltip="Windows Defender Advanced Threat Protection (ATP) provides powerful Windows 10 protections, Endpoint Detection and Response (EDR) across platforms (via partners), and Automated Incident Response Services"/>
          </p:cNvPr>
          <p:cNvSpPr/>
          <p:nvPr/>
        </p:nvSpPr>
        <p:spPr>
          <a:xfrm>
            <a:off x="9265734" y="3395064"/>
            <a:ext cx="721608" cy="562402"/>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lvl="0">
              <a:lnSpc>
                <a:spcPct val="97000"/>
              </a:lnSpc>
              <a:defRPr/>
            </a:pPr>
            <a: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endParaRPr lang="en-US" sz="6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45720" lvl="0">
              <a:lnSpc>
                <a:spcPct val="97000"/>
              </a:lnSpc>
              <a:defRPr/>
            </a:pPr>
            <a:br>
              <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00"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114" name="Rectangle 113">
            <a:hlinkClick r:id="rId3" tooltip="Collaborate more securely with sophisticated attack protection including sandbox detonation, integrated threat intelligence, attack simulation &amp; more across Email, SharePoint Online, OneDrive for Business, Teams, etc. "/>
          </p:cNvPr>
          <p:cNvSpPr/>
          <p:nvPr/>
        </p:nvSpPr>
        <p:spPr>
          <a:xfrm>
            <a:off x="10024714" y="3395065"/>
            <a:ext cx="729502" cy="562402"/>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15" name="Rectangle 114">
            <a:hlinkClick r:id="rId4" tooltip="Azure Advanced Threat Protection (ATP) detects on-premises Active Directory attacks using behavioral analysis (UEBA) + specific detections for Pass the Hash/Ticket/Password, Golden Ticket, Skeleton Key, and others."/>
          </p:cNvPr>
          <p:cNvSpPr/>
          <p:nvPr/>
        </p:nvSpPr>
        <p:spPr>
          <a:xfrm>
            <a:off x="10782385" y="3395065"/>
            <a:ext cx="615152" cy="562402"/>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116" name="Straight Connector 115"/>
          <p:cNvCxnSpPr/>
          <p:nvPr/>
        </p:nvCxnSpPr>
        <p:spPr>
          <a:xfrm>
            <a:off x="8162009" y="3720017"/>
            <a:ext cx="0" cy="422034"/>
          </a:xfrm>
          <a:prstGeom prst="line">
            <a:avLst/>
          </a:prstGeom>
          <a:noFill/>
          <a:ln w="38100" cap="flat" cmpd="sng" algn="ctr">
            <a:solidFill>
              <a:srgbClr val="505050"/>
            </a:solidFill>
            <a:prstDash val="solid"/>
            <a:headEnd type="none"/>
            <a:tailEnd type="none"/>
          </a:ln>
          <a:effectLst/>
        </p:spPr>
      </p:cxnSp>
      <p:sp>
        <p:nvSpPr>
          <p:cNvPr id="118" name="Rectangle 117">
            <a:hlinkClick r:id="rId5" tooltip="Cloud App Security provides key capabilities for Shadow IT Risk management (discover, assess, approve, and manage SaaS apps via API + Proxy), Info Protection (discover/protect), and SOC (alerting and investigation) "/>
          </p:cNvPr>
          <p:cNvSpPr/>
          <p:nvPr/>
        </p:nvSpPr>
        <p:spPr>
          <a:xfrm>
            <a:off x="7817354" y="3400101"/>
            <a:ext cx="680789" cy="555975"/>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t">
            <a:noAutofit/>
          </a:body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0" name="Rectangle 119">
            <a:hlinkClick r:id="rId6" tooltip="The Security API for the Microsoft Graph acts as a backplane or “Bus” for security operations centers by providing a standard interface and common schema to integrate security solutions from Microsoft and partners. "/>
          </p:cNvPr>
          <p:cNvSpPr/>
          <p:nvPr/>
        </p:nvSpPr>
        <p:spPr>
          <a:xfrm>
            <a:off x="7120410" y="4029669"/>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a:t>
            </a:r>
            <a:r>
              <a:rPr kumimoji="0" lang="en-US" sz="900" b="1"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 </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900"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90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Integration</a:t>
            </a:r>
            <a:endParaRPr kumimoji="0" lang="en-US" sz="90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3" name="Rectangle 122">
            <a:hlinkClick r:id="rId7" tooltip="Microsoft’s Advanced Threat Protection (ATP) capabilities provide an integrated analyst experience for investigation, response, recovery across devices, identities, and email/collaboration tools. "/>
          </p:cNvPr>
          <p:cNvSpPr/>
          <p:nvPr/>
        </p:nvSpPr>
        <p:spPr>
          <a:xfrm>
            <a:off x="8143726" y="3691185"/>
            <a:ext cx="3249655"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9155" marR="0" lvl="0" indent="0" algn="ctr" defTabSz="914400" rtl="0" eaLnBrk="1" fontAlgn="auto" latinLnBrk="0" hangingPunct="1">
              <a:lnSpc>
                <a:spcPct val="97000"/>
              </a:lnSpc>
              <a:spcBef>
                <a:spcPts val="0"/>
              </a:spcBef>
              <a:spcAft>
                <a:spcPts val="10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24" name="Rectangle 123">
            <a:hlinkClick r:id="rId8" tooltip="Each Microsoft SOC capability can integrate logs &amp; alerts with your existing SIEM."/>
          </p:cNvPr>
          <p:cNvSpPr/>
          <p:nvPr/>
        </p:nvSpPr>
        <p:spPr>
          <a:xfrm>
            <a:off x="7126014" y="4260306"/>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endParaRPr kumimoji="0" lang="en-US" alt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26" name="Picture 125"/>
          <p:cNvPicPr>
            <a:picLocks noChangeAspect="1"/>
          </p:cNvPicPr>
          <p:nvPr/>
        </p:nvPicPr>
        <p:blipFill>
          <a:blip r:embed="rId9"/>
          <a:stretch>
            <a:fillRect/>
          </a:stretch>
        </p:blipFill>
        <p:spPr>
          <a:xfrm>
            <a:off x="10954452" y="3562859"/>
            <a:ext cx="155187" cy="103458"/>
          </a:xfrm>
          <a:prstGeom prst="rect">
            <a:avLst/>
          </a:prstGeom>
        </p:spPr>
      </p:pic>
      <p:sp>
        <p:nvSpPr>
          <p:cNvPr id="14" name="Title 2"/>
          <p:cNvSpPr txBox="1"/>
          <p:nvPr/>
        </p:nvSpPr>
        <p:spPr>
          <a:xfrm>
            <a:off x="474662" y="1240224"/>
            <a:ext cx="2832186" cy="3083921"/>
          </a:xfrm>
          <a:prstGeom prst="rect">
            <a:avLst/>
          </a:prstGeom>
        </p:spPr>
        <p:txBody>
          <a:bodyPr wrap="square" anchor="t" anchorCtr="0">
            <a:spAutoFit/>
          </a:bodyPr>
          <a:lst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endParaRPr lang="en-US" sz="1800" b="1" cap="all" spc="0">
              <a:gradFill>
                <a:gsLst>
                  <a:gs pos="0">
                    <a:srgbClr val="E81123"/>
                  </a:gs>
                  <a:gs pos="100000">
                    <a:srgbClr val="E81123"/>
                  </a:gs>
                </a:gsLst>
                <a:lin ang="5400000" scaled="0"/>
              </a:gradFill>
              <a:latin typeface="Segoe UI" panose="020B0502040204020203" pitchFamily="34" charset="0"/>
            </a:endParaRPr>
          </a:p>
          <a:p>
            <a:pPr marL="228600" indent="-228600">
              <a:lnSpc>
                <a:spcPct val="100000"/>
              </a:lnSpc>
              <a:spcBef>
                <a:spcPts val="600"/>
              </a:spcBef>
              <a:spcAft>
                <a:spcPts val="6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panose="020B0502040204020203"/>
              </a:rPr>
              <a:t>Legacy model results in </a:t>
            </a:r>
            <a:r>
              <a:rPr lang="en-US" sz="1400" b="1" spc="0">
                <a:gradFill>
                  <a:gsLst>
                    <a:gs pos="2917">
                      <a:srgbClr val="1A1A1A"/>
                    </a:gs>
                    <a:gs pos="30000">
                      <a:srgbClr val="1A1A1A"/>
                    </a:gs>
                  </a:gsLst>
                  <a:lin ang="5400000" scaled="0"/>
                </a:gradFill>
                <a:latin typeface="Segoe UI" panose="020B0502040204020203"/>
              </a:rPr>
              <a:t>wasted security expertise</a:t>
            </a:r>
            <a:endParaRPr lang="en-US" sz="1400" b="1" spc="0">
              <a:gradFill>
                <a:gsLst>
                  <a:gs pos="2917">
                    <a:srgbClr val="1A1A1A"/>
                  </a:gs>
                  <a:gs pos="30000">
                    <a:srgbClr val="1A1A1A"/>
                  </a:gs>
                </a:gsLst>
                <a:lin ang="5400000" scaled="0"/>
              </a:gradFill>
              <a:latin typeface="Segoe UI" panose="020B0502040204020203"/>
            </a:endParaRPr>
          </a:p>
          <a:p>
            <a:pPr marL="401955" lvl="0" indent="-167005"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Analyst Overload </a:t>
            </a:r>
            <a:r>
              <a:rPr lang="en-US" sz="1400" spc="0">
                <a:gradFill>
                  <a:gsLst>
                    <a:gs pos="2917">
                      <a:srgbClr val="1A1A1A"/>
                    </a:gs>
                    <a:gs pos="30000">
                      <a:srgbClr val="1A1A1A"/>
                    </a:gs>
                  </a:gsLst>
                  <a:lin ang="5400000" scaled="0"/>
                </a:gradFill>
                <a:latin typeface="Segoe UI" panose="020B0502040204020203"/>
              </a:rPr>
              <a:t>- too many false positives</a:t>
            </a:r>
            <a:endParaRPr lang="en-US" sz="1400" spc="0">
              <a:gradFill>
                <a:gsLst>
                  <a:gs pos="2917">
                    <a:srgbClr val="1A1A1A"/>
                  </a:gs>
                  <a:gs pos="30000">
                    <a:srgbClr val="1A1A1A"/>
                  </a:gs>
                </a:gsLst>
                <a:lin ang="5400000" scaled="0"/>
              </a:gradFill>
              <a:latin typeface="Segoe UI" panose="020B0502040204020203"/>
            </a:endParaRPr>
          </a:p>
          <a:p>
            <a:pPr marL="401955" lvl="0" indent="-167005"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Poor Investigation Workflow</a:t>
            </a:r>
            <a:endParaRPr lang="en-US" sz="1400" b="1" spc="0">
              <a:gradFill>
                <a:gsLst>
                  <a:gs pos="2917">
                    <a:srgbClr val="1A1A1A"/>
                  </a:gs>
                  <a:gs pos="30000">
                    <a:srgbClr val="1A1A1A"/>
                  </a:gs>
                </a:gsLst>
                <a:lin ang="5400000" scaled="0"/>
              </a:gradFill>
              <a:latin typeface="Segoe UI" panose="020B0502040204020203"/>
            </a:endParaRPr>
          </a:p>
          <a:p>
            <a:pPr marL="401955" indent="-167005" defTabSz="914400">
              <a:spcBef>
                <a:spcPts val="0"/>
              </a:spcBef>
              <a:spcAft>
                <a:spcPts val="6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Manual integration </a:t>
            </a:r>
            <a:r>
              <a:rPr lang="en-US" sz="1400" spc="0">
                <a:gradFill>
                  <a:gsLst>
                    <a:gs pos="2917">
                      <a:srgbClr val="1A1A1A"/>
                    </a:gs>
                    <a:gs pos="30000">
                      <a:srgbClr val="1A1A1A"/>
                    </a:gs>
                  </a:gsLst>
                  <a:lin ang="5400000" scaled="0"/>
                </a:gradFill>
                <a:latin typeface="Segoe UI" panose="020B0502040204020203"/>
              </a:rPr>
              <a:t>for  tools and threat intelligence </a:t>
            </a:r>
            <a:endParaRPr lang="en-US" sz="1400" spc="0">
              <a:gradFill>
                <a:gsLst>
                  <a:gs pos="2917">
                    <a:srgbClr val="1A1A1A"/>
                  </a:gs>
                  <a:gs pos="30000">
                    <a:srgbClr val="1A1A1A"/>
                  </a:gs>
                </a:gsLst>
                <a:lin ang="5400000" scaled="0"/>
              </a:gradFill>
              <a:latin typeface="Segoe UI" panose="020B0502040204020203"/>
            </a:endParaRPr>
          </a:p>
          <a:p>
            <a:pPr marL="401955" indent="-167005" defTabSz="914400">
              <a:spcBef>
                <a:spcPts val="0"/>
              </a:spcBef>
              <a:spcAft>
                <a:spcPts val="6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panose="020B0502040204020203"/>
              </a:rPr>
              <a:t>Constantly evaluating products</a:t>
            </a:r>
            <a:endParaRPr lang="en-US" sz="1400" spc="0">
              <a:gradFill>
                <a:gsLst>
                  <a:gs pos="2917">
                    <a:srgbClr val="1A1A1A"/>
                  </a:gs>
                  <a:gs pos="30000">
                    <a:srgbClr val="1A1A1A"/>
                  </a:gs>
                </a:gsLst>
                <a:lin ang="5400000" scaled="0"/>
              </a:gradFill>
              <a:latin typeface="Segoe UI" panose="020B0502040204020203"/>
            </a:endParaRPr>
          </a:p>
          <a:p>
            <a:pPr marL="401955" indent="-167005" defTabSz="914400">
              <a:spcBef>
                <a:spcPts val="0"/>
              </a:spcBef>
              <a:spcAft>
                <a:spcPts val="600"/>
              </a:spcAft>
              <a:buClr>
                <a:srgbClr val="E81123"/>
              </a:buClr>
              <a:buFont typeface="Arial" panose="020B0604020202020204" pitchFamily="34" charset="0"/>
              <a:buChar char="•"/>
              <a:defRPr/>
            </a:pPr>
            <a:endParaRPr lang="en-US" sz="1400" b="1">
              <a:gradFill>
                <a:gsLst>
                  <a:gs pos="2917">
                    <a:srgbClr val="1A1A1A"/>
                  </a:gs>
                  <a:gs pos="30000">
                    <a:srgbClr val="1A1A1A"/>
                  </a:gs>
                </a:gsLst>
                <a:lin ang="5400000" scaled="0"/>
              </a:gradFill>
              <a:latin typeface="+mn-lt"/>
              <a:cs typeface="+mn-cs"/>
            </a:endParaRPr>
          </a:p>
        </p:txBody>
      </p:sp>
      <p:sp>
        <p:nvSpPr>
          <p:cNvPr id="3" name="Title 2"/>
          <p:cNvSpPr>
            <a:spLocks noGrp="1"/>
          </p:cNvSpPr>
          <p:nvPr>
            <p:ph type="title"/>
          </p:nvPr>
        </p:nvSpPr>
        <p:spPr>
          <a:xfrm>
            <a:off x="588263" y="457201"/>
            <a:ext cx="11018520" cy="553998"/>
          </a:xfrm>
        </p:spPr>
        <p:txBody>
          <a:bodyPr/>
          <a:lstStyle/>
          <a:p>
            <a:r>
              <a:rPr lang="en-US"/>
              <a:t>Security Operations Center (SOC)</a:t>
            </a:r>
            <a:endParaRPr lang="en-US"/>
          </a:p>
        </p:txBody>
      </p:sp>
      <p:grpSp>
        <p:nvGrpSpPr>
          <p:cNvPr id="2" name="Group 1"/>
          <p:cNvGrpSpPr/>
          <p:nvPr/>
        </p:nvGrpSpPr>
        <p:grpSpPr>
          <a:xfrm>
            <a:off x="8384442" y="4402273"/>
            <a:ext cx="3098709" cy="2915"/>
            <a:chOff x="1323761" y="3293833"/>
            <a:chExt cx="3098709" cy="2915"/>
          </a:xfrm>
        </p:grpSpPr>
        <p:cxnSp>
          <p:nvCxnSpPr>
            <p:cNvPr id="94" name="Connector: Elbow 93"/>
            <p:cNvCxnSpPr/>
            <p:nvPr/>
          </p:nvCxnSpPr>
          <p:spPr>
            <a:xfrm rot="10800000">
              <a:off x="1323761" y="3296747"/>
              <a:ext cx="3098709" cy="1"/>
            </a:xfrm>
            <a:prstGeom prst="bentConnector3">
              <a:avLst>
                <a:gd name="adj1" fmla="val 50000"/>
              </a:avLst>
            </a:prstGeom>
            <a:noFill/>
            <a:ln w="19050" cap="flat" cmpd="sng" algn="ctr">
              <a:solidFill>
                <a:srgbClr val="505050">
                  <a:lumMod val="60000"/>
                  <a:lumOff val="40000"/>
                </a:srgbClr>
              </a:solidFill>
              <a:prstDash val="sysDash"/>
              <a:headEnd type="none"/>
              <a:tailEnd type="triangle"/>
            </a:ln>
            <a:effectLst/>
          </p:spPr>
        </p:cxnSp>
        <p:cxnSp>
          <p:nvCxnSpPr>
            <p:cNvPr id="108" name="Straight Connector 107"/>
            <p:cNvCxnSpPr/>
            <p:nvPr/>
          </p:nvCxnSpPr>
          <p:spPr>
            <a:xfrm flipH="1">
              <a:off x="1963890" y="3293833"/>
              <a:ext cx="109721" cy="0"/>
            </a:xfrm>
            <a:prstGeom prst="line">
              <a:avLst/>
            </a:prstGeom>
            <a:noFill/>
            <a:ln w="19050" cap="flat" cmpd="sng" algn="ctr">
              <a:solidFill>
                <a:srgbClr val="505050">
                  <a:lumMod val="60000"/>
                  <a:lumOff val="40000"/>
                </a:srgbClr>
              </a:solidFill>
              <a:prstDash val="sysDash"/>
              <a:headEnd type="none"/>
              <a:tailEnd type="triangle"/>
            </a:ln>
            <a:effectLst/>
          </p:spPr>
        </p:cxnSp>
        <p:cxnSp>
          <p:nvCxnSpPr>
            <p:cNvPr id="109" name="Straight Connector 108"/>
            <p:cNvCxnSpPr/>
            <p:nvPr/>
          </p:nvCxnSpPr>
          <p:spPr>
            <a:xfrm flipH="1">
              <a:off x="3218536" y="3296747"/>
              <a:ext cx="109721" cy="0"/>
            </a:xfrm>
            <a:prstGeom prst="line">
              <a:avLst/>
            </a:prstGeom>
            <a:noFill/>
            <a:ln w="19050" cap="flat" cmpd="sng" algn="ctr">
              <a:solidFill>
                <a:srgbClr val="505050">
                  <a:lumMod val="60000"/>
                  <a:lumOff val="40000"/>
                </a:srgbClr>
              </a:solidFill>
              <a:prstDash val="sysDash"/>
              <a:headEnd type="none"/>
              <a:tailEnd type="triangle"/>
            </a:ln>
            <a:effectLst/>
          </p:spPr>
        </p:cxnSp>
      </p:grpSp>
      <p:sp>
        <p:nvSpPr>
          <p:cNvPr id="7" name="Rectangle 6"/>
          <p:cNvSpPr/>
          <p:nvPr/>
        </p:nvSpPr>
        <p:spPr>
          <a:xfrm>
            <a:off x="3296687" y="1240224"/>
            <a:ext cx="3289007" cy="5255285"/>
          </a:xfrm>
          <a:prstGeom prst="rect">
            <a:avLst/>
          </a:prstGeom>
        </p:spPr>
        <p:txBody>
          <a:bodyPr wrap="square">
            <a:spAutoFit/>
          </a:bodyPr>
          <a:lstStyle/>
          <a:p>
            <a:pPr lvl="0" defTabSz="914400">
              <a:spcBef>
                <a:spcPts val="12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rPr>
              <a:t>MICROSOFT’S APPROACH </a:t>
            </a:r>
            <a:endParaRPr lang="en-US" b="1" cap="all">
              <a:ln w="3175">
                <a:noFill/>
              </a:ln>
              <a:gradFill>
                <a:gsLst>
                  <a:gs pos="1250">
                    <a:srgbClr val="0078D4"/>
                  </a:gs>
                  <a:gs pos="100000">
                    <a:srgbClr val="0078D4"/>
                  </a:gs>
                </a:gsLst>
                <a:lin ang="5400000" scaled="0"/>
              </a:gradFill>
              <a:latin typeface="Segoe UI" panose="020B0502040204020203" pitchFamily="34" charset="0"/>
            </a:endParaRPr>
          </a:p>
          <a:p>
            <a:pPr marL="285750" lvl="0" indent="-285750" defTabSz="914400">
              <a:spcBef>
                <a:spcPts val="290"/>
              </a:spcBef>
              <a:spcAft>
                <a:spcPts val="300"/>
              </a:spcAft>
              <a:buBlip>
                <a:blip r:embed="rId10"/>
              </a:buBlip>
              <a:defRPr/>
            </a:pPr>
            <a:r>
              <a:rPr lang="en-US" sz="1400">
                <a:ln w="3175">
                  <a:noFill/>
                </a:ln>
                <a:gradFill>
                  <a:gsLst>
                    <a:gs pos="2917">
                      <a:srgbClr val="1A1A1A"/>
                    </a:gs>
                    <a:gs pos="30000">
                      <a:srgbClr val="1A1A1A"/>
                    </a:gs>
                  </a:gsLst>
                  <a:lin ang="5400000" scaled="0"/>
                </a:gradFill>
              </a:rPr>
              <a:t>Assist with </a:t>
            </a:r>
            <a:r>
              <a:rPr lang="en-US" sz="1400" b="1">
                <a:ln w="3175">
                  <a:noFill/>
                </a:ln>
                <a:gradFill>
                  <a:gsLst>
                    <a:gs pos="2917">
                      <a:srgbClr val="1A1A1A"/>
                    </a:gs>
                    <a:gs pos="30000">
                      <a:srgbClr val="1A1A1A"/>
                    </a:gs>
                  </a:gsLst>
                  <a:lin ang="5400000" scaled="0"/>
                </a:gradFill>
              </a:rPr>
              <a:t>Incident Response and Recovery </a:t>
            </a:r>
            <a:r>
              <a:rPr lang="en-US" sz="1400">
                <a:ln w="3175">
                  <a:noFill/>
                </a:ln>
                <a:gradFill>
                  <a:gsLst>
                    <a:gs pos="2917">
                      <a:srgbClr val="1A1A1A"/>
                    </a:gs>
                    <a:gs pos="30000">
                      <a:srgbClr val="1A1A1A"/>
                    </a:gs>
                  </a:gsLst>
                  <a:lin ang="5400000" scaled="0"/>
                </a:gradFill>
              </a:rPr>
              <a:t>as well as proactively</a:t>
            </a:r>
            <a:r>
              <a:rPr lang="en-US" sz="1400" b="1">
                <a:ln w="3175">
                  <a:noFill/>
                </a:ln>
                <a:gradFill>
                  <a:gsLst>
                    <a:gs pos="2917">
                      <a:srgbClr val="1A1A1A"/>
                    </a:gs>
                    <a:gs pos="30000">
                      <a:srgbClr val="1A1A1A"/>
                    </a:gs>
                  </a:gsLst>
                  <a:lin ang="5400000" scaled="0"/>
                </a:gradFill>
              </a:rPr>
              <a:t> hunting for adversaries</a:t>
            </a:r>
            <a:endParaRPr lang="en-US" sz="1400" b="1">
              <a:ln w="3175">
                <a:noFill/>
              </a:ln>
              <a:gradFill>
                <a:gsLst>
                  <a:gs pos="2917">
                    <a:srgbClr val="1A1A1A"/>
                  </a:gs>
                  <a:gs pos="30000">
                    <a:srgbClr val="1A1A1A"/>
                  </a:gs>
                </a:gsLst>
                <a:lin ang="5400000" scaled="0"/>
              </a:gradFill>
            </a:endParaRPr>
          </a:p>
          <a:p>
            <a:pPr marL="285750" lvl="0" indent="-285750" defTabSz="914400">
              <a:spcBef>
                <a:spcPts val="290"/>
              </a:spcBef>
              <a:spcAft>
                <a:spcPts val="300"/>
              </a:spcAft>
              <a:buBlip>
                <a:blip r:embed="rId10"/>
              </a:buBlip>
              <a:defRPr/>
            </a:pPr>
            <a:r>
              <a:rPr lang="en-US" sz="1400">
                <a:ln w="3175">
                  <a:noFill/>
                </a:ln>
                <a:gradFill>
                  <a:gsLst>
                    <a:gs pos="2917">
                      <a:srgbClr val="1A1A1A"/>
                    </a:gs>
                    <a:gs pos="30000">
                      <a:srgbClr val="1A1A1A"/>
                    </a:gs>
                  </a:gsLst>
                  <a:lin ang="5400000" scaled="0"/>
                </a:gradFill>
              </a:rPr>
              <a:t>Cloud-native SIEM+SOAR for simplifying advanced detection, investigation, and remediation</a:t>
            </a:r>
            <a:endParaRPr lang="en-US" sz="1400">
              <a:ln w="3175">
                <a:noFill/>
              </a:ln>
              <a:gradFill>
                <a:gsLst>
                  <a:gs pos="2917">
                    <a:srgbClr val="1A1A1A"/>
                  </a:gs>
                  <a:gs pos="30000">
                    <a:srgbClr val="1A1A1A"/>
                  </a:gs>
                </a:gsLst>
                <a:lin ang="5400000" scaled="0"/>
              </a:gradFill>
            </a:endParaRPr>
          </a:p>
          <a:p>
            <a:pPr marL="285750" lvl="0" indent="-285750" defTabSz="914400">
              <a:spcBef>
                <a:spcPts val="290"/>
              </a:spcBef>
              <a:spcAft>
                <a:spcPts val="300"/>
              </a:spcAft>
              <a:buBlip>
                <a:blip r:embed="rId10"/>
              </a:buBlip>
              <a:defRPr/>
            </a:pPr>
            <a:r>
              <a:rPr lang="en-US" sz="1400" b="1">
                <a:ln w="3175">
                  <a:noFill/>
                </a:ln>
                <a:gradFill>
                  <a:gsLst>
                    <a:gs pos="2917">
                      <a:srgbClr val="1A1A1A"/>
                    </a:gs>
                    <a:gs pos="30000">
                      <a:srgbClr val="1A1A1A"/>
                    </a:gs>
                  </a:gsLst>
                  <a:lin ang="5400000" scaled="0"/>
                </a:gradFill>
              </a:rPr>
              <a:t>Integrated investigation experience </a:t>
            </a:r>
            <a:r>
              <a:rPr lang="en-US" sz="1400">
                <a:ln w="3175">
                  <a:noFill/>
                </a:ln>
                <a:gradFill>
                  <a:gsLst>
                    <a:gs pos="2917">
                      <a:srgbClr val="1A1A1A"/>
                    </a:gs>
                    <a:gs pos="30000">
                      <a:srgbClr val="1A1A1A"/>
                    </a:gs>
                  </a:gsLst>
                  <a:lin ang="5400000" scaled="0"/>
                </a:gradFill>
              </a:rPr>
              <a:t>across all assets include deep visibility into Windows/Linux/ Mac desktops and servers, Office 365, Active Directory, and Azure Tenants.</a:t>
            </a:r>
            <a:endParaRPr lang="en-US" sz="1400">
              <a:ln w="3175">
                <a:noFill/>
              </a:ln>
              <a:gradFill>
                <a:gsLst>
                  <a:gs pos="2917">
                    <a:srgbClr val="1A1A1A"/>
                  </a:gs>
                  <a:gs pos="30000">
                    <a:srgbClr val="1A1A1A"/>
                  </a:gs>
                </a:gsLst>
                <a:lin ang="5400000" scaled="0"/>
              </a:gradFill>
              <a:highlight>
                <a:srgbClr val="FFFF00"/>
              </a:highlight>
            </a:endParaRPr>
          </a:p>
          <a:p>
            <a:pPr marL="285750" indent="-285750" defTabSz="914400">
              <a:spcBef>
                <a:spcPts val="290"/>
              </a:spcBef>
              <a:spcAft>
                <a:spcPts val="300"/>
              </a:spcAft>
              <a:buBlip>
                <a:blip r:embed="rId10"/>
              </a:buBlip>
              <a:defRPr/>
            </a:pPr>
            <a:r>
              <a:rPr lang="en-US" sz="1400" b="1">
                <a:ln w="3175">
                  <a:noFill/>
                </a:ln>
                <a:gradFill>
                  <a:gsLst>
                    <a:gs pos="2917">
                      <a:srgbClr val="1A1A1A"/>
                    </a:gs>
                    <a:gs pos="30000">
                      <a:srgbClr val="1A1A1A"/>
                    </a:gs>
                  </a:gsLst>
                  <a:lin ang="5400000" scaled="0"/>
                </a:gradFill>
              </a:rPr>
              <a:t>Integrate existing SOC tools </a:t>
            </a:r>
            <a:r>
              <a:rPr lang="en-US" sz="1400">
                <a:ln w="3175">
                  <a:noFill/>
                </a:ln>
                <a:gradFill>
                  <a:gsLst>
                    <a:gs pos="2917">
                      <a:srgbClr val="1A1A1A"/>
                    </a:gs>
                    <a:gs pos="30000">
                      <a:srgbClr val="1A1A1A"/>
                    </a:gs>
                  </a:gsLst>
                  <a:lin ang="5400000" scaled="0"/>
                </a:gradFill>
              </a:rPr>
              <a:t>and Microsoft capabilities with </a:t>
            </a:r>
            <a:r>
              <a:rPr lang="en-US" sz="1400" b="1">
                <a:ln w="3175">
                  <a:noFill/>
                </a:ln>
                <a:gradFill>
                  <a:gsLst>
                    <a:gs pos="2917">
                      <a:srgbClr val="1A1A1A"/>
                    </a:gs>
                    <a:gs pos="30000">
                      <a:srgbClr val="1A1A1A"/>
                    </a:gs>
                  </a:gsLst>
                  <a:lin ang="5400000" scaled="0"/>
                </a:gradFill>
              </a:rPr>
              <a:t>Graph Security API </a:t>
            </a:r>
            <a:r>
              <a:rPr lang="en-US" sz="1400">
                <a:ln w="3175">
                  <a:noFill/>
                </a:ln>
                <a:gradFill>
                  <a:gsLst>
                    <a:gs pos="2917">
                      <a:srgbClr val="1A1A1A"/>
                    </a:gs>
                    <a:gs pos="30000">
                      <a:srgbClr val="1A1A1A"/>
                    </a:gs>
                  </a:gsLst>
                  <a:lin ang="5400000" scaled="0"/>
                </a:gradFill>
              </a:rPr>
              <a:t>and Log Integration</a:t>
            </a:r>
            <a:endParaRPr lang="en-US" sz="1400">
              <a:ln w="3175">
                <a:noFill/>
              </a:ln>
              <a:gradFill>
                <a:gsLst>
                  <a:gs pos="2917">
                    <a:srgbClr val="1A1A1A"/>
                  </a:gs>
                  <a:gs pos="30000">
                    <a:srgbClr val="1A1A1A"/>
                  </a:gs>
                </a:gsLst>
                <a:lin ang="5400000" scaled="0"/>
              </a:gradFill>
            </a:endParaRPr>
          </a:p>
          <a:p>
            <a:pPr marL="285750" indent="-285750" defTabSz="914400">
              <a:spcBef>
                <a:spcPts val="290"/>
              </a:spcBef>
              <a:spcAft>
                <a:spcPts val="300"/>
              </a:spcAft>
              <a:buBlip>
                <a:blip r:embed="rId10"/>
              </a:buBlip>
              <a:defRPr/>
            </a:pPr>
            <a:r>
              <a:rPr lang="en-US" sz="1400">
                <a:ln w="3175">
                  <a:noFill/>
                </a:ln>
                <a:gradFill>
                  <a:gsLst>
                    <a:gs pos="2917">
                      <a:srgbClr val="1A1A1A"/>
                    </a:gs>
                    <a:gs pos="30000">
                      <a:srgbClr val="1A1A1A"/>
                    </a:gs>
                  </a:gsLst>
                  <a:lin ang="5400000" scaled="0"/>
                </a:gradFill>
              </a:rPr>
              <a:t>Intelligent Security Graph provides </a:t>
            </a:r>
            <a:r>
              <a:rPr lang="en-US" sz="1400" b="1">
                <a:ln w="3175">
                  <a:noFill/>
                </a:ln>
                <a:gradFill>
                  <a:gsLst>
                    <a:gs pos="2917">
                      <a:srgbClr val="1A1A1A"/>
                    </a:gs>
                    <a:gs pos="30000">
                      <a:srgbClr val="1A1A1A"/>
                    </a:gs>
                  </a:gsLst>
                  <a:lin ang="5400000" scaled="0"/>
                </a:gradFill>
              </a:rPr>
              <a:t>integrated intelligence </a:t>
            </a:r>
            <a:r>
              <a:rPr lang="en-US" sz="1400">
                <a:ln w="3175">
                  <a:noFill/>
                </a:ln>
                <a:gradFill>
                  <a:gsLst>
                    <a:gs pos="2917">
                      <a:srgbClr val="1A1A1A"/>
                    </a:gs>
                    <a:gs pos="30000">
                      <a:srgbClr val="1A1A1A"/>
                    </a:gs>
                  </a:gsLst>
                  <a:lin ang="5400000" scaled="0"/>
                </a:gradFill>
              </a:rPr>
              <a:t>for detection</a:t>
            </a:r>
            <a:endParaRPr lang="en-US" sz="1400">
              <a:ln w="3175">
                <a:noFill/>
              </a:ln>
              <a:gradFill>
                <a:gsLst>
                  <a:gs pos="2917">
                    <a:srgbClr val="1A1A1A"/>
                  </a:gs>
                  <a:gs pos="30000">
                    <a:srgbClr val="1A1A1A"/>
                  </a:gs>
                </a:gsLst>
                <a:lin ang="5400000" scaled="0"/>
              </a:gradFill>
            </a:endParaRPr>
          </a:p>
          <a:p>
            <a:pPr marL="285750" indent="-285750" defTabSz="914400">
              <a:spcBef>
                <a:spcPts val="290"/>
              </a:spcBef>
              <a:spcAft>
                <a:spcPts val="300"/>
              </a:spcAft>
              <a:buBlip>
                <a:blip r:embed="rId10"/>
              </a:buBlip>
              <a:defRPr/>
            </a:pPr>
            <a:endParaRPr lang="en-US" sz="1400">
              <a:ln w="3175">
                <a:noFill/>
              </a:ln>
              <a:gradFill>
                <a:gsLst>
                  <a:gs pos="2917">
                    <a:srgbClr val="1A1A1A"/>
                  </a:gs>
                  <a:gs pos="30000">
                    <a:srgbClr val="1A1A1A"/>
                  </a:gs>
                </a:gsLst>
                <a:lin ang="5400000" scaled="0"/>
              </a:gradFill>
            </a:endParaRPr>
          </a:p>
          <a:p>
            <a:pPr marL="285750" lvl="0" indent="-285750" defTabSz="914400">
              <a:spcBef>
                <a:spcPts val="290"/>
              </a:spcBef>
              <a:spcAft>
                <a:spcPts val="300"/>
              </a:spcAft>
              <a:buBlip>
                <a:blip r:embed="rId10"/>
              </a:buBlip>
              <a:defRPr/>
            </a:pPr>
            <a:endParaRPr lang="en-US" sz="1400">
              <a:ln w="3175">
                <a:noFill/>
              </a:ln>
              <a:gradFill>
                <a:gsLst>
                  <a:gs pos="2917">
                    <a:srgbClr val="1A1A1A"/>
                  </a:gs>
                  <a:gs pos="30000">
                    <a:srgbClr val="1A1A1A"/>
                  </a:gs>
                </a:gsLst>
                <a:lin ang="5400000" scaled="0"/>
              </a:gradFill>
            </a:endParaRPr>
          </a:p>
        </p:txBody>
      </p:sp>
      <p:pic>
        <p:nvPicPr>
          <p:cNvPr id="39" name="Picture 3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9" name="Connector: Elbow 8"/>
          <p:cNvCxnSpPr>
            <a:stCxn id="123" idx="1"/>
          </p:cNvCxnSpPr>
          <p:nvPr/>
        </p:nvCxnSpPr>
        <p:spPr>
          <a:xfrm rot="10800000" flipV="1">
            <a:off x="4414494" y="3782625"/>
            <a:ext cx="3729233" cy="477678"/>
          </a:xfrm>
          <a:prstGeom prst="bentConnector3">
            <a:avLst>
              <a:gd name="adj1" fmla="val 43487"/>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Connector: Elbow 76"/>
          <p:cNvCxnSpPr/>
          <p:nvPr/>
        </p:nvCxnSpPr>
        <p:spPr>
          <a:xfrm rot="10800000">
            <a:off x="6128467" y="2949838"/>
            <a:ext cx="1021627" cy="289231"/>
          </a:xfrm>
          <a:prstGeom prst="bentConnector3">
            <a:avLst>
              <a:gd name="adj1" fmla="val 75733"/>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4658304" y="6065497"/>
            <a:ext cx="16387647" cy="393968"/>
            <a:chOff x="190587" y="6487781"/>
            <a:chExt cx="11785466" cy="269134"/>
          </a:xfrm>
        </p:grpSpPr>
        <p:sp>
          <p:nvSpPr>
            <p:cNvPr id="81" name="Freeform: Shape 80"/>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1" fmla="*/ 8165307 w 11744325"/>
                <a:gd name="connsiteY0-2" fmla="*/ 0 h 314325"/>
                <a:gd name="connsiteX1-3" fmla="*/ 11744325 w 11744325"/>
                <a:gd name="connsiteY1-4" fmla="*/ 0 h 314325"/>
                <a:gd name="connsiteX2-5" fmla="*/ 11744325 w 11744325"/>
                <a:gd name="connsiteY2-6" fmla="*/ 314325 h 314325"/>
                <a:gd name="connsiteX3-7" fmla="*/ 0 w 11744325"/>
                <a:gd name="connsiteY3-8" fmla="*/ 314325 h 314325"/>
                <a:gd name="connsiteX4-9" fmla="*/ 0 w 11744325"/>
                <a:gd name="connsiteY4-10" fmla="*/ 247650 h 314325"/>
                <a:gd name="connsiteX5-11" fmla="*/ 8162925 w 11744325"/>
                <a:gd name="connsiteY5-12" fmla="*/ 247650 h 314325"/>
                <a:gd name="connsiteX6-13" fmla="*/ 8165307 w 11744325"/>
                <a:gd name="connsiteY6-14" fmla="*/ 0 h 314325"/>
                <a:gd name="connsiteX0-15" fmla="*/ 8165307 w 11744325"/>
                <a:gd name="connsiteY0-16" fmla="*/ 0 h 314325"/>
                <a:gd name="connsiteX1-17" fmla="*/ 11744325 w 11744325"/>
                <a:gd name="connsiteY1-18" fmla="*/ 0 h 314325"/>
                <a:gd name="connsiteX2-19" fmla="*/ 11744325 w 11744325"/>
                <a:gd name="connsiteY2-20" fmla="*/ 314325 h 314325"/>
                <a:gd name="connsiteX3-21" fmla="*/ 0 w 11744325"/>
                <a:gd name="connsiteY3-22" fmla="*/ 314325 h 314325"/>
                <a:gd name="connsiteX4-23" fmla="*/ 0 w 11744325"/>
                <a:gd name="connsiteY4-24" fmla="*/ 247650 h 314325"/>
                <a:gd name="connsiteX5-25" fmla="*/ 8099647 w 11744325"/>
                <a:gd name="connsiteY5-26" fmla="*/ 247650 h 314325"/>
                <a:gd name="connsiteX6-27" fmla="*/ 8165307 w 11744325"/>
                <a:gd name="connsiteY6-28" fmla="*/ 0 h 314325"/>
                <a:gd name="connsiteX0-29" fmla="*/ 8098865 w 11744325"/>
                <a:gd name="connsiteY0-30" fmla="*/ 0 h 314325"/>
                <a:gd name="connsiteX1-31" fmla="*/ 11744325 w 11744325"/>
                <a:gd name="connsiteY1-32" fmla="*/ 0 h 314325"/>
                <a:gd name="connsiteX2-33" fmla="*/ 11744325 w 11744325"/>
                <a:gd name="connsiteY2-34" fmla="*/ 314325 h 314325"/>
                <a:gd name="connsiteX3-35" fmla="*/ 0 w 11744325"/>
                <a:gd name="connsiteY3-36" fmla="*/ 314325 h 314325"/>
                <a:gd name="connsiteX4-37" fmla="*/ 0 w 11744325"/>
                <a:gd name="connsiteY4-38" fmla="*/ 247650 h 314325"/>
                <a:gd name="connsiteX5-39" fmla="*/ 8099647 w 11744325"/>
                <a:gd name="connsiteY5-40" fmla="*/ 247650 h 314325"/>
                <a:gd name="connsiteX6-41" fmla="*/ 8098865 w 11744325"/>
                <a:gd name="connsiteY6-42" fmla="*/ 0 h 3143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algn="ctr">
                <a:lnSpc>
                  <a:spcPct val="97000"/>
                </a:lnSpc>
              </a:pPr>
              <a:endParaRPr lang="en-US" sz="1050" b="1">
                <a:solidFill>
                  <a:schemeClr val="bg1"/>
                </a:solidFill>
                <a:latin typeface="Segoe UI" panose="020B0502040204020203" pitchFamily="34" charset="0"/>
                <a:cs typeface="Segoe UI" panose="020B0502040204020203" pitchFamily="34" charset="0"/>
              </a:endParaRPr>
            </a:p>
          </p:txBody>
        </p:sp>
        <p:sp>
          <p:nvSpPr>
            <p:cNvPr id="83" name="Rectangle 82">
              <a:hlinkClick r:id="rId12" tooltip="The threat intelligence system that (1) protects Microsoft’s products and services and (2) provides actionable intelligence to safeguard your organization with trillions of signals and advanced analytics"/>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lnSpc>
                  <a:spcPct val="97000"/>
                </a:lnSpc>
              </a:pPr>
              <a:r>
                <a:rPr lang="en-US" sz="14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endParaRPr lang="en-US" sz="14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cxnSp>
        <p:nvCxnSpPr>
          <p:cNvPr id="91" name="Connector: Elbow 90"/>
          <p:cNvCxnSpPr>
            <a:stCxn id="120" idx="1"/>
            <a:endCxn id="34" idx="3"/>
          </p:cNvCxnSpPr>
          <p:nvPr/>
        </p:nvCxnSpPr>
        <p:spPr>
          <a:xfrm rot="10800000" flipV="1">
            <a:off x="6340018" y="4118408"/>
            <a:ext cx="780393" cy="883407"/>
          </a:xfrm>
          <a:prstGeom prst="bentConnector3">
            <a:avLst>
              <a:gd name="adj1" fmla="val 50000"/>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nector: Elbow 120"/>
          <p:cNvCxnSpPr/>
          <p:nvPr/>
        </p:nvCxnSpPr>
        <p:spPr>
          <a:xfrm rot="10800000">
            <a:off x="5717857" y="2225042"/>
            <a:ext cx="1393747" cy="761046"/>
          </a:xfrm>
          <a:prstGeom prst="bentConnector3">
            <a:avLst>
              <a:gd name="adj1" fmla="val 4137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Connector: Elbow 121"/>
          <p:cNvCxnSpPr>
            <a:stCxn id="83" idx="0"/>
          </p:cNvCxnSpPr>
          <p:nvPr/>
        </p:nvCxnSpPr>
        <p:spPr>
          <a:xfrm rot="16200000" flipV="1">
            <a:off x="7268192" y="2977510"/>
            <a:ext cx="393967" cy="5919699"/>
          </a:xfrm>
          <a:prstGeom prst="bentConnector2">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59">
            <a:hlinkClick r:id="rId13" tooltip="A managed hunting service built into Defender ATP that provides Security Operation Centers (SOCs) with expert level monitoring and analysis to help them ensure that critical threats in their unique environments don’t get missed."/>
          </p:cNvPr>
          <p:cNvSpPr/>
          <p:nvPr/>
        </p:nvSpPr>
        <p:spPr>
          <a:xfrm>
            <a:off x="7145785" y="2897475"/>
            <a:ext cx="1518877"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228600" marR="0" lvl="0" algn="l" defTabSz="914400" rtl="0" eaLnBrk="1" fontAlgn="auto" latinLnBrk="0" hangingPunct="1">
              <a:lnSpc>
                <a:spcPct val="97000"/>
              </a:lnSpc>
              <a:spcBef>
                <a:spcPts val="0"/>
              </a:spcBef>
              <a:spcAft>
                <a:spcPts val="0"/>
              </a:spcAft>
              <a:buClrTx/>
              <a:buSzTx/>
              <a:buFontTx/>
              <a:buNone/>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a:t>
            </a:r>
            <a:endPar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1" name="Rectangle 60">
            <a:hlinkClick r:id="rId14" tooltip="Microsoft's Detection and Response Team (DART) provides assistance with incident response, recovery, and hunting (onsite and remotely). The incident response is effectively &quot;on retainer&quot; for customers with Premier Support."/>
          </p:cNvPr>
          <p:cNvSpPr/>
          <p:nvPr/>
        </p:nvSpPr>
        <p:spPr>
          <a:xfrm>
            <a:off x="8749679" y="2893920"/>
            <a:ext cx="2659765"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71450" marR="0" lvl="0" algn="l" defTabSz="914400" rtl="0" eaLnBrk="1" fontAlgn="auto" latinLnBrk="0" hangingPunct="1">
              <a:lnSpc>
                <a:spcPct val="97000"/>
              </a:lnSpc>
              <a:spcBef>
                <a:spcPts val="0"/>
              </a:spcBef>
              <a:spcAft>
                <a:spcPts val="0"/>
              </a:spcAft>
              <a:buClrTx/>
              <a:buSzTx/>
              <a:buFontTx/>
              <a:buNone/>
              <a:defRPr/>
            </a:pPr>
            <a:r>
              <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Recovery, and Hunting Services</a:t>
            </a:r>
            <a:endParaRPr kumimoji="0" lang="en-US" sz="85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2" name="people_4" title="Icon of a person"/>
          <p:cNvSpPr>
            <a:spLocks noChangeAspect="1" noEditPoints="1"/>
          </p:cNvSpPr>
          <p:nvPr/>
        </p:nvSpPr>
        <p:spPr bwMode="auto">
          <a:xfrm>
            <a:off x="7223408" y="2929962"/>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63" name="people_4" title="Icon of a person"/>
          <p:cNvSpPr>
            <a:spLocks noChangeAspect="1" noEditPoints="1"/>
          </p:cNvSpPr>
          <p:nvPr/>
        </p:nvSpPr>
        <p:spPr bwMode="auto">
          <a:xfrm>
            <a:off x="8807732" y="2926406"/>
            <a:ext cx="105464" cy="11790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cxnSp>
        <p:nvCxnSpPr>
          <p:cNvPr id="110" name="Connector: Elbow 109"/>
          <p:cNvCxnSpPr>
            <a:stCxn id="124" idx="1"/>
            <a:endCxn id="34" idx="3"/>
          </p:cNvCxnSpPr>
          <p:nvPr/>
        </p:nvCxnSpPr>
        <p:spPr>
          <a:xfrm rot="10800000" flipV="1">
            <a:off x="6340018" y="4366168"/>
            <a:ext cx="785997" cy="635647"/>
          </a:xfrm>
          <a:prstGeom prst="bentConnector3">
            <a:avLst>
              <a:gd name="adj1" fmla="val 50000"/>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6062663" y="4929188"/>
            <a:ext cx="277354" cy="14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nvGrpSpPr>
          <p:cNvPr id="111" name="Group 110"/>
          <p:cNvGrpSpPr/>
          <p:nvPr/>
        </p:nvGrpSpPr>
        <p:grpSpPr>
          <a:xfrm>
            <a:off x="7136600" y="3132282"/>
            <a:ext cx="2847020" cy="202155"/>
            <a:chOff x="246686" y="908004"/>
            <a:chExt cx="4259648" cy="202155"/>
          </a:xfrm>
        </p:grpSpPr>
        <p:sp>
          <p:nvSpPr>
            <p:cNvPr id="125" name="Rectangle 124"/>
            <p:cNvSpPr/>
            <p:nvPr/>
          </p:nvSpPr>
          <p:spPr>
            <a:xfrm>
              <a:off x="246686" y="908004"/>
              <a:ext cx="4259648"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0" bIns="9144" rtlCol="0" anchor="ctr">
              <a:noAutofit/>
            </a:bodyPr>
            <a:lstStyle/>
            <a:p>
              <a:pPr marL="57150" marR="0" lvl="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Information and Event Management (SIEM)</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38" name="Commitments_EC4D"/>
            <p:cNvSpPr>
              <a:spLocks noChangeAspect="1" noEditPoints="1"/>
            </p:cNvSpPr>
            <p:nvPr/>
          </p:nvSpPr>
          <p:spPr bwMode="auto">
            <a:xfrm>
              <a:off x="303282" y="973152"/>
              <a:ext cx="179489"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139" name="Group 138"/>
          <p:cNvGrpSpPr/>
          <p:nvPr/>
        </p:nvGrpSpPr>
        <p:grpSpPr>
          <a:xfrm>
            <a:off x="10053956" y="3131874"/>
            <a:ext cx="1355311" cy="202155"/>
            <a:chOff x="3162427" y="638098"/>
            <a:chExt cx="1355311" cy="202155"/>
          </a:xfrm>
        </p:grpSpPr>
        <p:sp>
          <p:nvSpPr>
            <p:cNvPr id="140" name="Rectangle 139"/>
            <p:cNvSpPr/>
            <p:nvPr/>
          </p:nvSpPr>
          <p:spPr>
            <a:xfrm>
              <a:off x="3162427" y="638098"/>
              <a:ext cx="1355311" cy="20215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0" tIns="9144" rIns="45720" bIns="9144" rtlCol="0" anchor="ctr">
              <a:noAutofit/>
            </a:bodyPr>
            <a:lstStyle/>
            <a:p>
              <a:pPr marR="0" lvl="0" algn="r"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Analytics</a:t>
              </a:r>
              <a:r>
                <a:rPr lang="en-US" sz="9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t>
              </a: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Automation</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41" name="Commitments_EC4D"/>
            <p:cNvSpPr>
              <a:spLocks noChangeAspect="1" noEditPoints="1"/>
            </p:cNvSpPr>
            <p:nvPr/>
          </p:nvSpPr>
          <p:spPr bwMode="auto">
            <a:xfrm>
              <a:off x="3212737" y="701536"/>
              <a:ext cx="119965"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142" name="Group 141"/>
          <p:cNvGrpSpPr/>
          <p:nvPr/>
        </p:nvGrpSpPr>
        <p:grpSpPr>
          <a:xfrm>
            <a:off x="7143451" y="3133015"/>
            <a:ext cx="4259648" cy="202155"/>
            <a:chOff x="245070" y="633743"/>
            <a:chExt cx="4259648" cy="202155"/>
          </a:xfrm>
        </p:grpSpPr>
        <p:sp>
          <p:nvSpPr>
            <p:cNvPr id="143" name="Rectangle 142">
              <a:hlinkClick r:id="rId15" tooltip="Microsoft Azure Sentinel is a cloud native SIEM+SOAR solution that helps your SOC to rapidly detect and remediate threats across your enterprise. ASI includes cloud-native security analytics and automation across all security data in your hybrid enterprise"/>
            </p:cNvPr>
            <p:cNvSpPr/>
            <p:nvPr/>
          </p:nvSpPr>
          <p:spPr>
            <a:xfrm>
              <a:off x="245070" y="633743"/>
              <a:ext cx="4259648" cy="20215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algn="ctr"/>
              <a:r>
                <a:rPr lang="en-US" sz="900" b="1">
                  <a:solidFill>
                    <a:sysClr val="windowText" lastClr="000000"/>
                  </a:solidFill>
                  <a:latin typeface="Segoe UI" panose="020B0502040204020203" pitchFamily="34" charset="0"/>
                  <a:cs typeface="Segoe UI" panose="020B0502040204020203" pitchFamily="34" charset="0"/>
                </a:rPr>
                <a:t>Azure Sentinel </a:t>
              </a:r>
              <a:r>
                <a:rPr lang="en-US" sz="900">
                  <a:solidFill>
                    <a:sysClr val="windowText" lastClr="000000"/>
                  </a:solidFill>
                  <a:latin typeface="Segoe UI" panose="020B0502040204020203" pitchFamily="34" charset="0"/>
                  <a:cs typeface="Segoe UI" panose="020B0502040204020203" pitchFamily="34" charset="0"/>
                </a:rPr>
                <a:t>– Cloud Native SIEM and SOAR (Preview)</a:t>
              </a:r>
              <a:endParaRPr lang="en-US" sz="900" b="1">
                <a:solidFill>
                  <a:sysClr val="windowText" lastClr="000000"/>
                </a:solidFill>
                <a:latin typeface="Segoe UI" panose="020B0502040204020203" pitchFamily="34" charset="0"/>
                <a:cs typeface="Segoe UI" panose="020B0502040204020203" pitchFamily="34" charset="0"/>
              </a:endParaRPr>
            </a:p>
          </p:txBody>
        </p:sp>
        <p:pic>
          <p:nvPicPr>
            <p:cNvPr id="144" name="Picture 143"/>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833" y="678711"/>
              <a:ext cx="150932" cy="112545"/>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380"/>
                                        <p:tgtEl>
                                          <p:spTgt spid="1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38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fade">
                                      <p:cBhvr>
                                        <p:cTn id="15" dur="380"/>
                                        <p:tgtEl>
                                          <p:spTgt spid="14">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fade">
                                      <p:cBhvr>
                                        <p:cTn id="19" dur="500"/>
                                        <p:tgtEl>
                                          <p:spTgt spid="14">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fade">
                                      <p:cBhvr>
                                        <p:cTn id="23" dur="500"/>
                                        <p:tgtEl>
                                          <p:spTgt spid="1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left)">
                                      <p:cBhvr>
                                        <p:cTn id="32" dur="500"/>
                                        <p:tgtEl>
                                          <p:spTgt spid="122"/>
                                        </p:tgtEl>
                                      </p:cBhvr>
                                    </p:animEffect>
                                  </p:childTnLst>
                                </p:cTn>
                              </p:par>
                              <p:par>
                                <p:cTn id="33" presetID="42"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1000"/>
                                        <p:tgtEl>
                                          <p:spTgt spid="78"/>
                                        </p:tgtEl>
                                      </p:cBhvr>
                                    </p:animEffect>
                                    <p:anim calcmode="lin" valueType="num">
                                      <p:cBhvr>
                                        <p:cTn id="36" dur="1000" fill="hold"/>
                                        <p:tgtEl>
                                          <p:spTgt spid="78"/>
                                        </p:tgtEl>
                                        <p:attrNameLst>
                                          <p:attrName>ppt_x</p:attrName>
                                        </p:attrNameLst>
                                      </p:cBhvr>
                                      <p:tavLst>
                                        <p:tav tm="0">
                                          <p:val>
                                            <p:strVal val="#ppt_x"/>
                                          </p:val>
                                        </p:tav>
                                        <p:tav tm="100000">
                                          <p:val>
                                            <p:strVal val="#ppt_x"/>
                                          </p:val>
                                        </p:tav>
                                      </p:tavLst>
                                    </p:anim>
                                    <p:anim calcmode="lin" valueType="num">
                                      <p:cBhvr>
                                        <p:cTn id="3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left)">
                                      <p:cBhvr>
                                        <p:cTn id="46" dur="500"/>
                                        <p:tgtEl>
                                          <p:spTgt spid="91"/>
                                        </p:tgtEl>
                                      </p:cBhvr>
                                    </p:animEffect>
                                  </p:childTnLst>
                                </p:cTn>
                              </p:par>
                              <p:par>
                                <p:cTn id="47" presetID="22" presetClass="entr" presetSubtype="8" fill="hold"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wipe(left)">
                                      <p:cBhvr>
                                        <p:cTn id="49" dur="500"/>
                                        <p:tgtEl>
                                          <p:spTgt spid="110"/>
                                        </p:tgtEl>
                                      </p:cBhvr>
                                    </p:animEffect>
                                  </p:childTnLst>
                                </p:cTn>
                              </p:par>
                              <p:par>
                                <p:cTn id="50" presetID="10"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4"/>
                                        </p:tgtEl>
                                        <p:attrNameLst>
                                          <p:attrName>style.visibility</p:attrName>
                                        </p:attrNameLst>
                                      </p:cBhvr>
                                      <p:to>
                                        <p:strVal val="visible"/>
                                      </p:to>
                                    </p:set>
                                    <p:animEffect transition="in" filter="fade">
                                      <p:cBhvr>
                                        <p:cTn id="55" dur="500"/>
                                        <p:tgtEl>
                                          <p:spTgt spid="1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7">
                                            <p:txEl>
                                              <p:pRg st="3" end="3"/>
                                            </p:txEl>
                                          </p:spTgt>
                                        </p:tgtEl>
                                        <p:attrNameLst>
                                          <p:attrName>style.visibility</p:attrName>
                                        </p:attrNameLst>
                                      </p:cBhvr>
                                      <p:to>
                                        <p:strVal val="visible"/>
                                      </p:to>
                                    </p:set>
                                    <p:animEffect transition="in" filter="fade">
                                      <p:cBhvr>
                                        <p:cTn id="63" dur="500"/>
                                        <p:tgtEl>
                                          <p:spTgt spid="7">
                                            <p:txEl>
                                              <p:pRg st="3" end="3"/>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23"/>
                                        </p:tgtEl>
                                        <p:attrNameLst>
                                          <p:attrName>style.visibility</p:attrName>
                                        </p:attrNameLst>
                                      </p:cBhvr>
                                      <p:to>
                                        <p:strVal val="visible"/>
                                      </p:to>
                                    </p:set>
                                    <p:anim calcmode="lin" valueType="num">
                                      <p:cBhvr>
                                        <p:cTn id="66" dur="500" fill="hold"/>
                                        <p:tgtEl>
                                          <p:spTgt spid="123"/>
                                        </p:tgtEl>
                                        <p:attrNameLst>
                                          <p:attrName>ppt_w</p:attrName>
                                        </p:attrNameLst>
                                      </p:cBhvr>
                                      <p:tavLst>
                                        <p:tav tm="0">
                                          <p:val>
                                            <p:fltVal val="0"/>
                                          </p:val>
                                        </p:tav>
                                        <p:tav tm="100000">
                                          <p:val>
                                            <p:strVal val="#ppt_w"/>
                                          </p:val>
                                        </p:tav>
                                      </p:tavLst>
                                    </p:anim>
                                    <p:anim calcmode="lin" valueType="num">
                                      <p:cBhvr>
                                        <p:cTn id="67" dur="500" fill="hold"/>
                                        <p:tgtEl>
                                          <p:spTgt spid="123"/>
                                        </p:tgtEl>
                                        <p:attrNameLst>
                                          <p:attrName>ppt_h</p:attrName>
                                        </p:attrNameLst>
                                      </p:cBhvr>
                                      <p:tavLst>
                                        <p:tav tm="0">
                                          <p:val>
                                            <p:fltVal val="0"/>
                                          </p:val>
                                        </p:tav>
                                        <p:tav tm="100000">
                                          <p:val>
                                            <p:strVal val="#ppt_h"/>
                                          </p:val>
                                        </p:tav>
                                      </p:tavLst>
                                    </p:anim>
                                    <p:animEffect transition="in" filter="fade">
                                      <p:cBhvr>
                                        <p:cTn id="68" dur="500"/>
                                        <p:tgtEl>
                                          <p:spTgt spid="123"/>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12"/>
                                        </p:tgtEl>
                                        <p:attrNameLst>
                                          <p:attrName>style.visibility</p:attrName>
                                        </p:attrNameLst>
                                      </p:cBhvr>
                                      <p:to>
                                        <p:strVal val="visible"/>
                                      </p:to>
                                    </p:set>
                                    <p:anim calcmode="lin" valueType="num">
                                      <p:cBhvr>
                                        <p:cTn id="71" dur="500" fill="hold"/>
                                        <p:tgtEl>
                                          <p:spTgt spid="112"/>
                                        </p:tgtEl>
                                        <p:attrNameLst>
                                          <p:attrName>ppt_w</p:attrName>
                                        </p:attrNameLst>
                                      </p:cBhvr>
                                      <p:tavLst>
                                        <p:tav tm="0">
                                          <p:val>
                                            <p:fltVal val="0"/>
                                          </p:val>
                                        </p:tav>
                                        <p:tav tm="100000">
                                          <p:val>
                                            <p:strVal val="#ppt_w"/>
                                          </p:val>
                                        </p:tav>
                                      </p:tavLst>
                                    </p:anim>
                                    <p:anim calcmode="lin" valueType="num">
                                      <p:cBhvr>
                                        <p:cTn id="72" dur="500" fill="hold"/>
                                        <p:tgtEl>
                                          <p:spTgt spid="112"/>
                                        </p:tgtEl>
                                        <p:attrNameLst>
                                          <p:attrName>ppt_h</p:attrName>
                                        </p:attrNameLst>
                                      </p:cBhvr>
                                      <p:tavLst>
                                        <p:tav tm="0">
                                          <p:val>
                                            <p:fltVal val="0"/>
                                          </p:val>
                                        </p:tav>
                                        <p:tav tm="100000">
                                          <p:val>
                                            <p:strVal val="#ppt_h"/>
                                          </p:val>
                                        </p:tav>
                                      </p:tavLst>
                                    </p:anim>
                                    <p:animEffect transition="in" filter="fade">
                                      <p:cBhvr>
                                        <p:cTn id="73" dur="500"/>
                                        <p:tgtEl>
                                          <p:spTgt spid="1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8"/>
                                        </p:tgtEl>
                                        <p:attrNameLst>
                                          <p:attrName>style.visibility</p:attrName>
                                        </p:attrNameLst>
                                      </p:cBhvr>
                                      <p:to>
                                        <p:strVal val="visible"/>
                                      </p:to>
                                    </p:set>
                                    <p:animEffect transition="in" filter="fade">
                                      <p:cBhvr>
                                        <p:cTn id="76" dur="500"/>
                                        <p:tgtEl>
                                          <p:spTgt spid="118"/>
                                        </p:tgtEl>
                                      </p:cBhvr>
                                    </p:animEffect>
                                  </p:childTnLst>
                                </p:cTn>
                              </p:par>
                              <p:par>
                                <p:cTn id="77" presetID="53" presetClass="entr" presetSubtype="16" fill="hold" nodeType="withEffect">
                                  <p:stCondLst>
                                    <p:cond delay="0"/>
                                  </p:stCondLst>
                                  <p:childTnLst>
                                    <p:set>
                                      <p:cBhvr>
                                        <p:cTn id="78" dur="1" fill="hold">
                                          <p:stCondLst>
                                            <p:cond delay="0"/>
                                          </p:stCondLst>
                                        </p:cTn>
                                        <p:tgtEl>
                                          <p:spTgt spid="89"/>
                                        </p:tgtEl>
                                        <p:attrNameLst>
                                          <p:attrName>style.visibility</p:attrName>
                                        </p:attrNameLst>
                                      </p:cBhvr>
                                      <p:to>
                                        <p:strVal val="visible"/>
                                      </p:to>
                                    </p:set>
                                    <p:anim calcmode="lin" valueType="num">
                                      <p:cBhvr>
                                        <p:cTn id="79" dur="500" fill="hold"/>
                                        <p:tgtEl>
                                          <p:spTgt spid="89"/>
                                        </p:tgtEl>
                                        <p:attrNameLst>
                                          <p:attrName>ppt_w</p:attrName>
                                        </p:attrNameLst>
                                      </p:cBhvr>
                                      <p:tavLst>
                                        <p:tav tm="0">
                                          <p:val>
                                            <p:fltVal val="0"/>
                                          </p:val>
                                        </p:tav>
                                        <p:tav tm="100000">
                                          <p:val>
                                            <p:strVal val="#ppt_w"/>
                                          </p:val>
                                        </p:tav>
                                      </p:tavLst>
                                    </p:anim>
                                    <p:anim calcmode="lin" valueType="num">
                                      <p:cBhvr>
                                        <p:cTn id="80" dur="500" fill="hold"/>
                                        <p:tgtEl>
                                          <p:spTgt spid="89"/>
                                        </p:tgtEl>
                                        <p:attrNameLst>
                                          <p:attrName>ppt_h</p:attrName>
                                        </p:attrNameLst>
                                      </p:cBhvr>
                                      <p:tavLst>
                                        <p:tav tm="0">
                                          <p:val>
                                            <p:fltVal val="0"/>
                                          </p:val>
                                        </p:tav>
                                        <p:tav tm="100000">
                                          <p:val>
                                            <p:strVal val="#ppt_h"/>
                                          </p:val>
                                        </p:tav>
                                      </p:tavLst>
                                    </p:anim>
                                    <p:animEffect transition="in" filter="fade">
                                      <p:cBhvr>
                                        <p:cTn id="81" dur="500"/>
                                        <p:tgtEl>
                                          <p:spTgt spid="89"/>
                                        </p:tgtEl>
                                      </p:cBhvr>
                                    </p:animEffect>
                                  </p:childTnLst>
                                </p:cTn>
                              </p:par>
                              <p:par>
                                <p:cTn id="82" presetID="53" presetClass="entr" presetSubtype="16" fill="hold" nodeType="withEffect">
                                  <p:stCondLst>
                                    <p:cond delay="0"/>
                                  </p:stCondLst>
                                  <p:childTnLst>
                                    <p:set>
                                      <p:cBhvr>
                                        <p:cTn id="83" dur="1" fill="hold">
                                          <p:stCondLst>
                                            <p:cond delay="0"/>
                                          </p:stCondLst>
                                        </p:cTn>
                                        <p:tgtEl>
                                          <p:spTgt spid="90"/>
                                        </p:tgtEl>
                                        <p:attrNameLst>
                                          <p:attrName>style.visibility</p:attrName>
                                        </p:attrNameLst>
                                      </p:cBhvr>
                                      <p:to>
                                        <p:strVal val="visible"/>
                                      </p:to>
                                    </p:set>
                                    <p:anim calcmode="lin" valueType="num">
                                      <p:cBhvr>
                                        <p:cTn id="84" dur="500" fill="hold"/>
                                        <p:tgtEl>
                                          <p:spTgt spid="90"/>
                                        </p:tgtEl>
                                        <p:attrNameLst>
                                          <p:attrName>ppt_w</p:attrName>
                                        </p:attrNameLst>
                                      </p:cBhvr>
                                      <p:tavLst>
                                        <p:tav tm="0">
                                          <p:val>
                                            <p:fltVal val="0"/>
                                          </p:val>
                                        </p:tav>
                                        <p:tav tm="100000">
                                          <p:val>
                                            <p:strVal val="#ppt_w"/>
                                          </p:val>
                                        </p:tav>
                                      </p:tavLst>
                                    </p:anim>
                                    <p:anim calcmode="lin" valueType="num">
                                      <p:cBhvr>
                                        <p:cTn id="85" dur="500" fill="hold"/>
                                        <p:tgtEl>
                                          <p:spTgt spid="90"/>
                                        </p:tgtEl>
                                        <p:attrNameLst>
                                          <p:attrName>ppt_h</p:attrName>
                                        </p:attrNameLst>
                                      </p:cBhvr>
                                      <p:tavLst>
                                        <p:tav tm="0">
                                          <p:val>
                                            <p:fltVal val="0"/>
                                          </p:val>
                                        </p:tav>
                                        <p:tav tm="100000">
                                          <p:val>
                                            <p:strVal val="#ppt_h"/>
                                          </p:val>
                                        </p:tav>
                                      </p:tavLst>
                                    </p:anim>
                                    <p:animEffect transition="in" filter="fade">
                                      <p:cBhvr>
                                        <p:cTn id="86" dur="500"/>
                                        <p:tgtEl>
                                          <p:spTgt spid="90"/>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113"/>
                                        </p:tgtEl>
                                        <p:attrNameLst>
                                          <p:attrName>style.visibility</p:attrName>
                                        </p:attrNameLst>
                                      </p:cBhvr>
                                      <p:to>
                                        <p:strVal val="visible"/>
                                      </p:to>
                                    </p:set>
                                    <p:anim calcmode="lin" valueType="num">
                                      <p:cBhvr>
                                        <p:cTn id="89" dur="500" fill="hold"/>
                                        <p:tgtEl>
                                          <p:spTgt spid="113"/>
                                        </p:tgtEl>
                                        <p:attrNameLst>
                                          <p:attrName>ppt_w</p:attrName>
                                        </p:attrNameLst>
                                      </p:cBhvr>
                                      <p:tavLst>
                                        <p:tav tm="0">
                                          <p:val>
                                            <p:fltVal val="0"/>
                                          </p:val>
                                        </p:tav>
                                        <p:tav tm="100000">
                                          <p:val>
                                            <p:strVal val="#ppt_w"/>
                                          </p:val>
                                        </p:tav>
                                      </p:tavLst>
                                    </p:anim>
                                    <p:anim calcmode="lin" valueType="num">
                                      <p:cBhvr>
                                        <p:cTn id="90" dur="500" fill="hold"/>
                                        <p:tgtEl>
                                          <p:spTgt spid="113"/>
                                        </p:tgtEl>
                                        <p:attrNameLst>
                                          <p:attrName>ppt_h</p:attrName>
                                        </p:attrNameLst>
                                      </p:cBhvr>
                                      <p:tavLst>
                                        <p:tav tm="0">
                                          <p:val>
                                            <p:fltVal val="0"/>
                                          </p:val>
                                        </p:tav>
                                        <p:tav tm="100000">
                                          <p:val>
                                            <p:strVal val="#ppt_h"/>
                                          </p:val>
                                        </p:tav>
                                      </p:tavLst>
                                    </p:anim>
                                    <p:animEffect transition="in" filter="fade">
                                      <p:cBhvr>
                                        <p:cTn id="91" dur="500"/>
                                        <p:tgtEl>
                                          <p:spTgt spid="113"/>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14"/>
                                        </p:tgtEl>
                                        <p:attrNameLst>
                                          <p:attrName>style.visibility</p:attrName>
                                        </p:attrNameLst>
                                      </p:cBhvr>
                                      <p:to>
                                        <p:strVal val="visible"/>
                                      </p:to>
                                    </p:set>
                                    <p:anim calcmode="lin" valueType="num">
                                      <p:cBhvr>
                                        <p:cTn id="94" dur="500" fill="hold"/>
                                        <p:tgtEl>
                                          <p:spTgt spid="114"/>
                                        </p:tgtEl>
                                        <p:attrNameLst>
                                          <p:attrName>ppt_w</p:attrName>
                                        </p:attrNameLst>
                                      </p:cBhvr>
                                      <p:tavLst>
                                        <p:tav tm="0">
                                          <p:val>
                                            <p:fltVal val="0"/>
                                          </p:val>
                                        </p:tav>
                                        <p:tav tm="100000">
                                          <p:val>
                                            <p:strVal val="#ppt_w"/>
                                          </p:val>
                                        </p:tav>
                                      </p:tavLst>
                                    </p:anim>
                                    <p:anim calcmode="lin" valueType="num">
                                      <p:cBhvr>
                                        <p:cTn id="95" dur="500" fill="hold"/>
                                        <p:tgtEl>
                                          <p:spTgt spid="114"/>
                                        </p:tgtEl>
                                        <p:attrNameLst>
                                          <p:attrName>ppt_h</p:attrName>
                                        </p:attrNameLst>
                                      </p:cBhvr>
                                      <p:tavLst>
                                        <p:tav tm="0">
                                          <p:val>
                                            <p:fltVal val="0"/>
                                          </p:val>
                                        </p:tav>
                                        <p:tav tm="100000">
                                          <p:val>
                                            <p:strVal val="#ppt_h"/>
                                          </p:val>
                                        </p:tav>
                                      </p:tavLst>
                                    </p:anim>
                                    <p:animEffect transition="in" filter="fade">
                                      <p:cBhvr>
                                        <p:cTn id="96" dur="500"/>
                                        <p:tgtEl>
                                          <p:spTgt spid="114"/>
                                        </p:tgtEl>
                                      </p:cBhvr>
                                    </p:animEffect>
                                  </p:childTnLst>
                                </p:cTn>
                              </p:par>
                              <p:par>
                                <p:cTn id="97" presetID="53" presetClass="entr" presetSubtype="16" fill="hold" nodeType="withEffect">
                                  <p:stCondLst>
                                    <p:cond delay="0"/>
                                  </p:stCondLst>
                                  <p:childTnLst>
                                    <p:set>
                                      <p:cBhvr>
                                        <p:cTn id="98" dur="1" fill="hold">
                                          <p:stCondLst>
                                            <p:cond delay="0"/>
                                          </p:stCondLst>
                                        </p:cTn>
                                        <p:tgtEl>
                                          <p:spTgt spid="92"/>
                                        </p:tgtEl>
                                        <p:attrNameLst>
                                          <p:attrName>style.visibility</p:attrName>
                                        </p:attrNameLst>
                                      </p:cBhvr>
                                      <p:to>
                                        <p:strVal val="visible"/>
                                      </p:to>
                                    </p:set>
                                    <p:anim calcmode="lin" valueType="num">
                                      <p:cBhvr>
                                        <p:cTn id="99" dur="500" fill="hold"/>
                                        <p:tgtEl>
                                          <p:spTgt spid="92"/>
                                        </p:tgtEl>
                                        <p:attrNameLst>
                                          <p:attrName>ppt_w</p:attrName>
                                        </p:attrNameLst>
                                      </p:cBhvr>
                                      <p:tavLst>
                                        <p:tav tm="0">
                                          <p:val>
                                            <p:fltVal val="0"/>
                                          </p:val>
                                        </p:tav>
                                        <p:tav tm="100000">
                                          <p:val>
                                            <p:strVal val="#ppt_w"/>
                                          </p:val>
                                        </p:tav>
                                      </p:tavLst>
                                    </p:anim>
                                    <p:anim calcmode="lin" valueType="num">
                                      <p:cBhvr>
                                        <p:cTn id="100" dur="500" fill="hold"/>
                                        <p:tgtEl>
                                          <p:spTgt spid="92"/>
                                        </p:tgtEl>
                                        <p:attrNameLst>
                                          <p:attrName>ppt_h</p:attrName>
                                        </p:attrNameLst>
                                      </p:cBhvr>
                                      <p:tavLst>
                                        <p:tav tm="0">
                                          <p:val>
                                            <p:fltVal val="0"/>
                                          </p:val>
                                        </p:tav>
                                        <p:tav tm="100000">
                                          <p:val>
                                            <p:strVal val="#ppt_h"/>
                                          </p:val>
                                        </p:tav>
                                      </p:tavLst>
                                    </p:anim>
                                    <p:animEffect transition="in" filter="fade">
                                      <p:cBhvr>
                                        <p:cTn id="101" dur="500"/>
                                        <p:tgtEl>
                                          <p:spTgt spid="92"/>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6"/>
                                        </p:tgtEl>
                                        <p:attrNameLst>
                                          <p:attrName>style.visibility</p:attrName>
                                        </p:attrNameLst>
                                      </p:cBhvr>
                                      <p:to>
                                        <p:strVal val="visible"/>
                                      </p:to>
                                    </p:set>
                                    <p:anim calcmode="lin" valueType="num">
                                      <p:cBhvr>
                                        <p:cTn id="104" dur="500" fill="hold"/>
                                        <p:tgtEl>
                                          <p:spTgt spid="116"/>
                                        </p:tgtEl>
                                        <p:attrNameLst>
                                          <p:attrName>ppt_w</p:attrName>
                                        </p:attrNameLst>
                                      </p:cBhvr>
                                      <p:tavLst>
                                        <p:tav tm="0">
                                          <p:val>
                                            <p:fltVal val="0"/>
                                          </p:val>
                                        </p:tav>
                                        <p:tav tm="100000">
                                          <p:val>
                                            <p:strVal val="#ppt_w"/>
                                          </p:val>
                                        </p:tav>
                                      </p:tavLst>
                                    </p:anim>
                                    <p:anim calcmode="lin" valueType="num">
                                      <p:cBhvr>
                                        <p:cTn id="105" dur="500" fill="hold"/>
                                        <p:tgtEl>
                                          <p:spTgt spid="116"/>
                                        </p:tgtEl>
                                        <p:attrNameLst>
                                          <p:attrName>ppt_h</p:attrName>
                                        </p:attrNameLst>
                                      </p:cBhvr>
                                      <p:tavLst>
                                        <p:tav tm="0">
                                          <p:val>
                                            <p:fltVal val="0"/>
                                          </p:val>
                                        </p:tav>
                                        <p:tav tm="100000">
                                          <p:val>
                                            <p:strVal val="#ppt_h"/>
                                          </p:val>
                                        </p:tav>
                                      </p:tavLst>
                                    </p:anim>
                                    <p:animEffect transition="in" filter="fade">
                                      <p:cBhvr>
                                        <p:cTn id="106" dur="500"/>
                                        <p:tgtEl>
                                          <p:spTgt spid="116"/>
                                        </p:tgtEl>
                                      </p:cBhvr>
                                    </p:animEffect>
                                  </p:childTnLst>
                                </p:cTn>
                              </p:par>
                              <p:par>
                                <p:cTn id="107" presetID="53" presetClass="entr" presetSubtype="16" fill="hold" nodeType="withEffect">
                                  <p:stCondLst>
                                    <p:cond delay="0"/>
                                  </p:stCondLst>
                                  <p:childTnLst>
                                    <p:set>
                                      <p:cBhvr>
                                        <p:cTn id="108" dur="1" fill="hold">
                                          <p:stCondLst>
                                            <p:cond delay="0"/>
                                          </p:stCondLst>
                                        </p:cTn>
                                        <p:tgtEl>
                                          <p:spTgt spid="126"/>
                                        </p:tgtEl>
                                        <p:attrNameLst>
                                          <p:attrName>style.visibility</p:attrName>
                                        </p:attrNameLst>
                                      </p:cBhvr>
                                      <p:to>
                                        <p:strVal val="visible"/>
                                      </p:to>
                                    </p:set>
                                    <p:anim calcmode="lin" valueType="num">
                                      <p:cBhvr>
                                        <p:cTn id="109" dur="500" fill="hold"/>
                                        <p:tgtEl>
                                          <p:spTgt spid="126"/>
                                        </p:tgtEl>
                                        <p:attrNameLst>
                                          <p:attrName>ppt_w</p:attrName>
                                        </p:attrNameLst>
                                      </p:cBhvr>
                                      <p:tavLst>
                                        <p:tav tm="0">
                                          <p:val>
                                            <p:fltVal val="0"/>
                                          </p:val>
                                        </p:tav>
                                        <p:tav tm="100000">
                                          <p:val>
                                            <p:strVal val="#ppt_w"/>
                                          </p:val>
                                        </p:tav>
                                      </p:tavLst>
                                    </p:anim>
                                    <p:anim calcmode="lin" valueType="num">
                                      <p:cBhvr>
                                        <p:cTn id="110" dur="500" fill="hold"/>
                                        <p:tgtEl>
                                          <p:spTgt spid="126"/>
                                        </p:tgtEl>
                                        <p:attrNameLst>
                                          <p:attrName>ppt_h</p:attrName>
                                        </p:attrNameLst>
                                      </p:cBhvr>
                                      <p:tavLst>
                                        <p:tav tm="0">
                                          <p:val>
                                            <p:fltVal val="0"/>
                                          </p:val>
                                        </p:tav>
                                        <p:tav tm="100000">
                                          <p:val>
                                            <p:strVal val="#ppt_h"/>
                                          </p:val>
                                        </p:tav>
                                      </p:tavLst>
                                    </p:anim>
                                    <p:animEffect transition="in" filter="fade">
                                      <p:cBhvr>
                                        <p:cTn id="111" dur="500"/>
                                        <p:tgtEl>
                                          <p:spTgt spid="126"/>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15"/>
                                        </p:tgtEl>
                                        <p:attrNameLst>
                                          <p:attrName>style.visibility</p:attrName>
                                        </p:attrNameLst>
                                      </p:cBhvr>
                                      <p:to>
                                        <p:strVal val="visible"/>
                                      </p:to>
                                    </p:set>
                                    <p:anim calcmode="lin" valueType="num">
                                      <p:cBhvr>
                                        <p:cTn id="114" dur="500" fill="hold"/>
                                        <p:tgtEl>
                                          <p:spTgt spid="115"/>
                                        </p:tgtEl>
                                        <p:attrNameLst>
                                          <p:attrName>ppt_w</p:attrName>
                                        </p:attrNameLst>
                                      </p:cBhvr>
                                      <p:tavLst>
                                        <p:tav tm="0">
                                          <p:val>
                                            <p:fltVal val="0"/>
                                          </p:val>
                                        </p:tav>
                                        <p:tav tm="100000">
                                          <p:val>
                                            <p:strVal val="#ppt_w"/>
                                          </p:val>
                                        </p:tav>
                                      </p:tavLst>
                                    </p:anim>
                                    <p:anim calcmode="lin" valueType="num">
                                      <p:cBhvr>
                                        <p:cTn id="115" dur="500" fill="hold"/>
                                        <p:tgtEl>
                                          <p:spTgt spid="115"/>
                                        </p:tgtEl>
                                        <p:attrNameLst>
                                          <p:attrName>ppt_h</p:attrName>
                                        </p:attrNameLst>
                                      </p:cBhvr>
                                      <p:tavLst>
                                        <p:tav tm="0">
                                          <p:val>
                                            <p:fltVal val="0"/>
                                          </p:val>
                                        </p:tav>
                                        <p:tav tm="100000">
                                          <p:val>
                                            <p:strVal val="#ppt_h"/>
                                          </p:val>
                                        </p:tav>
                                      </p:tavLst>
                                    </p:anim>
                                    <p:animEffect transition="in" filter="fade">
                                      <p:cBhvr>
                                        <p:cTn id="116" dur="500"/>
                                        <p:tgtEl>
                                          <p:spTgt spid="115"/>
                                        </p:tgtEl>
                                      </p:cBhvr>
                                    </p:animEffect>
                                  </p:childTnLst>
                                </p:cTn>
                              </p:par>
                              <p:par>
                                <p:cTn id="117" presetID="53" presetClass="entr" presetSubtype="16" fill="hold" nodeType="withEffect">
                                  <p:stCondLst>
                                    <p:cond delay="0"/>
                                  </p:stCondLst>
                                  <p:childTnLst>
                                    <p:set>
                                      <p:cBhvr>
                                        <p:cTn id="118" dur="1" fill="hold">
                                          <p:stCondLst>
                                            <p:cond delay="0"/>
                                          </p:stCondLst>
                                        </p:cTn>
                                        <p:tgtEl>
                                          <p:spTgt spid="93"/>
                                        </p:tgtEl>
                                        <p:attrNameLst>
                                          <p:attrName>style.visibility</p:attrName>
                                        </p:attrNameLst>
                                      </p:cBhvr>
                                      <p:to>
                                        <p:strVal val="visible"/>
                                      </p:to>
                                    </p:set>
                                    <p:anim calcmode="lin" valueType="num">
                                      <p:cBhvr>
                                        <p:cTn id="119" dur="500" fill="hold"/>
                                        <p:tgtEl>
                                          <p:spTgt spid="93"/>
                                        </p:tgtEl>
                                        <p:attrNameLst>
                                          <p:attrName>ppt_w</p:attrName>
                                        </p:attrNameLst>
                                      </p:cBhvr>
                                      <p:tavLst>
                                        <p:tav tm="0">
                                          <p:val>
                                            <p:fltVal val="0"/>
                                          </p:val>
                                        </p:tav>
                                        <p:tav tm="100000">
                                          <p:val>
                                            <p:strVal val="#ppt_w"/>
                                          </p:val>
                                        </p:tav>
                                      </p:tavLst>
                                    </p:anim>
                                    <p:anim calcmode="lin" valueType="num">
                                      <p:cBhvr>
                                        <p:cTn id="120" dur="500" fill="hold"/>
                                        <p:tgtEl>
                                          <p:spTgt spid="93"/>
                                        </p:tgtEl>
                                        <p:attrNameLst>
                                          <p:attrName>ppt_h</p:attrName>
                                        </p:attrNameLst>
                                      </p:cBhvr>
                                      <p:tavLst>
                                        <p:tav tm="0">
                                          <p:val>
                                            <p:fltVal val="0"/>
                                          </p:val>
                                        </p:tav>
                                        <p:tav tm="100000">
                                          <p:val>
                                            <p:strVal val="#ppt_h"/>
                                          </p:val>
                                        </p:tav>
                                      </p:tavLst>
                                    </p:anim>
                                    <p:animEffect transition="in" filter="fade">
                                      <p:cBhvr>
                                        <p:cTn id="121" dur="500"/>
                                        <p:tgtEl>
                                          <p:spTgt spid="93"/>
                                        </p:tgtEl>
                                      </p:cBhvr>
                                    </p:animEffect>
                                  </p:childTnLst>
                                </p:cTn>
                              </p:par>
                              <p:par>
                                <p:cTn id="122" presetID="22" presetClass="entr" presetSubtype="8" fill="hold" nodeType="with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wipe(left)">
                                      <p:cBhvr>
                                        <p:cTn id="124" dur="500"/>
                                        <p:tgtEl>
                                          <p:spTgt spid="9"/>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7">
                                            <p:txEl>
                                              <p:pRg st="2" end="2"/>
                                            </p:txEl>
                                          </p:spTgt>
                                        </p:tgtEl>
                                        <p:attrNameLst>
                                          <p:attrName>style.visibility</p:attrName>
                                        </p:attrNameLst>
                                      </p:cBhvr>
                                      <p:to>
                                        <p:strVal val="visible"/>
                                      </p:to>
                                    </p:set>
                                    <p:animEffect transition="in" filter="fade">
                                      <p:cBhvr>
                                        <p:cTn id="129" dur="500"/>
                                        <p:tgtEl>
                                          <p:spTgt spid="7">
                                            <p:txEl>
                                              <p:pRg st="2" end="2"/>
                                            </p:txEl>
                                          </p:spTgt>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wipe(left)">
                                      <p:cBhvr>
                                        <p:cTn id="133" dur="500"/>
                                        <p:tgtEl>
                                          <p:spTgt spid="77"/>
                                        </p:tgtEl>
                                      </p:cBhvr>
                                    </p:animEffect>
                                  </p:childTnLst>
                                </p:cTn>
                              </p:par>
                              <p:par>
                                <p:cTn id="134" presetID="22" presetClass="entr" presetSubtype="8" fill="hold" nodeType="withEffect">
                                  <p:stCondLst>
                                    <p:cond delay="0"/>
                                  </p:stCondLst>
                                  <p:childTnLst>
                                    <p:set>
                                      <p:cBhvr>
                                        <p:cTn id="135" dur="1" fill="hold">
                                          <p:stCondLst>
                                            <p:cond delay="0"/>
                                          </p:stCondLst>
                                        </p:cTn>
                                        <p:tgtEl>
                                          <p:spTgt spid="142"/>
                                        </p:tgtEl>
                                        <p:attrNameLst>
                                          <p:attrName>style.visibility</p:attrName>
                                        </p:attrNameLst>
                                      </p:cBhvr>
                                      <p:to>
                                        <p:strVal val="visible"/>
                                      </p:to>
                                    </p:set>
                                    <p:animEffect transition="in" filter="wipe(left)">
                                      <p:cBhvr>
                                        <p:cTn id="136" dur="1500"/>
                                        <p:tgtEl>
                                          <p:spTgt spid="14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7">
                                            <p:txEl>
                                              <p:pRg st="1" end="1"/>
                                            </p:txEl>
                                          </p:spTgt>
                                        </p:tgtEl>
                                        <p:attrNameLst>
                                          <p:attrName>style.visibility</p:attrName>
                                        </p:attrNameLst>
                                      </p:cBhvr>
                                      <p:to>
                                        <p:strVal val="visible"/>
                                      </p:to>
                                    </p:set>
                                    <p:animEffect transition="in" filter="fade">
                                      <p:cBhvr>
                                        <p:cTn id="141" dur="500"/>
                                        <p:tgtEl>
                                          <p:spTgt spid="7">
                                            <p:txEl>
                                              <p:pRg st="1" end="1"/>
                                            </p:txEl>
                                          </p:spTgt>
                                        </p:tgtEl>
                                      </p:cBhvr>
                                    </p:animEffect>
                                  </p:childTnLst>
                                </p:cTn>
                              </p:par>
                            </p:childTnLst>
                          </p:cTn>
                        </p:par>
                        <p:par>
                          <p:cTn id="142" fill="hold">
                            <p:stCondLst>
                              <p:cond delay="500"/>
                            </p:stCondLst>
                            <p:childTnLst>
                              <p:par>
                                <p:cTn id="143" presetID="22" presetClass="entr" presetSubtype="8" fill="hold" nodeType="afterEffect">
                                  <p:stCondLst>
                                    <p:cond delay="0"/>
                                  </p:stCondLst>
                                  <p:childTnLst>
                                    <p:set>
                                      <p:cBhvr>
                                        <p:cTn id="144" dur="1" fill="hold">
                                          <p:stCondLst>
                                            <p:cond delay="0"/>
                                          </p:stCondLst>
                                        </p:cTn>
                                        <p:tgtEl>
                                          <p:spTgt spid="121"/>
                                        </p:tgtEl>
                                        <p:attrNameLst>
                                          <p:attrName>style.visibility</p:attrName>
                                        </p:attrNameLst>
                                      </p:cBhvr>
                                      <p:to>
                                        <p:strVal val="visible"/>
                                      </p:to>
                                    </p:set>
                                    <p:animEffect transition="in" filter="wipe(left)">
                                      <p:cBhvr>
                                        <p:cTn id="145" dur="500"/>
                                        <p:tgtEl>
                                          <p:spTgt spid="121"/>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61"/>
                                        </p:tgtEl>
                                        <p:attrNameLst>
                                          <p:attrName>style.visibility</p:attrName>
                                        </p:attrNameLst>
                                      </p:cBhvr>
                                      <p:to>
                                        <p:strVal val="visible"/>
                                      </p:to>
                                    </p:set>
                                    <p:anim calcmode="lin" valueType="num">
                                      <p:cBhvr>
                                        <p:cTn id="148" dur="500" fill="hold"/>
                                        <p:tgtEl>
                                          <p:spTgt spid="61"/>
                                        </p:tgtEl>
                                        <p:attrNameLst>
                                          <p:attrName>ppt_w</p:attrName>
                                        </p:attrNameLst>
                                      </p:cBhvr>
                                      <p:tavLst>
                                        <p:tav tm="0">
                                          <p:val>
                                            <p:fltVal val="0"/>
                                          </p:val>
                                        </p:tav>
                                        <p:tav tm="100000">
                                          <p:val>
                                            <p:strVal val="#ppt_w"/>
                                          </p:val>
                                        </p:tav>
                                      </p:tavLst>
                                    </p:anim>
                                    <p:anim calcmode="lin" valueType="num">
                                      <p:cBhvr>
                                        <p:cTn id="149" dur="500" fill="hold"/>
                                        <p:tgtEl>
                                          <p:spTgt spid="61"/>
                                        </p:tgtEl>
                                        <p:attrNameLst>
                                          <p:attrName>ppt_h</p:attrName>
                                        </p:attrNameLst>
                                      </p:cBhvr>
                                      <p:tavLst>
                                        <p:tav tm="0">
                                          <p:val>
                                            <p:fltVal val="0"/>
                                          </p:val>
                                        </p:tav>
                                        <p:tav tm="100000">
                                          <p:val>
                                            <p:strVal val="#ppt_h"/>
                                          </p:val>
                                        </p:tav>
                                      </p:tavLst>
                                    </p:anim>
                                    <p:animEffect transition="in" filter="fade">
                                      <p:cBhvr>
                                        <p:cTn id="150" dur="500"/>
                                        <p:tgtEl>
                                          <p:spTgt spid="6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2"/>
                                        </p:tgtEl>
                                        <p:attrNameLst>
                                          <p:attrName>style.visibility</p:attrName>
                                        </p:attrNameLst>
                                      </p:cBhvr>
                                      <p:to>
                                        <p:strVal val="visible"/>
                                      </p:to>
                                    </p:set>
                                    <p:animEffect transition="in" filter="fade">
                                      <p:cBhvr>
                                        <p:cTn id="153" dur="500"/>
                                        <p:tgtEl>
                                          <p:spTgt spid="62"/>
                                        </p:tgtEl>
                                      </p:cBhvr>
                                    </p:animEffect>
                                  </p:childTnLst>
                                </p:cTn>
                              </p:par>
                              <p:par>
                                <p:cTn id="154" presetID="53" presetClass="entr" presetSubtype="16" fill="hold" grpId="0" nodeType="withEffect">
                                  <p:stCondLst>
                                    <p:cond delay="0"/>
                                  </p:stCondLst>
                                  <p:childTnLst>
                                    <p:set>
                                      <p:cBhvr>
                                        <p:cTn id="155" dur="1" fill="hold">
                                          <p:stCondLst>
                                            <p:cond delay="0"/>
                                          </p:stCondLst>
                                        </p:cTn>
                                        <p:tgtEl>
                                          <p:spTgt spid="60"/>
                                        </p:tgtEl>
                                        <p:attrNameLst>
                                          <p:attrName>style.visibility</p:attrName>
                                        </p:attrNameLst>
                                      </p:cBhvr>
                                      <p:to>
                                        <p:strVal val="visible"/>
                                      </p:to>
                                    </p:set>
                                    <p:anim calcmode="lin" valueType="num">
                                      <p:cBhvr>
                                        <p:cTn id="156" dur="500" fill="hold"/>
                                        <p:tgtEl>
                                          <p:spTgt spid="60"/>
                                        </p:tgtEl>
                                        <p:attrNameLst>
                                          <p:attrName>ppt_w</p:attrName>
                                        </p:attrNameLst>
                                      </p:cBhvr>
                                      <p:tavLst>
                                        <p:tav tm="0">
                                          <p:val>
                                            <p:fltVal val="0"/>
                                          </p:val>
                                        </p:tav>
                                        <p:tav tm="100000">
                                          <p:val>
                                            <p:strVal val="#ppt_w"/>
                                          </p:val>
                                        </p:tav>
                                      </p:tavLst>
                                    </p:anim>
                                    <p:anim calcmode="lin" valueType="num">
                                      <p:cBhvr>
                                        <p:cTn id="157" dur="500" fill="hold"/>
                                        <p:tgtEl>
                                          <p:spTgt spid="60"/>
                                        </p:tgtEl>
                                        <p:attrNameLst>
                                          <p:attrName>ppt_h</p:attrName>
                                        </p:attrNameLst>
                                      </p:cBhvr>
                                      <p:tavLst>
                                        <p:tav tm="0">
                                          <p:val>
                                            <p:fltVal val="0"/>
                                          </p:val>
                                        </p:tav>
                                        <p:tav tm="100000">
                                          <p:val>
                                            <p:strVal val="#ppt_h"/>
                                          </p:val>
                                        </p:tav>
                                      </p:tavLst>
                                    </p:anim>
                                    <p:animEffect transition="in" filter="fade">
                                      <p:cBhvr>
                                        <p:cTn id="158" dur="500"/>
                                        <p:tgtEl>
                                          <p:spTgt spid="60"/>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fade">
                                      <p:cBhvr>
                                        <p:cTn id="16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18" grpId="0" animBg="1"/>
      <p:bldP spid="120" grpId="0" animBg="1"/>
      <p:bldP spid="123" grpId="0" animBg="1"/>
      <p:bldP spid="124" grpId="0" animBg="1"/>
      <p:bldP spid="60" grpId="0" animBg="1"/>
      <p:bldP spid="61" grpId="0" animBg="1"/>
      <p:bldP spid="62" grpId="0" animBg="1"/>
      <p:bldP spid="6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Rectangle 252"/>
          <p:cNvSpPr/>
          <p:nvPr/>
        </p:nvSpPr>
        <p:spPr bwMode="auto">
          <a:xfrm>
            <a:off x="10491632" y="1000561"/>
            <a:ext cx="1521376" cy="4213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89" name="Rectangle 188"/>
          <p:cNvSpPr/>
          <p:nvPr/>
        </p:nvSpPr>
        <p:spPr bwMode="auto">
          <a:xfrm>
            <a:off x="8870019" y="1000561"/>
            <a:ext cx="1521376" cy="4213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 name="Rectangle 5"/>
          <p:cNvSpPr/>
          <p:nvPr/>
        </p:nvSpPr>
        <p:spPr bwMode="auto">
          <a:xfrm>
            <a:off x="9635721" y="1748907"/>
            <a:ext cx="2158461" cy="469649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 name="Title 2"/>
          <p:cNvSpPr txBox="1"/>
          <p:nvPr/>
        </p:nvSpPr>
        <p:spPr>
          <a:xfrm>
            <a:off x="474662" y="1233890"/>
            <a:ext cx="7952552" cy="6170920"/>
          </a:xfrm>
          <a:prstGeom prst="rect">
            <a:avLst/>
          </a:prstGeom>
        </p:spPr>
        <p:txBody>
          <a:bodyPr wrap="square" numCol="2" spcCol="365760" anchor="t" anchorCtr="0">
            <a:spAutoFit/>
          </a:bodyPr>
          <a:lst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R="0" lvl="0" indent="0" fontAlgn="auto">
              <a:lnSpc>
                <a:spcPct val="100000"/>
              </a:lnSpc>
              <a:spcBef>
                <a:spcPts val="1200"/>
              </a:spcBef>
              <a:spcAft>
                <a:spcPts val="600"/>
              </a:spcAft>
              <a:buClrTx/>
              <a:buSzTx/>
              <a:defRPr/>
            </a:pPr>
            <a:r>
              <a:rPr lang="en-US" sz="1800" b="1" cap="all" spc="0">
                <a:gradFill>
                  <a:gsLst>
                    <a:gs pos="0">
                      <a:srgbClr val="E81123"/>
                    </a:gs>
                    <a:gs pos="100000">
                      <a:srgbClr val="E81123"/>
                    </a:gs>
                  </a:gsLst>
                  <a:lin ang="5400000" scaled="0"/>
                </a:gradFill>
                <a:latin typeface="Segoe UI" panose="020B0502040204020203" pitchFamily="34" charset="0"/>
              </a:rPr>
              <a:t>CHALLENGES</a:t>
            </a:r>
            <a:endParaRPr lang="en-US" sz="1800" b="1" cap="all" spc="0">
              <a:gradFill>
                <a:gsLst>
                  <a:gs pos="0">
                    <a:srgbClr val="E81123"/>
                  </a:gs>
                  <a:gs pos="100000">
                    <a:srgbClr val="E81123"/>
                  </a:gs>
                </a:gsLst>
                <a:lin ang="5400000" scaled="0"/>
              </a:gradFill>
              <a:latin typeface="Segoe UI" panose="020B0502040204020203" pitchFamily="34" charset="0"/>
            </a:endParaRPr>
          </a:p>
          <a:p>
            <a:pPr marL="285750" marR="0" lvl="0" indent="-285750" algn="l" defTabSz="914400" rtl="0" eaLnBrk="1" fontAlgn="auto" latinLnBrk="0" hangingPunct="1">
              <a:lnSpc>
                <a:spcPct val="100000"/>
              </a:lnSpc>
              <a:spcBef>
                <a:spcPts val="290"/>
              </a:spcBef>
              <a:spcAft>
                <a:spcPts val="300"/>
              </a:spcAft>
              <a:buClr>
                <a:srgbClr val="E81123"/>
              </a:buClr>
              <a:buSzTx/>
              <a:buFont typeface="Arial" panose="020B0604020202020204" pitchFamily="34" charset="0"/>
              <a:buChar char="•"/>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Manage risk, health, and compliance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across broad spectrum of device platforms and ownership (BYOD, Corporate Devices, Macs, Unmanaged and Mobile Devices)</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endParaRPr>
          </a:p>
          <a:p>
            <a:pPr marL="285750" marR="0" lvl="0" indent="-285750" algn="l" defTabSz="914400" rtl="0" eaLnBrk="1" fontAlgn="auto" latinLnBrk="0" hangingPunct="1">
              <a:lnSpc>
                <a:spcPct val="100000"/>
              </a:lnSpc>
              <a:spcBef>
                <a:spcPts val="290"/>
              </a:spcBef>
              <a:spcAft>
                <a:spcPts val="300"/>
              </a:spcAft>
              <a:buClr>
                <a:srgbClr val="E81123"/>
              </a:buClr>
              <a:buSzTx/>
              <a:buFont typeface="Arial" panose="020B0604020202020204" pitchFamily="34" charset="0"/>
              <a:buChar char="•"/>
              <a:defRPr/>
            </a:pP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Provide </a:t>
            </a: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secure managed PCs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through lifecycle (identify, protect, detect,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rPr>
              <a:t>respond, recover)</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a typeface="+mn-ea"/>
              <a:cs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8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MICROSOFT’S APPROACH </a:t>
            </a: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290"/>
              </a:spcBef>
              <a:spcAft>
                <a:spcPts val="300"/>
              </a:spcAft>
              <a:buClrTx/>
              <a:buSzTx/>
              <a:buBlip>
                <a:blip r:embed="rId1"/>
              </a:buBlip>
              <a:defRPr/>
            </a:pP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Cross platform security and management </a:t>
            </a: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(Windows, Linux, Mac, </a:t>
            </a:r>
            <a:b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br>
            <a:r>
              <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iOS, and Android)</a:t>
            </a:r>
            <a:endParaRPr kumimoji="0" lang="en-US" sz="14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ndParaRPr>
          </a:p>
          <a:p>
            <a:pPr marL="285750" lvl="0" indent="-285750">
              <a:lnSpc>
                <a:spcPct val="100000"/>
              </a:lnSpc>
              <a:spcBef>
                <a:spcPts val="290"/>
              </a:spcBef>
              <a:spcAft>
                <a:spcPts val="300"/>
              </a:spcAft>
              <a:buBlip>
                <a:blip r:embed="rId1"/>
              </a:buBlip>
              <a:defRPr/>
            </a:pPr>
            <a:r>
              <a:rPr lang="en-US" sz="1400" b="1" spc="0">
                <a:gradFill>
                  <a:gsLst>
                    <a:gs pos="2917">
                      <a:srgbClr val="1A1A1A"/>
                    </a:gs>
                    <a:gs pos="30000">
                      <a:srgbClr val="1A1A1A"/>
                    </a:gs>
                  </a:gsLst>
                  <a:lin ang="5400000" scaled="0"/>
                </a:gradFill>
                <a:latin typeface="Segoe UI" panose="020B0502040204020203"/>
              </a:rPr>
              <a:t>Endpoint protection platform (EPP) </a:t>
            </a:r>
            <a:endParaRPr lang="en-US" sz="1400" b="1" spc="0">
              <a:gradFill>
                <a:gsLst>
                  <a:gs pos="2917">
                    <a:srgbClr val="1A1A1A"/>
                  </a:gs>
                  <a:gs pos="30000">
                    <a:srgbClr val="1A1A1A"/>
                  </a:gs>
                </a:gsLst>
                <a:lin ang="5400000" scaled="0"/>
              </a:gradFill>
              <a:latin typeface="Segoe UI" panose="020B0502040204020203"/>
            </a:endParaRPr>
          </a:p>
          <a:p>
            <a:pPr marL="401955" lvl="1" indent="-234950">
              <a:spcBef>
                <a:spcPts val="290"/>
              </a:spcBef>
              <a:spcAft>
                <a:spcPts val="300"/>
              </a:spcAft>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panose="020B0502040204020203"/>
              </a:rPr>
              <a:t>Leading capabilities for next generation </a:t>
            </a:r>
            <a:r>
              <a:rPr lang="en-US" sz="1400">
                <a:gradFill>
                  <a:gsLst>
                    <a:gs pos="2917">
                      <a:srgbClr val="1A1A1A"/>
                    </a:gs>
                    <a:gs pos="30000">
                      <a:srgbClr val="1A1A1A"/>
                    </a:gs>
                  </a:gsLst>
                  <a:lin ang="5400000" scaled="0"/>
                </a:gradFill>
              </a:rPr>
              <a:t>antivirus (as recognized in industry tests)</a:t>
            </a:r>
            <a:r>
              <a:rPr lang="en-US" sz="1400" spc="0">
                <a:gradFill>
                  <a:gsLst>
                    <a:gs pos="2917">
                      <a:srgbClr val="1A1A1A"/>
                    </a:gs>
                    <a:gs pos="30000">
                      <a:srgbClr val="1A1A1A"/>
                    </a:gs>
                  </a:gsLst>
                  <a:lin ang="5400000" scaled="0"/>
                </a:gradFill>
                <a:latin typeface="Segoe UI" panose="020B0502040204020203"/>
              </a:rPr>
              <a:t>, exploit &amp; network protection, behavior monitoring, application control, and isolation</a:t>
            </a:r>
            <a:endParaRPr lang="en-US" sz="1400" spc="0">
              <a:gradFill>
                <a:gsLst>
                  <a:gs pos="2917">
                    <a:srgbClr val="1A1A1A"/>
                  </a:gs>
                  <a:gs pos="30000">
                    <a:srgbClr val="1A1A1A"/>
                  </a:gs>
                </a:gsLst>
                <a:lin ang="5400000" scaled="0"/>
              </a:gradFill>
              <a:latin typeface="Segoe UI" panose="020B0502040204020203"/>
            </a:endParaRPr>
          </a:p>
          <a:p>
            <a:pPr marL="401955" lvl="1" indent="-234950">
              <a:spcBef>
                <a:spcPts val="290"/>
              </a:spcBef>
              <a:spcAft>
                <a:spcPts val="300"/>
              </a:spcAft>
              <a:buFont typeface="Arial" panose="020B0604020202020204" pitchFamily="34" charset="0"/>
              <a:buChar char="•"/>
              <a:defRPr/>
            </a:pPr>
            <a:r>
              <a:rPr lang="en-US" sz="1400">
                <a:gradFill>
                  <a:gsLst>
                    <a:gs pos="2917">
                      <a:srgbClr val="1A1A1A"/>
                    </a:gs>
                    <a:gs pos="30000">
                      <a:srgbClr val="1A1A1A"/>
                    </a:gs>
                  </a:gsLst>
                  <a:lin ang="5400000" scaled="0"/>
                </a:gradFill>
              </a:rPr>
              <a:t>IT configuration management, policy enforcement and conditional access</a:t>
            </a:r>
            <a:endParaRPr lang="en-US" sz="1400">
              <a:gradFill>
                <a:gsLst>
                  <a:gs pos="2917">
                    <a:srgbClr val="1A1A1A"/>
                  </a:gs>
                  <a:gs pos="30000">
                    <a:srgbClr val="1A1A1A"/>
                  </a:gs>
                </a:gsLst>
                <a:lin ang="5400000" scaled="0"/>
              </a:gradFill>
            </a:endParaRPr>
          </a:p>
          <a:p>
            <a:pPr marL="401955" lvl="1" indent="-234950">
              <a:spcBef>
                <a:spcPts val="290"/>
              </a:spcBef>
              <a:spcAft>
                <a:spcPts val="300"/>
              </a:spcAft>
              <a:buFont typeface="Arial" panose="020B0604020202020204" pitchFamily="34" charset="0"/>
              <a:buChar char="•"/>
              <a:defRPr/>
            </a:pPr>
            <a:r>
              <a:rPr lang="en-US" sz="1400">
                <a:gradFill>
                  <a:gsLst>
                    <a:gs pos="2917">
                      <a:srgbClr val="1A1A1A"/>
                    </a:gs>
                    <a:gs pos="30000">
                      <a:srgbClr val="1A1A1A"/>
                    </a:gs>
                  </a:gsLst>
                  <a:lin ang="5400000" scaled="0"/>
                </a:gradFill>
              </a:rPr>
              <a:t>Security administration with compliance, threat analytics, and secure score </a:t>
            </a:r>
            <a:endParaRPr kumimoji="0" lang="en-US" sz="14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ndParaRPr>
          </a:p>
          <a:p>
            <a:pPr marL="285750" lvl="0" indent="-285750">
              <a:lnSpc>
                <a:spcPct val="100000"/>
              </a:lnSpc>
              <a:spcBef>
                <a:spcPts val="290"/>
              </a:spcBef>
              <a:spcAft>
                <a:spcPts val="300"/>
              </a:spcAft>
              <a:buBlip>
                <a:blip r:embed="rId1"/>
              </a:buBlip>
              <a:defRPr/>
            </a:pPr>
            <a:r>
              <a:rPr kumimoji="0" lang="en-US" sz="14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Integrated </a:t>
            </a:r>
            <a:r>
              <a:rPr kumimoji="0" lang="en-US" sz="14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Endpoint detection and response (EDR) </a:t>
            </a:r>
            <a:r>
              <a:rPr lang="en-US" sz="1400" spc="0">
                <a:gradFill>
                  <a:gsLst>
                    <a:gs pos="2917">
                      <a:srgbClr val="1A1A1A"/>
                    </a:gs>
                    <a:gs pos="30000">
                      <a:srgbClr val="1A1A1A"/>
                    </a:gs>
                  </a:gsLst>
                  <a:lin ang="5400000" scaled="0"/>
                </a:gradFill>
                <a:latin typeface="Segoe UI" panose="020B0502040204020203"/>
              </a:rPr>
              <a:t>post-breach detection, automated investigation and response, and advanced hunting.</a:t>
            </a:r>
            <a:endParaRPr lang="en-US" sz="1400" spc="0">
              <a:gradFill>
                <a:gsLst>
                  <a:gs pos="2917">
                    <a:srgbClr val="1A1A1A"/>
                  </a:gs>
                  <a:gs pos="30000">
                    <a:srgbClr val="1A1A1A"/>
                  </a:gs>
                </a:gsLst>
                <a:lin ang="5400000" scaled="0"/>
              </a:gradFill>
              <a:latin typeface="Segoe UI" panose="020B0502040204020203"/>
            </a:endParaRPr>
          </a:p>
        </p:txBody>
      </p:sp>
      <p:sp>
        <p:nvSpPr>
          <p:cNvPr id="3" name="Title 2"/>
          <p:cNvSpPr>
            <a:spLocks noGrp="1"/>
          </p:cNvSpPr>
          <p:nvPr>
            <p:ph type="title"/>
          </p:nvPr>
        </p:nvSpPr>
        <p:spPr/>
        <p:txBody>
          <a:bodyPr/>
          <a:lstStyle/>
          <a:p>
            <a:r>
              <a:rPr lang="en-US"/>
              <a:t>Clients - PC and Mobile Devices</a:t>
            </a:r>
            <a:endParaRPr lang="en-US"/>
          </a:p>
        </p:txBody>
      </p:sp>
      <p:sp>
        <p:nvSpPr>
          <p:cNvPr id="337" name="TextBox 336"/>
          <p:cNvSpPr txBox="1"/>
          <p:nvPr/>
        </p:nvSpPr>
        <p:spPr>
          <a:xfrm>
            <a:off x="10115188" y="1904173"/>
            <a:ext cx="1095172" cy="40011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rPr>
              <a:t>Unmanaged &amp; </a:t>
            </a:r>
            <a:endParaRPr kumimoji="0" lang="en-US" sz="10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0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rPr>
              <a:t>Mobile Devices</a:t>
            </a:r>
            <a:endParaRPr kumimoji="0" lang="en-US" sz="10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376" name="Rectangle 375">
            <a:hlinkClick r:id="rId2" tooltip="System Center Configuration Manager + Intune provide management of Windows, Mac OS X devices, and mobile devices running Android, iOS, and Windows. "/>
          </p:cNvPr>
          <p:cNvSpPr/>
          <p:nvPr/>
        </p:nvSpPr>
        <p:spPr>
          <a:xfrm>
            <a:off x="9929658" y="3767952"/>
            <a:ext cx="1488012" cy="331116"/>
          </a:xfrm>
          <a:prstGeom prst="rect">
            <a:avLst/>
          </a:prstGeom>
          <a:solidFill>
            <a:srgbClr val="FFFFFF"/>
          </a:solidFill>
          <a:ln w="14224" cap="flat" cmpd="sng" algn="ctr">
            <a:solidFill>
              <a:srgbClr val="0078D7"/>
            </a:solidFill>
            <a:prstDash val="solid"/>
          </a:ln>
          <a:effectLst/>
        </p:spPr>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System Center Configuration Manager</a:t>
            </a: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grpSp>
        <p:nvGrpSpPr>
          <p:cNvPr id="22" name="Group 21"/>
          <p:cNvGrpSpPr/>
          <p:nvPr/>
        </p:nvGrpSpPr>
        <p:grpSpPr>
          <a:xfrm>
            <a:off x="9958363" y="2371172"/>
            <a:ext cx="1409447" cy="288423"/>
            <a:chOff x="10128179" y="2371172"/>
            <a:chExt cx="1409447" cy="288423"/>
          </a:xfrm>
        </p:grpSpPr>
        <p:grpSp>
          <p:nvGrpSpPr>
            <p:cNvPr id="338" name="Group 337"/>
            <p:cNvGrpSpPr/>
            <p:nvPr/>
          </p:nvGrpSpPr>
          <p:grpSpPr>
            <a:xfrm>
              <a:off x="11155540" y="2371172"/>
              <a:ext cx="382086" cy="288422"/>
              <a:chOff x="7987238" y="1610486"/>
              <a:chExt cx="506061" cy="382007"/>
            </a:xfrm>
          </p:grpSpPr>
          <p:sp>
            <p:nvSpPr>
              <p:cNvPr id="339" name="Rectangle 338"/>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340" name="Group 339"/>
              <p:cNvGrpSpPr/>
              <p:nvPr/>
            </p:nvGrpSpPr>
            <p:grpSpPr>
              <a:xfrm>
                <a:off x="7987238" y="1610486"/>
                <a:ext cx="498447" cy="382007"/>
                <a:chOff x="9563138" y="2462727"/>
                <a:chExt cx="516394" cy="395761"/>
              </a:xfrm>
            </p:grpSpPr>
            <p:sp>
              <p:nvSpPr>
                <p:cNvPr id="341"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342" name="Group 341"/>
                <p:cNvGrpSpPr/>
                <p:nvPr/>
              </p:nvGrpSpPr>
              <p:grpSpPr>
                <a:xfrm>
                  <a:off x="9746672" y="2545410"/>
                  <a:ext cx="107950" cy="134938"/>
                  <a:chOff x="9444088" y="2885171"/>
                  <a:chExt cx="107950" cy="134938"/>
                </a:xfrm>
                <a:solidFill>
                  <a:srgbClr val="505050"/>
                </a:solidFill>
              </p:grpSpPr>
              <p:sp>
                <p:nvSpPr>
                  <p:cNvPr id="343"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44"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345" name="Group 344"/>
            <p:cNvGrpSpPr/>
            <p:nvPr/>
          </p:nvGrpSpPr>
          <p:grpSpPr>
            <a:xfrm>
              <a:off x="10666292" y="2371172"/>
              <a:ext cx="376337" cy="288423"/>
              <a:chOff x="7398246" y="1610486"/>
              <a:chExt cx="498447" cy="382007"/>
            </a:xfrm>
          </p:grpSpPr>
          <p:sp>
            <p:nvSpPr>
              <p:cNvPr id="346"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347" name="Rectangle 346"/>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348" name="Group 11"/>
              <p:cNvGrpSpPr>
                <a:grpSpLocks noChangeAspect="1"/>
              </p:cNvGrpSpPr>
              <p:nvPr/>
            </p:nvGrpSpPr>
            <p:grpSpPr bwMode="auto">
              <a:xfrm>
                <a:off x="7581678" y="1714920"/>
                <a:ext cx="111860" cy="111860"/>
                <a:chOff x="5664" y="1835"/>
                <a:chExt cx="73" cy="73"/>
              </a:xfrm>
              <a:solidFill>
                <a:srgbClr val="FFFFFF"/>
              </a:solidFill>
            </p:grpSpPr>
            <p:sp>
              <p:nvSpPr>
                <p:cNvPr id="349"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50"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51"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52"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grpSp>
        </p:grpSp>
        <p:grpSp>
          <p:nvGrpSpPr>
            <p:cNvPr id="353" name="Group 352"/>
            <p:cNvGrpSpPr/>
            <p:nvPr/>
          </p:nvGrpSpPr>
          <p:grpSpPr>
            <a:xfrm>
              <a:off x="10394103" y="2371172"/>
              <a:ext cx="160562" cy="266558"/>
              <a:chOff x="7084723" y="1610486"/>
              <a:chExt cx="212660" cy="353049"/>
            </a:xfrm>
          </p:grpSpPr>
          <p:sp>
            <p:nvSpPr>
              <p:cNvPr id="354" name="Rectangle 353"/>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355" name="Group 354"/>
              <p:cNvGrpSpPr/>
              <p:nvPr/>
            </p:nvGrpSpPr>
            <p:grpSpPr>
              <a:xfrm>
                <a:off x="7138556" y="1706457"/>
                <a:ext cx="104198" cy="130248"/>
                <a:chOff x="9444088" y="2885171"/>
                <a:chExt cx="107950" cy="134938"/>
              </a:xfrm>
              <a:solidFill>
                <a:srgbClr val="FFFFFF"/>
              </a:solidFill>
            </p:grpSpPr>
            <p:sp>
              <p:nvSpPr>
                <p:cNvPr id="358"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59"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grpSp>
          <p:sp>
            <p:nvSpPr>
              <p:cNvPr id="356" name="CellPhone_E8EA"/>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357" name="Straight Connector 356"/>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60" name="Group 359"/>
            <p:cNvGrpSpPr/>
            <p:nvPr/>
          </p:nvGrpSpPr>
          <p:grpSpPr>
            <a:xfrm>
              <a:off x="10128179" y="2371172"/>
              <a:ext cx="159961" cy="266558"/>
              <a:chOff x="6490922" y="1610486"/>
              <a:chExt cx="211865" cy="353049"/>
            </a:xfrm>
          </p:grpSpPr>
          <p:sp>
            <p:nvSpPr>
              <p:cNvPr id="361" name="Rectangle 360"/>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362" name="Group 30"/>
              <p:cNvGrpSpPr>
                <a:grpSpLocks noChangeAspect="1"/>
              </p:cNvGrpSpPr>
              <p:nvPr/>
            </p:nvGrpSpPr>
            <p:grpSpPr bwMode="auto">
              <a:xfrm>
                <a:off x="6545792" y="1729376"/>
                <a:ext cx="111361" cy="115269"/>
                <a:chOff x="5049" y="1841"/>
                <a:chExt cx="57" cy="59"/>
              </a:xfrm>
              <a:solidFill>
                <a:srgbClr val="FFFFFF"/>
              </a:solidFill>
            </p:grpSpPr>
            <p:sp>
              <p:nvSpPr>
                <p:cNvPr id="365" name="Freeform 31"/>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66" name="Freeform 32"/>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67" name="Freeform 33"/>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68" name="Freeform 34"/>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69" name="Freeform 35"/>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70" name="Freeform 36"/>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71" name="Freeform 37"/>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372" name="Freeform 38"/>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grpSp>
          <p:sp>
            <p:nvSpPr>
              <p:cNvPr id="363" name="CellPhone_E8EA"/>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364" name="Straight Connector 363"/>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sp>
        <p:nvSpPr>
          <p:cNvPr id="378" name="TextBox 377"/>
          <p:cNvSpPr txBox="1"/>
          <p:nvPr/>
        </p:nvSpPr>
        <p:spPr>
          <a:xfrm>
            <a:off x="10028999" y="3130808"/>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5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0" cap="none" spc="0" normalizeH="0" baseline="0" noProof="0">
              <a:ln>
                <a:noFill/>
              </a:ln>
              <a:gradFill>
                <a:gsLst>
                  <a:gs pos="0">
                    <a:srgbClr val="505050"/>
                  </a:gs>
                  <a:gs pos="100000">
                    <a:srgbClr val="505050"/>
                  </a:gs>
                </a:gsLst>
                <a:lin ang="5400000" scaled="1"/>
              </a:gradFill>
              <a:effectLst/>
              <a:uLnTx/>
              <a:uFillTx/>
              <a:latin typeface="Segoe"/>
              <a:ea typeface="+mn-ea"/>
              <a:cs typeface="+mn-cs"/>
            </a:endParaRPr>
          </a:p>
        </p:txBody>
      </p:sp>
      <p:sp>
        <p:nvSpPr>
          <p:cNvPr id="379" name="Rectangle 378"/>
          <p:cNvSpPr/>
          <p:nvPr/>
        </p:nvSpPr>
        <p:spPr>
          <a:xfrm>
            <a:off x="9907057" y="1643128"/>
            <a:ext cx="1521377" cy="257763"/>
          </a:xfrm>
          <a:prstGeom prst="rect">
            <a:avLst/>
          </a:prstGeom>
          <a:solidFill>
            <a:srgbClr val="0078D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rPr>
              <a:t>Clients</a:t>
            </a:r>
            <a:endPar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cxnSp>
        <p:nvCxnSpPr>
          <p:cNvPr id="380" name="Connector: Elbow 379"/>
          <p:cNvCxnSpPr>
            <a:stCxn id="394" idx="3"/>
            <a:endCxn id="376" idx="3"/>
          </p:cNvCxnSpPr>
          <p:nvPr/>
        </p:nvCxnSpPr>
        <p:spPr>
          <a:xfrm>
            <a:off x="11416736" y="2905790"/>
            <a:ext cx="934" cy="1027720"/>
          </a:xfrm>
          <a:prstGeom prst="bentConnector3">
            <a:avLst>
              <a:gd name="adj1" fmla="val 13697430"/>
            </a:avLst>
          </a:prstGeom>
          <a:solidFill>
            <a:srgbClr val="FFFFFF"/>
          </a:solidFill>
          <a:ln w="14224" cap="flat" cmpd="sng" algn="ctr">
            <a:solidFill>
              <a:srgbClr val="0078D7"/>
            </a:solidFill>
            <a:prstDash val="solid"/>
          </a:ln>
          <a:effectLst/>
        </p:spPr>
      </p:cxnSp>
      <p:sp>
        <p:nvSpPr>
          <p:cNvPr id="395" name="Rectangle 394"/>
          <p:cNvSpPr/>
          <p:nvPr/>
        </p:nvSpPr>
        <p:spPr bwMode="auto">
          <a:xfrm>
            <a:off x="9937749" y="3483186"/>
            <a:ext cx="1482179" cy="111054"/>
          </a:xfrm>
          <a:prstGeom prst="rect">
            <a:avLst/>
          </a:prstGeom>
          <a:solidFill>
            <a:srgbClr val="FFFFFF">
              <a:alpha val="80000"/>
            </a:srgbClr>
          </a:solidFill>
          <a:ln w="9525" cap="flat" cmpd="sng" algn="ctr">
            <a:noFill/>
            <a:prstDash val="solid"/>
            <a:headEnd type="none" w="med" len="med"/>
            <a:tailEnd type="none" w="med" len="med"/>
          </a:ln>
          <a:effectLst>
            <a:glow rad="101600">
              <a:srgbClr val="FFFFFF">
                <a:alpha val="60000"/>
              </a:srgbClr>
            </a:glow>
            <a:softEdge rad="31750"/>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396" name="Group 395"/>
          <p:cNvGrpSpPr/>
          <p:nvPr/>
        </p:nvGrpSpPr>
        <p:grpSpPr>
          <a:xfrm>
            <a:off x="10010219" y="3406894"/>
            <a:ext cx="329617" cy="252617"/>
            <a:chOff x="7398246" y="1610486"/>
            <a:chExt cx="498447" cy="382007"/>
          </a:xfrm>
        </p:grpSpPr>
        <p:sp>
          <p:nvSpPr>
            <p:cNvPr id="397"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398" name="Rectangle 397"/>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399" name="Group 11"/>
            <p:cNvGrpSpPr>
              <a:grpSpLocks noChangeAspect="1"/>
            </p:cNvGrpSpPr>
            <p:nvPr/>
          </p:nvGrpSpPr>
          <p:grpSpPr bwMode="auto">
            <a:xfrm>
              <a:off x="7581678" y="1714920"/>
              <a:ext cx="111860" cy="111860"/>
              <a:chOff x="5664" y="1835"/>
              <a:chExt cx="73" cy="73"/>
            </a:xfrm>
            <a:solidFill>
              <a:srgbClr val="FFFFFF"/>
            </a:solidFill>
          </p:grpSpPr>
          <p:sp>
            <p:nvSpPr>
              <p:cNvPr id="400"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401"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402"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403"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grpSp>
      </p:grpSp>
      <p:grpSp>
        <p:nvGrpSpPr>
          <p:cNvPr id="404" name="Group 403"/>
          <p:cNvGrpSpPr/>
          <p:nvPr/>
        </p:nvGrpSpPr>
        <p:grpSpPr>
          <a:xfrm>
            <a:off x="10470363" y="3405392"/>
            <a:ext cx="329617" cy="252617"/>
            <a:chOff x="2892310" y="4439341"/>
            <a:chExt cx="376337" cy="288423"/>
          </a:xfrm>
        </p:grpSpPr>
        <p:sp>
          <p:nvSpPr>
            <p:cNvPr id="405" name="monito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406" name="Rectangle 405"/>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407" name="Picture 406"/>
            <p:cNvPicPr>
              <a:picLocks noChangeAspect="1"/>
            </p:cNvPicPr>
            <p:nvPr/>
          </p:nvPicPr>
          <p:blipFill rotWithShape="1">
            <a:blip r:embed="rId3">
              <a:extLst>
                <a:ext uri="{28A0092B-C50C-407E-A947-70E740481C1C}">
                  <a14:useLocalDpi xmlns:a14="http://schemas.microsoft.com/office/drawing/2010/main" val="0"/>
                </a:ext>
              </a:extLst>
            </a:blip>
            <a:srcRect l="24884" r="23372" b="46072"/>
            <a:stretch>
              <a:fillRect/>
            </a:stretch>
          </p:blipFill>
          <p:spPr>
            <a:xfrm>
              <a:off x="3016842" y="4495234"/>
              <a:ext cx="137762" cy="116769"/>
            </a:xfrm>
            <a:prstGeom prst="rect">
              <a:avLst/>
            </a:prstGeom>
          </p:spPr>
        </p:pic>
      </p:grpSp>
      <p:grpSp>
        <p:nvGrpSpPr>
          <p:cNvPr id="408" name="Group 407"/>
          <p:cNvGrpSpPr/>
          <p:nvPr/>
        </p:nvGrpSpPr>
        <p:grpSpPr>
          <a:xfrm>
            <a:off x="10954011" y="3399645"/>
            <a:ext cx="334652" cy="252616"/>
            <a:chOff x="7987238" y="1610486"/>
            <a:chExt cx="506061" cy="382007"/>
          </a:xfrm>
        </p:grpSpPr>
        <p:sp>
          <p:nvSpPr>
            <p:cNvPr id="409" name="Rectangle 408"/>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410" name="Group 409"/>
            <p:cNvGrpSpPr/>
            <p:nvPr/>
          </p:nvGrpSpPr>
          <p:grpSpPr>
            <a:xfrm>
              <a:off x="7987238" y="1610486"/>
              <a:ext cx="498447" cy="382007"/>
              <a:chOff x="9563138" y="2462727"/>
              <a:chExt cx="516394" cy="395761"/>
            </a:xfrm>
          </p:grpSpPr>
          <p:sp>
            <p:nvSpPr>
              <p:cNvPr id="411"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412" name="Group 411"/>
              <p:cNvGrpSpPr/>
              <p:nvPr/>
            </p:nvGrpSpPr>
            <p:grpSpPr>
              <a:xfrm>
                <a:off x="9746672" y="2545410"/>
                <a:ext cx="107950" cy="134938"/>
                <a:chOff x="9444088" y="2885171"/>
                <a:chExt cx="107950" cy="134938"/>
              </a:xfrm>
              <a:solidFill>
                <a:srgbClr val="505050"/>
              </a:solidFill>
            </p:grpSpPr>
            <p:sp>
              <p:nvSpPr>
                <p:cNvPr id="413"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sp>
              <p:nvSpPr>
                <p:cNvPr id="414"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23" name="Group 22"/>
          <p:cNvGrpSpPr/>
          <p:nvPr/>
        </p:nvGrpSpPr>
        <p:grpSpPr>
          <a:xfrm>
            <a:off x="9926264" y="1208446"/>
            <a:ext cx="1253078" cy="1697344"/>
            <a:chOff x="10096080" y="1208446"/>
            <a:chExt cx="1253078" cy="1697344"/>
          </a:xfrm>
        </p:grpSpPr>
        <p:cxnSp>
          <p:nvCxnSpPr>
            <p:cNvPr id="373" name="Straight Connector 372"/>
            <p:cNvCxnSpPr/>
            <p:nvPr/>
          </p:nvCxnSpPr>
          <p:spPr>
            <a:xfrm>
              <a:off x="10854867" y="2691273"/>
              <a:ext cx="0" cy="153525"/>
            </a:xfrm>
            <a:prstGeom prst="line">
              <a:avLst/>
            </a:prstGeom>
            <a:noFill/>
            <a:ln w="19050" cap="flat" cmpd="sng" algn="ctr">
              <a:solidFill>
                <a:srgbClr val="505050"/>
              </a:solidFill>
              <a:prstDash val="solid"/>
              <a:headEnd type="none"/>
              <a:tailEnd type="none"/>
            </a:ln>
            <a:effectLst/>
          </p:spPr>
        </p:cxnSp>
        <p:cxnSp>
          <p:nvCxnSpPr>
            <p:cNvPr id="374" name="Straight Connector 373"/>
            <p:cNvCxnSpPr/>
            <p:nvPr/>
          </p:nvCxnSpPr>
          <p:spPr>
            <a:xfrm>
              <a:off x="10208886" y="2691273"/>
              <a:ext cx="0" cy="153525"/>
            </a:xfrm>
            <a:prstGeom prst="line">
              <a:avLst/>
            </a:prstGeom>
            <a:noFill/>
            <a:ln w="19050" cap="flat" cmpd="sng" algn="ctr">
              <a:solidFill>
                <a:srgbClr val="505050"/>
              </a:solidFill>
              <a:prstDash val="solid"/>
              <a:headEnd type="none"/>
              <a:tailEnd type="none"/>
            </a:ln>
            <a:effectLst/>
          </p:spPr>
        </p:cxnSp>
        <p:cxnSp>
          <p:nvCxnSpPr>
            <p:cNvPr id="375" name="Straight Connector 374"/>
            <p:cNvCxnSpPr/>
            <p:nvPr/>
          </p:nvCxnSpPr>
          <p:spPr>
            <a:xfrm>
              <a:off x="10470126" y="2691273"/>
              <a:ext cx="0" cy="153525"/>
            </a:xfrm>
            <a:prstGeom prst="line">
              <a:avLst/>
            </a:prstGeom>
            <a:noFill/>
            <a:ln w="19050" cap="flat" cmpd="sng" algn="ctr">
              <a:solidFill>
                <a:srgbClr val="505050"/>
              </a:solidFill>
              <a:prstDash val="solid"/>
              <a:headEnd type="none"/>
              <a:tailEnd type="none"/>
            </a:ln>
            <a:effectLst/>
          </p:spPr>
        </p:cxnSp>
        <p:cxnSp>
          <p:nvCxnSpPr>
            <p:cNvPr id="377" name="Straight Connector 376"/>
            <p:cNvCxnSpPr/>
            <p:nvPr/>
          </p:nvCxnSpPr>
          <p:spPr>
            <a:xfrm>
              <a:off x="11349158" y="2691273"/>
              <a:ext cx="0" cy="153525"/>
            </a:xfrm>
            <a:prstGeom prst="line">
              <a:avLst/>
            </a:prstGeom>
            <a:noFill/>
            <a:ln w="19050" cap="flat" cmpd="sng" algn="ctr">
              <a:solidFill>
                <a:srgbClr val="505050"/>
              </a:solidFill>
              <a:prstDash val="solid"/>
              <a:headEnd type="none"/>
              <a:tailEnd type="none"/>
            </a:ln>
            <a:effectLst/>
          </p:spPr>
        </p:cxnSp>
        <p:cxnSp>
          <p:nvCxnSpPr>
            <p:cNvPr id="117" name="Connector: Elbow 116"/>
            <p:cNvCxnSpPr>
              <a:stCxn id="121" idx="3"/>
              <a:endCxn id="394" idx="1"/>
            </p:cNvCxnSpPr>
            <p:nvPr/>
          </p:nvCxnSpPr>
          <p:spPr>
            <a:xfrm flipH="1">
              <a:off x="10096080" y="1208446"/>
              <a:ext cx="418039" cy="1697344"/>
            </a:xfrm>
            <a:prstGeom prst="bentConnector5">
              <a:avLst>
                <a:gd name="adj1" fmla="val -24364"/>
                <a:gd name="adj2" fmla="val 21096"/>
                <a:gd name="adj3" fmla="val 15468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8915821" y="1087907"/>
            <a:ext cx="1428482" cy="241077"/>
            <a:chOff x="9721483" y="1816015"/>
            <a:chExt cx="1428482" cy="241077"/>
          </a:xfrm>
        </p:grpSpPr>
        <p:sp>
          <p:nvSpPr>
            <p:cNvPr id="121" name="Rectangle 120">
              <a:hlinkClick r:id="rId4" tooltip="Provdes simple ways to help secure resources in the cloud and on-premises using configurable policy for device integrity, multi-factor authentication, detection of stolen and phished credentials, and more."/>
            </p:cNvPr>
            <p:cNvSpPr/>
            <p:nvPr/>
          </p:nvSpPr>
          <p:spPr>
            <a:xfrm>
              <a:off x="9721483" y="1816015"/>
              <a:ext cx="1428482"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24" name="Picture 123"/>
            <p:cNvPicPr>
              <a:picLocks noChangeAspect="1"/>
            </p:cNvPicPr>
            <p:nvPr/>
          </p:nvPicPr>
          <p:blipFill rotWithShape="1">
            <a:blip r:embed="rId5"/>
            <a:srcRect l="22948" t="1" b="1811"/>
            <a:stretch>
              <a:fillRect/>
            </a:stretch>
          </p:blipFill>
          <p:spPr>
            <a:xfrm flipV="1">
              <a:off x="9764127" y="1889446"/>
              <a:ext cx="268951" cy="108569"/>
            </a:xfrm>
            <a:prstGeom prst="rect">
              <a:avLst/>
            </a:prstGeom>
          </p:spPr>
        </p:pic>
      </p:grpSp>
      <p:cxnSp>
        <p:nvCxnSpPr>
          <p:cNvPr id="183" name="Connector: Elbow 182"/>
          <p:cNvCxnSpPr/>
          <p:nvPr/>
        </p:nvCxnSpPr>
        <p:spPr>
          <a:xfrm rot="16200000" flipH="1">
            <a:off x="9749752" y="2800185"/>
            <a:ext cx="3184864" cy="146074"/>
          </a:xfrm>
          <a:prstGeom prst="bentConnector4">
            <a:avLst>
              <a:gd name="adj1" fmla="val 5797"/>
              <a:gd name="adj2" fmla="val 266269"/>
            </a:avLst>
          </a:prstGeom>
          <a:solidFill>
            <a:srgbClr val="FFFFFF"/>
          </a:solidFill>
          <a:ln w="14224" cap="flat" cmpd="sng" algn="ctr">
            <a:solidFill>
              <a:srgbClr val="0078D7"/>
            </a:solidFill>
            <a:prstDash val="solid"/>
          </a:ln>
          <a:effectLst/>
        </p:spPr>
      </p:cxnSp>
      <p:sp>
        <p:nvSpPr>
          <p:cNvPr id="394" name="Rectangle 393">
            <a:hlinkClick r:id="rId6" tooltip="Microsoft Intune provides mobile device management, mobile application management, and PC management capabilities from the cloud. "/>
          </p:cNvPr>
          <p:cNvSpPr/>
          <p:nvPr/>
        </p:nvSpPr>
        <p:spPr>
          <a:xfrm>
            <a:off x="9926264" y="2799927"/>
            <a:ext cx="1490472" cy="211725"/>
          </a:xfrm>
          <a:prstGeom prst="rect">
            <a:avLst/>
          </a:prstGeom>
          <a:solidFill>
            <a:srgbClr val="FFFFFF"/>
          </a:solidFill>
          <a:ln w="14224" cap="flat" cmpd="sng" algn="ctr">
            <a:solidFill>
              <a:srgbClr val="0078D7"/>
            </a:solidFill>
            <a:prstDash val="solid"/>
          </a:ln>
          <a:effectLst/>
        </p:spPr>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Intune MDM/MAM</a:t>
            </a: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252" name="Rectangle 251"/>
          <p:cNvSpPr/>
          <p:nvPr/>
        </p:nvSpPr>
        <p:spPr>
          <a:xfrm>
            <a:off x="10561544" y="1087491"/>
            <a:ext cx="1381551"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a:t>
            </a:r>
            <a:endParaRPr kumimoji="0" lang="en-US" sz="9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146" name="Picture 14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grpSp>
        <p:nvGrpSpPr>
          <p:cNvPr id="221" name="Group 220"/>
          <p:cNvGrpSpPr/>
          <p:nvPr/>
        </p:nvGrpSpPr>
        <p:grpSpPr>
          <a:xfrm>
            <a:off x="9755344" y="5090796"/>
            <a:ext cx="1880731" cy="1256281"/>
            <a:chOff x="123155" y="5495239"/>
            <a:chExt cx="1880731" cy="1256281"/>
          </a:xfrm>
        </p:grpSpPr>
        <p:grpSp>
          <p:nvGrpSpPr>
            <p:cNvPr id="254" name="Group 253"/>
            <p:cNvGrpSpPr/>
            <p:nvPr/>
          </p:nvGrpSpPr>
          <p:grpSpPr>
            <a:xfrm>
              <a:off x="123155" y="5495239"/>
              <a:ext cx="1880731" cy="1256281"/>
              <a:chOff x="123155" y="5307127"/>
              <a:chExt cx="1880731" cy="1256281"/>
            </a:xfrm>
          </p:grpSpPr>
          <p:grpSp>
            <p:nvGrpSpPr>
              <p:cNvPr id="256" name="Group 255"/>
              <p:cNvGrpSpPr/>
              <p:nvPr/>
            </p:nvGrpSpPr>
            <p:grpSpPr>
              <a:xfrm>
                <a:off x="123155" y="5307127"/>
                <a:ext cx="1806256" cy="1249821"/>
                <a:chOff x="3815487" y="5386989"/>
                <a:chExt cx="1806256" cy="1249821"/>
              </a:xfrm>
            </p:grpSpPr>
            <p:sp>
              <p:nvSpPr>
                <p:cNvPr id="258" name="Rectangle 257">
                  <a:hlinkClick r:id="rId8" tooltip="Windows 10 is designed to protect against known and emerging security threats across the spectrum of attack vectors. Windows 10 security features focus on Identity security and usability, Information protection, and Malware resistance."/>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defRPr/>
                  </a:pPr>
                  <a:endParaRPr kumimoji="0" lang="en-US" sz="9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59" name="Rounded Rectangle 1457">
                  <a:hlinkClick r:id="rId8" tooltip="Windows 10 is designed to protect against known and emerging security threats across the spectrum of attack vectors. Windows 10 security features focus on Identity security and usability, Information protection, and Malware resistance."/>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endParaRPr lang="en-US" sz="6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Attack surface</a:t>
                  </a:r>
                  <a:br>
                    <a:rPr lang="en-US" sz="600">
                      <a:gradFill>
                        <a:gsLst>
                          <a:gs pos="0">
                            <a:srgbClr val="505050">
                              <a:lumMod val="75000"/>
                            </a:srgbClr>
                          </a:gs>
                          <a:gs pos="100000">
                            <a:srgbClr val="505050">
                              <a:lumMod val="75000"/>
                            </a:srgbClr>
                          </a:gs>
                        </a:gsLst>
                        <a:lin ang="5400000" scaled="1"/>
                      </a:gradFill>
                    </a:rPr>
                  </a:br>
                  <a:r>
                    <a:rPr lang="en-US" sz="600">
                      <a:gradFill>
                        <a:gsLst>
                          <a:gs pos="0">
                            <a:srgbClr val="505050">
                              <a:lumMod val="75000"/>
                            </a:srgbClr>
                          </a:gs>
                          <a:gs pos="100000">
                            <a:srgbClr val="505050">
                              <a:lumMod val="75000"/>
                            </a:srgbClr>
                          </a:gs>
                        </a:gsLst>
                        <a:lin ang="5400000" scaled="1"/>
                      </a:gradFill>
                    </a:rPr>
                    <a:t>reduction</a:t>
                  </a:r>
                  <a:endParaRPr lang="en-US" sz="6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defRPr/>
                  </a:pPr>
                  <a:br>
                    <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260" name="Picture 259"/>
                <p:cNvPicPr>
                  <a:picLocks noChangeAspect="1"/>
                </p:cNvPicPr>
                <p:nvPr/>
              </p:nvPicPr>
              <p:blipFill>
                <a:blip r:embed="rId9">
                  <a:duotone>
                    <a:prstClr val="black"/>
                    <a:schemeClr val="accent1">
                      <a:tint val="45000"/>
                      <a:satMod val="400000"/>
                    </a:schemeClr>
                  </a:duotone>
                </a:blip>
                <a:stretch>
                  <a:fillRect/>
                </a:stretch>
              </p:blipFill>
              <p:spPr>
                <a:xfrm>
                  <a:off x="3916596" y="5433241"/>
                  <a:ext cx="167254" cy="164690"/>
                </a:xfrm>
                <a:prstGeom prst="rect">
                  <a:avLst/>
                </a:prstGeom>
              </p:spPr>
            </p:pic>
            <p:sp>
              <p:nvSpPr>
                <p:cNvPr id="261" name="Rectangle 260">
                  <a:hlinkClick r:id="rId10"/>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endPar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sp>
            <p:nvSpPr>
              <p:cNvPr id="257" name="TextBox 256"/>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App control</a:t>
                </a:r>
                <a:endParaRPr lang="en-US" sz="600">
                  <a:gradFill>
                    <a:gsLst>
                      <a:gs pos="0">
                        <a:srgbClr val="505050">
                          <a:lumMod val="75000"/>
                        </a:srgbClr>
                      </a:gs>
                      <a:gs pos="100000">
                        <a:srgbClr val="505050">
                          <a:lumMod val="75000"/>
                        </a:srgbClr>
                      </a:gs>
                    </a:gsLst>
                    <a:lin ang="5400000" scaled="1"/>
                  </a:gradFill>
                </a:endParaRPr>
              </a:p>
              <a:p>
                <a:pPr>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Isolation</a:t>
                </a:r>
                <a:endParaRPr lang="en-US" sz="600">
                  <a:gradFill>
                    <a:gsLst>
                      <a:gs pos="0">
                        <a:srgbClr val="505050">
                          <a:lumMod val="75000"/>
                        </a:srgbClr>
                      </a:gs>
                      <a:gs pos="100000">
                        <a:srgbClr val="505050">
                          <a:lumMod val="75000"/>
                        </a:srgbClr>
                      </a:gs>
                    </a:gsLst>
                    <a:lin ang="5400000" scaled="1"/>
                  </a:gradFill>
                </a:endParaRP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Antivirus</a:t>
                </a:r>
                <a:endParaRPr lang="en-US" sz="600">
                  <a:gradFill>
                    <a:gsLst>
                      <a:gs pos="0">
                        <a:srgbClr val="505050">
                          <a:lumMod val="75000"/>
                        </a:srgbClr>
                      </a:gs>
                      <a:gs pos="100000">
                        <a:srgbClr val="505050">
                          <a:lumMod val="75000"/>
                        </a:srgbClr>
                      </a:gs>
                    </a:gsLst>
                    <a:lin ang="5400000" scaled="1"/>
                  </a:gradFill>
                </a:endParaRPr>
              </a:p>
              <a:p>
                <a:pPr lvl="0">
                  <a:lnSpc>
                    <a:spcPct val="90000"/>
                  </a:lnSpc>
                  <a:spcAft>
                    <a:spcPts val="150"/>
                  </a:spcAft>
                  <a:defRPr/>
                </a:pPr>
                <a:r>
                  <a:rPr lang="en-US" sz="600">
                    <a:gradFill>
                      <a:gsLst>
                        <a:gs pos="0">
                          <a:srgbClr val="505050">
                            <a:lumMod val="75000"/>
                          </a:srgbClr>
                        </a:gs>
                        <a:gs pos="100000">
                          <a:srgbClr val="505050">
                            <a:lumMod val="75000"/>
                          </a:srgbClr>
                        </a:gs>
                      </a:gsLst>
                      <a:lin ang="5400000" scaled="1"/>
                    </a:gradFill>
                  </a:rPr>
                  <a:t>Behavior monitoring</a:t>
                </a:r>
                <a:endParaRPr lang="en-US" sz="600">
                  <a:gradFill>
                    <a:gsLst>
                      <a:gs pos="0">
                        <a:srgbClr val="505050">
                          <a:lumMod val="75000"/>
                        </a:srgbClr>
                      </a:gs>
                      <a:gs pos="100000">
                        <a:srgbClr val="505050">
                          <a:lumMod val="75000"/>
                        </a:srgbClr>
                      </a:gs>
                    </a:gsLst>
                    <a:lin ang="5400000" scaled="1"/>
                  </a:gradFill>
                </a:endParaRPr>
              </a:p>
            </p:txBody>
          </p:sp>
        </p:grpSp>
        <p:sp>
          <p:nvSpPr>
            <p:cNvPr id="255" name="Rectangle 254">
              <a:hlinkClick r:id="rId11" tooltip="S mode is an enhanced security mode of Windows 10. This enables all enterprise security features and only allows approved applications to run. "/>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262" name="Group 261"/>
          <p:cNvGrpSpPr/>
          <p:nvPr/>
        </p:nvGrpSpPr>
        <p:grpSpPr>
          <a:xfrm>
            <a:off x="9934863" y="4169811"/>
            <a:ext cx="1530464" cy="826602"/>
            <a:chOff x="266024" y="4531618"/>
            <a:chExt cx="1530464" cy="826602"/>
          </a:xfrm>
        </p:grpSpPr>
        <p:grpSp>
          <p:nvGrpSpPr>
            <p:cNvPr id="263" name="Group 262"/>
            <p:cNvGrpSpPr/>
            <p:nvPr/>
          </p:nvGrpSpPr>
          <p:grpSpPr>
            <a:xfrm>
              <a:off x="266024" y="4531618"/>
              <a:ext cx="1530464" cy="826602"/>
              <a:chOff x="642736" y="6066403"/>
              <a:chExt cx="1530464" cy="826602"/>
            </a:xfrm>
          </p:grpSpPr>
          <p:sp>
            <p:nvSpPr>
              <p:cNvPr id="323" name="Rectangle 322">
                <a:hlinkClick r:id="rId12" tooltip="Windows Defender Advanced Threat Protection (ATP) provides a broad set of powerful protective controls in Windows 10 + Endpoint Detection and Response (EDR) across platforms (via partners) + Automated Incident Response Services"/>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24" name="Picture 323"/>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264" name="Picture 263"/>
            <p:cNvPicPr>
              <a:picLocks noChangeAspect="1"/>
            </p:cNvPicPr>
            <p:nvPr/>
          </p:nvPicPr>
          <p:blipFill rotWithShape="1">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1552616" y="4772356"/>
              <a:ext cx="138191" cy="105225"/>
            </a:xfrm>
            <a:prstGeom prst="rect">
              <a:avLst/>
            </a:prstGeom>
          </p:spPr>
        </p:pic>
        <p:grpSp>
          <p:nvGrpSpPr>
            <p:cNvPr id="265" name="Group 264"/>
            <p:cNvGrpSpPr/>
            <p:nvPr/>
          </p:nvGrpSpPr>
          <p:grpSpPr>
            <a:xfrm>
              <a:off x="1434370" y="4744861"/>
              <a:ext cx="116598" cy="222844"/>
              <a:chOff x="2136298" y="4226790"/>
              <a:chExt cx="196678" cy="375893"/>
            </a:xfrm>
          </p:grpSpPr>
          <p:sp>
            <p:nvSpPr>
              <p:cNvPr id="321" name="Rectangle 320"/>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22"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266" name="Oval 265"/>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267" name="Picture 266"/>
            <p:cNvPicPr>
              <a:picLocks noChangeAspect="1"/>
            </p:cNvPicPr>
            <p:nvPr/>
          </p:nvPicPr>
          <p:blipFill rotWithShape="1">
            <a:blip r:embed="rId15" cstate="email"/>
            <a:srcRect r="83295"/>
            <a:stretch>
              <a:fillRect/>
            </a:stretch>
          </p:blipFill>
          <p:spPr>
            <a:xfrm>
              <a:off x="1614831" y="4877476"/>
              <a:ext cx="100469" cy="87602"/>
            </a:xfrm>
            <a:prstGeom prst="rect">
              <a:avLst/>
            </a:prstGeom>
          </p:spPr>
        </p:pic>
        <p:grpSp>
          <p:nvGrpSpPr>
            <p:cNvPr id="268" name="Group 267"/>
            <p:cNvGrpSpPr/>
            <p:nvPr/>
          </p:nvGrpSpPr>
          <p:grpSpPr>
            <a:xfrm>
              <a:off x="929436" y="4810091"/>
              <a:ext cx="204812" cy="156967"/>
              <a:chOff x="2892310" y="4439341"/>
              <a:chExt cx="376337" cy="288423"/>
            </a:xfrm>
          </p:grpSpPr>
          <p:sp>
            <p:nvSpPr>
              <p:cNvPr id="318" name="monito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319" name="Rectangle 318"/>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320" name="Picture 319"/>
              <p:cNvPicPr>
                <a:picLocks noChangeAspect="1"/>
              </p:cNvPicPr>
              <p:nvPr/>
            </p:nvPicPr>
            <p:blipFill rotWithShape="1">
              <a:blip r:embed="rId3">
                <a:extLst>
                  <a:ext uri="{28A0092B-C50C-407E-A947-70E740481C1C}">
                    <a14:useLocalDpi xmlns:a14="http://schemas.microsoft.com/office/drawing/2010/main" val="0"/>
                  </a:ext>
                </a:extLst>
              </a:blip>
              <a:srcRect l="24884" r="23372" b="46072"/>
              <a:stretch>
                <a:fillRect/>
              </a:stretch>
            </p:blipFill>
            <p:spPr>
              <a:xfrm>
                <a:off x="3016842" y="4495234"/>
                <a:ext cx="137762" cy="116769"/>
              </a:xfrm>
              <a:prstGeom prst="rect">
                <a:avLst/>
              </a:prstGeom>
            </p:spPr>
          </p:pic>
        </p:grpSp>
        <p:grpSp>
          <p:nvGrpSpPr>
            <p:cNvPr id="269" name="Group 268"/>
            <p:cNvGrpSpPr/>
            <p:nvPr/>
          </p:nvGrpSpPr>
          <p:grpSpPr>
            <a:xfrm>
              <a:off x="1180339" y="4810091"/>
              <a:ext cx="207940" cy="156966"/>
              <a:chOff x="7987238" y="1610486"/>
              <a:chExt cx="506061" cy="382007"/>
            </a:xfrm>
          </p:grpSpPr>
          <p:sp>
            <p:nvSpPr>
              <p:cNvPr id="312" name="Rectangle 311"/>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313" name="Group 312"/>
              <p:cNvGrpSpPr/>
              <p:nvPr/>
            </p:nvGrpSpPr>
            <p:grpSpPr>
              <a:xfrm>
                <a:off x="7987238" y="1610486"/>
                <a:ext cx="498447" cy="382007"/>
                <a:chOff x="9563138" y="2462727"/>
                <a:chExt cx="516394" cy="395761"/>
              </a:xfrm>
            </p:grpSpPr>
            <p:sp>
              <p:nvSpPr>
                <p:cNvPr id="314" name="monito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315" name="Group 314"/>
                <p:cNvGrpSpPr/>
                <p:nvPr/>
              </p:nvGrpSpPr>
              <p:grpSpPr>
                <a:xfrm>
                  <a:off x="9746672" y="2545410"/>
                  <a:ext cx="107950" cy="134938"/>
                  <a:chOff x="9444088" y="2885171"/>
                  <a:chExt cx="107950" cy="134938"/>
                </a:xfrm>
                <a:solidFill>
                  <a:schemeClr val="tx1"/>
                </a:solidFill>
              </p:grpSpPr>
              <p:sp>
                <p:nvSpPr>
                  <p:cNvPr id="316"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317"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grpSp>
          <p:nvGrpSpPr>
            <p:cNvPr id="270" name="Group 269"/>
            <p:cNvGrpSpPr/>
            <p:nvPr/>
          </p:nvGrpSpPr>
          <p:grpSpPr>
            <a:xfrm>
              <a:off x="533767" y="4767288"/>
              <a:ext cx="98675" cy="163816"/>
              <a:chOff x="7084723" y="1610486"/>
              <a:chExt cx="212660" cy="353049"/>
            </a:xfrm>
          </p:grpSpPr>
          <p:sp>
            <p:nvSpPr>
              <p:cNvPr id="306" name="Rectangle 305"/>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307" name="Group 306"/>
              <p:cNvGrpSpPr/>
              <p:nvPr/>
            </p:nvGrpSpPr>
            <p:grpSpPr>
              <a:xfrm>
                <a:off x="7138556" y="1706457"/>
                <a:ext cx="104198" cy="130248"/>
                <a:chOff x="9444088" y="2885171"/>
                <a:chExt cx="107950" cy="134938"/>
              </a:xfrm>
              <a:solidFill>
                <a:schemeClr val="bg1"/>
              </a:solidFill>
            </p:grpSpPr>
            <p:sp>
              <p:nvSpPr>
                <p:cNvPr id="310" name="Freeform 26"/>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311" name="Freeform 27"/>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308" name="CellPhone_E8EA"/>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309" name="Straight Connector 308"/>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p:nvGrpSpPr>
          <p:grpSpPr>
            <a:xfrm>
              <a:off x="389370" y="4767288"/>
              <a:ext cx="98306" cy="163816"/>
              <a:chOff x="6490922" y="1610486"/>
              <a:chExt cx="211865" cy="353049"/>
            </a:xfrm>
          </p:grpSpPr>
          <p:sp>
            <p:nvSpPr>
              <p:cNvPr id="294" name="Rectangle 293"/>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295" name="Group 30"/>
              <p:cNvGrpSpPr>
                <a:grpSpLocks noChangeAspect="1"/>
              </p:cNvGrpSpPr>
              <p:nvPr/>
            </p:nvGrpSpPr>
            <p:grpSpPr bwMode="auto">
              <a:xfrm>
                <a:off x="6545792" y="1729376"/>
                <a:ext cx="111361" cy="115269"/>
                <a:chOff x="5049" y="1841"/>
                <a:chExt cx="57" cy="59"/>
              </a:xfrm>
              <a:solidFill>
                <a:schemeClr val="bg1"/>
              </a:solidFill>
            </p:grpSpPr>
            <p:sp>
              <p:nvSpPr>
                <p:cNvPr id="298" name="Freeform 31"/>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299" name="Freeform 32"/>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300" name="Freeform 33"/>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301" name="Freeform 34"/>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302" name="Freeform 35"/>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303" name="Freeform 36"/>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304" name="Freeform 37"/>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305" name="Freeform 38"/>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sp>
            <p:nvSpPr>
              <p:cNvPr id="296" name="CellPhone_E8EA"/>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297" name="Straight Connector 296"/>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463024" y="4882627"/>
              <a:ext cx="93897" cy="93896"/>
              <a:chOff x="-160990" y="5259439"/>
              <a:chExt cx="109394" cy="109393"/>
            </a:xfrm>
          </p:grpSpPr>
          <p:sp>
            <p:nvSpPr>
              <p:cNvPr id="292" name="Oval 291"/>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93"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273" name="Group 272"/>
            <p:cNvGrpSpPr/>
            <p:nvPr/>
          </p:nvGrpSpPr>
          <p:grpSpPr>
            <a:xfrm>
              <a:off x="1316431" y="4878196"/>
              <a:ext cx="93897" cy="93896"/>
              <a:chOff x="-160990" y="5259439"/>
              <a:chExt cx="109394" cy="109393"/>
            </a:xfrm>
          </p:grpSpPr>
          <p:sp>
            <p:nvSpPr>
              <p:cNvPr id="290" name="Oval 289"/>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91"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274" name="Group 273"/>
            <p:cNvGrpSpPr/>
            <p:nvPr/>
          </p:nvGrpSpPr>
          <p:grpSpPr>
            <a:xfrm>
              <a:off x="1492115" y="4797767"/>
              <a:ext cx="93897" cy="93896"/>
              <a:chOff x="-160990" y="5259439"/>
              <a:chExt cx="109394" cy="109393"/>
            </a:xfrm>
          </p:grpSpPr>
          <p:sp>
            <p:nvSpPr>
              <p:cNvPr id="288" name="Oval 287"/>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89" name="Commitments_EC4D"/>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275" name="Freeform 6"/>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sp>
          <p:nvSpPr>
            <p:cNvPr id="276" name="Rectangle 275">
              <a:hlinkClick r:id="rId16" tooltip="Secure score is like a credit score for security. It assesses regular activities and security settings, assigns a score, and helps you plan to mitigate your risks. Supports Office 365 and Windows 10. "/>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endPar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277" name="Rectangle 276">
              <a:hlinkClick r:id="rId17" tooltip="Threat analytics helps you continually assess and control risk exposure to threats like Spectre and Meltdown. "/>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endParaRPr lang="en-US" sz="75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cxnSp>
          <p:nvCxnSpPr>
            <p:cNvPr id="278" name="Connector: Elbow 277"/>
            <p:cNvCxnSpPr>
              <a:stCxn id="276" idx="0"/>
              <a:endCxn id="282"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Connector: Elbow 278"/>
            <p:cNvCxnSpPr>
              <a:stCxn id="277" idx="0"/>
              <a:endCxn id="282"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80" name="Group 279"/>
            <p:cNvGrpSpPr/>
            <p:nvPr/>
          </p:nvGrpSpPr>
          <p:grpSpPr>
            <a:xfrm>
              <a:off x="678533" y="4814224"/>
              <a:ext cx="204812" cy="156967"/>
              <a:chOff x="7398246" y="1610486"/>
              <a:chExt cx="498447" cy="382007"/>
            </a:xfrm>
          </p:grpSpPr>
          <p:sp>
            <p:nvSpPr>
              <p:cNvPr id="281" name="monito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82" name="Rectangle 281"/>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283" name="Group 11"/>
              <p:cNvGrpSpPr>
                <a:grpSpLocks noChangeAspect="1"/>
              </p:cNvGrpSpPr>
              <p:nvPr/>
            </p:nvGrpSpPr>
            <p:grpSpPr bwMode="auto">
              <a:xfrm>
                <a:off x="7581678" y="1714920"/>
                <a:ext cx="111860" cy="111860"/>
                <a:chOff x="5664" y="1835"/>
                <a:chExt cx="73" cy="73"/>
              </a:xfrm>
              <a:solidFill>
                <a:schemeClr val="bg1"/>
              </a:solidFill>
            </p:grpSpPr>
            <p:sp>
              <p:nvSpPr>
                <p:cNvPr id="284" name="Freeform 12"/>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285" name="Freeform 13"/>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286" name="Freeform 14"/>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sp>
              <p:nvSpPr>
                <p:cNvPr id="287" name="Freeform 15"/>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05050"/>
                    </a:solidFill>
                    <a:effectLst/>
                    <a:uLnTx/>
                    <a:uFillTx/>
                    <a:latin typeface="Segoe UI" panose="020B0502040204020203"/>
                    <a:ea typeface="+mn-ea"/>
                    <a:cs typeface="+mn-cs"/>
                  </a:endParaRPr>
                </a:p>
              </p:txBody>
            </p:sp>
          </p:grpSp>
        </p:grpSp>
      </p:grpSp>
      <p:cxnSp>
        <p:nvCxnSpPr>
          <p:cNvPr id="158" name="Connector: Elbow 157"/>
          <p:cNvCxnSpPr/>
          <p:nvPr/>
        </p:nvCxnSpPr>
        <p:spPr>
          <a:xfrm rot="10800000">
            <a:off x="6407150" y="2206626"/>
            <a:ext cx="3422288" cy="1726889"/>
          </a:xfrm>
          <a:prstGeom prst="bentConnector3">
            <a:avLst>
              <a:gd name="adj1" fmla="val 11406"/>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auto">
          <a:xfrm>
            <a:off x="7668138" y="2431430"/>
            <a:ext cx="238388" cy="168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nvGrpSpPr>
          <p:cNvPr id="39" name="Group 38"/>
          <p:cNvGrpSpPr/>
          <p:nvPr/>
        </p:nvGrpSpPr>
        <p:grpSpPr>
          <a:xfrm>
            <a:off x="7784917" y="2515580"/>
            <a:ext cx="2149947" cy="3320476"/>
            <a:chOff x="7784917" y="2515580"/>
            <a:chExt cx="2149947" cy="3320476"/>
          </a:xfrm>
        </p:grpSpPr>
        <p:cxnSp>
          <p:nvCxnSpPr>
            <p:cNvPr id="164" name="Connector: Elbow 163"/>
            <p:cNvCxnSpPr>
              <a:stCxn id="259" idx="1"/>
              <a:endCxn id="15" idx="3"/>
            </p:cNvCxnSpPr>
            <p:nvPr/>
          </p:nvCxnSpPr>
          <p:spPr>
            <a:xfrm rot="10800000">
              <a:off x="7906526" y="2515580"/>
              <a:ext cx="1848818" cy="3320476"/>
            </a:xfrm>
            <a:prstGeom prst="bentConnector3">
              <a:avLst>
                <a:gd name="adj1" fmla="val 24034"/>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Connector: Elbow 192"/>
            <p:cNvCxnSpPr>
              <a:stCxn id="323" idx="1"/>
            </p:cNvCxnSpPr>
            <p:nvPr/>
          </p:nvCxnSpPr>
          <p:spPr>
            <a:xfrm rot="10800000" flipV="1">
              <a:off x="7784917" y="4583112"/>
              <a:ext cx="2149947" cy="364012"/>
            </a:xfrm>
            <a:prstGeom prst="bentConnector3">
              <a:avLst>
                <a:gd name="adj1" fmla="val 29177"/>
              </a:avLst>
            </a:prstGeom>
            <a:ln w="28575">
              <a:solidFill>
                <a:srgbClr val="579B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xEl>
                                              <p:pRg st="11" end="11"/>
                                            </p:txEl>
                                          </p:spTgt>
                                        </p:tgtEl>
                                        <p:attrNameLst>
                                          <p:attrName>style.visibility</p:attrName>
                                        </p:attrNameLst>
                                      </p:cBhvr>
                                      <p:to>
                                        <p:strVal val="visible"/>
                                      </p:to>
                                    </p:set>
                                    <p:animEffect transition="in" filter="fade">
                                      <p:cBhvr>
                                        <p:cTn id="16" dur="500"/>
                                        <p:tgtEl>
                                          <p:spTgt spid="14">
                                            <p:txEl>
                                              <p:pRg st="11" end="1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
                                            <p:txEl>
                                              <p:pRg st="12" end="12"/>
                                            </p:txEl>
                                          </p:spTgt>
                                        </p:tgtEl>
                                        <p:attrNameLst>
                                          <p:attrName>style.visibility</p:attrName>
                                        </p:attrNameLst>
                                      </p:cBhvr>
                                      <p:to>
                                        <p:strVal val="visible"/>
                                      </p:to>
                                    </p:set>
                                    <p:animEffect transition="in" filter="fade">
                                      <p:cBhvr>
                                        <p:cTn id="20" dur="500"/>
                                        <p:tgtEl>
                                          <p:spTgt spid="14">
                                            <p:txEl>
                                              <p:pRg st="12" end="12"/>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58"/>
                                        </p:tgtEl>
                                        <p:attrNameLst>
                                          <p:attrName>style.visibility</p:attrName>
                                        </p:attrNameLst>
                                      </p:cBhvr>
                                      <p:to>
                                        <p:strVal val="visible"/>
                                      </p:to>
                                    </p:set>
                                    <p:animEffect transition="in" filter="wipe(left)">
                                      <p:cBhvr>
                                        <p:cTn id="24" dur="500"/>
                                        <p:tgtEl>
                                          <p:spTgt spid="15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76"/>
                                        </p:tgtEl>
                                        <p:attrNameLst>
                                          <p:attrName>style.visibility</p:attrName>
                                        </p:attrNameLst>
                                      </p:cBhvr>
                                      <p:to>
                                        <p:strVal val="visible"/>
                                      </p:to>
                                    </p:set>
                                    <p:animEffect transition="in" filter="fade">
                                      <p:cBhvr>
                                        <p:cTn id="28" dur="500"/>
                                        <p:tgtEl>
                                          <p:spTgt spid="376"/>
                                        </p:tgtEl>
                                      </p:cBhvr>
                                    </p:animEffect>
                                  </p:childTnLst>
                                </p:cTn>
                              </p:par>
                              <p:par>
                                <p:cTn id="29" presetID="10" presetClass="entr" presetSubtype="0" fill="hold" nodeType="withEffect">
                                  <p:stCondLst>
                                    <p:cond delay="250"/>
                                  </p:stCondLst>
                                  <p:childTnLst>
                                    <p:set>
                                      <p:cBhvr>
                                        <p:cTn id="30" dur="1" fill="hold">
                                          <p:stCondLst>
                                            <p:cond delay="0"/>
                                          </p:stCondLst>
                                        </p:cTn>
                                        <p:tgtEl>
                                          <p:spTgt spid="380"/>
                                        </p:tgtEl>
                                        <p:attrNameLst>
                                          <p:attrName>style.visibility</p:attrName>
                                        </p:attrNameLst>
                                      </p:cBhvr>
                                      <p:to>
                                        <p:strVal val="visible"/>
                                      </p:to>
                                    </p:set>
                                    <p:animEffect transition="in" filter="fade">
                                      <p:cBhvr>
                                        <p:cTn id="31" dur="500"/>
                                        <p:tgtEl>
                                          <p:spTgt spid="38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94"/>
                                        </p:tgtEl>
                                        <p:attrNameLst>
                                          <p:attrName>style.visibility</p:attrName>
                                        </p:attrNameLst>
                                      </p:cBhvr>
                                      <p:to>
                                        <p:strVal val="visible"/>
                                      </p:to>
                                    </p:set>
                                    <p:animEffect transition="in" filter="fade">
                                      <p:cBhvr>
                                        <p:cTn id="34" dur="500"/>
                                        <p:tgtEl>
                                          <p:spTgt spid="39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
                                            <p:txEl>
                                              <p:pRg st="13" end="13"/>
                                            </p:txEl>
                                          </p:spTgt>
                                        </p:tgtEl>
                                        <p:attrNameLst>
                                          <p:attrName>style.visibility</p:attrName>
                                        </p:attrNameLst>
                                      </p:cBhvr>
                                      <p:to>
                                        <p:strVal val="visible"/>
                                      </p:to>
                                    </p:set>
                                    <p:animEffect transition="in" filter="fade">
                                      <p:cBhvr>
                                        <p:cTn id="39" dur="500"/>
                                        <p:tgtEl>
                                          <p:spTgt spid="14">
                                            <p:txEl>
                                              <p:pRg st="13" end="13"/>
                                            </p:txEl>
                                          </p:spTgt>
                                        </p:tgtEl>
                                      </p:cBhvr>
                                    </p:animEffect>
                                  </p:childTnLst>
                                </p:cTn>
                              </p:par>
                              <p:par>
                                <p:cTn id="40" presetID="10" presetClass="entr" presetSubtype="0" fill="hold" nodeType="withEffect">
                                  <p:stCondLst>
                                    <p:cond delay="250"/>
                                  </p:stCondLst>
                                  <p:childTnLst>
                                    <p:set>
                                      <p:cBhvr>
                                        <p:cTn id="41" dur="1" fill="hold">
                                          <p:stCondLst>
                                            <p:cond delay="0"/>
                                          </p:stCondLst>
                                        </p:cTn>
                                        <p:tgtEl>
                                          <p:spTgt spid="14">
                                            <p:txEl>
                                              <p:pRg st="14" end="14"/>
                                            </p:txEl>
                                          </p:spTgt>
                                        </p:tgtEl>
                                        <p:attrNameLst>
                                          <p:attrName>style.visibility</p:attrName>
                                        </p:attrNameLst>
                                      </p:cBhvr>
                                      <p:to>
                                        <p:strVal val="visible"/>
                                      </p:to>
                                    </p:set>
                                    <p:animEffect transition="in" filter="fade">
                                      <p:cBhvr>
                                        <p:cTn id="42" dur="500"/>
                                        <p:tgtEl>
                                          <p:spTgt spid="14">
                                            <p:txEl>
                                              <p:pRg st="14" end="14"/>
                                            </p:txEl>
                                          </p:spTgt>
                                        </p:tgtEl>
                                      </p:cBhvr>
                                    </p:animEffect>
                                  </p:childTnLst>
                                </p:cTn>
                              </p:par>
                              <p:par>
                                <p:cTn id="43" presetID="10" presetClass="entr" presetSubtype="0" fill="hold" nodeType="withEffect">
                                  <p:stCondLst>
                                    <p:cond delay="500"/>
                                  </p:stCondLst>
                                  <p:childTnLst>
                                    <p:set>
                                      <p:cBhvr>
                                        <p:cTn id="44" dur="1" fill="hold">
                                          <p:stCondLst>
                                            <p:cond delay="0"/>
                                          </p:stCondLst>
                                        </p:cTn>
                                        <p:tgtEl>
                                          <p:spTgt spid="14">
                                            <p:txEl>
                                              <p:pRg st="15" end="15"/>
                                            </p:txEl>
                                          </p:spTgt>
                                        </p:tgtEl>
                                        <p:attrNameLst>
                                          <p:attrName>style.visibility</p:attrName>
                                        </p:attrNameLst>
                                      </p:cBhvr>
                                      <p:to>
                                        <p:strVal val="visible"/>
                                      </p:to>
                                    </p:set>
                                    <p:animEffect transition="in" filter="fade">
                                      <p:cBhvr>
                                        <p:cTn id="45" dur="500"/>
                                        <p:tgtEl>
                                          <p:spTgt spid="14">
                                            <p:txEl>
                                              <p:pRg st="15" end="15"/>
                                            </p:txEl>
                                          </p:spTgt>
                                        </p:tgtEl>
                                      </p:cBhvr>
                                    </p:animEffect>
                                  </p:childTnLst>
                                </p:cTn>
                              </p:par>
                              <p:par>
                                <p:cTn id="46" presetID="10" presetClass="entr" presetSubtype="0" fill="hold" nodeType="withEffect">
                                  <p:stCondLst>
                                    <p:cond delay="750"/>
                                  </p:stCondLst>
                                  <p:childTnLst>
                                    <p:set>
                                      <p:cBhvr>
                                        <p:cTn id="47" dur="1" fill="hold">
                                          <p:stCondLst>
                                            <p:cond delay="0"/>
                                          </p:stCondLst>
                                        </p:cTn>
                                        <p:tgtEl>
                                          <p:spTgt spid="14">
                                            <p:txEl>
                                              <p:pRg st="16" end="16"/>
                                            </p:txEl>
                                          </p:spTgt>
                                        </p:tgtEl>
                                        <p:attrNameLst>
                                          <p:attrName>style.visibility</p:attrName>
                                        </p:attrNameLst>
                                      </p:cBhvr>
                                      <p:to>
                                        <p:strVal val="visible"/>
                                      </p:to>
                                    </p:set>
                                    <p:animEffect transition="in" filter="fade">
                                      <p:cBhvr>
                                        <p:cTn id="48" dur="500"/>
                                        <p:tgtEl>
                                          <p:spTgt spid="14">
                                            <p:txEl>
                                              <p:pRg st="16" end="16"/>
                                            </p:txEl>
                                          </p:spTgt>
                                        </p:tgtEl>
                                      </p:cBhvr>
                                    </p:animEffect>
                                  </p:childTnLst>
                                </p:cTn>
                              </p:par>
                              <p:par>
                                <p:cTn id="49" presetID="10" presetClass="entr" presetSubtype="0" fill="hold" nodeType="withEffect">
                                  <p:stCondLst>
                                    <p:cond delay="1000"/>
                                  </p:stCondLst>
                                  <p:childTnLst>
                                    <p:set>
                                      <p:cBhvr>
                                        <p:cTn id="50" dur="1" fill="hold">
                                          <p:stCondLst>
                                            <p:cond delay="0"/>
                                          </p:stCondLst>
                                        </p:cTn>
                                        <p:tgtEl>
                                          <p:spTgt spid="14">
                                            <p:txEl>
                                              <p:pRg st="17" end="17"/>
                                            </p:txEl>
                                          </p:spTgt>
                                        </p:tgtEl>
                                        <p:attrNameLst>
                                          <p:attrName>style.visibility</p:attrName>
                                        </p:attrNameLst>
                                      </p:cBhvr>
                                      <p:to>
                                        <p:strVal val="visible"/>
                                      </p:to>
                                    </p:set>
                                    <p:animEffect transition="in" filter="fade">
                                      <p:cBhvr>
                                        <p:cTn id="51" dur="500"/>
                                        <p:tgtEl>
                                          <p:spTgt spid="14">
                                            <p:txEl>
                                              <p:pRg st="17" end="17"/>
                                            </p:txEl>
                                          </p:spTgt>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21"/>
                                        </p:tgtEl>
                                        <p:attrNameLst>
                                          <p:attrName>style.visibility</p:attrName>
                                        </p:attrNameLst>
                                      </p:cBhvr>
                                      <p:to>
                                        <p:strVal val="visible"/>
                                      </p:to>
                                    </p:set>
                                    <p:animEffect transition="in" filter="fade">
                                      <p:cBhvr>
                                        <p:cTn id="59" dur="500"/>
                                        <p:tgtEl>
                                          <p:spTgt spid="2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9"/>
                                        </p:tgtEl>
                                        <p:attrNameLst>
                                          <p:attrName>style.visibility</p:attrName>
                                        </p:attrNameLst>
                                      </p:cBhvr>
                                      <p:to>
                                        <p:strVal val="visible"/>
                                      </p:to>
                                    </p:set>
                                    <p:animEffect transition="in" filter="fade">
                                      <p:cBhvr>
                                        <p:cTn id="62" dur="500"/>
                                        <p:tgtEl>
                                          <p:spTgt spid="189"/>
                                        </p:tgtEl>
                                      </p:cBhvr>
                                    </p:animEffect>
                                  </p:childTnLst>
                                </p:cTn>
                              </p:par>
                              <p:par>
                                <p:cTn id="63" presetID="10" presetClass="entr" presetSubtype="0" fill="hold" nodeType="withEffect">
                                  <p:stCondLst>
                                    <p:cond delay="0"/>
                                  </p:stCondLst>
                                  <p:childTnLst>
                                    <p:set>
                                      <p:cBhvr>
                                        <p:cTn id="64" dur="1" fill="hold">
                                          <p:stCondLst>
                                            <p:cond delay="0"/>
                                          </p:stCondLst>
                                        </p:cTn>
                                        <p:tgtEl>
                                          <p:spTgt spid="120"/>
                                        </p:tgtEl>
                                        <p:attrNameLst>
                                          <p:attrName>style.visibility</p:attrName>
                                        </p:attrNameLst>
                                      </p:cBhvr>
                                      <p:to>
                                        <p:strVal val="visible"/>
                                      </p:to>
                                    </p:set>
                                    <p:animEffect transition="in" filter="fade">
                                      <p:cBhvr>
                                        <p:cTn id="65" dur="500"/>
                                        <p:tgtEl>
                                          <p:spTgt spid="120"/>
                                        </p:tgtEl>
                                      </p:cBhvr>
                                    </p:animEffect>
                                  </p:childTnLst>
                                </p:cTn>
                              </p:par>
                              <p:par>
                                <p:cTn id="66" presetID="10" presetClass="entr" presetSubtype="0"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0"/>
                                  </p:stCondLst>
                                  <p:childTnLst>
                                    <p:set>
                                      <p:cBhvr>
                                        <p:cTn id="70" dur="1" fill="hold">
                                          <p:stCondLst>
                                            <p:cond delay="0"/>
                                          </p:stCondLst>
                                        </p:cTn>
                                        <p:tgtEl>
                                          <p:spTgt spid="262"/>
                                        </p:tgtEl>
                                        <p:attrNameLst>
                                          <p:attrName>style.visibility</p:attrName>
                                        </p:attrNameLst>
                                      </p:cBhvr>
                                      <p:to>
                                        <p:strVal val="visible"/>
                                      </p:to>
                                    </p:set>
                                    <p:animEffect transition="in" filter="fade">
                                      <p:cBhvr>
                                        <p:cTn id="71" dur="500"/>
                                        <p:tgtEl>
                                          <p:spTgt spid="262"/>
                                        </p:tgtEl>
                                      </p:cBhvr>
                                    </p:animEffect>
                                  </p:childTnLst>
                                </p:cTn>
                              </p:par>
                            </p:childTnLst>
                          </p:cTn>
                        </p:par>
                        <p:par>
                          <p:cTn id="72" fill="hold">
                            <p:stCondLst>
                              <p:cond delay="1500"/>
                            </p:stCondLst>
                            <p:childTnLst>
                              <p:par>
                                <p:cTn id="73" presetID="22" presetClass="entr" presetSubtype="4" fill="hold" nodeType="afterEffect">
                                  <p:stCondLst>
                                    <p:cond delay="0"/>
                                  </p:stCondLst>
                                  <p:childTnLst>
                                    <p:set>
                                      <p:cBhvr>
                                        <p:cTn id="74" dur="1" fill="hold">
                                          <p:stCondLst>
                                            <p:cond delay="0"/>
                                          </p:stCondLst>
                                        </p:cTn>
                                        <p:tgtEl>
                                          <p:spTgt spid="183"/>
                                        </p:tgtEl>
                                        <p:attrNameLst>
                                          <p:attrName>style.visibility</p:attrName>
                                        </p:attrNameLst>
                                      </p:cBhvr>
                                      <p:to>
                                        <p:strVal val="visible"/>
                                      </p:to>
                                    </p:set>
                                    <p:animEffect transition="in" filter="wipe(down)">
                                      <p:cBhvr>
                                        <p:cTn id="75" dur="500"/>
                                        <p:tgtEl>
                                          <p:spTgt spid="183"/>
                                        </p:tgtEl>
                                      </p:cBhvr>
                                    </p:animEffect>
                                  </p:childTnLst>
                                </p:cTn>
                              </p:par>
                            </p:childTnLst>
                          </p:cTn>
                        </p:par>
                        <p:par>
                          <p:cTn id="76" fill="hold">
                            <p:stCondLst>
                              <p:cond delay="2000"/>
                            </p:stCondLst>
                            <p:childTnLst>
                              <p:par>
                                <p:cTn id="77" presetID="10" presetClass="entr" presetSubtype="0" fill="hold" grpId="0" nodeType="afterEffect">
                                  <p:stCondLst>
                                    <p:cond delay="0"/>
                                  </p:stCondLst>
                                  <p:childTnLst>
                                    <p:set>
                                      <p:cBhvr>
                                        <p:cTn id="78" dur="1" fill="hold">
                                          <p:stCondLst>
                                            <p:cond delay="0"/>
                                          </p:stCondLst>
                                        </p:cTn>
                                        <p:tgtEl>
                                          <p:spTgt spid="253"/>
                                        </p:tgtEl>
                                        <p:attrNameLst>
                                          <p:attrName>style.visibility</p:attrName>
                                        </p:attrNameLst>
                                      </p:cBhvr>
                                      <p:to>
                                        <p:strVal val="visible"/>
                                      </p:to>
                                    </p:set>
                                    <p:animEffect transition="in" filter="fade">
                                      <p:cBhvr>
                                        <p:cTn id="79" dur="500"/>
                                        <p:tgtEl>
                                          <p:spTgt spid="25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2"/>
                                        </p:tgtEl>
                                        <p:attrNameLst>
                                          <p:attrName>style.visibility</p:attrName>
                                        </p:attrNameLst>
                                      </p:cBhvr>
                                      <p:to>
                                        <p:strVal val="visible"/>
                                      </p:to>
                                    </p:set>
                                    <p:animEffect transition="in" filter="fade">
                                      <p:cBhvr>
                                        <p:cTn id="82"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189" grpId="0" animBg="1"/>
      <p:bldP spid="376" grpId="0" animBg="1"/>
      <p:bldP spid="394" grpId="0" animBg="1"/>
      <p:bldP spid="2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p:cNvSpPr txBox="1"/>
          <p:nvPr/>
        </p:nvSpPr>
        <p:spPr>
          <a:xfrm>
            <a:off x="477143" y="1239854"/>
            <a:ext cx="4517839" cy="5709255"/>
          </a:xfrm>
          <a:prstGeom prst="rect">
            <a:avLst/>
          </a:prstGeom>
        </p:spPr>
        <p:txBody>
          <a:bodyPr wrap="square" numCol="2" spcCol="0" anchor="t" anchorCtr="0">
            <a:spAutoFit/>
          </a:bodyPr>
          <a:lst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endParaRPr lang="en-US" sz="1800" b="1" cap="all" spc="0">
              <a:gradFill>
                <a:gsLst>
                  <a:gs pos="0">
                    <a:srgbClr val="E81123"/>
                  </a:gs>
                  <a:gs pos="100000">
                    <a:srgbClr val="E81123"/>
                  </a:gs>
                </a:gsLst>
                <a:lin ang="5400000" scaled="0"/>
              </a:gradFill>
              <a:latin typeface="Segoe UI" panose="020B0502040204020203" pitchFamily="34" charset="0"/>
            </a:endParaRPr>
          </a:p>
          <a:p>
            <a:pPr marL="167005" lvl="0" indent="-167005">
              <a:lnSpc>
                <a:spcPct val="100000"/>
              </a:lnSpc>
              <a:spcBef>
                <a:spcPts val="290"/>
              </a:spcBef>
              <a:spcAft>
                <a:spcPts val="300"/>
              </a:spcAft>
              <a:buClr>
                <a:srgbClr val="E81123"/>
              </a:buClr>
              <a:buFont typeface="Arial" panose="020B0604020202020204" pitchFamily="34" charset="0"/>
              <a:buChar char="•"/>
              <a:defRPr/>
            </a:pPr>
            <a:r>
              <a:rPr lang="en-US" sz="1200" b="1" spc="0">
                <a:gradFill>
                  <a:gsLst>
                    <a:gs pos="2917">
                      <a:srgbClr val="1A1A1A"/>
                    </a:gs>
                    <a:gs pos="30000">
                      <a:srgbClr val="1A1A1A"/>
                    </a:gs>
                  </a:gsLst>
                  <a:lin ang="5400000" scaled="0"/>
                </a:gradFill>
                <a:latin typeface="Segoe UI" panose="020B0502040204020203"/>
              </a:rPr>
              <a:t>Limited experience and </a:t>
            </a:r>
            <a:br>
              <a:rPr lang="en-US" sz="1200" b="1" spc="0">
                <a:gradFill>
                  <a:gsLst>
                    <a:gs pos="2917">
                      <a:srgbClr val="1A1A1A"/>
                    </a:gs>
                    <a:gs pos="30000">
                      <a:srgbClr val="1A1A1A"/>
                    </a:gs>
                  </a:gsLst>
                  <a:lin ang="5400000" scaled="0"/>
                </a:gradFill>
                <a:latin typeface="Segoe UI" panose="020B0502040204020203"/>
              </a:rPr>
            </a:br>
            <a:r>
              <a:rPr lang="en-US" sz="1200" b="1" spc="0">
                <a:gradFill>
                  <a:gsLst>
                    <a:gs pos="2917">
                      <a:srgbClr val="1A1A1A"/>
                    </a:gs>
                    <a:gs pos="30000">
                      <a:srgbClr val="1A1A1A"/>
                    </a:gs>
                  </a:gsLst>
                  <a:lin ang="5400000" scaled="0"/>
                </a:gradFill>
                <a:latin typeface="Segoe UI" panose="020B0502040204020203"/>
              </a:rPr>
              <a:t>toolsets </a:t>
            </a:r>
            <a:r>
              <a:rPr lang="en-US" sz="1200" spc="0">
                <a:gradFill>
                  <a:gsLst>
                    <a:gs pos="2917">
                      <a:srgbClr val="1A1A1A"/>
                    </a:gs>
                    <a:gs pos="30000">
                      <a:srgbClr val="1A1A1A"/>
                    </a:gs>
                  </a:gsLst>
                  <a:lin ang="5400000" scaled="0"/>
                </a:gradFill>
                <a:latin typeface="Segoe UI" panose="020B0502040204020203"/>
              </a:rPr>
              <a:t>for securing</a:t>
            </a:r>
            <a:br>
              <a:rPr lang="en-US" sz="1200" spc="0">
                <a:gradFill>
                  <a:gsLst>
                    <a:gs pos="2917">
                      <a:srgbClr val="1A1A1A"/>
                    </a:gs>
                    <a:gs pos="30000">
                      <a:srgbClr val="1A1A1A"/>
                    </a:gs>
                  </a:gsLst>
                  <a:lin ang="5400000" scaled="0"/>
                </a:gradFill>
                <a:latin typeface="Segoe UI" panose="020B0502040204020203"/>
              </a:rPr>
            </a:br>
            <a:r>
              <a:rPr lang="en-US" sz="1200" spc="0">
                <a:gradFill>
                  <a:gsLst>
                    <a:gs pos="2917">
                      <a:srgbClr val="1A1A1A"/>
                    </a:gs>
                    <a:gs pos="30000">
                      <a:srgbClr val="1A1A1A"/>
                    </a:gs>
                  </a:gsLst>
                  <a:lin ang="5400000" scaled="0"/>
                </a:gradFill>
                <a:latin typeface="Segoe UI" panose="020B0502040204020203"/>
              </a:rPr>
              <a:t>hybrid architecture and </a:t>
            </a:r>
            <a:br>
              <a:rPr lang="en-US" sz="1200" spc="0">
                <a:gradFill>
                  <a:gsLst>
                    <a:gs pos="2917">
                      <a:srgbClr val="1A1A1A"/>
                    </a:gs>
                    <a:gs pos="30000">
                      <a:srgbClr val="1A1A1A"/>
                    </a:gs>
                  </a:gsLst>
                  <a:lin ang="5400000" scaled="0"/>
                </a:gradFill>
                <a:latin typeface="Segoe UI" panose="020B0502040204020203"/>
              </a:rPr>
            </a:br>
            <a:r>
              <a:rPr lang="en-US" sz="1200" spc="0">
                <a:gradFill>
                  <a:gsLst>
                    <a:gs pos="2917">
                      <a:srgbClr val="1A1A1A"/>
                    </a:gs>
                    <a:gs pos="30000">
                      <a:srgbClr val="1A1A1A"/>
                    </a:gs>
                  </a:gsLst>
                  <a:lin ang="5400000" scaled="0"/>
                </a:gradFill>
                <a:latin typeface="Segoe UI" panose="020B0502040204020203"/>
              </a:rPr>
              <a:t>Platform as a Service</a:t>
            </a:r>
            <a:endParaRPr lang="en-US" sz="1200" spc="0">
              <a:gradFill>
                <a:gsLst>
                  <a:gs pos="2917">
                    <a:srgbClr val="1A1A1A"/>
                  </a:gs>
                  <a:gs pos="30000">
                    <a:srgbClr val="1A1A1A"/>
                  </a:gs>
                </a:gsLst>
                <a:lin ang="5400000" scaled="0"/>
              </a:gradFill>
              <a:latin typeface="Segoe UI" panose="020B0502040204020203"/>
            </a:endParaRPr>
          </a:p>
          <a:p>
            <a:pPr marL="167005" lvl="0" indent="-167005">
              <a:lnSpc>
                <a:spcPct val="100000"/>
              </a:lnSpc>
              <a:spcBef>
                <a:spcPts val="290"/>
              </a:spcBef>
              <a:spcAft>
                <a:spcPts val="300"/>
              </a:spcAft>
              <a:buClr>
                <a:srgbClr val="E81123"/>
              </a:buClr>
              <a:buFont typeface="Arial" panose="020B0604020202020204" pitchFamily="34" charset="0"/>
              <a:buChar char="•"/>
              <a:defRPr/>
            </a:pPr>
            <a:r>
              <a:rPr lang="en-US" sz="1200" b="1" spc="0">
                <a:gradFill>
                  <a:gsLst>
                    <a:gs pos="2917">
                      <a:srgbClr val="1A1A1A"/>
                    </a:gs>
                    <a:gs pos="30000">
                      <a:srgbClr val="1A1A1A"/>
                    </a:gs>
                  </a:gsLst>
                  <a:lin ang="5400000" scaled="0"/>
                </a:gradFill>
                <a:latin typeface="Segoe UI" panose="020B0502040204020203"/>
              </a:rPr>
              <a:t>Critical Risks </a:t>
            </a:r>
            <a:r>
              <a:rPr lang="en-US" sz="1200" spc="0">
                <a:gradFill>
                  <a:gsLst>
                    <a:gs pos="2917">
                      <a:srgbClr val="1A1A1A"/>
                    </a:gs>
                    <a:gs pos="30000">
                      <a:srgbClr val="1A1A1A"/>
                    </a:gs>
                  </a:gsLst>
                  <a:lin ang="5400000" scaled="0"/>
                </a:gradFill>
                <a:latin typeface="Segoe UI" panose="020B0502040204020203"/>
              </a:rPr>
              <a:t>- Privilege management and</a:t>
            </a:r>
            <a:br>
              <a:rPr lang="en-US" sz="1200" spc="0">
                <a:gradFill>
                  <a:gsLst>
                    <a:gs pos="2917">
                      <a:srgbClr val="1A1A1A"/>
                    </a:gs>
                    <a:gs pos="30000">
                      <a:srgbClr val="1A1A1A"/>
                    </a:gs>
                  </a:gsLst>
                  <a:lin ang="5400000" scaled="0"/>
                </a:gradFill>
                <a:latin typeface="Segoe UI" panose="020B0502040204020203"/>
              </a:rPr>
            </a:br>
            <a:r>
              <a:rPr lang="en-US" sz="1200" spc="0">
                <a:gradFill>
                  <a:gsLst>
                    <a:gs pos="2917">
                      <a:srgbClr val="1A1A1A"/>
                    </a:gs>
                    <a:gs pos="30000">
                      <a:srgbClr val="1A1A1A"/>
                    </a:gs>
                  </a:gsLst>
                  <a:lin ang="5400000" scaled="0"/>
                </a:gradFill>
                <a:latin typeface="Segoe UI" panose="020B0502040204020203"/>
              </a:rPr>
              <a:t>security hygiene critical </a:t>
            </a:r>
            <a:br>
              <a:rPr lang="en-US" sz="1200" spc="0">
                <a:gradFill>
                  <a:gsLst>
                    <a:gs pos="2917">
                      <a:srgbClr val="1A1A1A"/>
                    </a:gs>
                    <a:gs pos="30000">
                      <a:srgbClr val="1A1A1A"/>
                    </a:gs>
                  </a:gsLst>
                  <a:lin ang="5400000" scaled="0"/>
                </a:gradFill>
                <a:latin typeface="Segoe UI" panose="020B0502040204020203"/>
              </a:rPr>
            </a:br>
            <a:r>
              <a:rPr lang="en-US" sz="1200" spc="0">
                <a:gradFill>
                  <a:gsLst>
                    <a:gs pos="2917">
                      <a:srgbClr val="1A1A1A"/>
                    </a:gs>
                    <a:gs pos="30000">
                      <a:srgbClr val="1A1A1A"/>
                    </a:gs>
                  </a:gsLst>
                  <a:lin ang="5400000" scaled="0"/>
                </a:gradFill>
                <a:latin typeface="Segoe UI" panose="020B0502040204020203"/>
              </a:rPr>
              <a:t>for cloud workloads</a:t>
            </a:r>
            <a:endParaRPr lang="en-US" sz="1200" spc="0">
              <a:gradFill>
                <a:gsLst>
                  <a:gs pos="2917">
                    <a:srgbClr val="1A1A1A"/>
                  </a:gs>
                  <a:gs pos="30000">
                    <a:srgbClr val="1A1A1A"/>
                  </a:gs>
                </a:gsLst>
                <a:lin ang="5400000" scaled="0"/>
              </a:gradFill>
              <a:latin typeface="Segoe UI" panose="020B0502040204020203"/>
            </a:endParaRPr>
          </a:p>
          <a:p>
            <a:pPr marL="0" marR="0" lvl="0" indent="0" algn="l" defTabSz="914400" rtl="0" eaLnBrk="1" fontAlgn="auto" latinLnBrk="0" hangingPunct="1">
              <a:lnSpc>
                <a:spcPct val="100000"/>
              </a:lnSpc>
              <a:spcBef>
                <a:spcPts val="1200"/>
              </a:spcBef>
              <a:spcAft>
                <a:spcPts val="600"/>
              </a:spcAft>
              <a:buClrTx/>
              <a:buSzTx/>
              <a:buFontTx/>
              <a:buNone/>
              <a:defRPr/>
            </a:pPr>
            <a:endParaRPr kumimoji="0" lang="en-US" sz="16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kumimoji="0" lang="en-US" sz="16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kumimoji="0" lang="en-US" sz="16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endParaRPr lang="en-US" sz="1600" b="1" cap="all" spc="0">
              <a:gradFill>
                <a:gsLst>
                  <a:gs pos="1250">
                    <a:srgbClr val="0078D4"/>
                  </a:gs>
                  <a:gs pos="100000">
                    <a:srgbClr val="0078D4"/>
                  </a:gs>
                </a:gsLst>
                <a:lin ang="5400000" scaled="0"/>
              </a:gradFill>
              <a:latin typeface="Segoe UI" panose="020B0502040204020203" pitchFamily="34" charset="0"/>
            </a:endParaRPr>
          </a:p>
          <a:p>
            <a:pPr marL="0" marR="0" lvl="0" indent="0" algn="l" defTabSz="914400" rtl="0" eaLnBrk="1" fontAlgn="auto" latinLnBrk="0" hangingPunct="1">
              <a:lnSpc>
                <a:spcPct val="100000"/>
              </a:lnSpc>
              <a:spcBef>
                <a:spcPts val="1200"/>
              </a:spcBef>
              <a:spcAft>
                <a:spcPts val="600"/>
              </a:spcAft>
              <a:buClrTx/>
              <a:buSzTx/>
              <a:buFontTx/>
              <a:buNone/>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285750" marR="0" lvl="0" indent="-285750" algn="l" defTabSz="914400" rtl="0" eaLnBrk="1" fontAlgn="auto" latinLnBrk="0" hangingPunct="1">
              <a:lnSpc>
                <a:spcPct val="100000"/>
              </a:lnSpc>
              <a:spcBef>
                <a:spcPts val="290"/>
              </a:spcBef>
              <a:spcAft>
                <a:spcPts val="300"/>
              </a:spcAft>
              <a:buClrTx/>
              <a:buSzTx/>
              <a:buBlip>
                <a:blip r:embed="rId1"/>
              </a:buBlip>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Cross-Platform and Cross-Cloud </a:t>
            </a:r>
            <a:r>
              <a:rPr kumimoji="0" lang="en-US" sz="12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 security </a:t>
            </a:r>
            <a:r>
              <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panose="020B0502040204020203"/>
              </a:rPr>
              <a:t>capabilities </a:t>
            </a:r>
            <a:br>
              <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panose="020B0502040204020203"/>
              </a:rPr>
            </a:br>
            <a:r>
              <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panose="020B0502040204020203"/>
              </a:rPr>
              <a:t>to enable visibility and control</a:t>
            </a:r>
            <a:endParaRPr kumimoji="0" lang="en-US" sz="1200" b="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ndParaRPr>
          </a:p>
          <a:p>
            <a:pPr marL="285750" marR="0" lvl="0" indent="-285750" algn="l" defTabSz="914400" rtl="0" eaLnBrk="1" fontAlgn="auto" latinLnBrk="0" hangingPunct="1">
              <a:lnSpc>
                <a:spcPct val="100000"/>
              </a:lnSpc>
              <a:spcBef>
                <a:spcPts val="290"/>
              </a:spcBef>
              <a:spcAft>
                <a:spcPts val="300"/>
              </a:spcAft>
              <a:buClrTx/>
              <a:buSzTx/>
              <a:buBlip>
                <a:blip r:embed="rId1"/>
              </a:buBlip>
              <a:defRPr/>
            </a:pPr>
            <a:r>
              <a:rPr lang="en-US" sz="1200" b="1" spc="0">
                <a:gradFill>
                  <a:gsLst>
                    <a:gs pos="2917">
                      <a:srgbClr val="1A1A1A"/>
                    </a:gs>
                    <a:gs pos="30000">
                      <a:srgbClr val="1A1A1A"/>
                    </a:gs>
                  </a:gsLst>
                  <a:lin ang="5400000" scaled="0"/>
                </a:gradFill>
                <a:latin typeface="Segoe UI" panose="020B0502040204020203"/>
              </a:rPr>
              <a:t>Deep Azure Defenses </a:t>
            </a:r>
            <a:r>
              <a:rPr lang="en-US" sz="1200" spc="0">
                <a:gradFill>
                  <a:gsLst>
                    <a:gs pos="2917">
                      <a:srgbClr val="1A1A1A"/>
                    </a:gs>
                    <a:gs pos="30000">
                      <a:srgbClr val="1A1A1A"/>
                    </a:gs>
                  </a:gsLst>
                  <a:lin ang="5400000" scaled="0"/>
                </a:gradFill>
                <a:latin typeface="Segoe UI" panose="020B0502040204020203"/>
              </a:rPr>
              <a:t>– Integrated with platform </a:t>
            </a:r>
            <a:br>
              <a:rPr lang="en-US" sz="1200" spc="0">
                <a:gradFill>
                  <a:gsLst>
                    <a:gs pos="2917">
                      <a:srgbClr val="1A1A1A"/>
                    </a:gs>
                    <a:gs pos="30000">
                      <a:srgbClr val="1A1A1A"/>
                    </a:gs>
                  </a:gsLst>
                  <a:lin ang="5400000" scaled="0"/>
                </a:gradFill>
                <a:latin typeface="Segoe UI" panose="020B0502040204020203"/>
              </a:rPr>
            </a:br>
            <a:r>
              <a:rPr lang="en-US" sz="1200" spc="0">
                <a:gradFill>
                  <a:gsLst>
                    <a:gs pos="2917">
                      <a:srgbClr val="1A1A1A"/>
                    </a:gs>
                    <a:gs pos="30000">
                      <a:srgbClr val="1A1A1A"/>
                    </a:gs>
                  </a:gsLst>
                  <a:lin ang="5400000" scaled="0"/>
                </a:gradFill>
                <a:latin typeface="Segoe UI" panose="020B0502040204020203"/>
              </a:rPr>
              <a:t>to secure Azure workloads, assess compliance</a:t>
            </a:r>
            <a:endParaRPr lang="en-US" sz="1200" spc="0">
              <a:gradFill>
                <a:gsLst>
                  <a:gs pos="2917">
                    <a:srgbClr val="1A1A1A"/>
                  </a:gs>
                  <a:gs pos="30000">
                    <a:srgbClr val="1A1A1A"/>
                  </a:gs>
                </a:gsLst>
                <a:lin ang="5400000" scaled="0"/>
              </a:gradFill>
              <a:latin typeface="Segoe UI" panose="020B0502040204020203"/>
            </a:endParaRPr>
          </a:p>
          <a:p>
            <a:pPr marL="285750" marR="0" lvl="0" indent="-285750" algn="l" defTabSz="914400" rtl="0" eaLnBrk="1" fontAlgn="auto" latinLnBrk="0" hangingPunct="1">
              <a:lnSpc>
                <a:spcPct val="100000"/>
              </a:lnSpc>
              <a:spcBef>
                <a:spcPts val="290"/>
              </a:spcBef>
              <a:spcAft>
                <a:spcPts val="300"/>
              </a:spcAft>
              <a:buClrTx/>
              <a:buSzTx/>
              <a:buBlip>
                <a:blip r:embed="rId1"/>
              </a:buBlip>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On Premises security </a:t>
            </a: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investments to modernize </a:t>
            </a:r>
            <a:b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b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security and leverage</a:t>
            </a:r>
            <a:r>
              <a:rPr kumimoji="0" lang="en-US" sz="1200" i="0" u="none" strike="noStrike" kern="1200" cap="none" spc="0" normalizeH="0" noProof="0">
                <a:ln w="3175">
                  <a:noFill/>
                </a:ln>
                <a:gradFill>
                  <a:gsLst>
                    <a:gs pos="2917">
                      <a:srgbClr val="1A1A1A"/>
                    </a:gs>
                    <a:gs pos="30000">
                      <a:srgbClr val="1A1A1A"/>
                    </a:gs>
                  </a:gsLst>
                  <a:lin ang="5400000" scaled="0"/>
                </a:gradFill>
                <a:effectLst/>
                <a:uLnTx/>
                <a:uFillTx/>
                <a:latin typeface="Segoe UI" panose="020B0502040204020203"/>
              </a:rPr>
              <a:t> cloud learnings + technology </a:t>
            </a:r>
            <a:endPar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ndParaRPr>
          </a:p>
          <a:p>
            <a:pPr marL="285750" marR="0" lvl="0" indent="-285750" algn="l" defTabSz="914400" rtl="0" eaLnBrk="1" fontAlgn="auto" latinLnBrk="0" hangingPunct="1">
              <a:lnSpc>
                <a:spcPct val="100000"/>
              </a:lnSpc>
              <a:spcBef>
                <a:spcPts val="290"/>
              </a:spcBef>
              <a:spcAft>
                <a:spcPts val="300"/>
              </a:spcAft>
              <a:buClrTx/>
              <a:buSzTx/>
              <a:buBlip>
                <a:blip r:embed="rId1"/>
              </a:buBlip>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Marketplace – </a:t>
            </a: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I</a:t>
            </a:r>
            <a:r>
              <a:rPr kumimoji="0" lang="en-US" sz="1200" i="0" u="none" strike="noStrike" kern="1200" cap="none" spc="0" normalizeH="0" noProof="0">
                <a:ln w="3175">
                  <a:noFill/>
                </a:ln>
                <a:gradFill>
                  <a:gsLst>
                    <a:gs pos="2917">
                      <a:srgbClr val="1A1A1A"/>
                    </a:gs>
                    <a:gs pos="30000">
                      <a:srgbClr val="1A1A1A"/>
                    </a:gs>
                  </a:gsLst>
                  <a:lin ang="5400000" scaled="0"/>
                </a:gradFill>
                <a:effectLst/>
                <a:uLnTx/>
                <a:uFillTx/>
                <a:latin typeface="Segoe UI" panose="020B0502040204020203"/>
              </a:rPr>
              <a:t>ntegrate existing capabilities and skills</a:t>
            </a:r>
            <a:endPar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ndParaRPr>
          </a:p>
          <a:p>
            <a:pPr marL="285750" marR="0" lvl="0" indent="-285750" algn="l" defTabSz="914400" rtl="0" eaLnBrk="1" fontAlgn="auto" latinLnBrk="0" hangingPunct="1">
              <a:lnSpc>
                <a:spcPct val="100000"/>
              </a:lnSpc>
              <a:spcBef>
                <a:spcPts val="290"/>
              </a:spcBef>
              <a:spcAft>
                <a:spcPts val="300"/>
              </a:spcAft>
              <a:buClrTx/>
              <a:buSzTx/>
              <a:buBlip>
                <a:blip r:embed="rId1"/>
              </a:buBlip>
              <a:defRPr/>
            </a:pPr>
            <a:r>
              <a:rPr lang="en-US" sz="1200" b="1" spc="0">
                <a:gradFill>
                  <a:gsLst>
                    <a:gs pos="2917">
                      <a:srgbClr val="1A1A1A"/>
                    </a:gs>
                    <a:gs pos="30000">
                      <a:srgbClr val="1A1A1A"/>
                    </a:gs>
                  </a:gsLst>
                  <a:lin ang="5400000" scaled="0"/>
                </a:gradFill>
                <a:latin typeface="Segoe UI" panose="020B0502040204020203"/>
              </a:rPr>
              <a:t>Privilege Management </a:t>
            </a:r>
            <a:r>
              <a:rPr lang="en-US" sz="1200" spc="0">
                <a:gradFill>
                  <a:gsLst>
                    <a:gs pos="2917">
                      <a:srgbClr val="1A1A1A"/>
                    </a:gs>
                    <a:gs pos="30000">
                      <a:srgbClr val="1A1A1A"/>
                    </a:gs>
                  </a:gsLst>
                  <a:lin ang="5400000" scaled="0"/>
                </a:gradFill>
                <a:latin typeface="Segoe UI" panose="020B0502040204020203"/>
              </a:rPr>
              <a:t>– Protect against high impact attacks against privileged accounts</a:t>
            </a:r>
            <a:endParaRPr kumimoji="0" lang="en-US" sz="1200" b="0" i="0" u="none" strike="noStrike" kern="1200" cap="none" spc="0" normalizeH="0" noProof="0">
              <a:ln w="3175">
                <a:noFill/>
              </a:ln>
              <a:gradFill>
                <a:gsLst>
                  <a:gs pos="2917">
                    <a:srgbClr val="1A1A1A"/>
                  </a:gs>
                  <a:gs pos="30000">
                    <a:srgbClr val="1A1A1A"/>
                  </a:gs>
                </a:gsLst>
                <a:lin ang="5400000" scaled="0"/>
              </a:gradFill>
              <a:effectLst/>
              <a:uLnTx/>
              <a:uFillTx/>
              <a:latin typeface="Segoe UI" panose="020B0502040204020203"/>
            </a:endParaRPr>
          </a:p>
          <a:p>
            <a:pPr marL="285750" marR="0" lvl="0" indent="-285750" algn="l" defTabSz="914400" rtl="0" eaLnBrk="1" fontAlgn="auto" latinLnBrk="0" hangingPunct="1">
              <a:lnSpc>
                <a:spcPct val="100000"/>
              </a:lnSpc>
              <a:spcBef>
                <a:spcPts val="290"/>
              </a:spcBef>
              <a:spcAft>
                <a:spcPts val="300"/>
              </a:spcAft>
              <a:buClrTx/>
              <a:buSzTx/>
              <a:buBlip>
                <a:blip r:embed="rId1"/>
              </a:buBlip>
              <a:defRPr/>
            </a:pPr>
            <a:r>
              <a:rPr kumimoji="0" lang="en-US" sz="1200" b="1"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Secure Development Lifecycle (SDL) </a:t>
            </a:r>
            <a:r>
              <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 Securing applications and PaaS workloads</a:t>
            </a:r>
            <a:endParaRPr kumimoji="0" lang="en-US" sz="12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ndParaRPr>
          </a:p>
          <a:p>
            <a:pPr marL="0" marR="0" lvl="0" indent="0" algn="l" defTabSz="914400" rtl="0" eaLnBrk="1" fontAlgn="auto" latinLnBrk="0" hangingPunct="1">
              <a:lnSpc>
                <a:spcPct val="100000"/>
              </a:lnSpc>
              <a:spcBef>
                <a:spcPts val="290"/>
              </a:spcBef>
              <a:spcAft>
                <a:spcPts val="0"/>
              </a:spcAft>
              <a:buClrTx/>
              <a:buSzTx/>
              <a:buFontTx/>
              <a:buNone/>
              <a:defRPr/>
            </a:pPr>
            <a:endParaRPr kumimoji="0" lang="en-US" sz="12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panose="020B0502040204020203"/>
            </a:endParaRPr>
          </a:p>
        </p:txBody>
      </p:sp>
      <p:sp>
        <p:nvSpPr>
          <p:cNvPr id="6" name="Rectangle 5"/>
          <p:cNvSpPr/>
          <p:nvPr/>
        </p:nvSpPr>
        <p:spPr bwMode="auto">
          <a:xfrm>
            <a:off x="5436078" y="1189070"/>
            <a:ext cx="6358104" cy="487574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77" name="Rectangle 276"/>
          <p:cNvSpPr/>
          <p:nvPr/>
        </p:nvSpPr>
        <p:spPr>
          <a:xfrm rot="16200000">
            <a:off x="5040586" y="3787812"/>
            <a:ext cx="1180183" cy="257763"/>
          </a:xfrm>
          <a:prstGeom prst="rect">
            <a:avLst/>
          </a:prstGeom>
          <a:solidFill>
            <a:srgbClr val="FFFFFF">
              <a:lumMod val="95000"/>
            </a:srgbClr>
          </a:solidFill>
        </p:spPr>
        <p:txBody>
          <a:bodyPr wrap="square" lIns="45720" rIns="4572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rPr>
              <a:t>Intranet Servers</a:t>
            </a:r>
            <a:endPar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endParaRPr>
          </a:p>
        </p:txBody>
      </p:sp>
      <p:cxnSp>
        <p:nvCxnSpPr>
          <p:cNvPr id="278" name="Straight Connector 277"/>
          <p:cNvCxnSpPr/>
          <p:nvPr/>
        </p:nvCxnSpPr>
        <p:spPr>
          <a:xfrm>
            <a:off x="6935695" y="2125722"/>
            <a:ext cx="0" cy="2203917"/>
          </a:xfrm>
          <a:prstGeom prst="line">
            <a:avLst/>
          </a:prstGeom>
          <a:noFill/>
          <a:ln w="19050" cap="flat" cmpd="sng" algn="ctr">
            <a:solidFill>
              <a:srgbClr val="505050"/>
            </a:solidFill>
            <a:prstDash val="solid"/>
            <a:headEnd type="none"/>
            <a:tailEnd type="none"/>
          </a:ln>
          <a:effectLst/>
        </p:spPr>
      </p:cxnSp>
      <p:sp>
        <p:nvSpPr>
          <p:cNvPr id="491" name="Rectangle 490"/>
          <p:cNvSpPr/>
          <p:nvPr/>
        </p:nvSpPr>
        <p:spPr bwMode="auto">
          <a:xfrm>
            <a:off x="5499919" y="3326601"/>
            <a:ext cx="4213223" cy="1180184"/>
          </a:xfrm>
          <a:prstGeom prst="rect">
            <a:avLst/>
          </a:prstGeom>
          <a:noFill/>
          <a:ln w="19050" cap="flat" cmpd="sng" algn="ctr">
            <a:solidFill>
              <a:srgbClr val="0078D7"/>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486" name="Rectangle 485">
            <a:hlinkClick r:id="rId2" tooltip="The Enhanced Security Administrative Environment (ESAE) provides a highly secure administration environment for AD administrators (Tier 0) and PAWs. ESAE architectural approach at http://aka.ms/esae"/>
          </p:cNvPr>
          <p:cNvSpPr/>
          <p:nvPr/>
        </p:nvSpPr>
        <p:spPr>
          <a:xfrm>
            <a:off x="5886424" y="4208881"/>
            <a:ext cx="5723184" cy="228002"/>
          </a:xfrm>
          <a:prstGeom prst="rect">
            <a:avLst/>
          </a:prstGeom>
          <a:solidFill>
            <a:srgbClr val="FEECED"/>
          </a:solidFill>
          <a:ln w="14224" cap="flat" cmpd="sng" algn="ctr">
            <a:solidFill>
              <a:srgbClr val="D41123"/>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3" name="Title 2"/>
          <p:cNvSpPr>
            <a:spLocks noGrp="1"/>
          </p:cNvSpPr>
          <p:nvPr>
            <p:ph type="title"/>
          </p:nvPr>
        </p:nvSpPr>
        <p:spPr/>
        <p:txBody>
          <a:bodyPr/>
          <a:lstStyle/>
          <a:p>
            <a:r>
              <a:rPr lang="en-US"/>
              <a:t>Hybrid Cloud Infrastructure</a:t>
            </a:r>
            <a:endParaRPr lang="en-US"/>
          </a:p>
        </p:txBody>
      </p:sp>
      <p:sp>
        <p:nvSpPr>
          <p:cNvPr id="280" name="Rectangle 279"/>
          <p:cNvSpPr/>
          <p:nvPr/>
        </p:nvSpPr>
        <p:spPr>
          <a:xfrm rot="16200000">
            <a:off x="5178158" y="2550009"/>
            <a:ext cx="950035" cy="257763"/>
          </a:xfrm>
          <a:prstGeom prst="rect">
            <a:avLst/>
          </a:prstGeom>
          <a:solidFill>
            <a:srgbClr val="FFFFFF">
              <a:lumMod val="95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rPr>
              <a:t>Extranet</a:t>
            </a:r>
            <a:endParaRPr kumimoji="0" lang="en-US" sz="1075" b="1" i="0" u="none" strike="noStrike" kern="0" cap="none" spc="0" normalizeH="0" baseline="0" noProof="0">
              <a:ln>
                <a:noFill/>
              </a:ln>
              <a:gradFill>
                <a:gsLst>
                  <a:gs pos="0">
                    <a:srgbClr val="505050"/>
                  </a:gs>
                  <a:gs pos="100000">
                    <a:srgbClr val="505050"/>
                  </a:gs>
                </a:gsLst>
                <a:lin ang="5400000" scaled="1"/>
              </a:gradFill>
              <a:effectLst/>
              <a:uLnTx/>
              <a:uFillTx/>
              <a:latin typeface="Segoe"/>
            </a:endParaRPr>
          </a:p>
        </p:txBody>
      </p:sp>
      <p:sp>
        <p:nvSpPr>
          <p:cNvPr id="288" name="Rounded Rectangle 804">
            <a:hlinkClick r:id="rId3" tooltip="The Security Development Lifecycle (SDL) is a software development process that helps developers build more secure software and address security compliance requirements while reducing development cost "/>
          </p:cNvPr>
          <p:cNvSpPr/>
          <p:nvPr/>
        </p:nvSpPr>
        <p:spPr>
          <a:xfrm>
            <a:off x="5511028" y="5398174"/>
            <a:ext cx="6208871" cy="211725"/>
          </a:xfrm>
          <a:prstGeom prst="roundRect">
            <a:avLst>
              <a:gd name="adj" fmla="val 0"/>
            </a:avLst>
          </a:prstGeom>
          <a:noFill/>
          <a:ln w="14224" cap="flat" cmpd="sng" algn="ctr">
            <a:solidFill>
              <a:srgbClr val="0078D7"/>
            </a:solidFill>
            <a:prstDash val="solid"/>
          </a:ln>
          <a:effectLst/>
        </p:spPr>
        <p:txBody>
          <a:bodyPr wrap="square" lIns="45720" rIns="45720" rtlCol="0" anchor="ctr">
            <a:spAutoFit/>
          </a:bodyPr>
          <a:lstStyle/>
          <a:p>
            <a:pPr marL="0" marR="0" lvl="0" indent="0" algn="ctr" defTabSz="91440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Security Development Lifecycle (SDL)</a:t>
            </a: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289" name="Rectangle 288"/>
          <p:cNvSpPr/>
          <p:nvPr/>
        </p:nvSpPr>
        <p:spPr bwMode="auto">
          <a:xfrm>
            <a:off x="10045534" y="2100346"/>
            <a:ext cx="1627632" cy="3175387"/>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90" name="Rectangle 289">
            <a:hlinkClick r:id="rId4" tooltip="Azure Security Center provides critical security hygiene issue detection and remediation (no additional charge) as well as threat detection to monitor for advanced and emerging threats across a hybrid environment (cloud + on premises) "/>
          </p:cNvPr>
          <p:cNvSpPr/>
          <p:nvPr/>
        </p:nvSpPr>
        <p:spPr>
          <a:xfrm>
            <a:off x="10297075" y="2173985"/>
            <a:ext cx="1322358" cy="2498896"/>
          </a:xfrm>
          <a:prstGeom prst="rect">
            <a:avLst/>
          </a:prstGeom>
          <a:noFill/>
          <a:ln w="14224" cap="flat" cmpd="sng" algn="ctr">
            <a:noFill/>
            <a:prstDash val="solid"/>
          </a:ln>
          <a:effectLst/>
        </p:spPr>
        <p:txBody>
          <a:bodyPr lIns="274320" rtlCol="0" anchor="t" anchorCtr="0">
            <a:noAutofit/>
          </a:bodyPr>
          <a:lstStyle/>
          <a:p>
            <a:pPr marL="0" marR="0" lvl="0" indent="0" defTabSz="914400" eaLnBrk="1" fontAlgn="auto" latinLnBrk="0" hangingPunct="1">
              <a:lnSpc>
                <a:spcPct val="97000"/>
              </a:lnSpc>
              <a:spcBef>
                <a:spcPts val="0"/>
              </a:spcBef>
              <a:spcAft>
                <a:spcPts val="300"/>
              </a:spcAft>
              <a:buClrTx/>
              <a:buSzTx/>
              <a:buFontTx/>
              <a:buNone/>
              <a:defRPr/>
            </a:pPr>
            <a:endPar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304" name="Rectangle 303">
            <a:hlinkClick r:id="rId5" tooltip="Privileged Access Workstation (PAW) provide a dedicated workstation operating system to isolate sensitive tasks and accounts (such as administration of Active Directory, Azure, Office 365, etc.)"/>
          </p:cNvPr>
          <p:cNvSpPr/>
          <p:nvPr/>
        </p:nvSpPr>
        <p:spPr>
          <a:xfrm>
            <a:off x="6281519" y="4256800"/>
            <a:ext cx="2430474" cy="119392"/>
          </a:xfrm>
          <a:prstGeom prst="rect">
            <a:avLst/>
          </a:prstGeom>
          <a:noFill/>
          <a:ln w="14224" cap="flat" cmpd="sng" algn="ctr">
            <a:noFill/>
            <a:prstDash val="solid"/>
          </a:ln>
          <a:effectLst/>
        </p:spPr>
        <p:txBody>
          <a:bodyPr lIns="45720" tIns="0" rIns="45720" bIns="0" rtlCol="0" anchor="t" anchorCtr="0">
            <a:noAutofit/>
          </a:bodyPr>
          <a:lstStyle/>
          <a:p>
            <a:pPr marL="114300" marR="0" lvl="0" indent="0" defTabSz="914400" eaLnBrk="1" fontAlgn="auto" latinLnBrk="0" hangingPunct="1">
              <a:lnSpc>
                <a:spcPct val="97000"/>
              </a:lnSpc>
              <a:spcBef>
                <a:spcPts val="0"/>
              </a:spcBef>
              <a:spcAft>
                <a:spcPts val="0"/>
              </a:spcAft>
              <a:buClrTx/>
              <a:buSzTx/>
              <a:buFontTx/>
              <a:buNone/>
              <a:defRPr/>
            </a:pPr>
            <a:r>
              <a:rPr kumimoji="0" lang="en-US" sz="800" b="1" i="0" u="none" strike="noStrike" kern="0" cap="none" spc="0" normalizeH="0" baseline="0" noProof="0">
                <a:ln>
                  <a:noFill/>
                </a:ln>
                <a:gradFill>
                  <a:gsLst>
                    <a:gs pos="0">
                      <a:srgbClr val="D41123"/>
                    </a:gs>
                    <a:gs pos="100000">
                      <a:srgbClr val="D41123"/>
                    </a:gs>
                  </a:gsLst>
                  <a:lin ang="5400000" scaled="1"/>
                </a:gradFill>
                <a:effectLst/>
                <a:uLnTx/>
                <a:uFillTx/>
                <a:latin typeface="Segoe UI" panose="020B0502040204020203"/>
                <a:ea typeface="+mn-ea"/>
                <a:cs typeface="Segoe UI" panose="020B0502040204020203" pitchFamily="34" charset="0"/>
              </a:rPr>
              <a:t>Privileged Access Workstations (PAWs)</a:t>
            </a:r>
            <a:endParaRPr kumimoji="0" lang="en-US" sz="800" b="1" i="0" u="none" strike="noStrike" kern="0" cap="none" spc="0" normalizeH="0" baseline="0" noProof="0">
              <a:ln>
                <a:noFill/>
              </a:ln>
              <a:gradFill>
                <a:gsLst>
                  <a:gs pos="0">
                    <a:srgbClr val="D41123"/>
                  </a:gs>
                  <a:gs pos="100000">
                    <a:srgbClr val="D41123"/>
                  </a:gs>
                </a:gsLst>
                <a:lin ang="5400000" scaled="1"/>
              </a:gradFill>
              <a:effectLst/>
              <a:uLnTx/>
              <a:uFillTx/>
              <a:latin typeface="Segoe UI" panose="020B0502040204020203"/>
              <a:ea typeface="+mn-ea"/>
              <a:cs typeface="Segoe UI" panose="020B0502040204020203" pitchFamily="34" charset="0"/>
            </a:endParaRPr>
          </a:p>
        </p:txBody>
      </p:sp>
      <p:sp>
        <p:nvSpPr>
          <p:cNvPr id="305" name="Laptop_E770"/>
          <p:cNvSpPr>
            <a:spLocks noChangeAspect="1" noEditPoints="1"/>
          </p:cNvSpPr>
          <p:nvPr/>
        </p:nvSpPr>
        <p:spPr bwMode="auto">
          <a:xfrm>
            <a:off x="8962642"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306" name="Laptop_E770"/>
          <p:cNvSpPr>
            <a:spLocks noChangeAspect="1" noEditPoints="1"/>
          </p:cNvSpPr>
          <p:nvPr/>
        </p:nvSpPr>
        <p:spPr bwMode="auto">
          <a:xfrm>
            <a:off x="5940048" y="4247916"/>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rgbClr val="D4112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310" name="Group 309"/>
          <p:cNvGrpSpPr/>
          <p:nvPr/>
        </p:nvGrpSpPr>
        <p:grpSpPr>
          <a:xfrm>
            <a:off x="8873559" y="2240723"/>
            <a:ext cx="764707" cy="694363"/>
            <a:chOff x="4952873" y="3102396"/>
            <a:chExt cx="764707" cy="694363"/>
          </a:xfrm>
        </p:grpSpPr>
        <p:sp>
          <p:nvSpPr>
            <p:cNvPr id="311" name="Rectangle 310">
              <a:hlinkClick r:id="rId6" tooltip="Azure Marketplace includes many security appliances from leading vendors among the thousands of certified, open source, and community software applications and developer services— all pre-configured for Microsoft Azure. "/>
            </p:cNvPr>
            <p:cNvSpPr/>
            <p:nvPr/>
          </p:nvSpPr>
          <p:spPr>
            <a:xfrm>
              <a:off x="4952873" y="3102396"/>
              <a:ext cx="764707" cy="694363"/>
            </a:xfrm>
            <a:prstGeom prst="rect">
              <a:avLst/>
            </a:prstGeom>
            <a:solidFill>
              <a:srgbClr val="FFFFFF"/>
            </a:solidFill>
            <a:ln w="14224" cap="flat" cmpd="sng" algn="ctr">
              <a:solidFill>
                <a:srgbClr val="EAEAEA">
                  <a:lumMod val="90000"/>
                </a:srgbClr>
              </a:solidFill>
              <a:prstDash val="solid"/>
            </a:ln>
            <a:effectLst/>
          </p:spPr>
          <p:txBody>
            <a:bodyPr tIns="18288" rIns="18288" rtlCol="0" anchor="t"/>
            <a:lstStyle/>
            <a:p>
              <a:pPr marL="0" marR="0" lvl="0" indent="0"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Security </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b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Appliances</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grpSp>
          <p:nvGrpSpPr>
            <p:cNvPr id="312" name="Group 311"/>
            <p:cNvGrpSpPr/>
            <p:nvPr/>
          </p:nvGrpSpPr>
          <p:grpSpPr>
            <a:xfrm>
              <a:off x="5030265" y="3420535"/>
              <a:ext cx="627485" cy="363499"/>
              <a:chOff x="6109711" y="3090710"/>
              <a:chExt cx="627485" cy="363499"/>
            </a:xfrm>
          </p:grpSpPr>
          <p:pic>
            <p:nvPicPr>
              <p:cNvPr id="313" name="Picture 3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314" name="Picture 3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315" name="Picture 3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316" name="Picture 3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317" name="Group 316"/>
              <p:cNvGrpSpPr/>
              <p:nvPr/>
            </p:nvGrpSpPr>
            <p:grpSpPr>
              <a:xfrm>
                <a:off x="6548524" y="3342843"/>
                <a:ext cx="188672" cy="45740"/>
                <a:chOff x="1287209" y="960836"/>
                <a:chExt cx="418504" cy="101463"/>
              </a:xfrm>
              <a:solidFill>
                <a:srgbClr val="505050">
                  <a:lumMod val="65000"/>
                  <a:lumOff val="35000"/>
                </a:srgbClr>
              </a:solidFill>
            </p:grpSpPr>
            <p:sp>
              <p:nvSpPr>
                <p:cNvPr id="319" name="Oval 318"/>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20" name="Oval 319"/>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21" name="Oval 320"/>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318" name="Picture 3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sp>
        <p:nvSpPr>
          <p:cNvPr id="384" name="TextBox 383"/>
          <p:cNvSpPr txBox="1"/>
          <p:nvPr/>
        </p:nvSpPr>
        <p:spPr>
          <a:xfrm>
            <a:off x="5518792" y="1487924"/>
            <a:ext cx="2142883" cy="246221"/>
          </a:xfrm>
          <a:prstGeom prst="rect">
            <a:avLst/>
          </a:prstGeom>
        </p:spPr>
        <p:txBody>
          <a:bodyPr wrap="square" rtlCol="0">
            <a:spAutoFit/>
          </a:bodyPr>
          <a:lstStyle/>
          <a:p>
            <a:pPr>
              <a:defRPr/>
            </a:pPr>
            <a:r>
              <a:rPr lang="en-US" sz="1000" b="1">
                <a:gradFill>
                  <a:gsLst>
                    <a:gs pos="0">
                      <a:srgbClr val="505050">
                        <a:lumMod val="75000"/>
                      </a:srgbClr>
                    </a:gs>
                    <a:gs pos="100000">
                      <a:srgbClr val="505050">
                        <a:lumMod val="75000"/>
                      </a:srgbClr>
                    </a:gs>
                  </a:gsLst>
                  <a:lin ang="5400000" scaled="1"/>
                </a:gradFill>
                <a:cs typeface="Segoe UI" panose="020B0502040204020203" pitchFamily="34" charset="0"/>
              </a:rPr>
              <a:t>On Premises Datacenter(s)</a:t>
            </a:r>
            <a:endParaRPr lang="en-US" sz="1000" b="1">
              <a:gradFill>
                <a:gsLst>
                  <a:gs pos="0">
                    <a:srgbClr val="505050">
                      <a:lumMod val="75000"/>
                    </a:srgbClr>
                  </a:gs>
                  <a:gs pos="100000">
                    <a:srgbClr val="505050">
                      <a:lumMod val="75000"/>
                    </a:srgbClr>
                  </a:gs>
                </a:gsLst>
                <a:lin ang="5400000" scaled="1"/>
              </a:gradFill>
              <a:cs typeface="Segoe UI" panose="020B0502040204020203" pitchFamily="34" charset="0"/>
            </a:endParaRPr>
          </a:p>
        </p:txBody>
      </p:sp>
      <p:grpSp>
        <p:nvGrpSpPr>
          <p:cNvPr id="7" name="Group 6"/>
          <p:cNvGrpSpPr/>
          <p:nvPr/>
        </p:nvGrpSpPr>
        <p:grpSpPr>
          <a:xfrm>
            <a:off x="5513169" y="1062371"/>
            <a:ext cx="6281013" cy="702241"/>
            <a:chOff x="5897890" y="167873"/>
            <a:chExt cx="6281013" cy="702241"/>
          </a:xfrm>
        </p:grpSpPr>
        <p:sp>
          <p:nvSpPr>
            <p:cNvPr id="377" name="Rectangle 376"/>
            <p:cNvSpPr/>
            <p:nvPr/>
          </p:nvSpPr>
          <p:spPr>
            <a:xfrm>
              <a:off x="5897890" y="332381"/>
              <a:ext cx="6159022" cy="257763"/>
            </a:xfrm>
            <a:prstGeom prst="rect">
              <a:avLst/>
            </a:prstGeom>
            <a:solidFill>
              <a:srgbClr val="0078D7"/>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rPr>
                <a:t>Hybrid Cloud Infrastructure</a:t>
              </a:r>
              <a:endParaRPr kumimoji="0" lang="en-US" sz="1075" b="1" i="0" u="none" strike="noStrike" kern="0" cap="none" spc="0" normalizeH="0" baseline="0" noProof="0">
                <a:ln>
                  <a:noFill/>
                </a:ln>
                <a:gradFill>
                  <a:gsLst>
                    <a:gs pos="0">
                      <a:srgbClr val="FFFFFF"/>
                    </a:gs>
                    <a:gs pos="100000">
                      <a:srgbClr val="FFFFFF"/>
                    </a:gs>
                  </a:gsLst>
                  <a:lin ang="5400000" scaled="1"/>
                </a:gradFill>
                <a:effectLst/>
                <a:uLnTx/>
                <a:uFillTx/>
                <a:latin typeface="Segoe"/>
              </a:endParaRPr>
            </a:p>
          </p:txBody>
        </p:sp>
        <p:sp>
          <p:nvSpPr>
            <p:cNvPr id="383" name="TextBox 550"/>
            <p:cNvSpPr txBox="1"/>
            <p:nvPr/>
          </p:nvSpPr>
          <p:spPr>
            <a:xfrm>
              <a:off x="9865596" y="593115"/>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mn-cs"/>
                </a:rPr>
                <a:t>Microsoft Azure</a:t>
              </a:r>
              <a:endParaRPr kumimoji="0" lang="en-US" sz="1200" b="0"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mn-cs"/>
              </a:endParaRPr>
            </a:p>
          </p:txBody>
        </p:sp>
        <p:sp>
          <p:nvSpPr>
            <p:cNvPr id="385" name="TextBox 384"/>
            <p:cNvSpPr txBox="1"/>
            <p:nvPr/>
          </p:nvSpPr>
          <p:spPr>
            <a:xfrm>
              <a:off x="8029660" y="593426"/>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defRPr sz="1100" b="1">
                  <a:gradFill>
                    <a:gsLst>
                      <a:gs pos="0">
                        <a:schemeClr val="tx1"/>
                      </a:gs>
                      <a:gs pos="100000">
                        <a:schemeClr val="tx1"/>
                      </a:gs>
                    </a:gsLst>
                    <a:lin ang="5400000" scaled="1"/>
                  </a:gradFill>
                  <a:latin typeface="Segoe"/>
                </a:defRPr>
              </a:lvl1pPr>
            </a:lstStyle>
            <a:p>
              <a:pPr>
                <a:defRPr/>
              </a:pPr>
              <a:r>
                <a:rPr lang="en-US" sz="10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endParaRPr lang="en-US" sz="10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cxnSp>
          <p:nvCxnSpPr>
            <p:cNvPr id="398" name="Straight Connector 397"/>
            <p:cNvCxnSpPr/>
            <p:nvPr/>
          </p:nvCxnSpPr>
          <p:spPr>
            <a:xfrm flipH="1">
              <a:off x="11112816" y="765064"/>
              <a:ext cx="1066087" cy="0"/>
            </a:xfrm>
            <a:prstGeom prst="line">
              <a:avLst/>
            </a:prstGeom>
            <a:noFill/>
            <a:ln w="14224" cap="sq">
              <a:solidFill>
                <a:srgbClr val="D41123"/>
              </a:solidFill>
              <a:prstDash val="solid"/>
              <a:miter lim="800000"/>
            </a:ln>
            <a:extLst>
              <a:ext uri="{909E8E84-426E-40DD-AFC4-6F175D3DCCD1}">
                <a14:hiddenFill xmlns:a14="http://schemas.microsoft.com/office/drawing/2010/main">
                  <a:solidFill>
                    <a:srgbClr val="FFFFFF"/>
                  </a:solidFill>
                </a14:hiddenFill>
              </a:ext>
            </a:extLst>
          </p:spPr>
        </p:cxnSp>
        <p:cxnSp>
          <p:nvCxnSpPr>
            <p:cNvPr id="399" name="Connector: Elbow 398"/>
            <p:cNvCxnSpPr>
              <a:stCxn id="383" idx="3"/>
            </p:cNvCxnSpPr>
            <p:nvPr/>
          </p:nvCxnSpPr>
          <p:spPr>
            <a:xfrm flipV="1">
              <a:off x="11112816" y="167873"/>
              <a:ext cx="1009892" cy="563742"/>
            </a:xfrm>
            <a:prstGeom prst="bentConnector3">
              <a:avLst>
                <a:gd name="adj1" fmla="val 99045"/>
              </a:avLst>
            </a:prstGeom>
            <a:noFill/>
            <a:ln w="19050" cap="flat" cmpd="sng" algn="ctr">
              <a:solidFill>
                <a:srgbClr val="505050">
                  <a:lumMod val="60000"/>
                  <a:lumOff val="40000"/>
                </a:srgbClr>
              </a:solidFill>
              <a:prstDash val="sysDash"/>
              <a:headEnd type="none" w="med" len="med"/>
              <a:tailEnd type="none" w="med" len="med"/>
            </a:ln>
            <a:effectLst/>
          </p:spPr>
        </p:cxnSp>
      </p:grpSp>
      <p:grpSp>
        <p:nvGrpSpPr>
          <p:cNvPr id="2" name="Group 1"/>
          <p:cNvGrpSpPr/>
          <p:nvPr/>
        </p:nvGrpSpPr>
        <p:grpSpPr>
          <a:xfrm>
            <a:off x="5932678" y="1828379"/>
            <a:ext cx="5739513" cy="717660"/>
            <a:chOff x="6098508" y="1940774"/>
            <a:chExt cx="5739513" cy="717660"/>
          </a:xfrm>
        </p:grpSpPr>
        <p:sp>
          <p:nvSpPr>
            <p:cNvPr id="463" name="Rectangle 462"/>
            <p:cNvSpPr/>
            <p:nvPr/>
          </p:nvSpPr>
          <p:spPr>
            <a:xfrm>
              <a:off x="6098508" y="1940774"/>
              <a:ext cx="5739513" cy="265176"/>
            </a:xfrm>
            <a:prstGeom prst="rect">
              <a:avLst/>
            </a:prstGeom>
            <a:solidFill>
              <a:srgbClr val="FFFFFF"/>
            </a:solidFill>
            <a:ln w="25400" cap="flat" cmpd="sng" algn="ctr">
              <a:solidFill>
                <a:srgbClr val="0078D7"/>
              </a:solidFill>
              <a:prstDash val="solid"/>
            </a:ln>
            <a:effectLst/>
          </p:spPr>
          <p:txBody>
            <a:bodyPr lIns="91440" tIns="45720" bIns="4572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Azure Security Center – </a:t>
              </a:r>
              <a:r>
                <a:rPr kumimoji="0" 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Cross Platform Threat Protection and Threat Detection</a:t>
              </a:r>
              <a:endParaRPr kumimoji="0" 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endParaRPr>
            </a:p>
          </p:txBody>
        </p:sp>
        <p:sp>
          <p:nvSpPr>
            <p:cNvPr id="464" name="Rectangle 463">
              <a:hlinkClick r:id="rId12" tooltip="Microsoft protects Azure customers against DDoS attacks using the same global scale ntework defenses as we do our own online properties such as XBOX, Office 365, and Bing"/>
            </p:cNvPr>
            <p:cNvSpPr/>
            <p:nvPr/>
          </p:nvSpPr>
          <p:spPr>
            <a:xfrm>
              <a:off x="10345948" y="2131427"/>
              <a:ext cx="1492073" cy="527007"/>
            </a:xfrm>
            <a:prstGeom prst="rect">
              <a:avLst/>
            </a:prstGeom>
            <a:solidFill>
              <a:srgbClr val="FFFFFF"/>
            </a:solidFill>
            <a:ln w="25400" cap="flat" cmpd="sng" algn="ctr">
              <a:solidFill>
                <a:srgbClr val="0078D7"/>
              </a:solidFill>
              <a:prstDash val="solid"/>
            </a:ln>
            <a:effectLst/>
          </p:spPr>
          <p:txBody>
            <a:bodyPr lIns="91440" tIns="18288" bIns="45720"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altLang="en-US" sz="900" b="1"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endParaRPr>
            </a:p>
          </p:txBody>
        </p:sp>
        <p:sp>
          <p:nvSpPr>
            <p:cNvPr id="465" name="Rectangle 464"/>
            <p:cNvSpPr/>
            <p:nvPr/>
          </p:nvSpPr>
          <p:spPr bwMode="auto">
            <a:xfrm>
              <a:off x="10307959" y="2079871"/>
              <a:ext cx="1517904" cy="1141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nvGrpSpPr>
          <p:cNvPr id="5" name="Group 4"/>
          <p:cNvGrpSpPr/>
          <p:nvPr/>
        </p:nvGrpSpPr>
        <p:grpSpPr>
          <a:xfrm>
            <a:off x="10271305" y="1888523"/>
            <a:ext cx="1326220" cy="607156"/>
            <a:chOff x="10437135" y="2000918"/>
            <a:chExt cx="1326220" cy="607156"/>
          </a:xfrm>
        </p:grpSpPr>
        <p:sp>
          <p:nvSpPr>
            <p:cNvPr id="466" name="Rectangle 465">
              <a:hlinkClick r:id="rId13" tooltip="Azure Key Vault enables you to encrypt keys and small secrets like passwords using keys stored in hardware security modules (HSMs)."/>
            </p:cNvPr>
            <p:cNvSpPr/>
            <p:nvPr/>
          </p:nvSpPr>
          <p:spPr>
            <a:xfrm>
              <a:off x="10439297" y="2176161"/>
              <a:ext cx="1322029" cy="176612"/>
            </a:xfrm>
            <a:prstGeom prst="rect">
              <a:avLst/>
            </a:prstGeom>
            <a:solidFill>
              <a:srgbClr val="EAEAEA"/>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Just in Time VM Access</a:t>
              </a:r>
              <a:endPar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467" name="Rectangle 466">
              <a:hlinkClick r:id="rId14" tooltip="Transparent data encryption helps protect against the threat of malicious activity by performing real-time encryption and decryption of the database, associated backups, and transaction log files at rest without requiring changes to the application"/>
            </p:cNvPr>
            <p:cNvSpPr/>
            <p:nvPr/>
          </p:nvSpPr>
          <p:spPr>
            <a:xfrm>
              <a:off x="10437475" y="2000918"/>
              <a:ext cx="1325880" cy="17661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8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Configuration Hygiene</a:t>
              </a:r>
              <a:endParaRPr kumimoji="0" lang="en-US" altLang="en-US" sz="8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endParaRPr>
            </a:p>
          </p:txBody>
        </p:sp>
        <p:grpSp>
          <p:nvGrpSpPr>
            <p:cNvPr id="468" name="Group 467"/>
            <p:cNvGrpSpPr/>
            <p:nvPr/>
          </p:nvGrpSpPr>
          <p:grpSpPr>
            <a:xfrm>
              <a:off x="10997136" y="2562355"/>
              <a:ext cx="188672" cy="45719"/>
              <a:chOff x="6660452" y="3094221"/>
              <a:chExt cx="188672" cy="45719"/>
            </a:xfrm>
          </p:grpSpPr>
          <p:sp>
            <p:nvSpPr>
              <p:cNvPr id="469" name="Oval 468"/>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470" name="Oval 469"/>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471" name="Oval 470"/>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sp>
          <p:nvSpPr>
            <p:cNvPr id="474" name="Rectangle 473">
              <a:hlinkClick r:id="rId14" tooltip="Transparent data encryption helps protect against the threat of malicious activity by performing real-time encryption and decryption of the database, associated backups, and transaction log files at rest without requiring changes to the application"/>
            </p:cNvPr>
            <p:cNvSpPr/>
            <p:nvPr/>
          </p:nvSpPr>
          <p:spPr>
            <a:xfrm>
              <a:off x="10437135" y="2350362"/>
              <a:ext cx="1325880" cy="173592"/>
            </a:xfrm>
            <a:prstGeom prst="rect">
              <a:avLst/>
            </a:prstGeom>
            <a:solidFill>
              <a:srgbClr val="FFFFFF"/>
            </a:solidFill>
            <a:ln w="14224" cap="flat" cmpd="sng" algn="ctr">
              <a:solidFill>
                <a:srgbClr val="EAEAEA">
                  <a:lumMod val="90000"/>
                </a:srgbClr>
              </a:solidFill>
              <a:prstDash val="solid"/>
            </a:ln>
            <a:effectLst/>
          </p:spPr>
          <p:txBody>
            <a:bodyPr lIns="45720" rIns="4572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8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Adaptive App Control</a:t>
              </a:r>
              <a:endParaRPr kumimoji="0" lang="en-US" altLang="en-US" sz="8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endParaRPr>
            </a:p>
          </p:txBody>
        </p:sp>
      </p:grpSp>
      <p:sp>
        <p:nvSpPr>
          <p:cNvPr id="232" name="Rectangle 231">
            <a:hlinkClick r:id="rId15" tooltip="System Center Configuration Manager + Intune provide management of Windows, Mac OS X devices, and mobile devices running Android, iOS, and Windows. "/>
          </p:cNvPr>
          <p:cNvSpPr/>
          <p:nvPr/>
        </p:nvSpPr>
        <p:spPr>
          <a:xfrm>
            <a:off x="5502033" y="5729538"/>
            <a:ext cx="6217866"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02" name="Rectangle 201"/>
          <p:cNvSpPr/>
          <p:nvPr/>
        </p:nvSpPr>
        <p:spPr bwMode="auto">
          <a:xfrm>
            <a:off x="8946478" y="4747036"/>
            <a:ext cx="1009319" cy="5744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noAutofit/>
          </a:bodyPr>
          <a:lstStyle/>
          <a:p>
            <a:pPr marL="0" marR="0" lvl="0" indent="0" algn="l" defTabSz="914400" rtl="0" eaLnBrk="1" fontAlgn="base" latinLnBrk="0" hangingPunct="1">
              <a:lnSpc>
                <a:spcPct val="97000"/>
              </a:lnSpc>
              <a:spcBef>
                <a:spcPct val="0"/>
              </a:spcBef>
              <a:spcAft>
                <a:spcPct val="0"/>
              </a:spcAft>
              <a:buClrTx/>
              <a:buSzTx/>
              <a:buFontTx/>
              <a:buNone/>
              <a:defRPr/>
            </a:pPr>
            <a:r>
              <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endParaRPr kumimoji="0" lang="en-US" sz="800" b="1" i="0" u="none" strike="noStrike" kern="1200" cap="none" spc="0" normalizeH="0" baseline="0" noProof="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base" latinLnBrk="0" hangingPunct="1">
              <a:lnSpc>
                <a:spcPct val="97000"/>
              </a:lnSpc>
              <a:spcBef>
                <a:spcPct val="0"/>
              </a:spcBef>
              <a:spcAft>
                <a:spcPct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257" name="Group 256"/>
          <p:cNvGrpSpPr/>
          <p:nvPr/>
        </p:nvGrpSpPr>
        <p:grpSpPr>
          <a:xfrm>
            <a:off x="10121156" y="2582182"/>
            <a:ext cx="1507613" cy="2626000"/>
            <a:chOff x="6646548" y="3493510"/>
            <a:chExt cx="1507613" cy="2626000"/>
          </a:xfrm>
        </p:grpSpPr>
        <p:sp>
          <p:nvSpPr>
            <p:cNvPr id="258" name="Rectangle 257">
              <a:hlinkClick r:id="rId16" tooltip="Key vault mitigates risk of compromised secrets (e.g. inadvertently publishing keys to GitHub) by ensuring they are safeguarded by hardware security modules (HSMs) and readily available to applications"/>
            </p:cNvPr>
            <p:cNvSpPr/>
            <p:nvPr/>
          </p:nvSpPr>
          <p:spPr>
            <a:xfrm>
              <a:off x="6824319" y="3771046"/>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Key Vault</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259" name="Picture 25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260" name="Rectangle 259">
              <a:hlinkClick r:id="rId18" tooltip="A network security group (NSG) provides access control list (ACL) rules to allow or deny network traffic. Application security groups significantly simplify network security by grouping virtual machines and assigning policies to them (vs. explicit IPs). "/>
            </p:cNvPr>
            <p:cNvSpPr/>
            <p:nvPr/>
          </p:nvSpPr>
          <p:spPr>
            <a:xfrm>
              <a:off x="6824319" y="4430016"/>
              <a:ext cx="1328356" cy="322253"/>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lvl="0">
                <a:defRPr/>
              </a:pPr>
              <a:r>
                <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Application &amp; Network Security Groups</a:t>
              </a:r>
              <a:endParaRPr lang="en-US" altLang="en-US" sz="750">
                <a:gradFill>
                  <a:gsLst>
                    <a:gs pos="0">
                      <a:srgbClr val="0078D7"/>
                    </a:gs>
                    <a:gs pos="100000">
                      <a:srgbClr val="0078D7"/>
                    </a:gs>
                  </a:gsLst>
                  <a:lin ang="5400000" scaled="1"/>
                </a:gradFill>
                <a:latin typeface="Segoe UI" panose="020B0502040204020203" pitchFamily="34" charset="0"/>
                <a:cs typeface="Segoe UI" panose="020B0502040204020203" pitchFamily="34" charset="0"/>
              </a:endParaRPr>
            </a:p>
          </p:txBody>
        </p:sp>
        <p:sp>
          <p:nvSpPr>
            <p:cNvPr id="261" name="Rectangle 260">
              <a:hlinkClick r:id="rId19" tooltip="Feature of Application Gateway that provides centralized protection of your web applications from common exploits and vulnerabilities like SQL injection attacks, cross site scripting attacks using OWASP core rule sets 3.0 or 2.2.9. "/>
            </p:cNvPr>
            <p:cNvSpPr/>
            <p:nvPr/>
          </p:nvSpPr>
          <p:spPr>
            <a:xfrm>
              <a:off x="6824319" y="3990703"/>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WAF</a:t>
              </a:r>
              <a:endPar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262" name="Picture 261" descr="A picture containing text&#10;&#10;Description generated with high confidence"/>
            <p:cNvPicPr>
              <a:picLocks noChangeAspect="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858547" y="4030152"/>
              <a:ext cx="168314" cy="165488"/>
            </a:xfrm>
            <a:prstGeom prst="rect">
              <a:avLst/>
            </a:prstGeom>
          </p:spPr>
        </p:pic>
        <p:sp>
          <p:nvSpPr>
            <p:cNvPr id="263" name="Rectangle 262">
              <a:hlinkClick r:id="rId21" tooltip="Azure includes real-time malware protection with advanced technology (including applied machine learning on clients and in the cloud) used in the antimalware component of Windows Defender ATP"/>
            </p:cNvPr>
            <p:cNvSpPr/>
            <p:nvPr/>
          </p:nvSpPr>
          <p:spPr>
            <a:xfrm>
              <a:off x="6824319" y="4210360"/>
              <a:ext cx="1328356" cy="219445"/>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Azure Antimalware</a:t>
              </a:r>
              <a:endPar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endParaRPr>
            </a:p>
          </p:txBody>
        </p:sp>
        <p:grpSp>
          <p:nvGrpSpPr>
            <p:cNvPr id="264" name="Group 263"/>
            <p:cNvGrpSpPr/>
            <p:nvPr/>
          </p:nvGrpSpPr>
          <p:grpSpPr>
            <a:xfrm>
              <a:off x="6870812" y="4246340"/>
              <a:ext cx="143785" cy="139115"/>
              <a:chOff x="7418198" y="4292156"/>
              <a:chExt cx="173353" cy="167723"/>
            </a:xfrm>
          </p:grpSpPr>
          <p:sp>
            <p:nvSpPr>
              <p:cNvPr id="387" name="Rectangle: Rounded Corners 386"/>
              <p:cNvSpPr/>
              <p:nvPr/>
            </p:nvSpPr>
            <p:spPr>
              <a:xfrm>
                <a:off x="7418198" y="4292156"/>
                <a:ext cx="173353" cy="167723"/>
              </a:xfrm>
              <a:prstGeom prst="roundRect">
                <a:avLst/>
              </a:prstGeom>
              <a:solidFill>
                <a:srgbClr val="0079D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88" name="Picture 387"/>
              <p:cNvPicPr>
                <a:picLocks noChangeAspect="1"/>
              </p:cNvPicPr>
              <p:nvPr/>
            </p:nvPicPr>
            <p:blipFill>
              <a:blip r:embed="rId22">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265" name="Picture 264"/>
            <p:cNvPicPr>
              <a:picLocks noChangeAspect="1"/>
            </p:cNvPicPr>
            <p:nvPr/>
          </p:nvPicPr>
          <p:blipFill>
            <a:blip r:embed="rId23">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266" name="Rectangle 265">
              <a:hlinkClick r:id="rId24" tooltip="In additional to encryption of all disks in the Azure fabric, you can also encrypt storage blobs, Windows VM disks, and Linux VM Disks"/>
            </p:cNvPr>
            <p:cNvSpPr/>
            <p:nvPr/>
          </p:nvSpPr>
          <p:spPr>
            <a:xfrm>
              <a:off x="6825805" y="5049853"/>
              <a:ext cx="1328356" cy="356616"/>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Disk &amp; Storage Encryption</a:t>
              </a:r>
              <a:endPar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endParaRPr>
            </a:p>
          </p:txBody>
        </p:sp>
        <p:sp>
          <p:nvSpPr>
            <p:cNvPr id="267" name="Rectangle 266">
              <a:hlinkClick r:id="rId25" tooltip="Azure natively provides basic DDoS protection for all public IPs. You can increase protection with adaptive tuning of thresholds (with machine learning), real-time and historical telemetry, alerting, cost guarantee and more."/>
            </p:cNvPr>
            <p:cNvSpPr/>
            <p:nvPr/>
          </p:nvSpPr>
          <p:spPr>
            <a:xfrm>
              <a:off x="6823845" y="5701414"/>
              <a:ext cx="1328356" cy="329001"/>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DDoS attack </a:t>
              </a:r>
              <a:r>
                <a:rPr kumimoji="0" lang="en-US" altLang="en-US" sz="900" b="0" i="0" u="none" strike="noStrike" kern="0" cap="none" spc="0" normalizeH="0" baseline="0" noProof="0" err="1">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Mitigation</a:t>
              </a:r>
              <a:r>
                <a:rPr kumimoji="0" lang="en-US" altLang="en-US" sz="900" b="0" i="0" u="none" strike="noStrike" kern="0" cap="none" spc="0" normalizeH="0" baseline="0" noProof="0" err="1">
                  <a:ln>
                    <a:noFill/>
                  </a:ln>
                  <a:solidFill>
                    <a:srgbClr val="505050"/>
                  </a:solidFill>
                  <a:effectLst/>
                  <a:uLnTx/>
                  <a:uFillTx/>
                  <a:latin typeface="Segoe UI" panose="020B0502040204020203"/>
                  <a:ea typeface="+mn-ea"/>
                  <a:cs typeface="Segoe UI" panose="020B0502040204020203" pitchFamily="34" charset="0"/>
                </a:rPr>
                <a:t>+Monitor</a:t>
              </a:r>
              <a:endParaRPr kumimoji="0" lang="en-US" altLang="en-US" sz="900" b="0" i="0" u="none" strike="noStrike" kern="0" cap="none" spc="0" normalizeH="0" baseline="0" noProof="0">
                <a:ln>
                  <a:noFill/>
                </a:ln>
                <a:solidFill>
                  <a:srgbClr val="505050"/>
                </a:solidFill>
                <a:effectLst/>
                <a:highlight>
                  <a:srgbClr val="FFFF00"/>
                </a:highlight>
                <a:uLnTx/>
                <a:uFillTx/>
                <a:latin typeface="Segoe UI" panose="020B0502040204020203"/>
                <a:ea typeface="+mn-ea"/>
                <a:cs typeface="Segoe UI" panose="020B0502040204020203" pitchFamily="34" charset="0"/>
              </a:endParaRPr>
            </a:p>
          </p:txBody>
        </p:sp>
        <p:sp>
          <p:nvSpPr>
            <p:cNvPr id="268" name="Rectangle 267">
              <a:hlinkClick r:id="rId26" tooltip="Protection against disasters &amp; ransomware attacks with simple and reliable cloud integrated backup as a service. Site Recovery can protect Hyper-V, VMware and physical servers and you can use Azure or your secondary datacenter as your recovery site"/>
            </p:cNvPr>
            <p:cNvSpPr/>
            <p:nvPr/>
          </p:nvSpPr>
          <p:spPr>
            <a:xfrm>
              <a:off x="6824319" y="4750543"/>
              <a:ext cx="1328356" cy="30182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Backup &amp; Site Recovery</a:t>
              </a:r>
              <a:endPar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endParaRPr>
            </a:p>
          </p:txBody>
        </p:sp>
        <p:cxnSp>
          <p:nvCxnSpPr>
            <p:cNvPr id="269" name="Straight Connector 268"/>
            <p:cNvCxnSpPr>
              <a:stCxn id="265" idx="2"/>
            </p:cNvCxnSpPr>
            <p:nvPr/>
          </p:nvCxnSpPr>
          <p:spPr>
            <a:xfrm>
              <a:off x="6730153" y="3636847"/>
              <a:ext cx="0" cy="2454929"/>
            </a:xfrm>
            <a:prstGeom prst="line">
              <a:avLst/>
            </a:prstGeom>
            <a:noFill/>
            <a:ln w="19050" cap="flat" cmpd="sng" algn="ctr">
              <a:solidFill>
                <a:srgbClr val="0078D7"/>
              </a:solidFill>
              <a:prstDash val="solid"/>
              <a:headEnd type="none"/>
              <a:tailEnd type="none"/>
            </a:ln>
            <a:effectLst/>
          </p:spPr>
        </p:cxnSp>
        <p:pic>
          <p:nvPicPr>
            <p:cNvPr id="270" name="Picture 232" descr="Storage blob.png"/>
            <p:cNvPicPr>
              <a:picLocks noChangeAspect="1"/>
            </p:cNvPicPr>
            <p:nvPr/>
          </p:nvPicPr>
          <p:blipFill>
            <a:blip r:embed="rId27">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rgbClr val="FFFFFF"/>
            </a:solidFill>
            <a:ln w="9525">
              <a:noFill/>
              <a:miter lim="800000"/>
              <a:headEnd/>
              <a:tailEnd/>
            </a:ln>
          </p:spPr>
        </p:pic>
        <p:grpSp>
          <p:nvGrpSpPr>
            <p:cNvPr id="271" name="Group 270"/>
            <p:cNvGrpSpPr/>
            <p:nvPr/>
          </p:nvGrpSpPr>
          <p:grpSpPr>
            <a:xfrm>
              <a:off x="7338348" y="6073791"/>
              <a:ext cx="188672" cy="45719"/>
              <a:chOff x="6660452" y="3094221"/>
              <a:chExt cx="188672" cy="45719"/>
            </a:xfrm>
          </p:grpSpPr>
          <p:sp>
            <p:nvSpPr>
              <p:cNvPr id="380" name="Oval 379"/>
              <p:cNvSpPr/>
              <p:nvPr/>
            </p:nvSpPr>
            <p:spPr bwMode="auto">
              <a:xfrm>
                <a:off x="6660452"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81" name="Oval 380"/>
              <p:cNvSpPr/>
              <p:nvPr/>
            </p:nvSpPr>
            <p:spPr bwMode="auto">
              <a:xfrm>
                <a:off x="6731928"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382" name="Oval 381"/>
              <p:cNvSpPr/>
              <p:nvPr/>
            </p:nvSpPr>
            <p:spPr bwMode="auto">
              <a:xfrm>
                <a:off x="6803404" y="3094221"/>
                <a:ext cx="45720" cy="45719"/>
              </a:xfrm>
              <a:prstGeom prst="ellipse">
                <a:avLst/>
              </a:prstGeom>
              <a:solidFill>
                <a:srgbClr val="50505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sp>
          <p:nvSpPr>
            <p:cNvPr id="272" name="Rectangle 271">
              <a:hlinkClick r:id="rId28" tooltip="Azure Policy provides auditing and enforcement of different rules and effects over your resources so resources stay compliant with your corporate standards and service level agreements. "/>
            </p:cNvPr>
            <p:cNvSpPr/>
            <p:nvPr/>
          </p:nvSpPr>
          <p:spPr>
            <a:xfrm>
              <a:off x="6824319" y="3556287"/>
              <a:ext cx="1328356" cy="219445"/>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rPr>
                <a:t>Azure Policy</a:t>
              </a:r>
              <a:endParaRPr kumimoji="0" lang="en-US" altLang="en-US" sz="900" b="0" i="0" u="none" strike="noStrike" kern="0" cap="none" spc="0" normalizeH="0" baseline="0" noProof="0">
                <a:ln>
                  <a:noFill/>
                </a:ln>
                <a:gradFill>
                  <a:gsLst>
                    <a:gs pos="0">
                      <a:srgbClr val="0078D7"/>
                    </a:gs>
                    <a:gs pos="100000">
                      <a:srgbClr val="0078D7"/>
                    </a:gs>
                  </a:gsLst>
                  <a:lin ang="5400000" scaled="1"/>
                </a:gradFill>
                <a:effectLst/>
                <a:uLnTx/>
                <a:uFillTx/>
                <a:latin typeface="Segoe UI" panose="020B0502040204020203"/>
                <a:ea typeface="+mn-ea"/>
                <a:cs typeface="Segoe UI" panose="020B0502040204020203" pitchFamily="34" charset="0"/>
              </a:endParaRPr>
            </a:p>
          </p:txBody>
        </p:sp>
        <p:sp>
          <p:nvSpPr>
            <p:cNvPr id="273" name="Rectangle 272">
              <a:hlinkClick r:id="rId29" tooltip="Azure confidential computing protects data being processed in the cloud with hardware based Trusted Execution Environments (TEEs) that isolate data while its being used. "/>
            </p:cNvPr>
            <p:cNvSpPr/>
            <p:nvPr/>
          </p:nvSpPr>
          <p:spPr>
            <a:xfrm>
              <a:off x="6824119" y="5406469"/>
              <a:ext cx="1328356" cy="299310"/>
            </a:xfrm>
            <a:prstGeom prst="rect">
              <a:avLst/>
            </a:prstGeom>
            <a:solidFill>
              <a:srgbClr val="EAEAEA"/>
            </a:solidFill>
            <a:ln w="14224" cap="flat" cmpd="sng" algn="ctr">
              <a:solidFill>
                <a:srgbClr val="EAEAEA">
                  <a:lumMod val="90000"/>
                </a:srgbClr>
              </a:solidFill>
              <a:prstDash val="solid"/>
            </a:ln>
            <a:effectLst/>
          </p:spPr>
          <p:txBody>
            <a:bodyPr lIns="228600" rIns="9144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Confidential Computing</a:t>
              </a:r>
              <a:endParaRPr kumimoji="0" lang="en-US" alt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274" name="Picture 273"/>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275" name="Picture 274"/>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279" name="Picture 278"/>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378" name="Picture 377"/>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379" name="Picture 378"/>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sp>
        <p:nvSpPr>
          <p:cNvPr id="389" name="Rectangle 388"/>
          <p:cNvSpPr/>
          <p:nvPr/>
        </p:nvSpPr>
        <p:spPr bwMode="auto">
          <a:xfrm>
            <a:off x="7706562" y="2219840"/>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90" name="Rectangle 389"/>
          <p:cNvSpPr/>
          <p:nvPr/>
        </p:nvSpPr>
        <p:spPr bwMode="auto">
          <a:xfrm>
            <a:off x="5515495" y="2211763"/>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grpSp>
        <p:nvGrpSpPr>
          <p:cNvPr id="391" name="Group 390"/>
          <p:cNvGrpSpPr/>
          <p:nvPr/>
        </p:nvGrpSpPr>
        <p:grpSpPr>
          <a:xfrm>
            <a:off x="6065041" y="2100467"/>
            <a:ext cx="3057775" cy="2042956"/>
            <a:chOff x="2614674" y="3027330"/>
            <a:chExt cx="3057775" cy="2042956"/>
          </a:xfrm>
        </p:grpSpPr>
        <p:cxnSp>
          <p:nvCxnSpPr>
            <p:cNvPr id="392" name="Straight Connector 391"/>
            <p:cNvCxnSpPr>
              <a:endCxn id="418"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3" name="Group 392"/>
            <p:cNvGrpSpPr/>
            <p:nvPr/>
          </p:nvGrpSpPr>
          <p:grpSpPr>
            <a:xfrm>
              <a:off x="3263369" y="4932189"/>
              <a:ext cx="2409080" cy="100096"/>
              <a:chOff x="1121512" y="4577223"/>
              <a:chExt cx="2941905" cy="110522"/>
            </a:xfrm>
          </p:grpSpPr>
          <p:cxnSp>
            <p:nvCxnSpPr>
              <p:cNvPr id="462" name="Straight Connector 461"/>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72" name="Straight Connector 471"/>
              <p:cNvCxnSpPr/>
              <p:nvPr/>
            </p:nvCxnSpPr>
            <p:spPr>
              <a:xfrm>
                <a:off x="4063417" y="4590891"/>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cxnSp>
            <p:nvCxnSpPr>
              <p:cNvPr id="476" name="Straight Connector 475"/>
              <p:cNvCxnSpPr/>
              <p:nvPr/>
            </p:nvCxnSpPr>
            <p:spPr>
              <a:xfrm>
                <a:off x="1125389" y="4585112"/>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cxnSp>
            <p:nvCxnSpPr>
              <p:cNvPr id="478" name="Straight Connector 477"/>
              <p:cNvCxnSpPr/>
              <p:nvPr/>
            </p:nvCxnSpPr>
            <p:spPr>
              <a:xfrm>
                <a:off x="1878817" y="4577223"/>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cxnSp>
            <p:nvCxnSpPr>
              <p:cNvPr id="479" name="Straight Connector 478"/>
              <p:cNvCxnSpPr/>
              <p:nvPr/>
            </p:nvCxnSpPr>
            <p:spPr>
              <a:xfrm>
                <a:off x="2645526" y="4583623"/>
                <a:ext cx="0" cy="93983"/>
              </a:xfrm>
              <a:prstGeom prst="line">
                <a:avLst/>
              </a:prstGeom>
              <a:noFill/>
              <a:ln w="19050" cap="sq">
                <a:solidFill>
                  <a:schemeClr val="tx1"/>
                </a:solidFill>
                <a:prstDash val="solid"/>
                <a:miter lim="800000"/>
              </a:ln>
              <a:extLst>
                <a:ext uri="{909E8E84-426E-40DD-AFC4-6F175D3DCCD1}">
                  <a14:hiddenFill xmlns:a14="http://schemas.microsoft.com/office/drawing/2010/main">
                    <a:solidFill>
                      <a:srgbClr val="FFFFFF"/>
                    </a:solidFill>
                  </a14:hiddenFill>
                </a:ext>
              </a:extLst>
            </p:spPr>
          </p:cxnSp>
        </p:grpSp>
        <p:pic>
          <p:nvPicPr>
            <p:cNvPr id="418" name="Graphic 417"/>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296121" y="4968297"/>
              <a:ext cx="373956" cy="101989"/>
            </a:xfrm>
            <a:prstGeom prst="rect">
              <a:avLst/>
            </a:prstGeom>
          </p:spPr>
        </p:pic>
        <p:pic>
          <p:nvPicPr>
            <p:cNvPr id="419" name="Graphic 418"/>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412268" y="3989053"/>
              <a:ext cx="155363" cy="144264"/>
            </a:xfrm>
            <a:prstGeom prst="rect">
              <a:avLst/>
            </a:prstGeom>
          </p:spPr>
        </p:pic>
        <p:cxnSp>
          <p:nvCxnSpPr>
            <p:cNvPr id="420" name="Straight Connector 419"/>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Straight Connector 420"/>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Straight Connector 421"/>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423" name="Graphic 422"/>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390454" y="3455968"/>
              <a:ext cx="179094" cy="97688"/>
            </a:xfrm>
            <a:prstGeom prst="rect">
              <a:avLst/>
            </a:prstGeom>
          </p:spPr>
        </p:pic>
        <p:pic>
          <p:nvPicPr>
            <p:cNvPr id="424" name="Graphic 423"/>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394372" y="3853121"/>
              <a:ext cx="179094" cy="97688"/>
            </a:xfrm>
            <a:prstGeom prst="rect">
              <a:avLst/>
            </a:prstGeom>
          </p:spPr>
        </p:pic>
        <p:pic>
          <p:nvPicPr>
            <p:cNvPr id="425" name="Graphic 424"/>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394372" y="3083790"/>
              <a:ext cx="179094" cy="97688"/>
            </a:xfrm>
            <a:prstGeom prst="rect">
              <a:avLst/>
            </a:prstGeom>
          </p:spPr>
        </p:pic>
      </p:grpSp>
      <p:sp>
        <p:nvSpPr>
          <p:cNvPr id="480" name="Rectangle 479"/>
          <p:cNvSpPr/>
          <p:nvPr/>
        </p:nvSpPr>
        <p:spPr bwMode="auto">
          <a:xfrm>
            <a:off x="6357763" y="3498531"/>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495" name="Group 494"/>
          <p:cNvGrpSpPr/>
          <p:nvPr/>
        </p:nvGrpSpPr>
        <p:grpSpPr>
          <a:xfrm>
            <a:off x="7816731" y="2620567"/>
            <a:ext cx="370338" cy="327772"/>
            <a:chOff x="4723767" y="3080378"/>
            <a:chExt cx="439858" cy="389301"/>
          </a:xfrm>
        </p:grpSpPr>
        <p:pic>
          <p:nvPicPr>
            <p:cNvPr id="496" name="Picture 495"/>
            <p:cNvPicPr>
              <a:picLocks noChangeAspect="1"/>
            </p:cNvPicPr>
            <p:nvPr/>
          </p:nvPicPr>
          <p:blipFill rotWithShape="1">
            <a:blip r:embed="rId37"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497" name="Group 496"/>
            <p:cNvGrpSpPr/>
            <p:nvPr/>
          </p:nvGrpSpPr>
          <p:grpSpPr>
            <a:xfrm>
              <a:off x="4723767" y="3080378"/>
              <a:ext cx="439858" cy="389301"/>
              <a:chOff x="3131835" y="4047725"/>
              <a:chExt cx="439858" cy="389301"/>
            </a:xfrm>
          </p:grpSpPr>
          <p:grpSp>
            <p:nvGrpSpPr>
              <p:cNvPr id="498" name="Group 497"/>
              <p:cNvGrpSpPr/>
              <p:nvPr/>
            </p:nvGrpSpPr>
            <p:grpSpPr>
              <a:xfrm>
                <a:off x="3131835" y="4047725"/>
                <a:ext cx="182560" cy="348911"/>
                <a:chOff x="2136298" y="4226790"/>
                <a:chExt cx="196678" cy="375893"/>
              </a:xfrm>
            </p:grpSpPr>
            <p:sp>
              <p:nvSpPr>
                <p:cNvPr id="502" name="Rectangle 501"/>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03"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499" name="Oval 498"/>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00" name="Picture 499"/>
              <p:cNvPicPr>
                <a:picLocks noChangeAspect="1"/>
              </p:cNvPicPr>
              <p:nvPr/>
            </p:nvPicPr>
            <p:blipFill rotWithShape="1">
              <a:blip r:embed="rId38" cstate="email"/>
              <a:srcRect r="83295"/>
              <a:stretch>
                <a:fillRect/>
              </a:stretch>
            </p:blipFill>
            <p:spPr>
              <a:xfrm>
                <a:off x="3414387" y="4255363"/>
                <a:ext cx="157306" cy="137160"/>
              </a:xfrm>
              <a:prstGeom prst="rect">
                <a:avLst/>
              </a:prstGeom>
            </p:spPr>
          </p:pic>
          <p:sp>
            <p:nvSpPr>
              <p:cNvPr id="501"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504" name="Group 503"/>
          <p:cNvGrpSpPr/>
          <p:nvPr/>
        </p:nvGrpSpPr>
        <p:grpSpPr>
          <a:xfrm>
            <a:off x="7227587" y="2620567"/>
            <a:ext cx="370338" cy="327772"/>
            <a:chOff x="4723767" y="3080378"/>
            <a:chExt cx="439858" cy="389301"/>
          </a:xfrm>
        </p:grpSpPr>
        <p:pic>
          <p:nvPicPr>
            <p:cNvPr id="505" name="Picture 504"/>
            <p:cNvPicPr>
              <a:picLocks noChangeAspect="1"/>
            </p:cNvPicPr>
            <p:nvPr/>
          </p:nvPicPr>
          <p:blipFill rotWithShape="1">
            <a:blip r:embed="rId37"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506" name="Group 505"/>
            <p:cNvGrpSpPr/>
            <p:nvPr/>
          </p:nvGrpSpPr>
          <p:grpSpPr>
            <a:xfrm>
              <a:off x="4723767" y="3080378"/>
              <a:ext cx="439858" cy="389301"/>
              <a:chOff x="3131835" y="4047725"/>
              <a:chExt cx="439858" cy="389301"/>
            </a:xfrm>
          </p:grpSpPr>
          <p:grpSp>
            <p:nvGrpSpPr>
              <p:cNvPr id="507" name="Group 506"/>
              <p:cNvGrpSpPr/>
              <p:nvPr/>
            </p:nvGrpSpPr>
            <p:grpSpPr>
              <a:xfrm>
                <a:off x="3131835" y="4047725"/>
                <a:ext cx="182560" cy="348911"/>
                <a:chOff x="2136298" y="4226790"/>
                <a:chExt cx="196678" cy="375893"/>
              </a:xfrm>
            </p:grpSpPr>
            <p:sp>
              <p:nvSpPr>
                <p:cNvPr id="511" name="Rectangle 510"/>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12"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08" name="Oval 507"/>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09" name="Picture 508"/>
              <p:cNvPicPr>
                <a:picLocks noChangeAspect="1"/>
              </p:cNvPicPr>
              <p:nvPr/>
            </p:nvPicPr>
            <p:blipFill rotWithShape="1">
              <a:blip r:embed="rId38" cstate="email"/>
              <a:srcRect r="83295"/>
              <a:stretch>
                <a:fillRect/>
              </a:stretch>
            </p:blipFill>
            <p:spPr>
              <a:xfrm>
                <a:off x="3414387" y="4255363"/>
                <a:ext cx="157306" cy="137160"/>
              </a:xfrm>
              <a:prstGeom prst="rect">
                <a:avLst/>
              </a:prstGeom>
            </p:spPr>
          </p:pic>
          <p:sp>
            <p:nvSpPr>
              <p:cNvPr id="510"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sp>
        <p:nvSpPr>
          <p:cNvPr id="513" name="Rectangle 10"/>
          <p:cNvSpPr/>
          <p:nvPr/>
        </p:nvSpPr>
        <p:spPr bwMode="auto">
          <a:xfrm>
            <a:off x="8463652" y="2146872"/>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1" fmla="*/ 0 w 914400"/>
              <a:gd name="connsiteY0-2" fmla="*/ 0 h 914400"/>
              <a:gd name="connsiteX1-3" fmla="*/ 914400 w 914400"/>
              <a:gd name="connsiteY1-4" fmla="*/ 0 h 914400"/>
              <a:gd name="connsiteX2-5" fmla="*/ 914400 w 914400"/>
              <a:gd name="connsiteY2-6" fmla="*/ 914400 h 914400"/>
              <a:gd name="connsiteX3-7" fmla="*/ 0 w 914400"/>
              <a:gd name="connsiteY3-8" fmla="*/ 914400 h 914400"/>
              <a:gd name="connsiteX4-9" fmla="*/ 91440 w 914400"/>
              <a:gd name="connsiteY4-10" fmla="*/ 91440 h 914400"/>
              <a:gd name="connsiteX0-11" fmla="*/ 0 w 914400"/>
              <a:gd name="connsiteY0-12" fmla="*/ 0 h 914400"/>
              <a:gd name="connsiteX1-13" fmla="*/ 914400 w 914400"/>
              <a:gd name="connsiteY1-14" fmla="*/ 0 h 914400"/>
              <a:gd name="connsiteX2-15" fmla="*/ 914400 w 914400"/>
              <a:gd name="connsiteY2-16" fmla="*/ 914400 h 914400"/>
              <a:gd name="connsiteX3-17" fmla="*/ 0 w 914400"/>
              <a:gd name="connsiteY3-18" fmla="*/ 914400 h 914400"/>
            </a:gdLst>
            <a:ahLst/>
            <a:cxnLst>
              <a:cxn ang="0">
                <a:pos x="connsiteX0-1" y="connsiteY0-2"/>
              </a:cxn>
              <a:cxn ang="0">
                <a:pos x="connsiteX1-3" y="connsiteY1-4"/>
              </a:cxn>
              <a:cxn ang="0">
                <a:pos x="connsiteX2-5" y="connsiteY2-6"/>
              </a:cxn>
              <a:cxn ang="0">
                <a:pos x="connsiteX3-7" y="connsiteY3-8"/>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solidFill>
                <a:srgbClr val="003C6C"/>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514" name="Rectangle 10"/>
          <p:cNvSpPr/>
          <p:nvPr/>
        </p:nvSpPr>
        <p:spPr bwMode="auto">
          <a:xfrm rot="10800000">
            <a:off x="8277949" y="2147786"/>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1" fmla="*/ 0 w 914400"/>
              <a:gd name="connsiteY0-2" fmla="*/ 0 h 914400"/>
              <a:gd name="connsiteX1-3" fmla="*/ 914400 w 914400"/>
              <a:gd name="connsiteY1-4" fmla="*/ 0 h 914400"/>
              <a:gd name="connsiteX2-5" fmla="*/ 914400 w 914400"/>
              <a:gd name="connsiteY2-6" fmla="*/ 914400 h 914400"/>
              <a:gd name="connsiteX3-7" fmla="*/ 0 w 914400"/>
              <a:gd name="connsiteY3-8" fmla="*/ 914400 h 914400"/>
              <a:gd name="connsiteX4-9" fmla="*/ 91440 w 914400"/>
              <a:gd name="connsiteY4-10" fmla="*/ 91440 h 914400"/>
              <a:gd name="connsiteX0-11" fmla="*/ 0 w 914400"/>
              <a:gd name="connsiteY0-12" fmla="*/ 0 h 914400"/>
              <a:gd name="connsiteX1-13" fmla="*/ 914400 w 914400"/>
              <a:gd name="connsiteY1-14" fmla="*/ 0 h 914400"/>
              <a:gd name="connsiteX2-15" fmla="*/ 914400 w 914400"/>
              <a:gd name="connsiteY2-16" fmla="*/ 914400 h 914400"/>
              <a:gd name="connsiteX3-17" fmla="*/ 0 w 914400"/>
              <a:gd name="connsiteY3-18" fmla="*/ 914400 h 914400"/>
              <a:gd name="connsiteX0-19" fmla="*/ 3192673 w 4107073"/>
              <a:gd name="connsiteY0-20" fmla="*/ 0 h 914400"/>
              <a:gd name="connsiteX1-21" fmla="*/ 4107073 w 4107073"/>
              <a:gd name="connsiteY1-22" fmla="*/ 0 h 914400"/>
              <a:gd name="connsiteX2-23" fmla="*/ 4107073 w 4107073"/>
              <a:gd name="connsiteY2-24" fmla="*/ 914400 h 914400"/>
              <a:gd name="connsiteX3-25" fmla="*/ 0 w 4107073"/>
              <a:gd name="connsiteY3-26" fmla="*/ 914400 h 914400"/>
              <a:gd name="connsiteX0-27" fmla="*/ 2243407 w 4107073"/>
              <a:gd name="connsiteY0-28" fmla="*/ 1404 h 914400"/>
              <a:gd name="connsiteX1-29" fmla="*/ 4107073 w 4107073"/>
              <a:gd name="connsiteY1-30" fmla="*/ 0 h 914400"/>
              <a:gd name="connsiteX2-31" fmla="*/ 4107073 w 4107073"/>
              <a:gd name="connsiteY2-32" fmla="*/ 914400 h 914400"/>
              <a:gd name="connsiteX3-33" fmla="*/ 0 w 4107073"/>
              <a:gd name="connsiteY3-34" fmla="*/ 914400 h 914400"/>
              <a:gd name="connsiteX0-35" fmla="*/ 2213109 w 4107073"/>
              <a:gd name="connsiteY0-36" fmla="*/ 0 h 918614"/>
              <a:gd name="connsiteX1-37" fmla="*/ 4107073 w 4107073"/>
              <a:gd name="connsiteY1-38" fmla="*/ 4214 h 918614"/>
              <a:gd name="connsiteX2-39" fmla="*/ 4107073 w 4107073"/>
              <a:gd name="connsiteY2-40" fmla="*/ 918614 h 918614"/>
              <a:gd name="connsiteX3-41" fmla="*/ 0 w 4107073"/>
              <a:gd name="connsiteY3-42" fmla="*/ 918614 h 918614"/>
              <a:gd name="connsiteX0-43" fmla="*/ 2213109 w 4107073"/>
              <a:gd name="connsiteY0-44" fmla="*/ 0 h 915805"/>
              <a:gd name="connsiteX1-45" fmla="*/ 4107073 w 4107073"/>
              <a:gd name="connsiteY1-46" fmla="*/ 1405 h 915805"/>
              <a:gd name="connsiteX2-47" fmla="*/ 4107073 w 4107073"/>
              <a:gd name="connsiteY2-48" fmla="*/ 915805 h 915805"/>
              <a:gd name="connsiteX3-49" fmla="*/ 0 w 4107073"/>
              <a:gd name="connsiteY3-50" fmla="*/ 915805 h 915805"/>
              <a:gd name="connsiteX0-51" fmla="*/ 2658011 w 4551975"/>
              <a:gd name="connsiteY0-52" fmla="*/ 0 h 915805"/>
              <a:gd name="connsiteX1-53" fmla="*/ 4551975 w 4551975"/>
              <a:gd name="connsiteY1-54" fmla="*/ 1405 h 915805"/>
              <a:gd name="connsiteX2-55" fmla="*/ 4551975 w 4551975"/>
              <a:gd name="connsiteY2-56" fmla="*/ 915805 h 915805"/>
              <a:gd name="connsiteX3-57" fmla="*/ 0 w 4551975"/>
              <a:gd name="connsiteY3-58" fmla="*/ 915805 h 915805"/>
              <a:gd name="connsiteX0-59" fmla="*/ 2185614 w 4551975"/>
              <a:gd name="connsiteY0-60" fmla="*/ 130 h 914400"/>
              <a:gd name="connsiteX1-61" fmla="*/ 4551975 w 4551975"/>
              <a:gd name="connsiteY1-62" fmla="*/ 0 h 914400"/>
              <a:gd name="connsiteX2-63" fmla="*/ 4551975 w 4551975"/>
              <a:gd name="connsiteY2-64" fmla="*/ 914400 h 914400"/>
              <a:gd name="connsiteX3-65" fmla="*/ 0 w 4551975"/>
              <a:gd name="connsiteY3-66" fmla="*/ 914400 h 914400"/>
            </a:gdLst>
            <a:ahLst/>
            <a:cxnLst>
              <a:cxn ang="0">
                <a:pos x="connsiteX0-1" y="connsiteY0-2"/>
              </a:cxn>
              <a:cxn ang="0">
                <a:pos x="connsiteX1-3" y="connsiteY1-4"/>
              </a:cxn>
              <a:cxn ang="0">
                <a:pos x="connsiteX2-5" y="connsiteY2-6"/>
              </a:cxn>
              <a:cxn ang="0">
                <a:pos x="connsiteX3-7" y="connsiteY3-8"/>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15" name="Rectangle 115"/>
          <p:cNvSpPr/>
          <p:nvPr/>
        </p:nvSpPr>
        <p:spPr bwMode="auto">
          <a:xfrm>
            <a:off x="8280751" y="2864364"/>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516" name="Rectangle 115"/>
          <p:cNvSpPr/>
          <p:nvPr/>
        </p:nvSpPr>
        <p:spPr bwMode="auto">
          <a:xfrm flipH="1">
            <a:off x="8506692" y="2861990"/>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pic>
        <p:nvPicPr>
          <p:cNvPr id="517" name="Graphic 516"/>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rot="16200000">
            <a:off x="9636461" y="2937795"/>
            <a:ext cx="373956" cy="101989"/>
          </a:xfrm>
          <a:prstGeom prst="rect">
            <a:avLst/>
          </a:prstGeom>
        </p:spPr>
      </p:pic>
      <p:grpSp>
        <p:nvGrpSpPr>
          <p:cNvPr id="518" name="Group 517"/>
          <p:cNvGrpSpPr/>
          <p:nvPr/>
        </p:nvGrpSpPr>
        <p:grpSpPr>
          <a:xfrm>
            <a:off x="8390666" y="2620567"/>
            <a:ext cx="370338" cy="327772"/>
            <a:chOff x="4723767" y="3080378"/>
            <a:chExt cx="439858" cy="389301"/>
          </a:xfrm>
        </p:grpSpPr>
        <p:pic>
          <p:nvPicPr>
            <p:cNvPr id="519" name="Picture 518"/>
            <p:cNvPicPr>
              <a:picLocks noChangeAspect="1"/>
            </p:cNvPicPr>
            <p:nvPr/>
          </p:nvPicPr>
          <p:blipFill rotWithShape="1">
            <a:blip r:embed="rId37"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520" name="Group 519"/>
            <p:cNvGrpSpPr/>
            <p:nvPr/>
          </p:nvGrpSpPr>
          <p:grpSpPr>
            <a:xfrm>
              <a:off x="4723767" y="3080378"/>
              <a:ext cx="439858" cy="389301"/>
              <a:chOff x="3131835" y="4047725"/>
              <a:chExt cx="439858" cy="389301"/>
            </a:xfrm>
          </p:grpSpPr>
          <p:grpSp>
            <p:nvGrpSpPr>
              <p:cNvPr id="521" name="Group 520"/>
              <p:cNvGrpSpPr/>
              <p:nvPr/>
            </p:nvGrpSpPr>
            <p:grpSpPr>
              <a:xfrm>
                <a:off x="3131835" y="4047725"/>
                <a:ext cx="182560" cy="348911"/>
                <a:chOff x="2136298" y="4226790"/>
                <a:chExt cx="196678" cy="375893"/>
              </a:xfrm>
            </p:grpSpPr>
            <p:sp>
              <p:nvSpPr>
                <p:cNvPr id="525" name="Rectangle 524"/>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6"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22" name="Oval 521"/>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23" name="Picture 522"/>
              <p:cNvPicPr>
                <a:picLocks noChangeAspect="1"/>
              </p:cNvPicPr>
              <p:nvPr/>
            </p:nvPicPr>
            <p:blipFill rotWithShape="1">
              <a:blip r:embed="rId38" cstate="email"/>
              <a:srcRect r="83295"/>
              <a:stretch>
                <a:fillRect/>
              </a:stretch>
            </p:blipFill>
            <p:spPr>
              <a:xfrm>
                <a:off x="3414387" y="4255363"/>
                <a:ext cx="157306" cy="137160"/>
              </a:xfrm>
              <a:prstGeom prst="rect">
                <a:avLst/>
              </a:prstGeom>
            </p:spPr>
          </p:pic>
          <p:sp>
            <p:nvSpPr>
              <p:cNvPr id="524"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sp>
        <p:nvSpPr>
          <p:cNvPr id="527" name="Rectangle 115"/>
          <p:cNvSpPr/>
          <p:nvPr/>
        </p:nvSpPr>
        <p:spPr bwMode="auto">
          <a:xfrm>
            <a:off x="9623333" y="2146872"/>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528" name="Rectangle 115"/>
          <p:cNvSpPr/>
          <p:nvPr/>
        </p:nvSpPr>
        <p:spPr bwMode="auto">
          <a:xfrm flipV="1">
            <a:off x="9621672" y="2641865"/>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1" fmla="*/ 0 w 168554"/>
              <a:gd name="connsiteY0-2" fmla="*/ 0 h 168554"/>
              <a:gd name="connsiteX1-3" fmla="*/ 168554 w 168554"/>
              <a:gd name="connsiteY1-4" fmla="*/ 0 h 168554"/>
              <a:gd name="connsiteX2-5" fmla="*/ 168554 w 168554"/>
              <a:gd name="connsiteY2-6" fmla="*/ 168554 h 168554"/>
              <a:gd name="connsiteX3-7" fmla="*/ 0 w 168554"/>
              <a:gd name="connsiteY3-8" fmla="*/ 168554 h 168554"/>
              <a:gd name="connsiteX4-9" fmla="*/ 91440 w 168554"/>
              <a:gd name="connsiteY4-10" fmla="*/ 91440 h 168554"/>
              <a:gd name="connsiteX0-11" fmla="*/ 168554 w 168554"/>
              <a:gd name="connsiteY0-12" fmla="*/ 0 h 168554"/>
              <a:gd name="connsiteX1-13" fmla="*/ 168554 w 168554"/>
              <a:gd name="connsiteY1-14" fmla="*/ 168554 h 168554"/>
              <a:gd name="connsiteX2-15" fmla="*/ 0 w 168554"/>
              <a:gd name="connsiteY2-16" fmla="*/ 168554 h 168554"/>
              <a:gd name="connsiteX3-17" fmla="*/ 91440 w 168554"/>
              <a:gd name="connsiteY3-18" fmla="*/ 91440 h 168554"/>
              <a:gd name="connsiteX0-19" fmla="*/ 168554 w 168554"/>
              <a:gd name="connsiteY0-20" fmla="*/ 0 h 168554"/>
              <a:gd name="connsiteX1-21" fmla="*/ 168554 w 168554"/>
              <a:gd name="connsiteY1-22" fmla="*/ 168554 h 168554"/>
              <a:gd name="connsiteX2-23" fmla="*/ 0 w 168554"/>
              <a:gd name="connsiteY2-24" fmla="*/ 168554 h 168554"/>
            </a:gdLst>
            <a:ahLst/>
            <a:cxnLst>
              <a:cxn ang="0">
                <a:pos x="connsiteX0-1" y="connsiteY0-2"/>
              </a:cxn>
              <a:cxn ang="0">
                <a:pos x="connsiteX1-3" y="connsiteY1-4"/>
              </a:cxn>
              <a:cxn ang="0">
                <a:pos x="connsiteX2-5" y="connsiteY2-6"/>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pic>
        <p:nvPicPr>
          <p:cNvPr id="529" name="Graphic 528"/>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741252" y="2690979"/>
            <a:ext cx="155363" cy="144264"/>
          </a:xfrm>
          <a:prstGeom prst="rect">
            <a:avLst/>
          </a:prstGeom>
        </p:spPr>
      </p:pic>
      <p:grpSp>
        <p:nvGrpSpPr>
          <p:cNvPr id="530" name="Group 529"/>
          <p:cNvGrpSpPr/>
          <p:nvPr/>
        </p:nvGrpSpPr>
        <p:grpSpPr>
          <a:xfrm>
            <a:off x="5930256" y="2296152"/>
            <a:ext cx="1164272" cy="187645"/>
            <a:chOff x="2479889" y="3223015"/>
            <a:chExt cx="1164272" cy="187645"/>
          </a:xfrm>
        </p:grpSpPr>
        <p:sp>
          <p:nvSpPr>
            <p:cNvPr id="531" name="Rectangle 530"/>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532" name="Graphic 531"/>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408869" y="3241368"/>
              <a:ext cx="155363" cy="144264"/>
            </a:xfrm>
            <a:prstGeom prst="rect">
              <a:avLst/>
            </a:prstGeom>
          </p:spPr>
        </p:pic>
        <p:sp>
          <p:nvSpPr>
            <p:cNvPr id="533" name="Commitments_EC4D"/>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pic>
        <p:nvPicPr>
          <p:cNvPr id="534" name="Graphic 533"/>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748292" y="2134117"/>
            <a:ext cx="155363" cy="144264"/>
          </a:xfrm>
          <a:prstGeom prst="rect">
            <a:avLst/>
          </a:prstGeom>
        </p:spPr>
      </p:pic>
      <p:grpSp>
        <p:nvGrpSpPr>
          <p:cNvPr id="535" name="Group 534"/>
          <p:cNvGrpSpPr/>
          <p:nvPr/>
        </p:nvGrpSpPr>
        <p:grpSpPr>
          <a:xfrm>
            <a:off x="5922824" y="2531453"/>
            <a:ext cx="833053" cy="527412"/>
            <a:chOff x="2144445" y="2968032"/>
            <a:chExt cx="879313" cy="527412"/>
          </a:xfrm>
        </p:grpSpPr>
        <p:sp>
          <p:nvSpPr>
            <p:cNvPr id="536" name="Rectangle 535"/>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7" name="Rectangle 536"/>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8" name="Rectangle 537"/>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defRPr/>
              </a:pPr>
              <a:r>
                <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endParaRPr kumimoji="0" lang="en-US" sz="9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39" name="Commitments_EC4D"/>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sp>
          <p:nvSpPr>
            <p:cNvPr id="540" name="Commitments_EC4D"/>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sp>
          <p:nvSpPr>
            <p:cNvPr id="541" name="Commitments_EC4D"/>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543" name="Group 542"/>
          <p:cNvGrpSpPr/>
          <p:nvPr/>
        </p:nvGrpSpPr>
        <p:grpSpPr>
          <a:xfrm>
            <a:off x="7271819" y="3737187"/>
            <a:ext cx="370338" cy="327772"/>
            <a:chOff x="4723767" y="3080378"/>
            <a:chExt cx="439858" cy="389301"/>
          </a:xfrm>
        </p:grpSpPr>
        <p:pic>
          <p:nvPicPr>
            <p:cNvPr id="544" name="Picture 543"/>
            <p:cNvPicPr>
              <a:picLocks noChangeAspect="1"/>
            </p:cNvPicPr>
            <p:nvPr/>
          </p:nvPicPr>
          <p:blipFill rotWithShape="1">
            <a:blip r:embed="rId37"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545" name="Group 544"/>
            <p:cNvGrpSpPr/>
            <p:nvPr/>
          </p:nvGrpSpPr>
          <p:grpSpPr>
            <a:xfrm>
              <a:off x="4723767" y="3080378"/>
              <a:ext cx="439858" cy="389301"/>
              <a:chOff x="3131835" y="4047725"/>
              <a:chExt cx="439858" cy="389301"/>
            </a:xfrm>
          </p:grpSpPr>
          <p:grpSp>
            <p:nvGrpSpPr>
              <p:cNvPr id="546" name="Group 545"/>
              <p:cNvGrpSpPr/>
              <p:nvPr/>
            </p:nvGrpSpPr>
            <p:grpSpPr>
              <a:xfrm>
                <a:off x="3131835" y="4047725"/>
                <a:ext cx="182560" cy="348911"/>
                <a:chOff x="2136298" y="4226790"/>
                <a:chExt cx="196678" cy="375893"/>
              </a:xfrm>
            </p:grpSpPr>
            <p:sp>
              <p:nvSpPr>
                <p:cNvPr id="550" name="Rectangle 549"/>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51"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47" name="Oval 546"/>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48" name="Picture 547"/>
              <p:cNvPicPr>
                <a:picLocks noChangeAspect="1"/>
              </p:cNvPicPr>
              <p:nvPr/>
            </p:nvPicPr>
            <p:blipFill rotWithShape="1">
              <a:blip r:embed="rId38" cstate="email"/>
              <a:srcRect r="83295"/>
              <a:stretch>
                <a:fillRect/>
              </a:stretch>
            </p:blipFill>
            <p:spPr>
              <a:xfrm>
                <a:off x="3414387" y="4255363"/>
                <a:ext cx="157306" cy="137160"/>
              </a:xfrm>
              <a:prstGeom prst="rect">
                <a:avLst/>
              </a:prstGeom>
            </p:spPr>
          </p:pic>
          <p:sp>
            <p:nvSpPr>
              <p:cNvPr id="549"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552" name="Group 551"/>
          <p:cNvGrpSpPr/>
          <p:nvPr/>
        </p:nvGrpSpPr>
        <p:grpSpPr>
          <a:xfrm>
            <a:off x="7816731" y="3737187"/>
            <a:ext cx="370338" cy="327772"/>
            <a:chOff x="4723767" y="3080378"/>
            <a:chExt cx="439858" cy="389301"/>
          </a:xfrm>
        </p:grpSpPr>
        <p:pic>
          <p:nvPicPr>
            <p:cNvPr id="553" name="Picture 552"/>
            <p:cNvPicPr>
              <a:picLocks noChangeAspect="1"/>
            </p:cNvPicPr>
            <p:nvPr/>
          </p:nvPicPr>
          <p:blipFill rotWithShape="1">
            <a:blip r:embed="rId37"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554" name="Group 553"/>
            <p:cNvGrpSpPr/>
            <p:nvPr/>
          </p:nvGrpSpPr>
          <p:grpSpPr>
            <a:xfrm>
              <a:off x="4723767" y="3080378"/>
              <a:ext cx="439858" cy="389301"/>
              <a:chOff x="3131835" y="4047725"/>
              <a:chExt cx="439858" cy="389301"/>
            </a:xfrm>
          </p:grpSpPr>
          <p:grpSp>
            <p:nvGrpSpPr>
              <p:cNvPr id="555" name="Group 554"/>
              <p:cNvGrpSpPr/>
              <p:nvPr/>
            </p:nvGrpSpPr>
            <p:grpSpPr>
              <a:xfrm>
                <a:off x="3131835" y="4047725"/>
                <a:ext cx="182560" cy="348911"/>
                <a:chOff x="2136298" y="4226790"/>
                <a:chExt cx="196678" cy="375893"/>
              </a:xfrm>
            </p:grpSpPr>
            <p:sp>
              <p:nvSpPr>
                <p:cNvPr id="559" name="Rectangle 558"/>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60"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56" name="Oval 555"/>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57" name="Picture 556"/>
              <p:cNvPicPr>
                <a:picLocks noChangeAspect="1"/>
              </p:cNvPicPr>
              <p:nvPr/>
            </p:nvPicPr>
            <p:blipFill rotWithShape="1">
              <a:blip r:embed="rId38" cstate="email"/>
              <a:srcRect r="83295"/>
              <a:stretch>
                <a:fillRect/>
              </a:stretch>
            </p:blipFill>
            <p:spPr>
              <a:xfrm>
                <a:off x="3414387" y="4255363"/>
                <a:ext cx="157306" cy="137160"/>
              </a:xfrm>
              <a:prstGeom prst="rect">
                <a:avLst/>
              </a:prstGeom>
            </p:spPr>
          </p:pic>
          <p:sp>
            <p:nvSpPr>
              <p:cNvPr id="558"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561" name="Group 560"/>
          <p:cNvGrpSpPr/>
          <p:nvPr/>
        </p:nvGrpSpPr>
        <p:grpSpPr>
          <a:xfrm>
            <a:off x="6578239" y="3672723"/>
            <a:ext cx="371764" cy="354262"/>
            <a:chOff x="775326" y="4265359"/>
            <a:chExt cx="420437" cy="400643"/>
          </a:xfrm>
        </p:grpSpPr>
        <p:grpSp>
          <p:nvGrpSpPr>
            <p:cNvPr id="562" name="Group 561"/>
            <p:cNvGrpSpPr/>
            <p:nvPr/>
          </p:nvGrpSpPr>
          <p:grpSpPr>
            <a:xfrm>
              <a:off x="812649" y="4265359"/>
              <a:ext cx="182560" cy="348911"/>
              <a:chOff x="2136298" y="4226790"/>
              <a:chExt cx="196678" cy="375893"/>
            </a:xfrm>
          </p:grpSpPr>
          <p:sp>
            <p:nvSpPr>
              <p:cNvPr id="567" name="Rectangle 566"/>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68"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563" name="Group 562"/>
            <p:cNvGrpSpPr/>
            <p:nvPr/>
          </p:nvGrpSpPr>
          <p:grpSpPr>
            <a:xfrm>
              <a:off x="890810" y="4317091"/>
              <a:ext cx="182560" cy="348911"/>
              <a:chOff x="2136298" y="4226790"/>
              <a:chExt cx="196678" cy="375893"/>
            </a:xfrm>
          </p:grpSpPr>
          <p:sp>
            <p:nvSpPr>
              <p:cNvPr id="565" name="Rectangle 564"/>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66"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64" name="TextBox 563"/>
            <p:cNvSpPr txBox="1"/>
            <p:nvPr/>
          </p:nvSpPr>
          <p:spPr>
            <a:xfrm>
              <a:off x="775326" y="4350059"/>
              <a:ext cx="420437" cy="184666"/>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endParaRPr kumimoji="0" lang="en-US" sz="6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569" name="Group 568"/>
          <p:cNvGrpSpPr/>
          <p:nvPr/>
        </p:nvGrpSpPr>
        <p:grpSpPr>
          <a:xfrm>
            <a:off x="9046110" y="3737187"/>
            <a:ext cx="370338" cy="327772"/>
            <a:chOff x="4723767" y="3080378"/>
            <a:chExt cx="439858" cy="389301"/>
          </a:xfrm>
        </p:grpSpPr>
        <p:pic>
          <p:nvPicPr>
            <p:cNvPr id="570" name="Picture 569"/>
            <p:cNvPicPr>
              <a:picLocks noChangeAspect="1"/>
            </p:cNvPicPr>
            <p:nvPr/>
          </p:nvPicPr>
          <p:blipFill rotWithShape="1">
            <a:blip r:embed="rId37" cstate="print">
              <a:duotone>
                <a:schemeClr val="accent1">
                  <a:shade val="45000"/>
                  <a:satMod val="135000"/>
                </a:schemeClr>
                <a:prstClr val="white"/>
              </a:duotone>
              <a:extLst>
                <a:ext uri="{28A0092B-C50C-407E-A947-70E740481C1C}">
                  <a14:useLocalDpi xmlns:a14="http://schemas.microsoft.com/office/drawing/2010/main" val="0"/>
                </a:ext>
              </a:extLst>
            </a:blip>
            <a:srcRect l="-2"/>
            <a:stretch>
              <a:fillRect/>
            </a:stretch>
          </p:blipFill>
          <p:spPr>
            <a:xfrm>
              <a:off x="4908907" y="3123428"/>
              <a:ext cx="216369" cy="164753"/>
            </a:xfrm>
            <a:prstGeom prst="rect">
              <a:avLst/>
            </a:prstGeom>
          </p:spPr>
        </p:pic>
        <p:grpSp>
          <p:nvGrpSpPr>
            <p:cNvPr id="571" name="Group 570"/>
            <p:cNvGrpSpPr/>
            <p:nvPr/>
          </p:nvGrpSpPr>
          <p:grpSpPr>
            <a:xfrm>
              <a:off x="4723767" y="3080378"/>
              <a:ext cx="439858" cy="389301"/>
              <a:chOff x="3131835" y="4047725"/>
              <a:chExt cx="439858" cy="389301"/>
            </a:xfrm>
          </p:grpSpPr>
          <p:grpSp>
            <p:nvGrpSpPr>
              <p:cNvPr id="572" name="Group 571"/>
              <p:cNvGrpSpPr/>
              <p:nvPr/>
            </p:nvGrpSpPr>
            <p:grpSpPr>
              <a:xfrm>
                <a:off x="3131835" y="4047725"/>
                <a:ext cx="182560" cy="348911"/>
                <a:chOff x="2136298" y="4226790"/>
                <a:chExt cx="196678" cy="375893"/>
              </a:xfrm>
            </p:grpSpPr>
            <p:sp>
              <p:nvSpPr>
                <p:cNvPr id="576" name="Rectangle 575"/>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77" name="serve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573" name="Oval 572"/>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574" name="Picture 573"/>
              <p:cNvPicPr>
                <a:picLocks noChangeAspect="1"/>
              </p:cNvPicPr>
              <p:nvPr/>
            </p:nvPicPr>
            <p:blipFill rotWithShape="1">
              <a:blip r:embed="rId38" cstate="email"/>
              <a:srcRect r="83295"/>
              <a:stretch>
                <a:fillRect/>
              </a:stretch>
            </p:blipFill>
            <p:spPr>
              <a:xfrm>
                <a:off x="3414387" y="4255363"/>
                <a:ext cx="157306" cy="137160"/>
              </a:xfrm>
              <a:prstGeom prst="rect">
                <a:avLst/>
              </a:prstGeom>
            </p:spPr>
          </p:pic>
          <p:sp>
            <p:nvSpPr>
              <p:cNvPr id="575" name="Freeform 6"/>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noAutofit/>
              </a:bodyPr>
              <a:lstStyle/>
              <a:p>
                <a:pPr marL="0" marR="0" lvl="0" indent="0" algn="ctr" defTabSz="913130" rtl="0" eaLnBrk="1" fontAlgn="base" latinLnBrk="0" hangingPunct="1">
                  <a:lnSpc>
                    <a:spcPct val="90000"/>
                  </a:lnSpc>
                  <a:spcBef>
                    <a:spcPct val="0"/>
                  </a:spcBef>
                  <a:spcAft>
                    <a:spcPct val="0"/>
                  </a:spcAft>
                  <a:buClrTx/>
                  <a:buSzTx/>
                  <a:buFontTx/>
                  <a:buNone/>
                  <a:defRPr/>
                </a:pPr>
                <a:endParaRPr kumimoji="0" lang="en-US" sz="2000"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panose="020B0502040204020203"/>
                  <a:ea typeface="+mn-ea"/>
                  <a:cs typeface="+mn-cs"/>
                </a:endParaRPr>
              </a:p>
            </p:txBody>
          </p:sp>
        </p:grpSp>
      </p:grpSp>
      <p:grpSp>
        <p:nvGrpSpPr>
          <p:cNvPr id="578" name="Group 577"/>
          <p:cNvGrpSpPr/>
          <p:nvPr/>
        </p:nvGrpSpPr>
        <p:grpSpPr>
          <a:xfrm>
            <a:off x="5921282" y="2833205"/>
            <a:ext cx="3652987" cy="993458"/>
            <a:chOff x="2424101" y="3587892"/>
            <a:chExt cx="3652987" cy="993458"/>
          </a:xfrm>
        </p:grpSpPr>
        <p:sp>
          <p:nvSpPr>
            <p:cNvPr id="579" name="Oval 578"/>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80" name="Straight Connector 579"/>
            <p:cNvCxnSpPr>
              <a:stCxn id="579"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81" name="Group 580"/>
            <p:cNvGrpSpPr/>
            <p:nvPr/>
          </p:nvGrpSpPr>
          <p:grpSpPr>
            <a:xfrm>
              <a:off x="2424101" y="3587892"/>
              <a:ext cx="3652987" cy="993458"/>
              <a:chOff x="2563059" y="3796338"/>
              <a:chExt cx="3652987" cy="993458"/>
            </a:xfrm>
          </p:grpSpPr>
          <p:grpSp>
            <p:nvGrpSpPr>
              <p:cNvPr id="582" name="Group 581"/>
              <p:cNvGrpSpPr/>
              <p:nvPr/>
            </p:nvGrpSpPr>
            <p:grpSpPr>
              <a:xfrm>
                <a:off x="2563059" y="3796338"/>
                <a:ext cx="3652987" cy="993458"/>
                <a:chOff x="2563059" y="3796338"/>
                <a:chExt cx="3652987" cy="993458"/>
              </a:xfrm>
            </p:grpSpPr>
            <p:grpSp>
              <p:nvGrpSpPr>
                <p:cNvPr id="584" name="Group 583"/>
                <p:cNvGrpSpPr/>
                <p:nvPr/>
              </p:nvGrpSpPr>
              <p:grpSpPr>
                <a:xfrm>
                  <a:off x="3799325" y="3796338"/>
                  <a:ext cx="100102" cy="725117"/>
                  <a:chOff x="3799325" y="3796338"/>
                  <a:chExt cx="100102" cy="725117"/>
                </a:xfrm>
              </p:grpSpPr>
              <p:sp>
                <p:nvSpPr>
                  <p:cNvPr id="598" name="Oval 597"/>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9" name="Straight Connector 598"/>
                  <p:cNvCxnSpPr>
                    <a:stCxn id="598"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5" name="Group 584"/>
                <p:cNvGrpSpPr/>
                <p:nvPr/>
              </p:nvGrpSpPr>
              <p:grpSpPr>
                <a:xfrm>
                  <a:off x="4389139" y="3798841"/>
                  <a:ext cx="100102" cy="725117"/>
                  <a:chOff x="4389139" y="3798841"/>
                  <a:chExt cx="100102" cy="725117"/>
                </a:xfrm>
              </p:grpSpPr>
              <p:sp>
                <p:nvSpPr>
                  <p:cNvPr id="596" name="Oval 595"/>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7" name="Straight Connector 596"/>
                  <p:cNvCxnSpPr>
                    <a:stCxn id="596"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p:cNvGrpSpPr/>
                <p:nvPr/>
              </p:nvGrpSpPr>
              <p:grpSpPr>
                <a:xfrm rot="10800000">
                  <a:off x="5781843" y="4449444"/>
                  <a:ext cx="100102" cy="336066"/>
                  <a:chOff x="6456257" y="3245643"/>
                  <a:chExt cx="100102" cy="336066"/>
                </a:xfrm>
              </p:grpSpPr>
              <p:sp>
                <p:nvSpPr>
                  <p:cNvPr id="594" name="Oval 593"/>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5" name="Straight Connector 594"/>
                  <p:cNvCxnSpPr>
                    <a:stCxn id="594"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p:cNvGrpSpPr/>
                <p:nvPr/>
              </p:nvGrpSpPr>
              <p:grpSpPr>
                <a:xfrm rot="10800000">
                  <a:off x="4554260" y="4375982"/>
                  <a:ext cx="100102" cy="413814"/>
                  <a:chOff x="6281336" y="3258181"/>
                  <a:chExt cx="100102" cy="413814"/>
                </a:xfrm>
              </p:grpSpPr>
              <p:sp>
                <p:nvSpPr>
                  <p:cNvPr id="592" name="Oval 591"/>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3" name="Straight Connector 592"/>
                  <p:cNvCxnSpPr>
                    <a:stCxn id="592"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p:cNvGrpSpPr/>
                <p:nvPr/>
              </p:nvGrpSpPr>
              <p:grpSpPr>
                <a:xfrm rot="10800000">
                  <a:off x="4009028" y="4385637"/>
                  <a:ext cx="100102" cy="402526"/>
                  <a:chOff x="4776146" y="3251204"/>
                  <a:chExt cx="100102" cy="402526"/>
                </a:xfrm>
              </p:grpSpPr>
              <p:sp>
                <p:nvSpPr>
                  <p:cNvPr id="590" name="Oval 589"/>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591" name="Straight Connector 590"/>
                  <p:cNvCxnSpPr>
                    <a:stCxn id="590"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9" name="Rounded Rectangle 1458">
                  <a:hlinkClick r:id="rId41" tooltip="Windows Server 2016 addresses emerging threats and container workloads with built in threat resistance and enhanced detection, privileged identity protections, shielded VMs to protect sensitive workloads, and more"/>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7000"/>
                    </a:lnSpc>
                    <a:spcBef>
                      <a:spcPts val="0"/>
                    </a:spcBef>
                    <a:spcAft>
                      <a:spcPts val="0"/>
                    </a:spcAft>
                    <a:buClrTx/>
                    <a:buSzTx/>
                    <a:buFontTx/>
                    <a:buNone/>
                    <a:defRPr/>
                  </a:pPr>
                  <a:r>
                    <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pic>
            <p:nvPicPr>
              <p:cNvPr id="583" name="Picture 582"/>
              <p:cNvPicPr>
                <a:picLocks noChangeAspect="1"/>
              </p:cNvPicPr>
              <p:nvPr/>
            </p:nvPicPr>
            <p:blipFill rotWithShape="1">
              <a:blip r:embed="rId38" cstate="email"/>
              <a:srcRect r="83295"/>
              <a:stretch>
                <a:fillRect/>
              </a:stretch>
            </p:blipFill>
            <p:spPr>
              <a:xfrm>
                <a:off x="2672821" y="4324295"/>
                <a:ext cx="195961" cy="170864"/>
              </a:xfrm>
              <a:prstGeom prst="rect">
                <a:avLst/>
              </a:prstGeom>
            </p:spPr>
          </p:pic>
        </p:grpSp>
      </p:grpSp>
      <p:grpSp>
        <p:nvGrpSpPr>
          <p:cNvPr id="600" name="Group 599"/>
          <p:cNvGrpSpPr/>
          <p:nvPr/>
        </p:nvGrpSpPr>
        <p:grpSpPr>
          <a:xfrm>
            <a:off x="7543395" y="3012035"/>
            <a:ext cx="1057810" cy="241352"/>
            <a:chOff x="4155658" y="3909402"/>
            <a:chExt cx="1057810" cy="241352"/>
          </a:xfrm>
        </p:grpSpPr>
        <p:sp>
          <p:nvSpPr>
            <p:cNvPr id="601" name="Rectangle 600">
              <a:hlinkClick r:id="rId42" tooltip="Azure ExpressRoute lets you create private connections between Azure datacenters and infrastructure on your premises or in a colocation environment. ExpressRoute connections don't go over the public Internet. "/>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985" rtl="0" eaLnBrk="1" fontAlgn="auto" latinLnBrk="0" hangingPunct="1">
                <a:lnSpc>
                  <a:spcPct val="90000"/>
                </a:lnSpc>
                <a:spcBef>
                  <a:spcPts val="0"/>
                </a:spcBef>
                <a:spcAft>
                  <a:spcPts val="0"/>
                </a:spcAft>
                <a:buClrTx/>
                <a:buSzTx/>
                <a:buFontTx/>
                <a:buNone/>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2" name="Picture 227"/>
            <p:cNvPicPr>
              <a:picLocks noChangeAspect="1"/>
            </p:cNvPicPr>
            <p:nvPr/>
          </p:nvPicPr>
          <p:blipFill>
            <a:blip r:embed="rId43">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3" name="Rectangle 602">
            <a:hlinkClick r:id="rId44" tooltip="Shielded VMs and guarded fabric protect sensitive workloads by isolating sensitive VMs from fabric administrators and restricting them to only healthy and approved hosts in the fabric."/>
          </p:cNvPr>
          <p:cNvSpPr/>
          <p:nvPr/>
        </p:nvSpPr>
        <p:spPr>
          <a:xfrm>
            <a:off x="5808846" y="3676086"/>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04" name="Rectangle 603">
            <a:hlinkClick r:id="rId45" tooltip="Microsoft Azure Stack is a hybrid cloud platform that lets you provide Azure services from your datacenter. Security and compliance are areas of major investment for Azure Stack."/>
          </p:cNvPr>
          <p:cNvSpPr/>
          <p:nvPr/>
        </p:nvSpPr>
        <p:spPr>
          <a:xfrm>
            <a:off x="5808045" y="3895210"/>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endParaRPr kumimoji="0" lang="en-US" sz="75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208" name="Connector: Elbow 207"/>
          <p:cNvCxnSpPr/>
          <p:nvPr/>
        </p:nvCxnSpPr>
        <p:spPr>
          <a:xfrm rot="10800000" flipV="1">
            <a:off x="4994982" y="1960966"/>
            <a:ext cx="937696" cy="164755"/>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18" name="Connector: Elbow 217"/>
          <p:cNvCxnSpPr>
            <a:stCxn id="272" idx="3"/>
            <a:endCxn id="11" idx="1"/>
          </p:cNvCxnSpPr>
          <p:nvPr/>
        </p:nvCxnSpPr>
        <p:spPr>
          <a:xfrm flipH="1">
            <a:off x="2685040" y="2754682"/>
            <a:ext cx="8942243" cy="99726"/>
          </a:xfrm>
          <a:prstGeom prst="bentConnector5">
            <a:avLst>
              <a:gd name="adj1" fmla="val -3505"/>
              <a:gd name="adj2" fmla="val 3920917"/>
              <a:gd name="adj3" fmla="val 101903"/>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589" idx="1"/>
          </p:cNvCxnSpPr>
          <p:nvPr/>
        </p:nvCxnSpPr>
        <p:spPr>
          <a:xfrm rot="10800000" flipV="1">
            <a:off x="4652012" y="3439728"/>
            <a:ext cx="1269270" cy="217460"/>
          </a:xfrm>
          <a:prstGeom prst="bentConnector3">
            <a:avLst>
              <a:gd name="adj1" fmla="val 69811"/>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9" name="Connector: Elbow 228"/>
          <p:cNvCxnSpPr>
            <a:stCxn id="527" idx="2"/>
          </p:cNvCxnSpPr>
          <p:nvPr/>
        </p:nvCxnSpPr>
        <p:spPr>
          <a:xfrm flipH="1">
            <a:off x="4748773" y="2595559"/>
            <a:ext cx="4874560" cy="2077322"/>
          </a:xfrm>
          <a:prstGeom prst="bentConnector3">
            <a:avLst>
              <a:gd name="adj1" fmla="val -8924"/>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38" name="Connector: Elbow 237"/>
          <p:cNvCxnSpPr>
            <a:stCxn id="288" idx="1"/>
          </p:cNvCxnSpPr>
          <p:nvPr/>
        </p:nvCxnSpPr>
        <p:spPr>
          <a:xfrm rot="10800000" flipV="1">
            <a:off x="4652012" y="5504037"/>
            <a:ext cx="859016" cy="380696"/>
          </a:xfrm>
          <a:prstGeom prst="bentConnector3">
            <a:avLst>
              <a:gd name="adj1" fmla="val 5000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2685040" y="2760477"/>
            <a:ext cx="201615" cy="187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nvGrpSpPr>
          <p:cNvPr id="27" name="Group 26"/>
          <p:cNvGrpSpPr/>
          <p:nvPr/>
        </p:nvGrpSpPr>
        <p:grpSpPr>
          <a:xfrm>
            <a:off x="4982649" y="4368481"/>
            <a:ext cx="3834491" cy="705959"/>
            <a:chOff x="4982649" y="4368481"/>
            <a:chExt cx="3834491" cy="705959"/>
          </a:xfrm>
        </p:grpSpPr>
        <p:cxnSp>
          <p:nvCxnSpPr>
            <p:cNvPr id="234" name="Connector: Elbow 233"/>
            <p:cNvCxnSpPr>
              <a:stCxn id="4" idx="2"/>
            </p:cNvCxnSpPr>
            <p:nvPr/>
          </p:nvCxnSpPr>
          <p:spPr>
            <a:xfrm rot="10800000" flipV="1">
              <a:off x="4982649" y="4747036"/>
              <a:ext cx="3757445" cy="327404"/>
            </a:xfrm>
            <a:prstGeom prst="bentConnector3">
              <a:avLst>
                <a:gd name="adj1" fmla="val -246"/>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Arc 3"/>
            <p:cNvSpPr/>
            <p:nvPr/>
          </p:nvSpPr>
          <p:spPr>
            <a:xfrm>
              <a:off x="8655574" y="4585556"/>
              <a:ext cx="161566" cy="161566"/>
            </a:xfrm>
            <a:prstGeom prst="arc">
              <a:avLst>
                <a:gd name="adj1" fmla="val 16619179"/>
                <a:gd name="adj2" fmla="val 5240942"/>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5"/>
            <p:cNvCxnSpPr/>
            <p:nvPr/>
          </p:nvCxnSpPr>
          <p:spPr>
            <a:xfrm>
              <a:off x="8746852" y="4368481"/>
              <a:ext cx="0" cy="232658"/>
            </a:xfrm>
            <a:prstGeom prst="line">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11" end="11"/>
                                            </p:txEl>
                                          </p:spTgt>
                                        </p:tgtEl>
                                        <p:attrNameLst>
                                          <p:attrName>style.visibility</p:attrName>
                                        </p:attrNameLst>
                                      </p:cBhvr>
                                      <p:to>
                                        <p:strVal val="visible"/>
                                      </p:to>
                                    </p:set>
                                    <p:animEffect transition="in" filter="fade">
                                      <p:cBhvr>
                                        <p:cTn id="20" dur="500"/>
                                        <p:tgtEl>
                                          <p:spTgt spid="14">
                                            <p:txEl>
                                              <p:pRg st="11" end="11"/>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xEl>
                                              <p:pRg st="12" end="12"/>
                                            </p:txEl>
                                          </p:spTgt>
                                        </p:tgtEl>
                                        <p:attrNameLst>
                                          <p:attrName>style.visibility</p:attrName>
                                        </p:attrNameLst>
                                      </p:cBhvr>
                                      <p:to>
                                        <p:strVal val="visible"/>
                                      </p:to>
                                    </p:set>
                                    <p:animEffect transition="in" filter="fade">
                                      <p:cBhvr>
                                        <p:cTn id="24" dur="500"/>
                                        <p:tgtEl>
                                          <p:spTgt spid="14">
                                            <p:txEl>
                                              <p:pRg st="12" end="12"/>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08"/>
                                        </p:tgtEl>
                                        <p:attrNameLst>
                                          <p:attrName>style.visibility</p:attrName>
                                        </p:attrNameLst>
                                      </p:cBhvr>
                                      <p:to>
                                        <p:strVal val="visible"/>
                                      </p:to>
                                    </p:set>
                                    <p:animEffect transition="in" filter="wipe(left)">
                                      <p:cBhvr>
                                        <p:cTn id="27" dur="500"/>
                                        <p:tgtEl>
                                          <p:spTgt spid="208"/>
                                        </p:tgtEl>
                                      </p:cBhvr>
                                    </p:animEffect>
                                  </p:childTnLst>
                                </p:cTn>
                              </p:par>
                              <p:par>
                                <p:cTn id="28" presetID="22" presetClass="entr" presetSubtype="2"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righ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13" end="13"/>
                                            </p:txEl>
                                          </p:spTgt>
                                        </p:tgtEl>
                                        <p:attrNameLst>
                                          <p:attrName>style.visibility</p:attrName>
                                        </p:attrNameLst>
                                      </p:cBhvr>
                                      <p:to>
                                        <p:strVal val="visible"/>
                                      </p:to>
                                    </p:set>
                                    <p:animEffect transition="in" filter="fade">
                                      <p:cBhvr>
                                        <p:cTn id="35" dur="500"/>
                                        <p:tgtEl>
                                          <p:spTgt spid="14">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2"/>
                                        </p:tgtEl>
                                        <p:attrNameLst>
                                          <p:attrName>style.visibility</p:attrName>
                                        </p:attrNameLst>
                                      </p:cBhvr>
                                      <p:to>
                                        <p:strVal val="visible"/>
                                      </p:to>
                                    </p:set>
                                    <p:animEffect transition="in" filter="fade">
                                      <p:cBhvr>
                                        <p:cTn id="38" dur="500"/>
                                        <p:tgtEl>
                                          <p:spTgt spid="202"/>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22" presetClass="entr" presetSubtype="8" fill="hold" nodeType="withEffect">
                                  <p:stCondLst>
                                    <p:cond delay="0"/>
                                  </p:stCondLst>
                                  <p:childTnLst>
                                    <p:set>
                                      <p:cBhvr>
                                        <p:cTn id="44" dur="1" fill="hold">
                                          <p:stCondLst>
                                            <p:cond delay="0"/>
                                          </p:stCondLst>
                                        </p:cTn>
                                        <p:tgtEl>
                                          <p:spTgt spid="218"/>
                                        </p:tgtEl>
                                        <p:attrNameLst>
                                          <p:attrName>style.visibility</p:attrName>
                                        </p:attrNameLst>
                                      </p:cBhvr>
                                      <p:to>
                                        <p:strVal val="visible"/>
                                      </p:to>
                                    </p:set>
                                    <p:animEffect transition="in" filter="wipe(left)">
                                      <p:cBhvr>
                                        <p:cTn id="45" dur="500"/>
                                        <p:tgtEl>
                                          <p:spTgt spid="218"/>
                                        </p:tgtEl>
                                      </p:cBhvr>
                                    </p:animEffect>
                                  </p:childTnLst>
                                </p:cTn>
                              </p:par>
                            </p:childTnLst>
                          </p:cTn>
                        </p:par>
                        <p:par>
                          <p:cTn id="46" fill="hold">
                            <p:stCondLst>
                              <p:cond delay="1000"/>
                            </p:stCondLst>
                            <p:childTnLst>
                              <p:par>
                                <p:cTn id="47" presetID="22" presetClass="entr" presetSubtype="1" fill="hold" nodeType="afterEffect">
                                  <p:stCondLst>
                                    <p:cond delay="0"/>
                                  </p:stCondLst>
                                  <p:childTnLst>
                                    <p:set>
                                      <p:cBhvr>
                                        <p:cTn id="48" dur="1" fill="hold">
                                          <p:stCondLst>
                                            <p:cond delay="0"/>
                                          </p:stCondLst>
                                        </p:cTn>
                                        <p:tgtEl>
                                          <p:spTgt spid="257"/>
                                        </p:tgtEl>
                                        <p:attrNameLst>
                                          <p:attrName>style.visibility</p:attrName>
                                        </p:attrNameLst>
                                      </p:cBhvr>
                                      <p:to>
                                        <p:strVal val="visible"/>
                                      </p:to>
                                    </p:set>
                                    <p:animEffect transition="in" filter="wipe(up)">
                                      <p:cBhvr>
                                        <p:cTn id="49" dur="500"/>
                                        <p:tgtEl>
                                          <p:spTgt spid="257"/>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fade">
                                      <p:cBhvr>
                                        <p:cTn id="53" dur="500"/>
                                        <p:tgtEl>
                                          <p:spTgt spid="2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4">
                                            <p:txEl>
                                              <p:pRg st="14" end="14"/>
                                            </p:txEl>
                                          </p:spTgt>
                                        </p:tgtEl>
                                        <p:attrNameLst>
                                          <p:attrName>style.visibility</p:attrName>
                                        </p:attrNameLst>
                                      </p:cBhvr>
                                      <p:to>
                                        <p:strVal val="visible"/>
                                      </p:to>
                                    </p:set>
                                    <p:animEffect transition="in" filter="fade">
                                      <p:cBhvr>
                                        <p:cTn id="58" dur="500"/>
                                        <p:tgtEl>
                                          <p:spTgt spid="14">
                                            <p:txEl>
                                              <p:pRg st="14" end="14"/>
                                            </p:txEl>
                                          </p:spTgt>
                                        </p:tgtEl>
                                      </p:cBhvr>
                                    </p:animEffect>
                                  </p:childTnLst>
                                </p:cTn>
                              </p:par>
                              <p:par>
                                <p:cTn id="59" presetID="22" presetClass="entr" presetSubtype="8" fill="hold" nodeType="withEffect">
                                  <p:stCondLst>
                                    <p:cond delay="0"/>
                                  </p:stCondLst>
                                  <p:childTnLst>
                                    <p:set>
                                      <p:cBhvr>
                                        <p:cTn id="60" dur="1" fill="hold">
                                          <p:stCondLst>
                                            <p:cond delay="0"/>
                                          </p:stCondLst>
                                        </p:cTn>
                                        <p:tgtEl>
                                          <p:spTgt spid="225"/>
                                        </p:tgtEl>
                                        <p:attrNameLst>
                                          <p:attrName>style.visibility</p:attrName>
                                        </p:attrNameLst>
                                      </p:cBhvr>
                                      <p:to>
                                        <p:strVal val="visible"/>
                                      </p:to>
                                    </p:set>
                                    <p:animEffect transition="in" filter="wipe(left)">
                                      <p:cBhvr>
                                        <p:cTn id="61" dur="500"/>
                                        <p:tgtEl>
                                          <p:spTgt spid="225"/>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03"/>
                                        </p:tgtEl>
                                        <p:attrNameLst>
                                          <p:attrName>style.visibility</p:attrName>
                                        </p:attrNameLst>
                                      </p:cBhvr>
                                      <p:to>
                                        <p:strVal val="visible"/>
                                      </p:to>
                                    </p:set>
                                    <p:animEffect transition="in" filter="fade">
                                      <p:cBhvr>
                                        <p:cTn id="65" dur="500"/>
                                        <p:tgtEl>
                                          <p:spTgt spid="603"/>
                                        </p:tgtEl>
                                      </p:cBhvr>
                                    </p:animEffect>
                                  </p:childTnLst>
                                </p:cTn>
                              </p:par>
                              <p:par>
                                <p:cTn id="66" presetID="10" presetClass="entr" presetSubtype="0" fill="hold" nodeType="withEffect">
                                  <p:stCondLst>
                                    <p:cond delay="0"/>
                                  </p:stCondLst>
                                  <p:childTnLst>
                                    <p:set>
                                      <p:cBhvr>
                                        <p:cTn id="67" dur="1" fill="hold">
                                          <p:stCondLst>
                                            <p:cond delay="0"/>
                                          </p:stCondLst>
                                        </p:cTn>
                                        <p:tgtEl>
                                          <p:spTgt spid="578"/>
                                        </p:tgtEl>
                                        <p:attrNameLst>
                                          <p:attrName>style.visibility</p:attrName>
                                        </p:attrNameLst>
                                      </p:cBhvr>
                                      <p:to>
                                        <p:strVal val="visible"/>
                                      </p:to>
                                    </p:set>
                                    <p:animEffect transition="in" filter="fade">
                                      <p:cBhvr>
                                        <p:cTn id="68" dur="500"/>
                                        <p:tgtEl>
                                          <p:spTgt spid="57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4"/>
                                        </p:tgtEl>
                                        <p:attrNameLst>
                                          <p:attrName>style.visibility</p:attrName>
                                        </p:attrNameLst>
                                      </p:cBhvr>
                                      <p:to>
                                        <p:strVal val="visible"/>
                                      </p:to>
                                    </p:set>
                                    <p:animEffect transition="in" filter="fade">
                                      <p:cBhvr>
                                        <p:cTn id="71" dur="500"/>
                                        <p:tgtEl>
                                          <p:spTgt spid="6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4">
                                            <p:txEl>
                                              <p:pRg st="15" end="15"/>
                                            </p:txEl>
                                          </p:spTgt>
                                        </p:tgtEl>
                                        <p:attrNameLst>
                                          <p:attrName>style.visibility</p:attrName>
                                        </p:attrNameLst>
                                      </p:cBhvr>
                                      <p:to>
                                        <p:strVal val="visible"/>
                                      </p:to>
                                    </p:set>
                                    <p:animEffect transition="in" filter="fade">
                                      <p:cBhvr>
                                        <p:cTn id="76" dur="500"/>
                                        <p:tgtEl>
                                          <p:spTgt spid="14">
                                            <p:txEl>
                                              <p:pRg st="15" end="15"/>
                                            </p:txEl>
                                          </p:spTgt>
                                        </p:tgtEl>
                                      </p:cBhvr>
                                    </p:animEffect>
                                  </p:childTnLst>
                                </p:cTn>
                              </p:par>
                              <p:par>
                                <p:cTn id="77" presetID="22" presetClass="entr" presetSubtype="8" fill="hold" nodeType="withEffect">
                                  <p:stCondLst>
                                    <p:cond delay="0"/>
                                  </p:stCondLst>
                                  <p:childTnLst>
                                    <p:set>
                                      <p:cBhvr>
                                        <p:cTn id="78" dur="1" fill="hold">
                                          <p:stCondLst>
                                            <p:cond delay="0"/>
                                          </p:stCondLst>
                                        </p:cTn>
                                        <p:tgtEl>
                                          <p:spTgt spid="229"/>
                                        </p:tgtEl>
                                        <p:attrNameLst>
                                          <p:attrName>style.visibility</p:attrName>
                                        </p:attrNameLst>
                                      </p:cBhvr>
                                      <p:to>
                                        <p:strVal val="visible"/>
                                      </p:to>
                                    </p:set>
                                    <p:animEffect transition="in" filter="wipe(left)">
                                      <p:cBhvr>
                                        <p:cTn id="79" dur="500"/>
                                        <p:tgtEl>
                                          <p:spTgt spid="229"/>
                                        </p:tgtEl>
                                      </p:cBhvr>
                                    </p:animEffect>
                                  </p:childTnLst>
                                </p:cTn>
                              </p:par>
                              <p:par>
                                <p:cTn id="80" presetID="10" presetClass="entr" presetSubtype="0" fill="hold" nodeType="withEffect">
                                  <p:stCondLst>
                                    <p:cond delay="0"/>
                                  </p:stCondLst>
                                  <p:childTnLst>
                                    <p:set>
                                      <p:cBhvr>
                                        <p:cTn id="81" dur="1" fill="hold">
                                          <p:stCondLst>
                                            <p:cond delay="0"/>
                                          </p:stCondLst>
                                        </p:cTn>
                                        <p:tgtEl>
                                          <p:spTgt spid="310"/>
                                        </p:tgtEl>
                                        <p:attrNameLst>
                                          <p:attrName>style.visibility</p:attrName>
                                        </p:attrNameLst>
                                      </p:cBhvr>
                                      <p:to>
                                        <p:strVal val="visible"/>
                                      </p:to>
                                    </p:set>
                                    <p:animEffect transition="in" filter="fade">
                                      <p:cBhvr>
                                        <p:cTn id="82" dur="500"/>
                                        <p:tgtEl>
                                          <p:spTgt spid="31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
                                            <p:txEl>
                                              <p:pRg st="16" end="16"/>
                                            </p:txEl>
                                          </p:spTgt>
                                        </p:tgtEl>
                                        <p:attrNameLst>
                                          <p:attrName>style.visibility</p:attrName>
                                        </p:attrNameLst>
                                      </p:cBhvr>
                                      <p:to>
                                        <p:strVal val="visible"/>
                                      </p:to>
                                    </p:set>
                                    <p:animEffect transition="in" filter="fade">
                                      <p:cBhvr>
                                        <p:cTn id="87" dur="500"/>
                                        <p:tgtEl>
                                          <p:spTgt spid="14">
                                            <p:txEl>
                                              <p:pRg st="16" end="16"/>
                                            </p:txEl>
                                          </p:spTgt>
                                        </p:tgtEl>
                                      </p:cBhvr>
                                    </p:animEffect>
                                  </p:childTnLst>
                                </p:cTn>
                              </p:par>
                              <p:par>
                                <p:cTn id="88" presetID="22" presetClass="entr" presetSubtype="4" fill="hold"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6"/>
                                        </p:tgtEl>
                                        <p:attrNameLst>
                                          <p:attrName>style.visibility</p:attrName>
                                        </p:attrNameLst>
                                      </p:cBhvr>
                                      <p:to>
                                        <p:strVal val="visible"/>
                                      </p:to>
                                    </p:set>
                                    <p:animEffect transition="in" filter="fade">
                                      <p:cBhvr>
                                        <p:cTn id="93" dur="500"/>
                                        <p:tgtEl>
                                          <p:spTgt spid="48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4"/>
                                        </p:tgtEl>
                                        <p:attrNameLst>
                                          <p:attrName>style.visibility</p:attrName>
                                        </p:attrNameLst>
                                      </p:cBhvr>
                                      <p:to>
                                        <p:strVal val="visible"/>
                                      </p:to>
                                    </p:set>
                                    <p:animEffect transition="in" filter="fade">
                                      <p:cBhvr>
                                        <p:cTn id="96" dur="500"/>
                                        <p:tgtEl>
                                          <p:spTgt spid="3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05"/>
                                        </p:tgtEl>
                                        <p:attrNameLst>
                                          <p:attrName>style.visibility</p:attrName>
                                        </p:attrNameLst>
                                      </p:cBhvr>
                                      <p:to>
                                        <p:strVal val="visible"/>
                                      </p:to>
                                    </p:set>
                                    <p:animEffect transition="in" filter="fade">
                                      <p:cBhvr>
                                        <p:cTn id="99" dur="500"/>
                                        <p:tgtEl>
                                          <p:spTgt spid="3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06"/>
                                        </p:tgtEl>
                                        <p:attrNameLst>
                                          <p:attrName>style.visibility</p:attrName>
                                        </p:attrNameLst>
                                      </p:cBhvr>
                                      <p:to>
                                        <p:strVal val="visible"/>
                                      </p:to>
                                    </p:set>
                                    <p:animEffect transition="in" filter="fade">
                                      <p:cBhvr>
                                        <p:cTn id="102" dur="500"/>
                                        <p:tgtEl>
                                          <p:spTgt spid="30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
                                            <p:txEl>
                                              <p:pRg st="17" end="17"/>
                                            </p:txEl>
                                          </p:spTgt>
                                        </p:tgtEl>
                                        <p:attrNameLst>
                                          <p:attrName>style.visibility</p:attrName>
                                        </p:attrNameLst>
                                      </p:cBhvr>
                                      <p:to>
                                        <p:strVal val="visible"/>
                                      </p:to>
                                    </p:set>
                                    <p:animEffect transition="in" filter="fade">
                                      <p:cBhvr>
                                        <p:cTn id="107" dur="500"/>
                                        <p:tgtEl>
                                          <p:spTgt spid="14">
                                            <p:txEl>
                                              <p:pRg st="17" end="17"/>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8"/>
                                        </p:tgtEl>
                                        <p:attrNameLst>
                                          <p:attrName>style.visibility</p:attrName>
                                        </p:attrNameLst>
                                      </p:cBhvr>
                                      <p:to>
                                        <p:strVal val="visible"/>
                                      </p:to>
                                    </p:set>
                                    <p:animEffect transition="in" filter="fade">
                                      <p:cBhvr>
                                        <p:cTn id="110" dur="500"/>
                                        <p:tgtEl>
                                          <p:spTgt spid="288"/>
                                        </p:tgtEl>
                                      </p:cBhvr>
                                    </p:animEffect>
                                  </p:childTnLst>
                                </p:cTn>
                              </p:par>
                              <p:par>
                                <p:cTn id="111" presetID="22" presetClass="entr" presetSubtype="8" fill="hold" nodeType="withEffect">
                                  <p:stCondLst>
                                    <p:cond delay="0"/>
                                  </p:stCondLst>
                                  <p:childTnLst>
                                    <p:set>
                                      <p:cBhvr>
                                        <p:cTn id="112" dur="1" fill="hold">
                                          <p:stCondLst>
                                            <p:cond delay="0"/>
                                          </p:stCondLst>
                                        </p:cTn>
                                        <p:tgtEl>
                                          <p:spTgt spid="238"/>
                                        </p:tgtEl>
                                        <p:attrNameLst>
                                          <p:attrName>style.visibility</p:attrName>
                                        </p:attrNameLst>
                                      </p:cBhvr>
                                      <p:to>
                                        <p:strVal val="visible"/>
                                      </p:to>
                                    </p:set>
                                    <p:animEffect transition="in" filter="wipe(left)">
                                      <p:cBhvr>
                                        <p:cTn id="113"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animBg="1"/>
      <p:bldP spid="288" grpId="0" animBg="1"/>
      <p:bldP spid="304" grpId="0"/>
      <p:bldP spid="305" grpId="0" animBg="1"/>
      <p:bldP spid="306" grpId="0" animBg="1"/>
      <p:bldP spid="232" grpId="0" animBg="1"/>
      <p:bldP spid="202" grpId="0" animBg="1"/>
      <p:bldP spid="603" grpId="0" animBg="1"/>
      <p:bldP spid="60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402292" y="1159718"/>
            <a:ext cx="2802640" cy="219772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 name="Rectangle 51"/>
          <p:cNvSpPr/>
          <p:nvPr/>
        </p:nvSpPr>
        <p:spPr bwMode="auto">
          <a:xfrm>
            <a:off x="3248965" y="1150830"/>
            <a:ext cx="8592758" cy="120389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2" name="Rectangle 111"/>
          <p:cNvSpPr/>
          <p:nvPr/>
        </p:nvSpPr>
        <p:spPr bwMode="auto">
          <a:xfrm>
            <a:off x="3248965" y="2402265"/>
            <a:ext cx="8592758" cy="49580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 name="Rectangle 115"/>
          <p:cNvSpPr/>
          <p:nvPr/>
        </p:nvSpPr>
        <p:spPr bwMode="auto">
          <a:xfrm>
            <a:off x="3248965" y="2941918"/>
            <a:ext cx="8592758" cy="131874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 name="Title 2"/>
          <p:cNvSpPr>
            <a:spLocks noGrp="1"/>
          </p:cNvSpPr>
          <p:nvPr>
            <p:ph type="title"/>
          </p:nvPr>
        </p:nvSpPr>
        <p:spPr/>
        <p:txBody>
          <a:bodyPr/>
          <a:lstStyle/>
          <a:p>
            <a:r>
              <a:rPr lang="en-US"/>
              <a:t>Software as a Service (SaaS)</a:t>
            </a:r>
            <a:endParaRPr lang="en-US"/>
          </a:p>
        </p:txBody>
      </p:sp>
      <p:pic>
        <p:nvPicPr>
          <p:cNvPr id="40" name="Picture 39"/>
          <p:cNvPicPr>
            <a:picLocks noChangeAspect="1"/>
          </p:cNvPicPr>
          <p:nvPr/>
        </p:nvPicPr>
        <p:blipFill>
          <a:blip r:embed="rId1" cstate="email">
            <a:extLst>
              <a:ext uri="{28A0092B-C50C-407E-A947-70E740481C1C}">
                <a14:useLocalDpi xmlns:a14="http://schemas.microsoft.com/office/drawing/2010/main" val="0"/>
              </a:ext>
            </a:extLst>
          </a:blip>
          <a:stretch>
            <a:fillRect/>
          </a:stretch>
        </p:blipFill>
        <p:spPr bwMode="invGray">
          <a:xfrm>
            <a:off x="10586644" y="265190"/>
            <a:ext cx="1207538" cy="258671"/>
          </a:xfrm>
          <a:prstGeom prst="rect">
            <a:avLst/>
          </a:prstGeom>
        </p:spPr>
      </p:pic>
      <p:grpSp>
        <p:nvGrpSpPr>
          <p:cNvPr id="2" name="Group 1"/>
          <p:cNvGrpSpPr/>
          <p:nvPr/>
        </p:nvGrpSpPr>
        <p:grpSpPr>
          <a:xfrm>
            <a:off x="9016109" y="1243199"/>
            <a:ext cx="2739796" cy="1036936"/>
            <a:chOff x="8003613" y="1338923"/>
            <a:chExt cx="3511662" cy="1329065"/>
          </a:xfrm>
        </p:grpSpPr>
        <p:sp>
          <p:nvSpPr>
            <p:cNvPr id="57" name="Freeform: Shape 56"/>
            <p:cNvSpPr/>
            <p:nvPr/>
          </p:nvSpPr>
          <p:spPr bwMode="auto">
            <a:xfrm>
              <a:off x="8014861" y="1338923"/>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1" fmla="*/ 0 w 3587842"/>
                <a:gd name="connsiteY0-2" fmla="*/ 0 h 1329065"/>
                <a:gd name="connsiteX1-3" fmla="*/ 3587842 w 3587842"/>
                <a:gd name="connsiteY1-4" fmla="*/ 0 h 1329065"/>
                <a:gd name="connsiteX2-5" fmla="*/ 3587842 w 3587842"/>
                <a:gd name="connsiteY2-6" fmla="*/ 1038838 h 1329065"/>
                <a:gd name="connsiteX3-7" fmla="*/ 1717260 w 3587842"/>
                <a:gd name="connsiteY3-8" fmla="*/ 1038838 h 1329065"/>
                <a:gd name="connsiteX4-9" fmla="*/ 1663974 w 3587842"/>
                <a:gd name="connsiteY4-10" fmla="*/ 1329065 h 1329065"/>
                <a:gd name="connsiteX5-11" fmla="*/ 0 w 3587842"/>
                <a:gd name="connsiteY5-12" fmla="*/ 1329065 h 1329065"/>
                <a:gd name="connsiteX6-13" fmla="*/ 0 w 3587842"/>
                <a:gd name="connsiteY6-14" fmla="*/ 1038838 h 1329065"/>
                <a:gd name="connsiteX7-15" fmla="*/ 0 w 3587842"/>
                <a:gd name="connsiteY7-16" fmla="*/ 1038548 h 1329065"/>
                <a:gd name="connsiteX8" fmla="*/ 0 w 3587842"/>
                <a:gd name="connsiteY8" fmla="*/ 0 h 1329065"/>
                <a:gd name="connsiteX0-17" fmla="*/ 0 w 3587842"/>
                <a:gd name="connsiteY0-18" fmla="*/ 0 h 1329065"/>
                <a:gd name="connsiteX1-19" fmla="*/ 3587842 w 3587842"/>
                <a:gd name="connsiteY1-20" fmla="*/ 0 h 1329065"/>
                <a:gd name="connsiteX2-21" fmla="*/ 3587842 w 3587842"/>
                <a:gd name="connsiteY2-22" fmla="*/ 1038838 h 1329065"/>
                <a:gd name="connsiteX3-23" fmla="*/ 1663974 w 3587842"/>
                <a:gd name="connsiteY3-24" fmla="*/ 1038838 h 1329065"/>
                <a:gd name="connsiteX4-25" fmla="*/ 1663974 w 3587842"/>
                <a:gd name="connsiteY4-26" fmla="*/ 1329065 h 1329065"/>
                <a:gd name="connsiteX5-27" fmla="*/ 0 w 3587842"/>
                <a:gd name="connsiteY5-28" fmla="*/ 1329065 h 1329065"/>
                <a:gd name="connsiteX6-29" fmla="*/ 0 w 3587842"/>
                <a:gd name="connsiteY6-30" fmla="*/ 1038838 h 1329065"/>
                <a:gd name="connsiteX7-31" fmla="*/ 0 w 3587842"/>
                <a:gd name="connsiteY7-32" fmla="*/ 1038548 h 1329065"/>
                <a:gd name="connsiteX8-33" fmla="*/ 0 w 3587842"/>
                <a:gd name="connsiteY8-34" fmla="*/ 0 h 13290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grpSp>
          <p:nvGrpSpPr>
            <p:cNvPr id="58" name="Group 57"/>
            <p:cNvGrpSpPr/>
            <p:nvPr/>
          </p:nvGrpSpPr>
          <p:grpSpPr>
            <a:xfrm>
              <a:off x="10230247" y="1776706"/>
              <a:ext cx="1119543" cy="393032"/>
              <a:chOff x="8300454" y="1767006"/>
              <a:chExt cx="1466272" cy="514759"/>
            </a:xfrm>
          </p:grpSpPr>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67" name="Group 66"/>
              <p:cNvGrpSpPr/>
              <p:nvPr/>
            </p:nvGrpSpPr>
            <p:grpSpPr>
              <a:xfrm>
                <a:off x="9050410" y="2135001"/>
                <a:ext cx="366784" cy="88889"/>
                <a:chOff x="849398" y="952695"/>
                <a:chExt cx="418521" cy="101429"/>
              </a:xfrm>
              <a:solidFill>
                <a:srgbClr val="505050">
                  <a:lumMod val="65000"/>
                  <a:lumOff val="35000"/>
                </a:srgbClr>
              </a:solidFill>
            </p:grpSpPr>
            <p:sp>
              <p:nvSpPr>
                <p:cNvPr id="68" name="Oval 67"/>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69" name="Oval 68"/>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77" name="Oval 76"/>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sp>
          <p:nvSpPr>
            <p:cNvPr id="78" name="Rectangle 77"/>
            <p:cNvSpPr/>
            <p:nvPr/>
          </p:nvSpPr>
          <p:spPr>
            <a:xfrm>
              <a:off x="8014861" y="1338923"/>
              <a:ext cx="3500414" cy="325450"/>
            </a:xfrm>
            <a:prstGeom prst="rect">
              <a:avLst/>
            </a:prstGeom>
            <a:solidFill>
              <a:srgbClr val="FFFFFF">
                <a:lumMod val="50000"/>
              </a:srgbClr>
            </a:solidFill>
          </p:spPr>
          <p:txBody>
            <a:bodyPr wrap="square" anchor="t" anchorCtr="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1" i="0" u="none" strike="noStrike" kern="0" cap="none" spc="0" normalizeH="0" baseline="0" noProof="0">
                  <a:ln>
                    <a:noFill/>
                  </a:ln>
                  <a:gradFill>
                    <a:gsLst>
                      <a:gs pos="0">
                        <a:srgbClr val="FFFFFF"/>
                      </a:gs>
                      <a:gs pos="100000">
                        <a:srgbClr val="FFFFFF"/>
                      </a:gs>
                    </a:gsLst>
                    <a:lin ang="5400000" scaled="1"/>
                  </a:gradFill>
                  <a:effectLst/>
                  <a:uLnTx/>
                  <a:uFillTx/>
                  <a:latin typeface="Segoe"/>
                </a:rPr>
                <a:t>Software as a Service</a:t>
              </a:r>
              <a:endParaRPr kumimoji="0" lang="en-US" sz="1000" b="1" i="0" u="none" strike="noStrike" kern="0" cap="none" spc="0" normalizeH="0" baseline="0" noProof="0">
                <a:ln>
                  <a:noFill/>
                </a:ln>
                <a:gradFill>
                  <a:gsLst>
                    <a:gs pos="0">
                      <a:srgbClr val="FFFFFF"/>
                    </a:gs>
                    <a:gs pos="100000">
                      <a:srgbClr val="FFFFFF"/>
                    </a:gs>
                  </a:gsLst>
                  <a:lin ang="5400000" scaled="1"/>
                </a:gradFill>
                <a:effectLst/>
                <a:uLnTx/>
                <a:uFillTx/>
                <a:latin typeface="Segoe"/>
              </a:endParaRPr>
            </a:p>
          </p:txBody>
        </p:sp>
        <p:grpSp>
          <p:nvGrpSpPr>
            <p:cNvPr id="79" name="Group 78"/>
            <p:cNvGrpSpPr/>
            <p:nvPr/>
          </p:nvGrpSpPr>
          <p:grpSpPr>
            <a:xfrm>
              <a:off x="8003613" y="1659480"/>
              <a:ext cx="1128835" cy="943916"/>
              <a:chOff x="8208931" y="1266004"/>
              <a:chExt cx="1128835" cy="943916"/>
            </a:xfrm>
          </p:grpSpPr>
          <p:sp>
            <p:nvSpPr>
              <p:cNvPr id="80" name="Rectangle 79"/>
              <p:cNvSpPr/>
              <p:nvPr/>
            </p:nvSpPr>
            <p:spPr>
              <a:xfrm>
                <a:off x="8208931" y="1266004"/>
                <a:ext cx="875561" cy="277000"/>
              </a:xfrm>
              <a:prstGeom prst="rect">
                <a:avLst/>
              </a:prstGeom>
            </p:spPr>
            <p:txBody>
              <a:bodyPr wrap="none">
                <a:spAutoFit/>
              </a:bodyPr>
              <a:lstStyle/>
              <a:p>
                <a:pPr>
                  <a:defRPr/>
                </a:pPr>
                <a:r>
                  <a:rPr lang="en-US" sz="1200">
                    <a:gradFill>
                      <a:gsLst>
                        <a:gs pos="1250">
                          <a:srgbClr val="E81123"/>
                        </a:gs>
                        <a:gs pos="100000">
                          <a:srgbClr val="E81123"/>
                        </a:gs>
                      </a:gsLst>
                      <a:lin ang="5400000" scaled="0"/>
                    </a:gradFill>
                    <a:cs typeface="Segoe UI Light" panose="020B0502040204020203" pitchFamily="34" charset="0"/>
                  </a:rPr>
                  <a:t>Office 365</a:t>
                </a:r>
                <a:endParaRPr lang="en-US" sz="1200">
                  <a:gradFill>
                    <a:gsLst>
                      <a:gs pos="1250">
                        <a:srgbClr val="E81123"/>
                      </a:gs>
                      <a:gs pos="100000">
                        <a:srgbClr val="E81123"/>
                      </a:gs>
                    </a:gsLst>
                    <a:lin ang="5400000" scaled="0"/>
                  </a:gradFill>
                  <a:cs typeface="Segoe UI Light" panose="020B0502040204020203" pitchFamily="34" charset="0"/>
                </a:endParaRPr>
              </a:p>
            </p:txBody>
          </p:sp>
          <p:cxnSp>
            <p:nvCxnSpPr>
              <p:cNvPr id="81" name="Straight Connector 80"/>
              <p:cNvCxnSpPr/>
              <p:nvPr/>
            </p:nvCxnSpPr>
            <p:spPr>
              <a:xfrm>
                <a:off x="8373554" y="1574125"/>
                <a:ext cx="0" cy="351661"/>
              </a:xfrm>
              <a:prstGeom prst="line">
                <a:avLst/>
              </a:prstGeom>
              <a:noFill/>
              <a:ln w="19050" cap="flat" cmpd="sng" algn="ctr">
                <a:solidFill>
                  <a:srgbClr val="F94000"/>
                </a:solidFill>
                <a:prstDash val="solid"/>
                <a:headEnd type="none"/>
                <a:tailEnd type="none"/>
              </a:ln>
              <a:effectLst/>
            </p:spPr>
          </p:cxnSp>
          <p:sp>
            <p:nvSpPr>
              <p:cNvPr id="82" name="Rectangle 81"/>
              <p:cNvSpPr/>
              <p:nvPr/>
            </p:nvSpPr>
            <p:spPr>
              <a:xfrm>
                <a:off x="8208931" y="1932921"/>
                <a:ext cx="1128835" cy="276999"/>
              </a:xfrm>
              <a:prstGeom prst="rect">
                <a:avLst/>
              </a:prstGeom>
            </p:spPr>
            <p:txBody>
              <a:bodyPr wrap="none">
                <a:spAutoFit/>
              </a:bodyPr>
              <a:lstStyle/>
              <a:p>
                <a:pPr>
                  <a:defRPr/>
                </a:pPr>
                <a:r>
                  <a:rPr lang="en-US" sz="1200">
                    <a:gradFill>
                      <a:gsLst>
                        <a:gs pos="1250">
                          <a:srgbClr val="E81123"/>
                        </a:gs>
                        <a:gs pos="100000">
                          <a:srgbClr val="E81123"/>
                        </a:gs>
                      </a:gsLst>
                      <a:lin ang="5400000" scaled="0"/>
                    </a:gradFill>
                    <a:cs typeface="Segoe UI Light" panose="020B0502040204020203" pitchFamily="34" charset="0"/>
                  </a:rPr>
                  <a:t>Dynamics 365</a:t>
                </a:r>
                <a:endParaRPr lang="en-US" sz="1200">
                  <a:gradFill>
                    <a:gsLst>
                      <a:gs pos="1250">
                        <a:srgbClr val="E81123"/>
                      </a:gs>
                      <a:gs pos="100000">
                        <a:srgbClr val="E81123"/>
                      </a:gs>
                    </a:gsLst>
                    <a:lin ang="5400000" scaled="0"/>
                  </a:gradFill>
                  <a:cs typeface="Segoe UI Light" panose="020B0502040204020203" pitchFamily="34" charset="0"/>
                </a:endParaRPr>
              </a:p>
            </p:txBody>
          </p:sp>
        </p:grpSp>
      </p:grpSp>
      <p:sp>
        <p:nvSpPr>
          <p:cNvPr id="14" name="Title 2"/>
          <p:cNvSpPr txBox="1"/>
          <p:nvPr/>
        </p:nvSpPr>
        <p:spPr>
          <a:xfrm>
            <a:off x="477142" y="1239854"/>
            <a:ext cx="2515487" cy="1810752"/>
          </a:xfrm>
          <a:prstGeom prst="rect">
            <a:avLst/>
          </a:prstGeom>
        </p:spPr>
        <p:txBody>
          <a:bodyPr wrap="square" anchor="t" anchorCtr="0">
            <a:spAutoFit/>
          </a:bodyPr>
          <a:lst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R="0" lvl="0" indent="0" fontAlgn="auto">
              <a:lnSpc>
                <a:spcPct val="100000"/>
              </a:lnSpc>
              <a:spcBef>
                <a:spcPts val="1200"/>
              </a:spcBef>
              <a:spcAft>
                <a:spcPts val="600"/>
              </a:spcAft>
              <a:buClrTx/>
              <a:buSzTx/>
              <a:defRPr/>
            </a:pPr>
            <a:r>
              <a:rPr lang="en-US" sz="1800" b="1" cap="all" spc="0">
                <a:gradFill>
                  <a:gsLst>
                    <a:gs pos="0">
                      <a:srgbClr val="E81123"/>
                    </a:gs>
                    <a:gs pos="100000">
                      <a:srgbClr val="E81123"/>
                    </a:gs>
                  </a:gsLst>
                  <a:lin ang="5400000" scaled="0"/>
                </a:gradFill>
                <a:latin typeface="Segoe UI" panose="020B0502040204020203" pitchFamily="34" charset="0"/>
              </a:rPr>
              <a:t>CHALLENGES</a:t>
            </a:r>
            <a:endParaRPr lang="en-US" sz="1800" b="1" cap="all" spc="0">
              <a:gradFill>
                <a:gsLst>
                  <a:gs pos="0">
                    <a:srgbClr val="E81123"/>
                  </a:gs>
                  <a:gs pos="100000">
                    <a:srgbClr val="E81123"/>
                  </a:gs>
                </a:gsLst>
                <a:lin ang="5400000" scaled="0"/>
              </a:gradFill>
              <a:latin typeface="Segoe UI" panose="020B0502040204020203" pitchFamily="34" charset="0"/>
            </a:endParaRPr>
          </a:p>
          <a:p>
            <a:pPr marL="234950" indent="-234950">
              <a:lnSpc>
                <a:spcPct val="100000"/>
              </a:lnSpc>
              <a:spcBef>
                <a:spcPts val="400"/>
              </a:spcBef>
              <a:spcAft>
                <a:spcPts val="600"/>
              </a:spcAft>
              <a:buClr>
                <a:srgbClr val="E81123"/>
              </a:buClr>
              <a:buFont typeface="Arial" panose="020B0604020202020204" pitchFamily="34" charset="0"/>
              <a:buChar char="•"/>
              <a:defRPr/>
            </a:pPr>
            <a:r>
              <a:rPr lang="en-US" sz="1100" b="1" spc="0">
                <a:gradFill>
                  <a:gsLst>
                    <a:gs pos="2917">
                      <a:srgbClr val="1A1A1A"/>
                    </a:gs>
                    <a:gs pos="30000">
                      <a:srgbClr val="1A1A1A"/>
                    </a:gs>
                  </a:gsLst>
                  <a:lin ang="5400000" scaled="0"/>
                </a:gradFill>
                <a:latin typeface="Segoe UI" panose="020B0502040204020203"/>
              </a:rPr>
              <a:t>Governance, Risk, and Compliance </a:t>
            </a:r>
            <a:r>
              <a:rPr lang="en-US" sz="1100" spc="0">
                <a:gradFill>
                  <a:gsLst>
                    <a:gs pos="2917">
                      <a:srgbClr val="1A1A1A"/>
                    </a:gs>
                    <a:gs pos="30000">
                      <a:srgbClr val="1A1A1A"/>
                    </a:gs>
                  </a:gsLst>
                  <a:lin ang="5400000" scaled="0"/>
                </a:gradFill>
                <a:latin typeface="Segoe UI" panose="020B0502040204020203"/>
              </a:rPr>
              <a:t>challenges of sprawling </a:t>
            </a:r>
            <a:r>
              <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SaaS estate </a:t>
            </a:r>
            <a:br>
              <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br>
            <a:r>
              <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rPr>
              <a:t>and unsanctioned shadow</a:t>
            </a:r>
            <a:r>
              <a:rPr kumimoji="0" lang="en-US" sz="1100" i="0" u="none" strike="noStrike" kern="1200" cap="none" spc="0" normalizeH="0" noProof="0">
                <a:ln w="3175">
                  <a:noFill/>
                </a:ln>
                <a:gradFill>
                  <a:gsLst>
                    <a:gs pos="2917">
                      <a:srgbClr val="1A1A1A"/>
                    </a:gs>
                    <a:gs pos="30000">
                      <a:srgbClr val="1A1A1A"/>
                    </a:gs>
                  </a:gsLst>
                  <a:lin ang="5400000" scaled="0"/>
                </a:gradFill>
                <a:effectLst/>
                <a:uLnTx/>
                <a:uFillTx/>
                <a:latin typeface="Segoe UI" panose="020B0502040204020203"/>
              </a:rPr>
              <a:t> IT</a:t>
            </a:r>
            <a:endParaRPr kumimoji="0" lang="en-US" sz="1100" i="0" u="none" strike="noStrike" kern="1200" cap="none" spc="0" normalizeH="0" noProof="0">
              <a:ln w="3175">
                <a:noFill/>
              </a:ln>
              <a:gradFill>
                <a:gsLst>
                  <a:gs pos="2917">
                    <a:srgbClr val="1A1A1A"/>
                  </a:gs>
                  <a:gs pos="30000">
                    <a:srgbClr val="1A1A1A"/>
                  </a:gs>
                </a:gsLst>
                <a:lin ang="5400000" scaled="0"/>
              </a:gradFill>
              <a:effectLst/>
              <a:uLnTx/>
              <a:uFillTx/>
              <a:latin typeface="Segoe UI" panose="020B0502040204020203"/>
            </a:endParaRPr>
          </a:p>
          <a:p>
            <a:pPr marL="234950" lvl="0" indent="-234950">
              <a:lnSpc>
                <a:spcPct val="100000"/>
              </a:lnSpc>
              <a:spcBef>
                <a:spcPts val="400"/>
              </a:spcBef>
              <a:spcAft>
                <a:spcPts val="600"/>
              </a:spcAft>
              <a:buClr>
                <a:srgbClr val="E81123"/>
              </a:buClr>
              <a:buFont typeface="Arial" panose="020B0604020202020204" pitchFamily="34" charset="0"/>
              <a:buChar char="•"/>
              <a:defRPr/>
            </a:pPr>
            <a:r>
              <a:rPr lang="en-US" sz="1100" b="1" spc="0">
                <a:gradFill>
                  <a:gsLst>
                    <a:gs pos="2917">
                      <a:srgbClr val="1A1A1A"/>
                    </a:gs>
                    <a:gs pos="30000">
                      <a:srgbClr val="1A1A1A"/>
                    </a:gs>
                  </a:gsLst>
                  <a:lin ang="5400000" scaled="0"/>
                </a:gradFill>
                <a:latin typeface="Segoe UI" panose="020B0502040204020203"/>
                <a:cs typeface="+mn-cs"/>
              </a:rPr>
              <a:t>Security Operations Center (SOC) </a:t>
            </a:r>
            <a:r>
              <a:rPr lang="en-US" sz="1100" spc="0">
                <a:gradFill>
                  <a:gsLst>
                    <a:gs pos="2917">
                      <a:srgbClr val="1A1A1A"/>
                    </a:gs>
                    <a:gs pos="30000">
                      <a:srgbClr val="1A1A1A"/>
                    </a:gs>
                  </a:gsLst>
                  <a:lin ang="5400000" scaled="0"/>
                </a:gradFill>
                <a:latin typeface="Segoe UI" panose="020B0502040204020203"/>
                <a:cs typeface="+mn-cs"/>
              </a:rPr>
              <a:t>requires visibility into SaaS activities and threats</a:t>
            </a:r>
            <a:endParaRPr kumimoji="0" lang="en-US" sz="1100" i="0" u="none" strike="noStrike" kern="1200" cap="none" spc="0" normalizeH="0" baseline="0" noProof="0">
              <a:ln w="3175">
                <a:noFill/>
              </a:ln>
              <a:gradFill>
                <a:gsLst>
                  <a:gs pos="2917">
                    <a:srgbClr val="1A1A1A"/>
                  </a:gs>
                  <a:gs pos="30000">
                    <a:srgbClr val="1A1A1A"/>
                  </a:gs>
                </a:gsLst>
                <a:lin ang="5400000" scaled="0"/>
              </a:gradFill>
              <a:effectLst/>
              <a:uLnTx/>
              <a:uFillTx/>
              <a:latin typeface="Segoe UI" panose="020B0502040204020203"/>
            </a:endParaRPr>
          </a:p>
        </p:txBody>
      </p:sp>
      <p:sp>
        <p:nvSpPr>
          <p:cNvPr id="7" name="Rectangle 6"/>
          <p:cNvSpPr/>
          <p:nvPr/>
        </p:nvSpPr>
        <p:spPr>
          <a:xfrm>
            <a:off x="3320972" y="1239854"/>
            <a:ext cx="4866581" cy="1315745"/>
          </a:xfrm>
          <a:prstGeom prst="rect">
            <a:avLst/>
          </a:prstGeom>
        </p:spPr>
        <p:txBody>
          <a:bodyPr wrap="square" anchor="t">
            <a:spAutoFit/>
          </a:bodyPr>
          <a:lstStyle/>
          <a:p>
            <a:pPr lvl="0" defTabSz="914400">
              <a:spcBef>
                <a:spcPts val="1200"/>
              </a:spcBef>
              <a:spcAft>
                <a:spcPts val="600"/>
              </a:spcAft>
              <a:defRPr/>
            </a:pPr>
            <a:r>
              <a:rPr lang="en-US" b="1" cap="all">
                <a:ln w="3175">
                  <a:noFill/>
                </a:ln>
                <a:gradFill>
                  <a:gsLst>
                    <a:gs pos="1250">
                      <a:srgbClr val="0078D4"/>
                    </a:gs>
                    <a:gs pos="100000">
                      <a:srgbClr val="0078D4"/>
                    </a:gs>
                  </a:gsLst>
                  <a:lin ang="5400000" scaled="0"/>
                </a:gradFill>
                <a:latin typeface="Segoe UI" panose="020B0502040204020203" pitchFamily="34" charset="0"/>
              </a:rPr>
              <a:t>MICROSOFT’S APPROACH </a:t>
            </a:r>
            <a:endParaRPr lang="en-US" b="1" cap="all">
              <a:ln w="3175">
                <a:noFill/>
              </a:ln>
              <a:gradFill>
                <a:gsLst>
                  <a:gs pos="1250">
                    <a:srgbClr val="0078D4"/>
                  </a:gs>
                  <a:gs pos="100000">
                    <a:srgbClr val="0078D4"/>
                  </a:gs>
                </a:gsLst>
                <a:lin ang="5400000" scaled="0"/>
              </a:gradFill>
              <a:latin typeface="Segoe UI" panose="020B0502040204020203" pitchFamily="34" charset="0"/>
            </a:endParaRPr>
          </a:p>
          <a:p>
            <a:pPr marL="285750" lvl="0" indent="-285750" defTabSz="914400">
              <a:spcBef>
                <a:spcPts val="290"/>
              </a:spcBef>
              <a:spcAft>
                <a:spcPts val="300"/>
              </a:spcAft>
              <a:buBlip>
                <a:blip r:embed="rId8"/>
              </a:buBlip>
              <a:defRPr/>
            </a:pPr>
            <a:r>
              <a:rPr lang="en-US" sz="1100" b="1">
                <a:ln w="3175">
                  <a:noFill/>
                </a:ln>
                <a:gradFill>
                  <a:gsLst>
                    <a:gs pos="2917">
                      <a:srgbClr val="1A1A1A"/>
                    </a:gs>
                    <a:gs pos="30000">
                      <a:srgbClr val="1A1A1A"/>
                    </a:gs>
                  </a:gsLst>
                  <a:lin ang="5400000" scaled="0"/>
                </a:gradFill>
              </a:rPr>
              <a:t>Platform Security – </a:t>
            </a:r>
            <a:r>
              <a:rPr lang="en-US" sz="1100">
                <a:ln w="3175">
                  <a:noFill/>
                </a:ln>
                <a:gradFill>
                  <a:gsLst>
                    <a:gs pos="2917">
                      <a:srgbClr val="1A1A1A"/>
                    </a:gs>
                    <a:gs pos="30000">
                      <a:srgbClr val="1A1A1A"/>
                    </a:gs>
                  </a:gsLst>
                  <a:lin ang="5400000" scaled="0"/>
                </a:gradFill>
              </a:rPr>
              <a:t>Deep investments in physical security, Red/Blue Teams, encryption, privileged access, &amp; more</a:t>
            </a:r>
            <a:endParaRPr lang="en-US" sz="1100">
              <a:ln w="3175">
                <a:noFill/>
              </a:ln>
              <a:gradFill>
                <a:gsLst>
                  <a:gs pos="2917">
                    <a:srgbClr val="1A1A1A"/>
                  </a:gs>
                  <a:gs pos="30000">
                    <a:srgbClr val="1A1A1A"/>
                  </a:gs>
                </a:gsLst>
                <a:lin ang="5400000" scaled="0"/>
              </a:gradFill>
            </a:endParaRPr>
          </a:p>
          <a:p>
            <a:pPr lvl="0" defTabSz="914400">
              <a:spcBef>
                <a:spcPts val="290"/>
              </a:spcBef>
              <a:spcAft>
                <a:spcPts val="300"/>
              </a:spcAft>
              <a:defRPr/>
            </a:pPr>
            <a:endParaRPr lang="en-US" sz="1100">
              <a:ln w="3175">
                <a:noFill/>
              </a:ln>
              <a:gradFill>
                <a:gsLst>
                  <a:gs pos="2917">
                    <a:srgbClr val="1A1A1A"/>
                  </a:gs>
                  <a:gs pos="30000">
                    <a:srgbClr val="1A1A1A"/>
                  </a:gs>
                </a:gsLst>
                <a:lin ang="5400000" scaled="0"/>
              </a:gradFill>
            </a:endParaRPr>
          </a:p>
          <a:p>
            <a:pPr marL="285750" indent="-285750" defTabSz="914400">
              <a:spcBef>
                <a:spcPts val="290"/>
              </a:spcBef>
              <a:spcAft>
                <a:spcPts val="300"/>
              </a:spcAft>
              <a:buBlip>
                <a:blip r:embed="rId8"/>
              </a:buBlip>
              <a:defRPr/>
            </a:pPr>
            <a:endParaRPr lang="en-US" sz="1100" b="1">
              <a:ln w="3175">
                <a:noFill/>
              </a:ln>
              <a:gradFill>
                <a:gsLst>
                  <a:gs pos="2917">
                    <a:srgbClr val="1A1A1A"/>
                  </a:gs>
                  <a:gs pos="30000">
                    <a:srgbClr val="1A1A1A"/>
                  </a:gs>
                </a:gsLst>
                <a:lin ang="5400000" scaled="0"/>
              </a:gradFill>
            </a:endParaRPr>
          </a:p>
        </p:txBody>
      </p:sp>
      <p:grpSp>
        <p:nvGrpSpPr>
          <p:cNvPr id="83" name="Group 82"/>
          <p:cNvGrpSpPr/>
          <p:nvPr/>
        </p:nvGrpSpPr>
        <p:grpSpPr>
          <a:xfrm>
            <a:off x="8977609" y="2757793"/>
            <a:ext cx="1298448" cy="241077"/>
            <a:chOff x="116753" y="2955527"/>
            <a:chExt cx="1298448" cy="241077"/>
          </a:xfrm>
        </p:grpSpPr>
        <p:sp>
          <p:nvSpPr>
            <p:cNvPr id="84" name="Rectangle 83">
              <a:hlinkClick r:id="rId9" tooltip="Cloud App Security provides discovery and control of your Shadow IT in the cloud. It extends the visibility, auditing, and control you have on-premises to your cloud applications and the data in them. "/>
            </p:cNvPr>
            <p:cNvSpPr/>
            <p:nvPr/>
          </p:nvSpPr>
          <p:spPr>
            <a:xfrm>
              <a:off x="116753" y="2955527"/>
              <a:ext cx="1298448" cy="24107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Cloud App Security</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sp>
        <p:nvSpPr>
          <p:cNvPr id="16" name="Rectangle 15"/>
          <p:cNvSpPr/>
          <p:nvPr/>
        </p:nvSpPr>
        <p:spPr>
          <a:xfrm>
            <a:off x="3317537" y="2471555"/>
            <a:ext cx="4406454" cy="884858"/>
          </a:xfrm>
          <a:prstGeom prst="rect">
            <a:avLst/>
          </a:prstGeom>
        </p:spPr>
        <p:txBody>
          <a:bodyPr wrap="square">
            <a:spAutoFit/>
          </a:bodyPr>
          <a:lstStyle/>
          <a:p>
            <a:pPr marL="285750" lvl="0" indent="-285750" defTabSz="914400">
              <a:spcBef>
                <a:spcPts val="290"/>
              </a:spcBef>
              <a:spcAft>
                <a:spcPts val="300"/>
              </a:spcAft>
              <a:buBlip>
                <a:blip r:embed="rId8"/>
              </a:buBlip>
              <a:defRPr/>
            </a:pPr>
            <a:r>
              <a:rPr lang="en-US" sz="1100" b="1">
                <a:ln w="3175">
                  <a:noFill/>
                </a:ln>
                <a:gradFill>
                  <a:gsLst>
                    <a:gs pos="2917">
                      <a:srgbClr val="1A1A1A"/>
                    </a:gs>
                    <a:gs pos="30000">
                      <a:srgbClr val="1A1A1A"/>
                    </a:gs>
                  </a:gsLst>
                  <a:lin ang="5400000" scaled="0"/>
                </a:gradFill>
              </a:rPr>
              <a:t>Manage Shadow IT Risk – </a:t>
            </a:r>
            <a:r>
              <a:rPr lang="en-US" sz="1100">
                <a:ln w="3175">
                  <a:noFill/>
                </a:ln>
                <a:gradFill>
                  <a:gsLst>
                    <a:gs pos="2917">
                      <a:srgbClr val="1A1A1A"/>
                    </a:gs>
                    <a:gs pos="30000">
                      <a:srgbClr val="1A1A1A"/>
                    </a:gs>
                  </a:gsLst>
                  <a:lin ang="5400000" scaled="0"/>
                </a:gradFill>
              </a:rPr>
              <a:t>CAS enables you to discover, assess, approve, and manage SaaS (via API +Proxy)</a:t>
            </a:r>
            <a:endParaRPr lang="en-US" sz="1100">
              <a:ln w="3175">
                <a:noFill/>
              </a:ln>
              <a:gradFill>
                <a:gsLst>
                  <a:gs pos="2917">
                    <a:srgbClr val="1A1A1A"/>
                  </a:gs>
                  <a:gs pos="30000">
                    <a:srgbClr val="1A1A1A"/>
                  </a:gs>
                </a:gsLst>
                <a:lin ang="5400000" scaled="0"/>
              </a:gradFill>
            </a:endParaRPr>
          </a:p>
          <a:p>
            <a:pPr marL="285750" lvl="0" indent="-285750" defTabSz="914400">
              <a:spcBef>
                <a:spcPts val="600"/>
              </a:spcBef>
              <a:spcAft>
                <a:spcPts val="1200"/>
              </a:spcAft>
              <a:buBlip>
                <a:blip r:embed="rId8"/>
              </a:buBlip>
              <a:defRPr/>
            </a:pPr>
            <a:r>
              <a:rPr lang="en-US" sz="1100" b="1">
                <a:ln w="3175">
                  <a:noFill/>
                </a:ln>
                <a:gradFill>
                  <a:gsLst>
                    <a:gs pos="2917">
                      <a:srgbClr val="1A1A1A"/>
                    </a:gs>
                    <a:gs pos="30000">
                      <a:srgbClr val="1A1A1A"/>
                    </a:gs>
                  </a:gsLst>
                  <a:lin ang="5400000" scaled="0"/>
                </a:gradFill>
              </a:rPr>
              <a:t>SOC Enablement – </a:t>
            </a:r>
            <a:r>
              <a:rPr lang="en-US" sz="1100">
                <a:ln w="3175">
                  <a:noFill/>
                </a:ln>
                <a:gradFill>
                  <a:gsLst>
                    <a:gs pos="2917">
                      <a:srgbClr val="1A1A1A"/>
                    </a:gs>
                    <a:gs pos="30000">
                      <a:srgbClr val="1A1A1A"/>
                    </a:gs>
                  </a:gsLst>
                  <a:lin ang="5400000" scaled="0"/>
                </a:gradFill>
              </a:rPr>
              <a:t>Microsoft Cloud App Security (CAS) provides anomaly detection, alerting, and SIEM integration</a:t>
            </a:r>
            <a:endParaRPr lang="en-US" sz="1100">
              <a:ln w="3175">
                <a:noFill/>
              </a:ln>
              <a:gradFill>
                <a:gsLst>
                  <a:gs pos="2917">
                    <a:srgbClr val="1A1A1A"/>
                  </a:gs>
                  <a:gs pos="30000">
                    <a:srgbClr val="1A1A1A"/>
                  </a:gs>
                </a:gsLst>
                <a:lin ang="5400000" scaled="0"/>
              </a:gradFill>
            </a:endParaRPr>
          </a:p>
        </p:txBody>
      </p:sp>
      <p:sp>
        <p:nvSpPr>
          <p:cNvPr id="55" name="Rectangle 54"/>
          <p:cNvSpPr/>
          <p:nvPr/>
        </p:nvSpPr>
        <p:spPr bwMode="auto">
          <a:xfrm>
            <a:off x="3248965" y="4299206"/>
            <a:ext cx="8592758" cy="72488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 name="Rectangle 112"/>
          <p:cNvSpPr/>
          <p:nvPr/>
        </p:nvSpPr>
        <p:spPr bwMode="auto">
          <a:xfrm>
            <a:off x="3248965" y="5062640"/>
            <a:ext cx="8592758" cy="51162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 name="Rectangle 113"/>
          <p:cNvSpPr/>
          <p:nvPr/>
        </p:nvSpPr>
        <p:spPr bwMode="auto">
          <a:xfrm>
            <a:off x="3248965" y="5612808"/>
            <a:ext cx="8592758" cy="91789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6" name="Rectangle 85">
            <a:hlinkClick r:id="rId11" tooltip="Office 365 Security &amp; Compliance Center is your one-stop portal for Office 365 security. Office 365 Threat Intelligence helps ﻿you research threats against your organization + respond to malware, phishing, and other attacks that Office 365 detected. "/>
          </p:cNvPr>
          <p:cNvSpPr/>
          <p:nvPr/>
        </p:nvSpPr>
        <p:spPr>
          <a:xfrm>
            <a:off x="9916392" y="3139327"/>
            <a:ext cx="719330" cy="417528"/>
          </a:xfrm>
          <a:prstGeom prst="rect">
            <a:avLst/>
          </a:prstGeom>
          <a:solidFill>
            <a:srgbClr val="FFFFFF"/>
          </a:solidFill>
          <a:ln w="14224" cap="flat" cmpd="sng" algn="ctr">
            <a:solidFill>
              <a:srgbClr val="EB3C00"/>
            </a:solidFill>
            <a:prstDash val="solid"/>
          </a:ln>
          <a:effectLst/>
        </p:spPr>
        <p:txBody>
          <a:bodyPr lIns="18288" rIns="18288" rtlCol="0" anchor="t" anchorCtr="0">
            <a:noAutofit/>
          </a:bodyPr>
          <a:lstStyle/>
          <a:p>
            <a:pPr marL="45720" marR="0" lvl="0" indent="0" defTabSz="91440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Office 365 </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p:txBody>
      </p:sp>
      <p:sp>
        <p:nvSpPr>
          <p:cNvPr id="90" name="Rectangle 89">
            <a:hlinkClick r:id="rId11" tooltip="Office 365 Security &amp; Compliance Center is your one-stop portal for Office 365 security. Office 365 Threat Intelligence helps ﻿you research threats against your organization + respond to malware, phishing, and other attacks that Office 365 detected. "/>
          </p:cNvPr>
          <p:cNvSpPr/>
          <p:nvPr/>
        </p:nvSpPr>
        <p:spPr>
          <a:xfrm>
            <a:off x="8848582" y="3605906"/>
            <a:ext cx="893209" cy="445939"/>
          </a:xfrm>
          <a:prstGeom prst="rect">
            <a:avLst/>
          </a:prstGeom>
          <a:solidFill>
            <a:srgbClr val="FFFFFF"/>
          </a:solidFill>
          <a:ln w="14224" cap="flat" cmpd="sng" algn="ctr">
            <a:solidFill>
              <a:srgbClr val="EB3C00"/>
            </a:solidFill>
            <a:prstDash val="solid"/>
          </a:ln>
          <a:effectLst/>
        </p:spPr>
        <p:txBody>
          <a:bodyPr lIns="18288" rIns="18288" rtlCol="0" anchor="t" anchorCtr="0"/>
          <a:lstStyle/>
          <a:p>
            <a:pPr marL="45720" marR="0" lvl="0" indent="0" defTabSz="914400" eaLnBrk="1" fontAlgn="auto" latinLnBrk="0" hangingPunct="1">
              <a:lnSpc>
                <a:spcPct val="97000"/>
              </a:lnSpc>
              <a:spcBef>
                <a:spcPts val="0"/>
              </a:spcBef>
              <a:spcAft>
                <a:spcPts val="0"/>
              </a:spcAft>
              <a:buClrTx/>
              <a:buSzTx/>
              <a:buFontTx/>
              <a:buNone/>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Office 365</a:t>
            </a:r>
            <a:endPar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a:p>
            <a:pPr marL="45720" marR="0" lvl="0" indent="0" defTabSz="914400" eaLnBrk="1" fontAlgn="auto" latinLnBrk="0" hangingPunct="1">
              <a:lnSpc>
                <a:spcPct val="97000"/>
              </a:lnSpc>
              <a:spcBef>
                <a:spcPts val="0"/>
              </a:spcBef>
              <a:spcAft>
                <a:spcPts val="0"/>
              </a:spcAft>
              <a:buClrTx/>
              <a:buSzTx/>
              <a:buFontTx/>
              <a:buNone/>
              <a:defRPr/>
            </a:pPr>
            <a:r>
              <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Security &amp; Compliance</a:t>
            </a:r>
            <a:endParaRPr kumimoji="0" lang="en-US" sz="6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p:txBody>
      </p:sp>
      <p:sp>
        <p:nvSpPr>
          <p:cNvPr id="94" name="Rectangle 93">
            <a:hlinkClick r:id="rId11" tooltip="Office 365 Security &amp; Compliance Center is your one-stop portal for Office 365 security. Office 365 Threat Intelligence helps ﻿you research threats against your organization + respond to malware, phishing, and other attacks that Office 365 detected. "/>
          </p:cNvPr>
          <p:cNvSpPr/>
          <p:nvPr/>
        </p:nvSpPr>
        <p:spPr>
          <a:xfrm>
            <a:off x="9810437" y="3344784"/>
            <a:ext cx="1914798" cy="182880"/>
          </a:xfrm>
          <a:prstGeom prst="rect">
            <a:avLst/>
          </a:prstGeom>
          <a:solidFill>
            <a:srgbClr val="FFFFFF"/>
          </a:solidFill>
          <a:ln w="14224" cap="flat" cmpd="sng" algn="ctr">
            <a:solidFill>
              <a:srgbClr val="505050"/>
            </a:solidFill>
            <a:prstDash val="solid"/>
          </a:ln>
          <a:effectLst/>
        </p:spPr>
        <p:txBody>
          <a:bodyPr lIns="45720" rIns="45720" rtlCol="0" anchor="ctr"/>
          <a:lstStyle/>
          <a:p>
            <a:pPr marL="59055" marR="0" lvl="0" defTabSz="914400" eaLnBrk="1" fontAlgn="auto" latinLnBrk="0" hangingPunct="1">
              <a:lnSpc>
                <a:spcPct val="97000"/>
              </a:lnSpc>
              <a:spcBef>
                <a:spcPts val="0"/>
              </a:spcBef>
              <a:spcAft>
                <a:spcPts val="10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Advanced Threat Protection (ATP)</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endParaRPr>
          </a:p>
        </p:txBody>
      </p:sp>
      <p:sp>
        <p:nvSpPr>
          <p:cNvPr id="105" name="Rectangle 104">
            <a:hlinkClick r:id="rId12" tooltip="Customer Lockbox gives customers explicit control in the very rare instances when a Microsoft engineer may need access to customer content to resolve a customer issue. "/>
          </p:cNvPr>
          <p:cNvSpPr/>
          <p:nvPr/>
        </p:nvSpPr>
        <p:spPr>
          <a:xfrm>
            <a:off x="10565515" y="5962029"/>
            <a:ext cx="1151890" cy="219456"/>
          </a:xfrm>
          <a:prstGeom prst="rect">
            <a:avLst/>
          </a:prstGeom>
          <a:solidFill>
            <a:srgbClr val="EAEAEA"/>
          </a:solidFill>
          <a:ln w="14224" cap="flat" cmpd="sng" algn="ctr">
            <a:solidFill>
              <a:srgbClr val="EAEAEA">
                <a:lumMod val="90000"/>
              </a:srgbClr>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Customer</a:t>
            </a:r>
            <a:r>
              <a:rPr kumimoji="0" lang="en-US" sz="900" b="0" i="0" u="none" strike="noStrike" kern="0" cap="none" spc="0" normalizeH="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 </a:t>
            </a: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Lockbox</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106" name="Rectangle 105">
            <a:hlinkClick r:id="rId13" tooltip="Provides capabilities powered by Microsoft Cloud App Security—to give you greater visibility and control over your Office 365 environment including Threat detection, Enhanced control, and Discovery of productivity application usage. "/>
          </p:cNvPr>
          <p:cNvSpPr/>
          <p:nvPr/>
        </p:nvSpPr>
        <p:spPr>
          <a:xfrm>
            <a:off x="8160899" y="4551896"/>
            <a:ext cx="857872" cy="215176"/>
          </a:xfrm>
          <a:prstGeom prst="rect">
            <a:avLst/>
          </a:prstGeom>
          <a:solidFill>
            <a:srgbClr val="EAEAEA"/>
          </a:solidFill>
          <a:ln w="14224" cap="flat" cmpd="sng" algn="ctr">
            <a:solidFill>
              <a:srgbClr val="EAEAEA">
                <a:lumMod val="90000"/>
              </a:srgbClr>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Secure Score</a:t>
            </a:r>
            <a:endParaRPr kumimoji="0" lang="en-US" sz="9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111" name="Rectangle 110">
            <a:hlinkClick r:id="rId14" tooltip="System Center Configuration Manager + Intune provide management of Windows, Mac OS X devices, and mobile devices running Android, iOS, and Windows. "/>
          </p:cNvPr>
          <p:cNvSpPr/>
          <p:nvPr/>
        </p:nvSpPr>
        <p:spPr>
          <a:xfrm>
            <a:off x="8207943" y="5212242"/>
            <a:ext cx="350946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 name="Rectangle 8"/>
          <p:cNvSpPr/>
          <p:nvPr/>
        </p:nvSpPr>
        <p:spPr>
          <a:xfrm>
            <a:off x="3317537" y="5752439"/>
            <a:ext cx="6051742" cy="638636"/>
          </a:xfrm>
          <a:prstGeom prst="rect">
            <a:avLst/>
          </a:prstGeom>
        </p:spPr>
        <p:txBody>
          <a:bodyPr wrap="square">
            <a:spAutoFit/>
          </a:bodyPr>
          <a:lstStyle/>
          <a:p>
            <a:pPr marL="285750" lvl="0" indent="-285750" defTabSz="914400">
              <a:spcBef>
                <a:spcPts val="290"/>
              </a:spcBef>
              <a:buBlip>
                <a:blip r:embed="rId8"/>
              </a:buBlip>
              <a:defRPr/>
            </a:pPr>
            <a:r>
              <a:rPr lang="en-US" sz="1100" b="1">
                <a:ln w="3175">
                  <a:noFill/>
                </a:ln>
                <a:gradFill>
                  <a:gsLst>
                    <a:gs pos="2917">
                      <a:srgbClr val="1A1A1A"/>
                    </a:gs>
                    <a:gs pos="30000">
                      <a:srgbClr val="1A1A1A"/>
                    </a:gs>
                  </a:gsLst>
                  <a:lin ang="5400000" scaled="0"/>
                </a:gradFill>
              </a:rPr>
              <a:t>Information Protection –</a:t>
            </a:r>
            <a:r>
              <a:rPr lang="en-US" sz="1100">
                <a:ln w="3175">
                  <a:noFill/>
                </a:ln>
                <a:gradFill>
                  <a:gsLst>
                    <a:gs pos="2917">
                      <a:srgbClr val="1A1A1A"/>
                    </a:gs>
                    <a:gs pos="30000">
                      <a:srgbClr val="1A1A1A"/>
                    </a:gs>
                  </a:gsLst>
                  <a:lin ang="5400000" scaled="0"/>
                </a:gradFill>
              </a:rPr>
              <a:t> CAS integration with Azure </a:t>
            </a:r>
            <a:r>
              <a:rPr lang="en-US" sz="1100" b="1">
                <a:ln w="3175">
                  <a:noFill/>
                </a:ln>
                <a:gradFill>
                  <a:gsLst>
                    <a:gs pos="2917">
                      <a:srgbClr val="1A1A1A"/>
                    </a:gs>
                    <a:gs pos="30000">
                      <a:srgbClr val="1A1A1A"/>
                    </a:gs>
                  </a:gsLst>
                  <a:lin ang="5400000" scaled="0"/>
                </a:gradFill>
              </a:rPr>
              <a:t>Information Protection to discover + protect data</a:t>
            </a:r>
            <a:endParaRPr lang="en-US" sz="1100" b="1">
              <a:ln w="3175">
                <a:noFill/>
              </a:ln>
              <a:gradFill>
                <a:gsLst>
                  <a:gs pos="2917">
                    <a:srgbClr val="1A1A1A"/>
                  </a:gs>
                  <a:gs pos="30000">
                    <a:srgbClr val="1A1A1A"/>
                  </a:gs>
                </a:gsLst>
                <a:lin ang="5400000" scaled="0"/>
              </a:gradFill>
            </a:endParaRPr>
          </a:p>
          <a:p>
            <a:pPr marL="457200" lvl="0" indent="-167005" defTabSz="914400">
              <a:spcBef>
                <a:spcPts val="290"/>
              </a:spcBef>
              <a:buFont typeface="Arial" panose="020B0604020202020204" pitchFamily="34" charset="0"/>
              <a:buChar char="•"/>
              <a:defRPr/>
            </a:pPr>
            <a:r>
              <a:rPr lang="en-US" sz="1100">
                <a:ln w="3175">
                  <a:noFill/>
                </a:ln>
                <a:gradFill>
                  <a:gsLst>
                    <a:gs pos="2917">
                      <a:srgbClr val="1A1A1A"/>
                    </a:gs>
                    <a:gs pos="30000">
                      <a:srgbClr val="1A1A1A"/>
                    </a:gs>
                  </a:gsLst>
                  <a:lin ang="5400000" scaled="0"/>
                </a:gradFill>
                <a:cs typeface="Segoe UI" panose="020B0502040204020203"/>
              </a:rPr>
              <a:t>Customer Lockbox to provide final control of access to data by Microsoft personnel</a:t>
            </a:r>
            <a:endParaRPr lang="en-US" sz="1100">
              <a:ln w="3175">
                <a:noFill/>
              </a:ln>
              <a:gradFill>
                <a:gsLst>
                  <a:gs pos="2917">
                    <a:srgbClr val="1A1A1A"/>
                  </a:gs>
                  <a:gs pos="30000">
                    <a:srgbClr val="1A1A1A"/>
                  </a:gs>
                </a:gsLst>
                <a:lin ang="5400000" scaled="0"/>
              </a:gradFill>
              <a:cs typeface="Segoe UI" panose="020B0502040204020203"/>
            </a:endParaRPr>
          </a:p>
        </p:txBody>
      </p:sp>
      <p:sp>
        <p:nvSpPr>
          <p:cNvPr id="10" name="Rectangle 9"/>
          <p:cNvSpPr/>
          <p:nvPr/>
        </p:nvSpPr>
        <p:spPr>
          <a:xfrm>
            <a:off x="3317537" y="5102661"/>
            <a:ext cx="4539597" cy="430887"/>
          </a:xfrm>
          <a:prstGeom prst="rect">
            <a:avLst/>
          </a:prstGeom>
        </p:spPr>
        <p:txBody>
          <a:bodyPr wrap="square">
            <a:spAutoFit/>
          </a:bodyPr>
          <a:lstStyle/>
          <a:p>
            <a:pPr marL="285750" lvl="0" indent="-285750" defTabSz="914400">
              <a:spcBef>
                <a:spcPts val="290"/>
              </a:spcBef>
              <a:spcAft>
                <a:spcPts val="300"/>
              </a:spcAft>
              <a:buBlip>
                <a:blip r:embed="rId8"/>
              </a:buBlip>
              <a:defRPr/>
            </a:pPr>
            <a:r>
              <a:rPr lang="en-US" sz="1100" b="1">
                <a:ln w="3175">
                  <a:noFill/>
                </a:ln>
                <a:gradFill>
                  <a:gsLst>
                    <a:gs pos="2917">
                      <a:srgbClr val="1A1A1A"/>
                    </a:gs>
                    <a:gs pos="30000">
                      <a:srgbClr val="1A1A1A"/>
                    </a:gs>
                  </a:gsLst>
                  <a:lin ang="5400000" scaled="0"/>
                </a:gradFill>
              </a:rPr>
              <a:t>Compliance – </a:t>
            </a:r>
            <a:r>
              <a:rPr lang="en-US" sz="1100">
                <a:ln w="3175">
                  <a:noFill/>
                </a:ln>
                <a:gradFill>
                  <a:gsLst>
                    <a:gs pos="2917">
                      <a:srgbClr val="1A1A1A"/>
                    </a:gs>
                    <a:gs pos="30000">
                      <a:srgbClr val="1A1A1A"/>
                    </a:gs>
                  </a:gsLst>
                  <a:lin ang="5400000" scaled="0"/>
                </a:gradFill>
              </a:rPr>
              <a:t>GDPR and NIST compliance visibility on Office 365 and Dynamics 365 with Compliance Manager</a:t>
            </a:r>
            <a:endParaRPr lang="en-US" sz="1100">
              <a:gradFill>
                <a:gsLst>
                  <a:gs pos="2917">
                    <a:srgbClr val="1A1A1A"/>
                  </a:gs>
                  <a:gs pos="30000">
                    <a:srgbClr val="1A1A1A"/>
                  </a:gs>
                </a:gsLst>
                <a:lin ang="5400000" scaled="0"/>
              </a:gradFill>
              <a:cs typeface="Segoe UI" panose="020B0502040204020203"/>
            </a:endParaRPr>
          </a:p>
        </p:txBody>
      </p:sp>
      <p:sp>
        <p:nvSpPr>
          <p:cNvPr id="11" name="Rectangle 10"/>
          <p:cNvSpPr/>
          <p:nvPr/>
        </p:nvSpPr>
        <p:spPr>
          <a:xfrm>
            <a:off x="3321967" y="4444041"/>
            <a:ext cx="4865586" cy="430887"/>
          </a:xfrm>
          <a:prstGeom prst="rect">
            <a:avLst/>
          </a:prstGeom>
        </p:spPr>
        <p:txBody>
          <a:bodyPr wrap="square">
            <a:spAutoFit/>
          </a:bodyPr>
          <a:lstStyle/>
          <a:p>
            <a:pPr marL="285750" lvl="0" indent="-285750" defTabSz="914400">
              <a:spcBef>
                <a:spcPts val="290"/>
              </a:spcBef>
              <a:spcAft>
                <a:spcPts val="300"/>
              </a:spcAft>
              <a:buBlip>
                <a:blip r:embed="rId8"/>
              </a:buBlip>
              <a:defRPr/>
            </a:pPr>
            <a:r>
              <a:rPr lang="en-US" sz="1100" b="1">
                <a:ln w="3175">
                  <a:noFill/>
                </a:ln>
                <a:gradFill>
                  <a:gsLst>
                    <a:gs pos="2917">
                      <a:srgbClr val="1A1A1A"/>
                    </a:gs>
                    <a:gs pos="30000">
                      <a:srgbClr val="1A1A1A"/>
                    </a:gs>
                  </a:gsLst>
                  <a:lin ang="5400000" scaled="0"/>
                </a:gradFill>
              </a:rPr>
              <a:t>Office 365 Guidance – </a:t>
            </a:r>
            <a:r>
              <a:rPr lang="en-US" sz="1100">
                <a:ln w="3175">
                  <a:noFill/>
                </a:ln>
                <a:gradFill>
                  <a:gsLst>
                    <a:gs pos="2917">
                      <a:srgbClr val="1A1A1A"/>
                    </a:gs>
                    <a:gs pos="30000">
                      <a:srgbClr val="1A1A1A"/>
                    </a:gs>
                  </a:gsLst>
                  <a:lin ang="5400000" scaled="0"/>
                </a:gradFill>
              </a:rPr>
              <a:t>Security Roadmap + Secure Score recommendations guide you through security journey</a:t>
            </a:r>
            <a:endParaRPr lang="en-US" sz="1100">
              <a:ln w="3175">
                <a:noFill/>
              </a:ln>
              <a:gradFill>
                <a:gsLst>
                  <a:gs pos="2917">
                    <a:srgbClr val="1A1A1A"/>
                  </a:gs>
                  <a:gs pos="30000">
                    <a:srgbClr val="1A1A1A"/>
                  </a:gs>
                </a:gsLst>
                <a:lin ang="5400000" scaled="0"/>
              </a:gradFill>
            </a:endParaRPr>
          </a:p>
        </p:txBody>
      </p:sp>
      <p:sp>
        <p:nvSpPr>
          <p:cNvPr id="12" name="Rectangle 11"/>
          <p:cNvSpPr/>
          <p:nvPr/>
        </p:nvSpPr>
        <p:spPr>
          <a:xfrm>
            <a:off x="3317537" y="3295967"/>
            <a:ext cx="6096000" cy="807913"/>
          </a:xfrm>
          <a:prstGeom prst="rect">
            <a:avLst/>
          </a:prstGeom>
        </p:spPr>
        <p:txBody>
          <a:bodyPr>
            <a:spAutoFit/>
          </a:bodyPr>
          <a:lstStyle/>
          <a:p>
            <a:pPr marL="457200" lvl="0" indent="-167005" defTabSz="914400">
              <a:spcBef>
                <a:spcPts val="290"/>
              </a:spcBef>
              <a:buFont typeface="Arial" panose="020B0604020202020204" pitchFamily="34" charset="0"/>
              <a:buChar char="•"/>
              <a:defRPr/>
            </a:pPr>
            <a:r>
              <a:rPr lang="en-US" sz="1100">
                <a:ln w="3175">
                  <a:noFill/>
                </a:ln>
                <a:gradFill>
                  <a:gsLst>
                    <a:gs pos="2917">
                      <a:srgbClr val="1A1A1A"/>
                    </a:gs>
                    <a:gs pos="30000">
                      <a:srgbClr val="1A1A1A"/>
                    </a:gs>
                  </a:gsLst>
                  <a:lin ang="5400000" scaled="0"/>
                </a:gradFill>
              </a:rPr>
              <a:t>Office 365 ATP provides advanced security (sandbox </a:t>
            </a:r>
            <a:br>
              <a:rPr lang="en-US" sz="1100">
                <a:ln w="3175">
                  <a:noFill/>
                </a:ln>
                <a:gradFill>
                  <a:gsLst>
                    <a:gs pos="2917">
                      <a:srgbClr val="1A1A1A"/>
                    </a:gs>
                    <a:gs pos="30000">
                      <a:srgbClr val="1A1A1A"/>
                    </a:gs>
                  </a:gsLst>
                  <a:lin ang="5400000" scaled="0"/>
                </a:gradFill>
              </a:rPr>
            </a:br>
            <a:r>
              <a:rPr lang="en-US" sz="1100">
                <a:ln w="3175">
                  <a:noFill/>
                </a:ln>
                <a:gradFill>
                  <a:gsLst>
                    <a:gs pos="2917">
                      <a:srgbClr val="1A1A1A"/>
                    </a:gs>
                    <a:gs pos="30000">
                      <a:srgbClr val="1A1A1A"/>
                    </a:gs>
                  </a:gsLst>
                  <a:lin ang="5400000" scaled="0"/>
                </a:gradFill>
              </a:rPr>
              <a:t>detonation, etc.) for email, SharePoint, Teams, and more</a:t>
            </a:r>
            <a:endParaRPr lang="en-US" sz="1100">
              <a:ln w="3175">
                <a:noFill/>
              </a:ln>
              <a:gradFill>
                <a:gsLst>
                  <a:gs pos="2917">
                    <a:srgbClr val="1A1A1A"/>
                  </a:gs>
                  <a:gs pos="30000">
                    <a:srgbClr val="1A1A1A"/>
                  </a:gs>
                </a:gsLst>
                <a:lin ang="5400000" scaled="0"/>
              </a:gradFill>
            </a:endParaRPr>
          </a:p>
          <a:p>
            <a:pPr marL="457200" lvl="0" indent="-167005" defTabSz="914400">
              <a:spcBef>
                <a:spcPts val="290"/>
              </a:spcBef>
              <a:buFont typeface="Arial" panose="020B0604020202020204" pitchFamily="34" charset="0"/>
              <a:buChar char="•"/>
              <a:defRPr/>
            </a:pPr>
            <a:r>
              <a:rPr lang="en-US" sz="1100">
                <a:ln w="3175">
                  <a:noFill/>
                </a:ln>
                <a:gradFill>
                  <a:gsLst>
                    <a:gs pos="2917">
                      <a:srgbClr val="1A1A1A"/>
                    </a:gs>
                    <a:gs pos="30000">
                      <a:srgbClr val="1A1A1A"/>
                    </a:gs>
                  </a:gsLst>
                  <a:lin ang="5400000" scaled="0"/>
                </a:gradFill>
                <a:cs typeface="Segoe UI" panose="020B0502040204020203"/>
              </a:rPr>
              <a:t>Threat Intelligence provides analytics on attack </a:t>
            </a:r>
            <a:br>
              <a:rPr lang="en-US" sz="1100">
                <a:ln w="3175">
                  <a:noFill/>
                </a:ln>
                <a:gradFill>
                  <a:gsLst>
                    <a:gs pos="2917">
                      <a:srgbClr val="1A1A1A"/>
                    </a:gs>
                    <a:gs pos="30000">
                      <a:srgbClr val="1A1A1A"/>
                    </a:gs>
                  </a:gsLst>
                  <a:lin ang="5400000" scaled="0"/>
                </a:gradFill>
                <a:cs typeface="Segoe UI" panose="020B0502040204020203"/>
              </a:rPr>
            </a:br>
            <a:r>
              <a:rPr lang="en-US" sz="1100">
                <a:ln w="3175">
                  <a:noFill/>
                </a:ln>
                <a:gradFill>
                  <a:gsLst>
                    <a:gs pos="2917">
                      <a:srgbClr val="1A1A1A"/>
                    </a:gs>
                    <a:gs pos="30000">
                      <a:srgbClr val="1A1A1A"/>
                    </a:gs>
                  </a:gsLst>
                  <a:lin ang="5400000" scaled="0"/>
                </a:gradFill>
                <a:cs typeface="Segoe UI" panose="020B0502040204020203"/>
              </a:rPr>
              <a:t>trends for your tenant and your industry</a:t>
            </a:r>
            <a:endParaRPr lang="en-US" sz="1100">
              <a:gradFill>
                <a:gsLst>
                  <a:gs pos="2917">
                    <a:srgbClr val="1A1A1A"/>
                  </a:gs>
                  <a:gs pos="30000">
                    <a:srgbClr val="1A1A1A"/>
                  </a:gs>
                </a:gsLst>
                <a:lin ang="5400000" scaled="0"/>
              </a:gradFill>
              <a:cs typeface="Segoe UI" panose="020B0502040204020203"/>
            </a:endParaRPr>
          </a:p>
        </p:txBody>
      </p:sp>
      <p:sp>
        <p:nvSpPr>
          <p:cNvPr id="110" name="Rectangle 109"/>
          <p:cNvSpPr/>
          <p:nvPr/>
        </p:nvSpPr>
        <p:spPr>
          <a:xfrm>
            <a:off x="9438486" y="4367064"/>
            <a:ext cx="2278919" cy="584840"/>
          </a:xfrm>
          <a:prstGeom prst="rect">
            <a:avLst/>
          </a:prstGeom>
          <a:solidFill>
            <a:schemeClr val="bg1"/>
          </a:solidFill>
          <a:ln w="14224">
            <a:solidFill>
              <a:schemeClr val="bg1">
                <a:lumMod val="85000"/>
              </a:schemeClr>
            </a:solidFill>
          </a:ln>
        </p:spPr>
        <p:txBody>
          <a:bodyPr wrap="square">
            <a:spAutoFit/>
          </a:bodyPr>
          <a:lstStyle/>
          <a:p>
            <a:pPr marL="0" marR="0" lvl="0" indent="0" algn="l" defTabSz="914400" rtl="0" eaLnBrk="1" fontAlgn="auto" latinLnBrk="0" hangingPunct="1">
              <a:lnSpc>
                <a:spcPct val="97000"/>
              </a:lnSpc>
              <a:spcBef>
                <a:spcPts val="0"/>
              </a:spcBef>
              <a:buClrTx/>
              <a:buSzTx/>
              <a:buFontTx/>
              <a:buNone/>
              <a:defRPr/>
            </a:pPr>
            <a:r>
              <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Roadmaps and Guidance</a:t>
            </a:r>
            <a:endParaRPr kumimoji="0" lang="en-US" sz="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5"/>
              </a:rPr>
              <a:t>Securing Privileged Access</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6"/>
              </a:rPr>
              <a:t>Office 365 Security</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ct val="97000"/>
              </a:lnSpc>
              <a:spcBef>
                <a:spcPts val="0"/>
              </a:spcBef>
              <a:buClrTx/>
              <a:buSzTx/>
              <a:buFont typeface="+mj-lt"/>
              <a:buAutoNum type="arabicPeriod"/>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Rapid Cyberattacks(</a:t>
            </a:r>
            <a:r>
              <a:rPr kumimoji="0" lang="en-US" sz="800" b="0" i="0" u="none" strike="noStrike" kern="1200" cap="none" spc="0" normalizeH="0" baseline="0" noProof="0" err="1">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Wannacrypt</a:t>
            </a: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7"/>
              </a:rPr>
              <a:t>/Petya)</a:t>
            </a:r>
            <a:endPar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 name="Group 3"/>
          <p:cNvGrpSpPr/>
          <p:nvPr/>
        </p:nvGrpSpPr>
        <p:grpSpPr>
          <a:xfrm>
            <a:off x="-2473622" y="3909404"/>
            <a:ext cx="4788189" cy="3029125"/>
            <a:chOff x="-1104825" y="4180372"/>
            <a:chExt cx="2996469" cy="1721779"/>
          </a:xfrm>
        </p:grpSpPr>
        <p:grpSp>
          <p:nvGrpSpPr>
            <p:cNvPr id="47" name="Group 46"/>
            <p:cNvGrpSpPr/>
            <p:nvPr/>
          </p:nvGrpSpPr>
          <p:grpSpPr>
            <a:xfrm>
              <a:off x="-1104825" y="4180372"/>
              <a:ext cx="2996469" cy="1721779"/>
              <a:chOff x="-492618" y="140810"/>
              <a:chExt cx="1501443" cy="862733"/>
            </a:xfrm>
          </p:grpSpPr>
          <p:pic>
            <p:nvPicPr>
              <p:cNvPr id="48" name="Picture 47"/>
              <p:cNvPicPr>
                <a:picLocks noChangeAspect="1"/>
              </p:cNvPicPr>
              <p:nvPr/>
            </p:nvPicPr>
            <p:blipFill>
              <a:blip r:embed="rId18"/>
              <a:stretch>
                <a:fillRect/>
              </a:stretch>
            </p:blipFill>
            <p:spPr>
              <a:xfrm>
                <a:off x="-333375" y="231182"/>
                <a:ext cx="1282944" cy="721656"/>
              </a:xfrm>
              <a:prstGeom prst="rect">
                <a:avLst/>
              </a:prstGeom>
            </p:spPr>
          </p:pic>
          <p:sp>
            <p:nvSpPr>
              <p:cNvPr id="49" name="Rectangle 48"/>
              <p:cNvSpPr/>
              <p:nvPr/>
            </p:nvSpPr>
            <p:spPr bwMode="auto">
              <a:xfrm>
                <a:off x="-492618" y="140810"/>
                <a:ext cx="1050948" cy="845831"/>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0" name="Rectangle 49"/>
              <p:cNvSpPr/>
              <p:nvPr/>
            </p:nvSpPr>
            <p:spPr bwMode="auto">
              <a:xfrm>
                <a:off x="726943" y="352585"/>
                <a:ext cx="281882" cy="32996"/>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1" name="Rectangle 50"/>
              <p:cNvSpPr/>
              <p:nvPr/>
            </p:nvSpPr>
            <p:spPr bwMode="auto">
              <a:xfrm>
                <a:off x="557350" y="385581"/>
                <a:ext cx="421919" cy="617962"/>
              </a:xfrm>
              <a:prstGeom prst="rect">
                <a:avLst/>
              </a:prstGeom>
              <a:solidFill>
                <a:srgbClr val="EAEAEA">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54" name="Rectangle 53"/>
            <p:cNvSpPr/>
            <p:nvPr/>
          </p:nvSpPr>
          <p:spPr bwMode="auto">
            <a:xfrm>
              <a:off x="976435" y="4341894"/>
              <a:ext cx="805282" cy="345997"/>
            </a:xfrm>
            <a:prstGeom prst="rect">
              <a:avLst/>
            </a:prstGeom>
            <a:noFill/>
            <a:ln w="285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500"/>
                                        <p:tgtEl>
                                          <p:spTgt spid="14">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fade">
                                      <p:cBhvr>
                                        <p:cTn id="18" dur="5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500"/>
                                        <p:tgtEl>
                                          <p:spTgt spid="7">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xEl>
                                              <p:pRg st="0" end="0"/>
                                            </p:txEl>
                                          </p:spTgt>
                                        </p:tgtEl>
                                        <p:attrNameLst>
                                          <p:attrName>style.visibility</p:attrName>
                                        </p:attrNameLst>
                                      </p:cBhvr>
                                      <p:to>
                                        <p:strVal val="visible"/>
                                      </p:to>
                                    </p:set>
                                    <p:animEffect transition="in" filter="fade">
                                      <p:cBhvr>
                                        <p:cTn id="46" dur="500"/>
                                        <p:tgtEl>
                                          <p:spTgt spid="1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xEl>
                                              <p:pRg st="1" end="1"/>
                                            </p:txEl>
                                          </p:spTgt>
                                        </p:tgtEl>
                                        <p:attrNameLst>
                                          <p:attrName>style.visibility</p:attrName>
                                        </p:attrNameLst>
                                      </p:cBhvr>
                                      <p:to>
                                        <p:strVal val="visible"/>
                                      </p:to>
                                    </p:set>
                                    <p:animEffect transition="in" filter="fade">
                                      <p:cBhvr>
                                        <p:cTn id="54" dur="500"/>
                                        <p:tgtEl>
                                          <p:spTgt spid="16">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6"/>
                                        </p:tgtEl>
                                        <p:attrNameLst>
                                          <p:attrName>style.visibility</p:attrName>
                                        </p:attrNameLst>
                                      </p:cBhvr>
                                      <p:to>
                                        <p:strVal val="visible"/>
                                      </p:to>
                                    </p:set>
                                    <p:animEffect transition="in" filter="fade">
                                      <p:cBhvr>
                                        <p:cTn id="57" dur="500"/>
                                        <p:tgtEl>
                                          <p:spTgt spid="1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500"/>
                                        <p:tgtEl>
                                          <p:spTgt spid="9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fade">
                                      <p:cBhvr>
                                        <p:cTn id="66" dur="500"/>
                                        <p:tgtEl>
                                          <p:spTgt spid="9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fade">
                                      <p:cBhvr>
                                        <p:cTn id="77" dur="500"/>
                                        <p:tgtEl>
                                          <p:spTgt spid="10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0"/>
                                        </p:tgtEl>
                                        <p:attrNameLst>
                                          <p:attrName>style.visibility</p:attrName>
                                        </p:attrNameLst>
                                      </p:cBhvr>
                                      <p:to>
                                        <p:strVal val="visible"/>
                                      </p:to>
                                    </p:set>
                                    <p:animEffect transition="in" filter="fade">
                                      <p:cBhvr>
                                        <p:cTn id="80" dur="500"/>
                                        <p:tgtEl>
                                          <p:spTgt spid="11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11"/>
                                        </p:tgtEl>
                                        <p:attrNameLst>
                                          <p:attrName>style.visibility</p:attrName>
                                        </p:attrNameLst>
                                      </p:cBhvr>
                                      <p:to>
                                        <p:strVal val="visible"/>
                                      </p:to>
                                    </p:set>
                                    <p:animEffect transition="in" filter="fade">
                                      <p:cBhvr>
                                        <p:cTn id="88" dur="500"/>
                                        <p:tgtEl>
                                          <p:spTgt spid="11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05"/>
                                        </p:tgtEl>
                                        <p:attrNameLst>
                                          <p:attrName>style.visibility</p:attrName>
                                        </p:attrNameLst>
                                      </p:cBhvr>
                                      <p:to>
                                        <p:strVal val="visible"/>
                                      </p:to>
                                    </p:set>
                                    <p:animEffect transition="in" filter="fade">
                                      <p:cBhvr>
                                        <p:cTn id="102"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2" grpId="0" animBg="1"/>
      <p:bldP spid="112" grpId="0" animBg="1"/>
      <p:bldP spid="116" grpId="0" animBg="1"/>
      <p:bldP spid="16" grpId="0"/>
      <p:bldP spid="55" grpId="0" animBg="1"/>
      <p:bldP spid="113" grpId="0" animBg="1"/>
      <p:bldP spid="114" grpId="0" animBg="1"/>
      <p:bldP spid="86" grpId="0" animBg="1"/>
      <p:bldP spid="90" grpId="0" animBg="1"/>
      <p:bldP spid="94" grpId="0" animBg="1"/>
      <p:bldP spid="105" grpId="0" animBg="1"/>
      <p:bldP spid="106" grpId="0" animBg="1"/>
      <p:bldP spid="111" grpId="0" animBg="1"/>
      <p:bldP spid="9" grpId="0"/>
      <p:bldP spid="10" grpId="0"/>
      <p:bldP spid="11" grpId="0"/>
      <p:bldP spid="12" grpId="0"/>
      <p:bldP spid="1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747164" y="1492510"/>
            <a:ext cx="5047018" cy="164013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 name="Title 2"/>
          <p:cNvSpPr txBox="1"/>
          <p:nvPr/>
        </p:nvSpPr>
        <p:spPr>
          <a:xfrm>
            <a:off x="477142" y="1492510"/>
            <a:ext cx="5986174" cy="6632585"/>
          </a:xfrm>
          <a:prstGeom prst="rect">
            <a:avLst/>
          </a:prstGeom>
        </p:spPr>
        <p:txBody>
          <a:bodyPr wrap="square" numCol="2" spcCol="91440" anchor="t" anchorCtr="0">
            <a:spAutoFit/>
          </a:bodyPr>
          <a:lst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R="0" lvl="0" indent="0" defTabSz="714375" fontAlgn="auto">
              <a:lnSpc>
                <a:spcPct val="100000"/>
              </a:lnSpc>
              <a:spcBef>
                <a:spcPts val="1200"/>
              </a:spcBef>
              <a:spcAft>
                <a:spcPts val="600"/>
              </a:spcAft>
              <a:buClrTx/>
              <a:buSzTx/>
              <a:tabLst>
                <a:tab pos="2854325" algn="l"/>
                <a:tab pos="3033395" algn="l"/>
              </a:tabLst>
              <a:defRPr/>
            </a:pPr>
            <a:r>
              <a:rPr lang="en-US" sz="1800" b="1" cap="all" spc="0">
                <a:gradFill>
                  <a:gsLst>
                    <a:gs pos="0">
                      <a:srgbClr val="E81123"/>
                    </a:gs>
                    <a:gs pos="100000">
                      <a:srgbClr val="E81123"/>
                    </a:gs>
                  </a:gsLst>
                  <a:lin ang="5400000" scaled="0"/>
                </a:gradFill>
                <a:latin typeface="Segoe UI" panose="020B0502040204020203" pitchFamily="34" charset="0"/>
              </a:rPr>
              <a:t>CHALLENGES</a:t>
            </a:r>
            <a:endParaRPr lang="en-US" sz="1800" b="1" cap="all" spc="0">
              <a:gradFill>
                <a:gsLst>
                  <a:gs pos="0">
                    <a:srgbClr val="E81123"/>
                  </a:gs>
                  <a:gs pos="100000">
                    <a:srgbClr val="E81123"/>
                  </a:gs>
                </a:gsLst>
                <a:lin ang="5400000" scaled="0"/>
              </a:gradFill>
              <a:latin typeface="Segoe UI" panose="020B0502040204020203" pitchFamily="34" charset="0"/>
            </a:endParaRPr>
          </a:p>
          <a:p>
            <a:pPr marL="167005" lvl="0" indent="-152400" defTabSz="714375">
              <a:lnSpc>
                <a:spcPct val="100000"/>
              </a:lnSpc>
              <a:spcBef>
                <a:spcPts val="290"/>
              </a:spcBef>
              <a:spcAft>
                <a:spcPts val="300"/>
              </a:spcAft>
              <a:buClr>
                <a:srgbClr val="E81123"/>
              </a:buClr>
              <a:buFont typeface="Arial" panose="020B0604020202020204" pitchFamily="34" charset="0"/>
              <a:buChar char="•"/>
              <a:tabLst>
                <a:tab pos="2854325" algn="l"/>
                <a:tab pos="3033395" algn="l"/>
              </a:tabLst>
              <a:defRPr/>
            </a:pPr>
            <a:r>
              <a:rPr lang="en-US" sz="1200" spc="0">
                <a:gradFill>
                  <a:gsLst>
                    <a:gs pos="2917">
                      <a:srgbClr val="1A1A1A"/>
                    </a:gs>
                    <a:gs pos="30000">
                      <a:srgbClr val="1A1A1A"/>
                    </a:gs>
                  </a:gsLst>
                  <a:lin ang="5400000" scaled="0"/>
                </a:gradFill>
                <a:latin typeface="Segoe UI" panose="020B0502040204020203"/>
              </a:rPr>
              <a:t>End to end approach required for effective IoT security</a:t>
            </a:r>
            <a:endParaRPr lang="en-US" sz="1200" spc="0">
              <a:gradFill>
                <a:gsLst>
                  <a:gs pos="2917">
                    <a:srgbClr val="1A1A1A"/>
                  </a:gs>
                  <a:gs pos="30000">
                    <a:srgbClr val="1A1A1A"/>
                  </a:gs>
                </a:gsLst>
                <a:lin ang="5400000" scaled="0"/>
              </a:gradFill>
              <a:latin typeface="Segoe UI" panose="020B0502040204020203"/>
            </a:endParaRPr>
          </a:p>
          <a:p>
            <a:pPr marL="167005" lvl="0" indent="-152400" defTabSz="714375">
              <a:lnSpc>
                <a:spcPct val="100000"/>
              </a:lnSpc>
              <a:spcBef>
                <a:spcPts val="290"/>
              </a:spcBef>
              <a:spcAft>
                <a:spcPts val="300"/>
              </a:spcAft>
              <a:buClr>
                <a:srgbClr val="E81123"/>
              </a:buClr>
              <a:buFont typeface="Arial" panose="020B0604020202020204" pitchFamily="34" charset="0"/>
              <a:buChar char="•"/>
              <a:tabLst>
                <a:tab pos="2854325" algn="l"/>
                <a:tab pos="3033395" algn="l"/>
              </a:tabLst>
              <a:defRPr/>
            </a:pPr>
            <a:r>
              <a:rPr lang="en-US" sz="1200" b="1" spc="0">
                <a:gradFill>
                  <a:gsLst>
                    <a:gs pos="2917">
                      <a:srgbClr val="1A1A1A"/>
                    </a:gs>
                    <a:gs pos="30000">
                      <a:srgbClr val="1A1A1A"/>
                    </a:gs>
                  </a:gsLst>
                  <a:lin ang="5400000" scaled="0"/>
                </a:gradFill>
                <a:latin typeface="Segoe UI" panose="020B0502040204020203"/>
              </a:rPr>
              <a:t>Large brownfield </a:t>
            </a:r>
            <a:r>
              <a:rPr lang="en-US" sz="1200" spc="0">
                <a:gradFill>
                  <a:gsLst>
                    <a:gs pos="2917">
                      <a:srgbClr val="1A1A1A"/>
                    </a:gs>
                    <a:gs pos="30000">
                      <a:srgbClr val="1A1A1A"/>
                    </a:gs>
                  </a:gsLst>
                  <a:lin ang="5400000" scaled="0"/>
                </a:gradFill>
                <a:latin typeface="Segoe UI" panose="020B0502040204020203"/>
              </a:rPr>
              <a:t>of existing devices to manage and secure</a:t>
            </a:r>
            <a:endParaRPr lang="en-US" sz="1200" spc="0">
              <a:gradFill>
                <a:gsLst>
                  <a:gs pos="2917">
                    <a:srgbClr val="1A1A1A"/>
                  </a:gs>
                  <a:gs pos="30000">
                    <a:srgbClr val="1A1A1A"/>
                  </a:gs>
                </a:gsLst>
                <a:lin ang="5400000" scaled="0"/>
              </a:gradFill>
              <a:latin typeface="Segoe UI" panose="020B0502040204020203"/>
            </a:endParaRPr>
          </a:p>
          <a:p>
            <a:pPr marL="167005" lvl="0" indent="-152400" defTabSz="714375">
              <a:lnSpc>
                <a:spcPct val="100000"/>
              </a:lnSpc>
              <a:spcBef>
                <a:spcPts val="290"/>
              </a:spcBef>
              <a:spcAft>
                <a:spcPts val="300"/>
              </a:spcAft>
              <a:buClr>
                <a:srgbClr val="E81123"/>
              </a:buClr>
              <a:buFont typeface="Arial" panose="020B0604020202020204" pitchFamily="34" charset="0"/>
              <a:buChar char="•"/>
              <a:tabLst>
                <a:tab pos="2854325" algn="l"/>
                <a:tab pos="3033395" algn="l"/>
              </a:tabLst>
              <a:defRPr/>
            </a:pPr>
            <a:r>
              <a:rPr lang="en-US" sz="1200" spc="0">
                <a:gradFill>
                  <a:gsLst>
                    <a:gs pos="2917">
                      <a:srgbClr val="1A1A1A"/>
                    </a:gs>
                    <a:gs pos="30000">
                      <a:srgbClr val="1A1A1A"/>
                    </a:gs>
                  </a:gsLst>
                  <a:lin ang="5400000" scaled="0"/>
                </a:gradFill>
                <a:latin typeface="Segoe UI" panose="020B0502040204020203"/>
              </a:rPr>
              <a:t>~9 Billion </a:t>
            </a:r>
            <a:r>
              <a:rPr lang="en-US" sz="1200" b="1" spc="0">
                <a:gradFill>
                  <a:gsLst>
                    <a:gs pos="2917">
                      <a:srgbClr val="1A1A1A"/>
                    </a:gs>
                    <a:gs pos="30000">
                      <a:srgbClr val="1A1A1A"/>
                    </a:gs>
                  </a:gsLst>
                  <a:lin ang="5400000" scaled="0"/>
                </a:gradFill>
                <a:latin typeface="Segoe UI" panose="020B0502040204020203"/>
              </a:rPr>
              <a:t>new microcontroller devices </a:t>
            </a:r>
            <a:r>
              <a:rPr lang="en-US" sz="1200" spc="0">
                <a:gradFill>
                  <a:gsLst>
                    <a:gs pos="2917">
                      <a:srgbClr val="1A1A1A"/>
                    </a:gs>
                    <a:gs pos="30000">
                      <a:srgbClr val="1A1A1A"/>
                    </a:gs>
                  </a:gsLst>
                  <a:lin ang="5400000" scaled="0"/>
                </a:gradFill>
                <a:latin typeface="Segoe UI" panose="020B0502040204020203"/>
              </a:rPr>
              <a:t>shipping every year </a:t>
            </a:r>
            <a:br>
              <a:rPr lang="en-US" sz="1200" spc="0">
                <a:gradFill>
                  <a:gsLst>
                    <a:gs pos="2917">
                      <a:srgbClr val="1A1A1A"/>
                    </a:gs>
                    <a:gs pos="30000">
                      <a:srgbClr val="1A1A1A"/>
                    </a:gs>
                  </a:gsLst>
                  <a:lin ang="5400000" scaled="0"/>
                </a:gradFill>
                <a:latin typeface="Segoe UI" panose="020B0502040204020203"/>
              </a:rPr>
            </a:br>
            <a:r>
              <a:rPr lang="en-US" sz="1200" spc="0">
                <a:gradFill>
                  <a:gsLst>
                    <a:gs pos="2917">
                      <a:srgbClr val="1A1A1A"/>
                    </a:gs>
                    <a:gs pos="30000">
                      <a:srgbClr val="1A1A1A"/>
                    </a:gs>
                  </a:gsLst>
                  <a:lin ang="5400000" scaled="0"/>
                </a:gradFill>
                <a:latin typeface="Segoe UI" panose="020B0502040204020203"/>
              </a:rPr>
              <a:t>for a wide range of IoT devices from low power crop sensors to powerful devices for point of sale (POS)</a:t>
            </a:r>
            <a:endParaRPr lang="en-US" sz="1200" spc="0">
              <a:gradFill>
                <a:gsLst>
                  <a:gs pos="2917">
                    <a:srgbClr val="1A1A1A"/>
                  </a:gs>
                  <a:gs pos="30000">
                    <a:srgbClr val="1A1A1A"/>
                  </a:gs>
                </a:gsLst>
                <a:lin ang="5400000" scaled="0"/>
              </a:gradFill>
              <a:latin typeface="Segoe UI" panose="020B0502040204020203"/>
            </a:endParaRPr>
          </a:p>
          <a:p>
            <a:pPr marL="285750" lvl="0" indent="-285750" defTabSz="714375">
              <a:lnSpc>
                <a:spcPct val="100000"/>
              </a:lnSpc>
              <a:spcBef>
                <a:spcPts val="290"/>
              </a:spcBef>
              <a:spcAft>
                <a:spcPts val="300"/>
              </a:spcAft>
              <a:buClr>
                <a:srgbClr val="E81123"/>
              </a:buClr>
              <a:buFont typeface="Arial" panose="020B0604020202020204" pitchFamily="34" charset="0"/>
              <a:buChar char="•"/>
              <a:tabLst>
                <a:tab pos="2854325" algn="l"/>
                <a:tab pos="3033395" algn="l"/>
              </a:tabLst>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0" marR="0" lvl="0" indent="0" algn="l" defTabSz="914400" rtl="0" eaLnBrk="1" fontAlgn="auto" latinLnBrk="0" hangingPunct="1">
              <a:lnSpc>
                <a:spcPct val="100000"/>
              </a:lnSpc>
              <a:spcBef>
                <a:spcPts val="1200"/>
              </a:spcBef>
              <a:spcAft>
                <a:spcPts val="600"/>
              </a:spcAft>
              <a:buClrTx/>
              <a:buSzTx/>
              <a:buFontTx/>
              <a:buNone/>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285750" lvl="0" indent="-285750">
              <a:lnSpc>
                <a:spcPct val="100000"/>
              </a:lnSpc>
              <a:spcBef>
                <a:spcPts val="290"/>
              </a:spcBef>
              <a:spcAft>
                <a:spcPts val="300"/>
              </a:spcAft>
              <a:buBlip>
                <a:blip r:embed="rId1"/>
              </a:buBlip>
              <a:defRPr/>
            </a:pPr>
            <a:r>
              <a:rPr lang="en-US" sz="1100" spc="0">
                <a:gradFill>
                  <a:gsLst>
                    <a:gs pos="2917">
                      <a:srgbClr val="1A1A1A"/>
                    </a:gs>
                    <a:gs pos="30000">
                      <a:srgbClr val="1A1A1A"/>
                    </a:gs>
                  </a:gsLst>
                  <a:lin ang="5400000" scaled="0"/>
                </a:gradFill>
                <a:latin typeface="Segoe UI" panose="020B0502040204020203"/>
              </a:rPr>
              <a:t>Secure a </a:t>
            </a:r>
            <a:r>
              <a:rPr lang="en-US" sz="1100" b="1" i="1" spc="0">
                <a:gradFill>
                  <a:gsLst>
                    <a:gs pos="2917">
                      <a:srgbClr val="1A1A1A"/>
                    </a:gs>
                    <a:gs pos="30000">
                      <a:srgbClr val="1A1A1A"/>
                    </a:gs>
                  </a:gsLst>
                  <a:lin ang="5400000" scaled="0"/>
                </a:gradFill>
                <a:latin typeface="Segoe UI" panose="020B0502040204020203"/>
              </a:rPr>
              <a:t>wide range of HW platforms </a:t>
            </a:r>
            <a:r>
              <a:rPr lang="en-US" sz="1100" spc="0">
                <a:gradFill>
                  <a:gsLst>
                    <a:gs pos="2917">
                      <a:srgbClr val="1A1A1A"/>
                    </a:gs>
                    <a:gs pos="30000">
                      <a:srgbClr val="1A1A1A"/>
                    </a:gs>
                  </a:gsLst>
                  <a:lin ang="5400000" scaled="0"/>
                </a:gradFill>
                <a:latin typeface="Segoe UI" panose="020B0502040204020203"/>
              </a:rPr>
              <a:t>in partnership with silicon partners, OEMs, and suppliers (for Edge and IoT devices). Enable </a:t>
            </a:r>
            <a:r>
              <a:rPr lang="en-US" sz="1100" b="1" i="1" spc="0">
                <a:gradFill>
                  <a:gsLst>
                    <a:gs pos="2917">
                      <a:srgbClr val="1A1A1A"/>
                    </a:gs>
                    <a:gs pos="30000">
                      <a:srgbClr val="1A1A1A"/>
                    </a:gs>
                  </a:gsLst>
                  <a:lin ang="5400000" scaled="0"/>
                </a:gradFill>
                <a:latin typeface="Segoe UI" panose="020B0502040204020203"/>
              </a:rPr>
              <a:t>both brownfield and greenfield </a:t>
            </a:r>
            <a:r>
              <a:rPr lang="en-US" sz="1100" spc="0">
                <a:gradFill>
                  <a:gsLst>
                    <a:gs pos="2917">
                      <a:srgbClr val="1A1A1A"/>
                    </a:gs>
                    <a:gs pos="30000">
                      <a:srgbClr val="1A1A1A"/>
                    </a:gs>
                  </a:gsLst>
                  <a:lin ang="5400000" scaled="0"/>
                </a:gradFill>
                <a:latin typeface="Segoe UI" panose="020B0502040204020203"/>
              </a:rPr>
              <a:t>devices to achieve higher levels of security</a:t>
            </a:r>
            <a:endParaRPr lang="en-US" sz="11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Blip>
                <a:blip r:embed="rId1"/>
              </a:buBlip>
              <a:defRPr/>
            </a:pPr>
            <a:r>
              <a:rPr lang="en-US" sz="1100" spc="0">
                <a:gradFill>
                  <a:gsLst>
                    <a:gs pos="2917">
                      <a:srgbClr val="1A1A1A"/>
                    </a:gs>
                    <a:gs pos="30000">
                      <a:srgbClr val="1A1A1A"/>
                    </a:gs>
                  </a:gsLst>
                  <a:lin ang="5400000" scaled="0"/>
                </a:gradFill>
                <a:latin typeface="Segoe UI" panose="020B0502040204020203"/>
              </a:rPr>
              <a:t>Support </a:t>
            </a:r>
            <a:r>
              <a:rPr lang="en-US" sz="1100" b="1" i="1" spc="0">
                <a:gradFill>
                  <a:gsLst>
                    <a:gs pos="2917">
                      <a:srgbClr val="1A1A1A"/>
                    </a:gs>
                    <a:gs pos="30000">
                      <a:srgbClr val="1A1A1A"/>
                    </a:gs>
                  </a:gsLst>
                  <a:lin ang="5400000" scaled="0"/>
                </a:gradFill>
                <a:latin typeface="Segoe UI" panose="020B0502040204020203"/>
              </a:rPr>
              <a:t>wide range of platforms </a:t>
            </a:r>
            <a:r>
              <a:rPr lang="en-US" sz="1100" spc="0">
                <a:gradFill>
                  <a:gsLst>
                    <a:gs pos="2917">
                      <a:srgbClr val="1A1A1A"/>
                    </a:gs>
                    <a:gs pos="30000">
                      <a:srgbClr val="1A1A1A"/>
                    </a:gs>
                  </a:gsLst>
                  <a:lin ang="5400000" scaled="0"/>
                </a:gradFill>
                <a:latin typeface="Segoe UI" panose="020B0502040204020203"/>
              </a:rPr>
              <a:t>including Linux, Windows and RTOS with open source SDKs in many languages </a:t>
            </a:r>
            <a:endParaRPr lang="en-US" sz="1100" spc="0">
              <a:gradFill>
                <a:gsLst>
                  <a:gs pos="2917">
                    <a:srgbClr val="1A1A1A"/>
                  </a:gs>
                  <a:gs pos="30000">
                    <a:srgbClr val="1A1A1A"/>
                  </a:gs>
                </a:gsLst>
                <a:lin ang="5400000" scaled="0"/>
              </a:gradFill>
              <a:latin typeface="Segoe UI" panose="020B0502040204020203"/>
            </a:endParaRPr>
          </a:p>
          <a:p>
            <a:pPr marL="285750" indent="-285750">
              <a:lnSpc>
                <a:spcPct val="100000"/>
              </a:lnSpc>
              <a:spcBef>
                <a:spcPts val="290"/>
              </a:spcBef>
              <a:spcAft>
                <a:spcPts val="300"/>
              </a:spcAft>
              <a:buBlip>
                <a:blip r:embed="rId1"/>
              </a:buBlip>
              <a:defRPr/>
            </a:pPr>
            <a:r>
              <a:rPr lang="en-US" sz="1100" spc="0">
                <a:gradFill>
                  <a:gsLst>
                    <a:gs pos="2917">
                      <a:srgbClr val="1A1A1A"/>
                    </a:gs>
                    <a:gs pos="30000">
                      <a:srgbClr val="1A1A1A"/>
                    </a:gs>
                  </a:gsLst>
                  <a:lin ang="5400000" scaled="0"/>
                </a:gradFill>
                <a:latin typeface="Segoe UI" panose="020B0502040204020203"/>
              </a:rPr>
              <a:t>Provide </a:t>
            </a:r>
            <a:r>
              <a:rPr lang="en-US" sz="1100" b="1" i="1" spc="0">
                <a:gradFill>
                  <a:gsLst>
                    <a:gs pos="2917">
                      <a:srgbClr val="1A1A1A"/>
                    </a:gs>
                    <a:gs pos="30000">
                      <a:srgbClr val="1A1A1A"/>
                    </a:gs>
                  </a:gsLst>
                  <a:lin ang="5400000" scaled="0"/>
                </a:gradFill>
                <a:latin typeface="Segoe UI" panose="020B0502040204020203"/>
              </a:rPr>
              <a:t>security monitoring, alerts and mitigation </a:t>
            </a:r>
            <a:r>
              <a:rPr lang="en-US" sz="1100" spc="0">
                <a:gradFill>
                  <a:gsLst>
                    <a:gs pos="2917">
                      <a:srgbClr val="1A1A1A"/>
                    </a:gs>
                    <a:gs pos="30000">
                      <a:srgbClr val="1A1A1A"/>
                    </a:gs>
                  </a:gsLst>
                  <a:lin ang="5400000" scaled="0"/>
                </a:gradFill>
                <a:latin typeface="Segoe UI" panose="020B0502040204020203"/>
              </a:rPr>
              <a:t>from the device to the cloud application using Azure Security Center for a wide range of IoT devices and solutions</a:t>
            </a:r>
            <a:endParaRPr lang="en-US" sz="11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Blip>
                <a:blip r:embed="rId1"/>
              </a:buBlip>
              <a:defRPr/>
            </a:pPr>
            <a:r>
              <a:rPr lang="en-US" sz="1100" spc="0">
                <a:gradFill>
                  <a:gsLst>
                    <a:gs pos="2917">
                      <a:srgbClr val="1A1A1A"/>
                    </a:gs>
                    <a:gs pos="30000">
                      <a:srgbClr val="1A1A1A"/>
                    </a:gs>
                  </a:gsLst>
                  <a:lin ang="5400000" scaled="0"/>
                </a:gradFill>
                <a:latin typeface="Segoe UI" panose="020B0502040204020203"/>
              </a:rPr>
              <a:t>Provide best in class security from silicon to cloud for MCUs with </a:t>
            </a:r>
            <a:r>
              <a:rPr lang="en-US" sz="1100" b="1" i="1" spc="0">
                <a:gradFill>
                  <a:gsLst>
                    <a:gs pos="2917">
                      <a:srgbClr val="1A1A1A"/>
                    </a:gs>
                    <a:gs pos="30000">
                      <a:srgbClr val="1A1A1A"/>
                    </a:gs>
                  </a:gsLst>
                  <a:lin ang="5400000" scaled="0"/>
                </a:gradFill>
                <a:latin typeface="Segoe UI" panose="020B0502040204020203"/>
              </a:rPr>
              <a:t>Azure Sphere </a:t>
            </a:r>
            <a:endParaRPr lang="en-US" sz="1100" b="1" i="1"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Blip>
                <a:blip r:embed="rId1"/>
              </a:buBlip>
              <a:defRPr/>
            </a:pPr>
            <a:r>
              <a:rPr lang="en-US" sz="1100" spc="0">
                <a:gradFill>
                  <a:gsLst>
                    <a:gs pos="2917">
                      <a:srgbClr val="1A1A1A"/>
                    </a:gs>
                    <a:gs pos="30000">
                      <a:srgbClr val="1A1A1A"/>
                    </a:gs>
                  </a:gsLst>
                  <a:lin ang="5400000" scaled="0"/>
                </a:gradFill>
                <a:latin typeface="Segoe UI" panose="020B0502040204020203"/>
              </a:rPr>
              <a:t>Provide </a:t>
            </a:r>
            <a:r>
              <a:rPr lang="en-US" sz="1100" b="1" i="1" spc="0">
                <a:gradFill>
                  <a:gsLst>
                    <a:gs pos="2917">
                      <a:srgbClr val="1A1A1A"/>
                    </a:gs>
                    <a:gs pos="30000">
                      <a:srgbClr val="1A1A1A"/>
                    </a:gs>
                  </a:gsLst>
                  <a:lin ang="5400000" scaled="0"/>
                </a:gradFill>
                <a:latin typeface="Segoe UI" panose="020B0502040204020203"/>
              </a:rPr>
              <a:t>guidance, best practices, &amp; tools </a:t>
            </a:r>
            <a:r>
              <a:rPr lang="en-US" sz="1100" spc="0">
                <a:gradFill>
                  <a:gsLst>
                    <a:gs pos="2917">
                      <a:srgbClr val="1A1A1A"/>
                    </a:gs>
                    <a:gs pos="30000">
                      <a:srgbClr val="1A1A1A"/>
                    </a:gs>
                  </a:gsLst>
                  <a:lin ang="5400000" scaled="0"/>
                </a:gradFill>
                <a:latin typeface="Segoe UI" panose="020B0502040204020203"/>
              </a:rPr>
              <a:t>for secure design + evaluation (threat modeling, SDL, pen testing, etc.)</a:t>
            </a:r>
            <a:endParaRPr lang="en-US" sz="1100" spc="0">
              <a:gradFill>
                <a:gsLst>
                  <a:gs pos="2917">
                    <a:srgbClr val="1A1A1A"/>
                  </a:gs>
                  <a:gs pos="30000">
                    <a:srgbClr val="1A1A1A"/>
                  </a:gs>
                </a:gsLst>
                <a:lin ang="5400000" scaled="0"/>
              </a:gradFill>
              <a:latin typeface="Segoe UI" panose="020B0502040204020203"/>
            </a:endParaRPr>
          </a:p>
          <a:p>
            <a:pPr marL="285750" lvl="0" indent="-285750" defTabSz="914400">
              <a:lnSpc>
                <a:spcPct val="100000"/>
              </a:lnSpc>
              <a:spcBef>
                <a:spcPts val="290"/>
              </a:spcBef>
              <a:spcAft>
                <a:spcPts val="300"/>
              </a:spcAft>
              <a:buBlip>
                <a:blip r:embed="rId1"/>
              </a:buBlip>
              <a:defRPr/>
            </a:pPr>
            <a:r>
              <a:rPr lang="en-US" sz="1100" spc="0">
                <a:ln>
                  <a:noFill/>
                </a:ln>
                <a:gradFill>
                  <a:gsLst>
                    <a:gs pos="2917">
                      <a:srgbClr val="1A1A1A"/>
                    </a:gs>
                    <a:gs pos="30000">
                      <a:srgbClr val="1A1A1A"/>
                    </a:gs>
                  </a:gsLst>
                  <a:lin ang="5400000" scaled="0"/>
                </a:gradFill>
                <a:latin typeface="Segoe UI" panose="020B0502040204020203"/>
                <a:cs typeface="+mn-cs"/>
              </a:rPr>
              <a:t>Contribute to and </a:t>
            </a:r>
            <a:r>
              <a:rPr lang="en-US" sz="1100" b="1" i="1" spc="0">
                <a:ln>
                  <a:noFill/>
                </a:ln>
                <a:gradFill>
                  <a:gsLst>
                    <a:gs pos="2917">
                      <a:srgbClr val="1A1A1A"/>
                    </a:gs>
                    <a:gs pos="30000">
                      <a:srgbClr val="1A1A1A"/>
                    </a:gs>
                  </a:gsLst>
                  <a:lin ang="5400000" scaled="0"/>
                </a:gradFill>
                <a:latin typeface="Segoe UI" panose="020B0502040204020203"/>
                <a:cs typeface="+mn-cs"/>
              </a:rPr>
              <a:t>drive security standards</a:t>
            </a:r>
            <a:r>
              <a:rPr lang="en-US" sz="1100" spc="0">
                <a:ln>
                  <a:noFill/>
                </a:ln>
                <a:gradFill>
                  <a:gsLst>
                    <a:gs pos="2917">
                      <a:srgbClr val="1A1A1A"/>
                    </a:gs>
                    <a:gs pos="30000">
                      <a:srgbClr val="1A1A1A"/>
                    </a:gs>
                  </a:gsLst>
                  <a:lin ang="5400000" scaled="0"/>
                </a:gradFill>
                <a:latin typeface="Segoe UI" panose="020B0502040204020203"/>
                <a:cs typeface="+mn-cs"/>
              </a:rPr>
              <a:t> across the IoT infrastructure (DICE, SMM and many more) </a:t>
            </a:r>
            <a:endParaRPr lang="en-US" sz="1100" spc="0">
              <a:ln>
                <a:noFill/>
              </a:ln>
              <a:gradFill>
                <a:gsLst>
                  <a:gs pos="2917">
                    <a:srgbClr val="1A1A1A"/>
                  </a:gs>
                  <a:gs pos="30000">
                    <a:srgbClr val="1A1A1A"/>
                  </a:gs>
                </a:gsLst>
                <a:lin ang="5400000" scaled="0"/>
              </a:gradFill>
              <a:latin typeface="Segoe UI" panose="020B0502040204020203"/>
              <a:cs typeface="+mn-cs"/>
            </a:endParaRPr>
          </a:p>
        </p:txBody>
      </p:sp>
      <p:sp>
        <p:nvSpPr>
          <p:cNvPr id="3" name="Title 2"/>
          <p:cNvSpPr>
            <a:spLocks noGrp="1"/>
          </p:cNvSpPr>
          <p:nvPr>
            <p:ph type="title"/>
          </p:nvPr>
        </p:nvSpPr>
        <p:spPr>
          <a:xfrm>
            <a:off x="588263" y="457201"/>
            <a:ext cx="11018520" cy="553998"/>
          </a:xfrm>
        </p:spPr>
        <p:txBody>
          <a:bodyPr/>
          <a:lstStyle/>
          <a:p>
            <a:r>
              <a:rPr lang="en-US"/>
              <a:t>IoT and Operational Technology</a:t>
            </a:r>
            <a:endParaRPr lang="en-US"/>
          </a:p>
        </p:txBody>
      </p:sp>
      <p:sp>
        <p:nvSpPr>
          <p:cNvPr id="60" name="Rectangle 59"/>
          <p:cNvSpPr/>
          <p:nvPr/>
        </p:nvSpPr>
        <p:spPr bwMode="auto">
          <a:xfrm>
            <a:off x="6862318" y="1612347"/>
            <a:ext cx="4773510" cy="112194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61" name="Rectangle 60"/>
          <p:cNvSpPr/>
          <p:nvPr/>
        </p:nvSpPr>
        <p:spPr>
          <a:xfrm>
            <a:off x="6862319" y="1572233"/>
            <a:ext cx="4773507" cy="276999"/>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rPr>
              <a:t>IoT and Operational Technology</a:t>
            </a:r>
            <a:endParaRPr kumimoji="0" lang="en-US" sz="1200" b="1" i="0" u="none" strike="noStrike" kern="120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63" name="Rectangle 62">
            <a:hlinkClick r:id="rId2" tooltip="Windows 10 IoT Core and Windows 10 IoT Enterprise provide a secure solution for IoT devices with flexibility to support headless, ARM-based devices or powerful, Win32-driven devices."/>
          </p:cNvPr>
          <p:cNvSpPr/>
          <p:nvPr/>
        </p:nvSpPr>
        <p:spPr>
          <a:xfrm>
            <a:off x="6862317" y="2022591"/>
            <a:ext cx="1391810" cy="22666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4" name="Rectangle 63">
            <a:hlinkClick r:id="rId3" tooltip="Microsoft guidance on IoT solutions security using Azure"/>
          </p:cNvPr>
          <p:cNvSpPr/>
          <p:nvPr/>
        </p:nvSpPr>
        <p:spPr>
          <a:xfrm>
            <a:off x="6862317" y="2374021"/>
            <a:ext cx="1391809" cy="22644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Solutions</a:t>
            </a:r>
            <a:endPar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65" name="Group 64"/>
          <p:cNvGrpSpPr/>
          <p:nvPr/>
        </p:nvGrpSpPr>
        <p:grpSpPr>
          <a:xfrm>
            <a:off x="9462293" y="2374204"/>
            <a:ext cx="2048041" cy="233447"/>
            <a:chOff x="3821452" y="6124342"/>
            <a:chExt cx="1614698" cy="184052"/>
          </a:xfrm>
        </p:grpSpPr>
        <p:sp>
          <p:nvSpPr>
            <p:cNvPr id="66" name="Rectangle 65">
              <a:hlinkClick r:id="rId4" tooltip="Threat model for the Azure IoT reference architecture. "/>
            </p:cNvPr>
            <p:cNvSpPr/>
            <p:nvPr/>
          </p:nvSpPr>
          <p:spPr>
            <a:xfrm>
              <a:off x="3821452" y="6124342"/>
              <a:ext cx="1614698" cy="184052"/>
            </a:xfrm>
            <a:prstGeom prst="rect">
              <a:avLst/>
            </a:prstGeom>
            <a:noFill/>
            <a:ln w="14224">
              <a:solidFill>
                <a:schemeClr val="accent4"/>
              </a:solidFill>
            </a:ln>
          </p:spPr>
          <p:txBody>
            <a:bodyPr wrap="square" rIns="45720" anchor="ctr">
              <a:spAutoFit/>
            </a:bodyPr>
            <a:lstStyle/>
            <a:p>
              <a:pPr marL="114300" marR="0" lvl="0" algn="l" defTabSz="914400" rtl="0" eaLnBrk="1" fontAlgn="auto" latinLnBrk="0" hangingPunct="1">
                <a:lnSpc>
                  <a:spcPct val="97000"/>
                </a:lnSpc>
                <a:spcBef>
                  <a:spcPts val="0"/>
                </a:spcBef>
                <a:spcAft>
                  <a:spcPts val="0"/>
                </a:spcAft>
                <a:buClrTx/>
                <a:buSzTx/>
                <a:buFontTx/>
                <a:buNone/>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10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7" name="Graphic 66" descr="Documen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4728" y="6160357"/>
              <a:ext cx="146611" cy="146611"/>
            </a:xfrm>
            <a:prstGeom prst="rect">
              <a:avLst/>
            </a:prstGeom>
          </p:spPr>
        </p:pic>
      </p:grpSp>
      <p:grpSp>
        <p:nvGrpSpPr>
          <p:cNvPr id="68" name="Group 67"/>
          <p:cNvGrpSpPr/>
          <p:nvPr/>
        </p:nvGrpSpPr>
        <p:grpSpPr>
          <a:xfrm>
            <a:off x="9462293" y="2014135"/>
            <a:ext cx="2048041" cy="233447"/>
            <a:chOff x="3821452" y="5850046"/>
            <a:chExt cx="1614698" cy="184052"/>
          </a:xfrm>
        </p:grpSpPr>
        <p:sp>
          <p:nvSpPr>
            <p:cNvPr id="70" name="Rectangle 69">
              <a:hlinkClick r:id="rId7" tooltip="Microsoft contributed significantly to the IoT Security Maturity Model, which enables Internet of Things (IoT) providers to invest in the right level of security mechanisms to meet their requirements. "/>
            </p:cNvPr>
            <p:cNvSpPr/>
            <p:nvPr/>
          </p:nvSpPr>
          <p:spPr>
            <a:xfrm>
              <a:off x="3821452" y="5850046"/>
              <a:ext cx="1614698" cy="184052"/>
            </a:xfrm>
            <a:prstGeom prst="rect">
              <a:avLst/>
            </a:prstGeom>
            <a:noFill/>
            <a:ln w="14224">
              <a:solidFill>
                <a:schemeClr val="accent4"/>
              </a:solidFill>
            </a:ln>
          </p:spPr>
          <p:txBody>
            <a:bodyPr wrap="square" rIns="45720" anchor="ctr">
              <a:spAutoFit/>
            </a:bodyPr>
            <a:lstStyle/>
            <a:p>
              <a:pPr marL="114300">
                <a:lnSpc>
                  <a:spcPct val="97000"/>
                </a:lnSpc>
              </a:pPr>
              <a:r>
                <a:rPr lang="en-US" sz="10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endParaRPr lang="en-US" sz="10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1" name="Graphic 70" descr="Documen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8836" y="5879991"/>
              <a:ext cx="146611" cy="146611"/>
            </a:xfrm>
            <a:prstGeom prst="rect">
              <a:avLst/>
            </a:prstGeom>
          </p:spPr>
        </p:pic>
      </p:grpSp>
      <p:grpSp>
        <p:nvGrpSpPr>
          <p:cNvPr id="2" name="Group 1"/>
          <p:cNvGrpSpPr/>
          <p:nvPr/>
        </p:nvGrpSpPr>
        <p:grpSpPr>
          <a:xfrm>
            <a:off x="8368085" y="2012480"/>
            <a:ext cx="953925" cy="604657"/>
            <a:chOff x="8535909" y="1838280"/>
            <a:chExt cx="987260" cy="625787"/>
          </a:xfrm>
        </p:grpSpPr>
        <p:sp>
          <p:nvSpPr>
            <p:cNvPr id="72" name="Rectangle 71">
              <a:hlinkClick r:id="rId8" tooltip="End to end solution to securing new IoT devices with a hardened Linux OS, certified microcontrollers (MCUs), and security service which collectively provide the &quot;Seven Properties of Highly-Secure Devices&quot;"/>
            </p:cNvPr>
            <p:cNvSpPr/>
            <p:nvPr/>
          </p:nvSpPr>
          <p:spPr>
            <a:xfrm>
              <a:off x="8535909" y="1838280"/>
              <a:ext cx="987260" cy="6257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R="0" lvl="0" algn="ctr" defTabSz="914400" rtl="0" eaLnBrk="1" fontAlgn="auto" latinLnBrk="0" hangingPunct="1">
                <a:lnSpc>
                  <a:spcPct val="97000"/>
                </a:lnSpc>
                <a:spcBef>
                  <a:spcPts val="0"/>
                </a:spcBef>
                <a:spcAft>
                  <a:spcPts val="0"/>
                </a:spcAft>
                <a:buClrTx/>
                <a:buSzTx/>
                <a:buFontTx/>
                <a:buNone/>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endPar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3" name="Picture 72" descr="A close up of a logo&#10;&#10;Description generated with very high confidenc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8638" y="1906328"/>
              <a:ext cx="540823" cy="356741"/>
            </a:xfrm>
            <a:prstGeom prst="rect">
              <a:avLst/>
            </a:prstGeom>
          </p:spPr>
        </p:pic>
      </p:grpSp>
      <p:sp>
        <p:nvSpPr>
          <p:cNvPr id="74" name="IoT"/>
          <p:cNvSpPr>
            <a:spLocks noChangeAspect="1" noEditPoints="1"/>
          </p:cNvSpPr>
          <p:nvPr/>
        </p:nvSpPr>
        <p:spPr bwMode="auto">
          <a:xfrm>
            <a:off x="7110195" y="1603998"/>
            <a:ext cx="201491" cy="2018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5" name="Rectangle 4"/>
          <p:cNvSpPr/>
          <p:nvPr/>
        </p:nvSpPr>
        <p:spPr>
          <a:xfrm>
            <a:off x="537286" y="1000678"/>
            <a:ext cx="6096000" cy="369332"/>
          </a:xfrm>
          <a:prstGeom prst="rect">
            <a:avLst/>
          </a:prstGeom>
        </p:spPr>
        <p:txBody>
          <a:bodyPr>
            <a:spAutoFit/>
          </a:bodyPr>
          <a:lstStyle/>
          <a:p>
            <a:r>
              <a:rPr lang="en-US" i="1">
                <a:gradFill>
                  <a:gsLst>
                    <a:gs pos="1250">
                      <a:schemeClr val="tx1"/>
                    </a:gs>
                    <a:gs pos="100000">
                      <a:schemeClr val="tx2"/>
                    </a:gs>
                  </a:gsLst>
                  <a:lin ang="5400000" scaled="0"/>
                </a:gradFill>
              </a:rPr>
              <a:t>Significant potential value and security/privacy risks</a:t>
            </a:r>
            <a:endParaRPr lang="en-US" i="1">
              <a:gradFill>
                <a:gsLst>
                  <a:gs pos="1250">
                    <a:schemeClr val="tx1"/>
                  </a:gs>
                  <a:gs pos="100000">
                    <a:schemeClr val="tx2"/>
                  </a:gs>
                </a:gsLst>
                <a:lin ang="5400000" scaled="0"/>
              </a:gradFill>
            </a:endParaRPr>
          </a:p>
        </p:txBody>
      </p:sp>
      <p:sp>
        <p:nvSpPr>
          <p:cNvPr id="54" name="Rounded Rectangle 804">
            <a:hlinkClick r:id="rId10" tooltip="The Security Development Lifecycle (SDL) is a software development process that helps developers build more secure software and address security compliance requirements while reducing development cost "/>
          </p:cNvPr>
          <p:cNvSpPr/>
          <p:nvPr/>
        </p:nvSpPr>
        <p:spPr>
          <a:xfrm>
            <a:off x="6862317" y="2783871"/>
            <a:ext cx="4648017" cy="211725"/>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23" name="Picture 2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24" name="Connector: Elbow 23"/>
          <p:cNvCxnSpPr>
            <a:stCxn id="70" idx="3"/>
          </p:cNvCxnSpPr>
          <p:nvPr/>
        </p:nvCxnSpPr>
        <p:spPr>
          <a:xfrm flipH="1">
            <a:off x="6344637" y="2130859"/>
            <a:ext cx="5165697" cy="3644299"/>
          </a:xfrm>
          <a:prstGeom prst="bentConnector3">
            <a:avLst>
              <a:gd name="adj1" fmla="val -8897"/>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66" idx="3"/>
          </p:cNvCxnSpPr>
          <p:nvPr/>
        </p:nvCxnSpPr>
        <p:spPr>
          <a:xfrm flipH="1">
            <a:off x="6203390" y="2490928"/>
            <a:ext cx="5306944" cy="2552710"/>
          </a:xfrm>
          <a:prstGeom prst="bentConnector3">
            <a:avLst>
              <a:gd name="adj1" fmla="val -4308"/>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Connector: Elbow 42"/>
          <p:cNvCxnSpPr>
            <a:stCxn id="72" idx="2"/>
          </p:cNvCxnSpPr>
          <p:nvPr/>
        </p:nvCxnSpPr>
        <p:spPr>
          <a:xfrm rot="5400000">
            <a:off x="6658926" y="2402149"/>
            <a:ext cx="1971134" cy="2401111"/>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373393" y="2487244"/>
            <a:ext cx="488924" cy="1508314"/>
            <a:chOff x="6373393" y="2487244"/>
            <a:chExt cx="488924" cy="1508314"/>
          </a:xfrm>
        </p:grpSpPr>
        <p:cxnSp>
          <p:nvCxnSpPr>
            <p:cNvPr id="51" name="Connector: Elbow 50"/>
            <p:cNvCxnSpPr>
              <a:stCxn id="64" idx="1"/>
            </p:cNvCxnSpPr>
            <p:nvPr/>
          </p:nvCxnSpPr>
          <p:spPr>
            <a:xfrm rot="10800000" flipV="1">
              <a:off x="6535525" y="2487244"/>
              <a:ext cx="326792" cy="1508313"/>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373393" y="3995558"/>
              <a:ext cx="172175" cy="0"/>
            </a:xfrm>
            <a:prstGeom prst="line">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203390" y="2135924"/>
            <a:ext cx="658928" cy="996722"/>
            <a:chOff x="6521983" y="3024534"/>
            <a:chExt cx="658928" cy="996722"/>
          </a:xfrm>
        </p:grpSpPr>
        <p:cxnSp>
          <p:nvCxnSpPr>
            <p:cNvPr id="69" name="Connector: Elbow 68"/>
            <p:cNvCxnSpPr>
              <a:stCxn id="63" idx="1"/>
            </p:cNvCxnSpPr>
            <p:nvPr/>
          </p:nvCxnSpPr>
          <p:spPr>
            <a:xfrm rot="10800000" flipV="1">
              <a:off x="6685852" y="3024534"/>
              <a:ext cx="495059" cy="996722"/>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521983" y="4006988"/>
              <a:ext cx="172175" cy="0"/>
            </a:xfrm>
            <a:prstGeom prst="line">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344637" y="1671752"/>
            <a:ext cx="658928" cy="344517"/>
            <a:chOff x="6521983" y="3024534"/>
            <a:chExt cx="658928" cy="996722"/>
          </a:xfrm>
        </p:grpSpPr>
        <p:cxnSp>
          <p:nvCxnSpPr>
            <p:cNvPr id="77" name="Connector: Elbow 76"/>
            <p:cNvCxnSpPr/>
            <p:nvPr/>
          </p:nvCxnSpPr>
          <p:spPr>
            <a:xfrm rot="10800000" flipV="1">
              <a:off x="6685852" y="3024534"/>
              <a:ext cx="495059" cy="996722"/>
            </a:xfrm>
            <a:prstGeom prst="bentConnector2">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521983" y="4006988"/>
              <a:ext cx="172175" cy="0"/>
            </a:xfrm>
            <a:prstGeom prst="line">
              <a:avLst/>
            </a:prstGeom>
            <a:ln w="28575">
              <a:solidFill>
                <a:schemeClr val="accent1"/>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Effect transition="in" filter="fade">
                                      <p:cBhvr>
                                        <p:cTn id="11" dur="500"/>
                                        <p:tgtEl>
                                          <p:spTgt spid="1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fade">
                                      <p:cBhvr>
                                        <p:cTn id="15" dur="500"/>
                                        <p:tgtEl>
                                          <p:spTgt spid="1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fade">
                                      <p:cBhvr>
                                        <p:cTn id="19" dur="500"/>
                                        <p:tgtEl>
                                          <p:spTgt spid="1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xEl>
                                              <p:pRg st="18" end="18"/>
                                            </p:txEl>
                                          </p:spTgt>
                                        </p:tgtEl>
                                        <p:attrNameLst>
                                          <p:attrName>style.visibility</p:attrName>
                                        </p:attrNameLst>
                                      </p:cBhvr>
                                      <p:to>
                                        <p:strVal val="visible"/>
                                      </p:to>
                                    </p:set>
                                    <p:animEffect transition="in" filter="fade">
                                      <p:cBhvr>
                                        <p:cTn id="24" dur="500"/>
                                        <p:tgtEl>
                                          <p:spTgt spid="14">
                                            <p:txEl>
                                              <p:pRg st="18" end="18"/>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4">
                                            <p:txEl>
                                              <p:pRg st="19" end="19"/>
                                            </p:txEl>
                                          </p:spTgt>
                                        </p:tgtEl>
                                        <p:attrNameLst>
                                          <p:attrName>style.visibility</p:attrName>
                                        </p:attrNameLst>
                                      </p:cBhvr>
                                      <p:to>
                                        <p:strVal val="visible"/>
                                      </p:to>
                                    </p:set>
                                    <p:animEffect transition="in" filter="fade">
                                      <p:cBhvr>
                                        <p:cTn id="28" dur="500"/>
                                        <p:tgtEl>
                                          <p:spTgt spid="14">
                                            <p:txEl>
                                              <p:pRg st="19" end="19"/>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left)">
                                      <p:cBhvr>
                                        <p:cTn id="31" dur="500"/>
                                        <p:tgtEl>
                                          <p:spTgt spid="7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4">
                                            <p:txEl>
                                              <p:pRg st="20" end="20"/>
                                            </p:txEl>
                                          </p:spTgt>
                                        </p:tgtEl>
                                        <p:attrNameLst>
                                          <p:attrName>style.visibility</p:attrName>
                                        </p:attrNameLst>
                                      </p:cBhvr>
                                      <p:to>
                                        <p:strVal val="visible"/>
                                      </p:to>
                                    </p:set>
                                    <p:animEffect transition="in" filter="fade">
                                      <p:cBhvr>
                                        <p:cTn id="35" dur="500"/>
                                        <p:tgtEl>
                                          <p:spTgt spid="14">
                                            <p:txEl>
                                              <p:pRg st="20" end="20"/>
                                            </p:txEl>
                                          </p:spTgt>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4">
                                            <p:txEl>
                                              <p:pRg st="21" end="21"/>
                                            </p:txEl>
                                          </p:spTgt>
                                        </p:tgtEl>
                                        <p:attrNameLst>
                                          <p:attrName>style.visibility</p:attrName>
                                        </p:attrNameLst>
                                      </p:cBhvr>
                                      <p:to>
                                        <p:strVal val="visible"/>
                                      </p:to>
                                    </p:set>
                                    <p:animEffect transition="in" filter="fade">
                                      <p:cBhvr>
                                        <p:cTn id="39" dur="500"/>
                                        <p:tgtEl>
                                          <p:spTgt spid="14">
                                            <p:txEl>
                                              <p:pRg st="21" end="21"/>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fade">
                                      <p:cBhvr>
                                        <p:cTn id="48" dur="500"/>
                                        <p:tgtEl>
                                          <p:spTgt spid="63"/>
                                        </p:tgtEl>
                                      </p:cBhvr>
                                    </p:animEffect>
                                  </p:childTnLst>
                                </p:cTn>
                              </p:par>
                              <p:par>
                                <p:cTn id="49" presetID="22" presetClass="entr" presetSubtype="8"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left)">
                                      <p:cBhvr>
                                        <p:cTn id="51" dur="500"/>
                                        <p:tgtEl>
                                          <p:spTgt spid="6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
                                            <p:txEl>
                                              <p:pRg st="22" end="22"/>
                                            </p:txEl>
                                          </p:spTgt>
                                        </p:tgtEl>
                                        <p:attrNameLst>
                                          <p:attrName>style.visibility</p:attrName>
                                        </p:attrNameLst>
                                      </p:cBhvr>
                                      <p:to>
                                        <p:strVal val="visible"/>
                                      </p:to>
                                    </p:set>
                                    <p:animEffect transition="in" filter="fade">
                                      <p:cBhvr>
                                        <p:cTn id="56" dur="500"/>
                                        <p:tgtEl>
                                          <p:spTgt spid="14">
                                            <p:txEl>
                                              <p:pRg st="22" end="22"/>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22" presetClass="entr" presetSubtype="8" fill="hold"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
                                            <p:txEl>
                                              <p:pRg st="23" end="23"/>
                                            </p:txEl>
                                          </p:spTgt>
                                        </p:tgtEl>
                                        <p:attrNameLst>
                                          <p:attrName>style.visibility</p:attrName>
                                        </p:attrNameLst>
                                      </p:cBhvr>
                                      <p:to>
                                        <p:strVal val="visible"/>
                                      </p:to>
                                    </p:set>
                                    <p:animEffect transition="in" filter="fade">
                                      <p:cBhvr>
                                        <p:cTn id="67" dur="500"/>
                                        <p:tgtEl>
                                          <p:spTgt spid="14">
                                            <p:txEl>
                                              <p:pRg st="23" end="23"/>
                                            </p:txEl>
                                          </p:spTgt>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par>
                                <p:cTn id="72" presetID="22" presetClass="entr" presetSubtype="8"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4">
                                            <p:txEl>
                                              <p:pRg st="24" end="24"/>
                                            </p:txEl>
                                          </p:spTgt>
                                        </p:tgtEl>
                                        <p:attrNameLst>
                                          <p:attrName>style.visibility</p:attrName>
                                        </p:attrNameLst>
                                      </p:cBhvr>
                                      <p:to>
                                        <p:strVal val="visible"/>
                                      </p:to>
                                    </p:set>
                                    <p:animEffect transition="in" filter="fade">
                                      <p:cBhvr>
                                        <p:cTn id="79" dur="500"/>
                                        <p:tgtEl>
                                          <p:spTgt spid="14">
                                            <p:txEl>
                                              <p:pRg st="24" end="24"/>
                                            </p:txEl>
                                          </p:spTgt>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22" presetClass="entr" presetSubtype="8"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left)">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9473245" y="807288"/>
            <a:ext cx="2360167" cy="5884185"/>
          </a:xfrm>
          <a:prstGeom prst="rect">
            <a:avLst/>
          </a:prstGeom>
          <a:solidFill>
            <a:schemeClr val="bg1"/>
          </a:solidFill>
          <a:ln>
            <a:noFill/>
          </a:ln>
          <a:effectLst>
            <a:outerShdw blurRad="254000" dist="762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0" name="Rectangle 69"/>
          <p:cNvSpPr/>
          <p:nvPr/>
        </p:nvSpPr>
        <p:spPr bwMode="auto">
          <a:xfrm>
            <a:off x="9684073" y="960490"/>
            <a:ext cx="1967872" cy="5619789"/>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1" name="Rectangle 70"/>
          <p:cNvSpPr/>
          <p:nvPr/>
        </p:nvSpPr>
        <p:spPr>
          <a:xfrm>
            <a:off x="9684072" y="960490"/>
            <a:ext cx="1974855" cy="276999"/>
          </a:xfrm>
          <a:prstGeom prst="rect">
            <a:avLst/>
          </a:prstGeom>
          <a:solidFill>
            <a:srgbClr val="008272"/>
          </a:solidFill>
        </p:spPr>
        <p:txBody>
          <a:bodyPr wrap="square" rIns="9144">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a:rPr>
              <a:t>Information Protection</a:t>
            </a:r>
            <a:endPar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Segoe"/>
            </a:endParaRPr>
          </a:p>
        </p:txBody>
      </p:sp>
      <p:sp>
        <p:nvSpPr>
          <p:cNvPr id="14" name="Title 2"/>
          <p:cNvSpPr txBox="1"/>
          <p:nvPr/>
        </p:nvSpPr>
        <p:spPr>
          <a:xfrm>
            <a:off x="477143" y="1239854"/>
            <a:ext cx="7175445" cy="4293483"/>
          </a:xfrm>
          <a:prstGeom prst="rect">
            <a:avLst/>
          </a:prstGeom>
        </p:spPr>
        <p:txBody>
          <a:bodyPr wrap="square" numCol="2" spcCol="182880" anchor="t" anchorCtr="0">
            <a:spAutoFit/>
          </a:bodyPr>
          <a:lstStyle>
            <a:lvl1pPr algn="l" defTabSz="914400"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100000"/>
              </a:lnSpc>
              <a:spcBef>
                <a:spcPts val="1200"/>
              </a:spcBef>
              <a:spcAft>
                <a:spcPts val="600"/>
              </a:spcAft>
              <a:defRPr/>
            </a:pPr>
            <a:r>
              <a:rPr lang="en-US" sz="1800" b="1" cap="all" spc="0">
                <a:gradFill>
                  <a:gsLst>
                    <a:gs pos="0">
                      <a:srgbClr val="E81123"/>
                    </a:gs>
                    <a:gs pos="100000">
                      <a:srgbClr val="E81123"/>
                    </a:gs>
                  </a:gsLst>
                  <a:lin ang="5400000" scaled="0"/>
                </a:gradFill>
                <a:latin typeface="Segoe UI" panose="020B0502040204020203" pitchFamily="34" charset="0"/>
              </a:rPr>
              <a:t>CHALLENGES</a:t>
            </a:r>
            <a:endParaRPr lang="en-US" sz="1800" b="1" cap="all" spc="0">
              <a:gradFill>
                <a:gsLst>
                  <a:gs pos="0">
                    <a:srgbClr val="E81123"/>
                  </a:gs>
                  <a:gs pos="100000">
                    <a:srgbClr val="E81123"/>
                  </a:gs>
                </a:gsLst>
                <a:lin ang="5400000" scaled="0"/>
              </a:gradFill>
              <a:latin typeface="Segoe UI" panose="020B0502040204020203" pitchFamily="34" charset="0"/>
            </a:endParaRPr>
          </a:p>
          <a:p>
            <a:pPr marL="167005" indent="-167005">
              <a:lnSpc>
                <a:spcPct val="100000"/>
              </a:lnSpc>
              <a:spcBef>
                <a:spcPts val="290"/>
              </a:spcBef>
              <a:spcAft>
                <a:spcPts val="3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Information Protection and Data Governance Strategy </a:t>
            </a:r>
            <a:endParaRPr lang="en-US" sz="1400" b="1" spc="0">
              <a:gradFill>
                <a:gsLst>
                  <a:gs pos="2917">
                    <a:srgbClr val="1A1A1A"/>
                  </a:gs>
                  <a:gs pos="30000">
                    <a:srgbClr val="1A1A1A"/>
                  </a:gs>
                </a:gsLst>
                <a:lin ang="5400000" scaled="0"/>
              </a:gradFill>
              <a:latin typeface="Segoe UI" panose="020B0502040204020203"/>
            </a:endParaRPr>
          </a:p>
          <a:p>
            <a:pPr marL="346075" indent="-179705">
              <a:lnSpc>
                <a:spcPct val="100000"/>
              </a:lnSpc>
              <a:spcBef>
                <a:spcPts val="290"/>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panose="020B0502040204020203"/>
              </a:rPr>
              <a:t>Label, track, and show data loss or manipulation of a file.  </a:t>
            </a:r>
            <a:endParaRPr lang="en-US" sz="1400" spc="0">
              <a:gradFill>
                <a:gsLst>
                  <a:gs pos="2917">
                    <a:srgbClr val="1A1A1A"/>
                  </a:gs>
                  <a:gs pos="30000">
                    <a:srgbClr val="1A1A1A"/>
                  </a:gs>
                </a:gsLst>
                <a:lin ang="5400000" scaled="0"/>
              </a:gradFill>
              <a:latin typeface="Segoe UI" panose="020B0502040204020203"/>
            </a:endParaRPr>
          </a:p>
          <a:p>
            <a:pPr marL="346075" indent="-179705">
              <a:lnSpc>
                <a:spcPct val="100000"/>
              </a:lnSpc>
              <a:spcBef>
                <a:spcPts val="290"/>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panose="020B0502040204020203"/>
              </a:rPr>
              <a:t>Implement corporate policies to protect different levels of sensitive data</a:t>
            </a:r>
            <a:endParaRPr lang="en-US" sz="1400" spc="0">
              <a:gradFill>
                <a:gsLst>
                  <a:gs pos="2917">
                    <a:srgbClr val="1A1A1A"/>
                  </a:gs>
                  <a:gs pos="30000">
                    <a:srgbClr val="1A1A1A"/>
                  </a:gs>
                </a:gsLst>
                <a:lin ang="5400000" scaled="0"/>
              </a:gradFill>
              <a:latin typeface="Segoe UI" panose="020B0502040204020203"/>
            </a:endParaRPr>
          </a:p>
          <a:p>
            <a:pPr marL="167005" lvl="0" indent="-167005">
              <a:lnSpc>
                <a:spcPct val="100000"/>
              </a:lnSpc>
              <a:spcBef>
                <a:spcPts val="290"/>
              </a:spcBef>
              <a:spcAft>
                <a:spcPts val="300"/>
              </a:spcAft>
              <a:buClr>
                <a:srgbClr val="E81123"/>
              </a:buClr>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Protecting sensitive information </a:t>
            </a:r>
            <a:endParaRPr lang="en-US" sz="1400" b="1" spc="0">
              <a:gradFill>
                <a:gsLst>
                  <a:gs pos="2917">
                    <a:srgbClr val="1A1A1A"/>
                  </a:gs>
                  <a:gs pos="30000">
                    <a:srgbClr val="1A1A1A"/>
                  </a:gs>
                </a:gsLst>
                <a:lin ang="5400000" scaled="0"/>
              </a:gradFill>
              <a:latin typeface="Segoe UI" panose="020B0502040204020203"/>
            </a:endParaRPr>
          </a:p>
          <a:p>
            <a:pPr marL="346075" lvl="0" indent="-179705">
              <a:lnSpc>
                <a:spcPct val="100000"/>
              </a:lnSpc>
              <a:spcBef>
                <a:spcPts val="290"/>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panose="020B0502040204020203"/>
              </a:rPr>
              <a:t>Challenging to discover and classify data across mobile devices, SaaS, cloud infrastructure, and on-premises</a:t>
            </a:r>
            <a:endParaRPr lang="en-US" sz="1400" spc="0">
              <a:gradFill>
                <a:gsLst>
                  <a:gs pos="2917">
                    <a:srgbClr val="1A1A1A"/>
                  </a:gs>
                  <a:gs pos="30000">
                    <a:srgbClr val="1A1A1A"/>
                  </a:gs>
                </a:gsLst>
                <a:lin ang="5400000" scaled="0"/>
              </a:gradFill>
              <a:latin typeface="Segoe UI" panose="020B0502040204020203"/>
            </a:endParaRPr>
          </a:p>
          <a:p>
            <a:pPr marL="346075" lvl="0" indent="-179705">
              <a:lnSpc>
                <a:spcPct val="100000"/>
              </a:lnSpc>
              <a:spcBef>
                <a:spcPts val="290"/>
              </a:spcBef>
              <a:spcAft>
                <a:spcPts val="300"/>
              </a:spcAft>
              <a:buClr>
                <a:srgbClr val="E81123"/>
              </a:buClr>
              <a:buFont typeface="Arial" panose="020B0604020202020204" pitchFamily="34" charset="0"/>
              <a:buChar char="•"/>
              <a:defRPr/>
            </a:pPr>
            <a:r>
              <a:rPr lang="en-US" sz="1400" spc="0">
                <a:gradFill>
                  <a:gsLst>
                    <a:gs pos="2917">
                      <a:srgbClr val="1A1A1A"/>
                    </a:gs>
                    <a:gs pos="30000">
                      <a:srgbClr val="1A1A1A"/>
                    </a:gs>
                  </a:gsLst>
                  <a:lin ang="5400000" scaled="0"/>
                </a:gradFill>
                <a:latin typeface="Segoe UI" panose="020B0502040204020203"/>
              </a:rPr>
              <a:t>Need full lifecycle data protection for identified data</a:t>
            </a:r>
            <a:endParaRPr lang="en-US" sz="1400" spc="0">
              <a:gradFill>
                <a:gsLst>
                  <a:gs pos="2917">
                    <a:srgbClr val="1A1A1A"/>
                  </a:gs>
                  <a:gs pos="30000">
                    <a:srgbClr val="1A1A1A"/>
                  </a:gs>
                </a:gsLst>
                <a:lin ang="5400000" scaled="0"/>
              </a:gradFill>
              <a:latin typeface="Segoe UI" panose="020B0502040204020203"/>
            </a:endParaRPr>
          </a:p>
          <a:p>
            <a:pPr marL="346075" lvl="0" indent="-179705">
              <a:lnSpc>
                <a:spcPct val="100000"/>
              </a:lnSpc>
              <a:spcBef>
                <a:spcPts val="290"/>
              </a:spcBef>
              <a:spcAft>
                <a:spcPts val="300"/>
              </a:spcAft>
              <a:buClr>
                <a:srgbClr val="E81123"/>
              </a:buClr>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346075" lvl="0" indent="-179705">
              <a:lnSpc>
                <a:spcPct val="100000"/>
              </a:lnSpc>
              <a:spcBef>
                <a:spcPts val="290"/>
              </a:spcBef>
              <a:spcAft>
                <a:spcPts val="300"/>
              </a:spcAft>
              <a:buFont typeface="Arial" panose="020B0604020202020204" pitchFamily="34" charset="0"/>
              <a:buChar char="•"/>
              <a:defRPr/>
            </a:pPr>
            <a:endParaRPr lang="en-US" sz="1400" spc="0">
              <a:gradFill>
                <a:gsLst>
                  <a:gs pos="2917">
                    <a:srgbClr val="1A1A1A"/>
                  </a:gs>
                  <a:gs pos="30000">
                    <a:srgbClr val="1A1A1A"/>
                  </a:gs>
                </a:gsLst>
                <a:lin ang="5400000" scaled="0"/>
              </a:gradFill>
              <a:latin typeface="Segoe UI" panose="020B0502040204020203"/>
            </a:endParaRPr>
          </a:p>
          <a:p>
            <a:pPr marL="0" marR="0" lvl="0" indent="0" algn="l" defTabSz="914400" rtl="0" eaLnBrk="1" fontAlgn="auto" latinLnBrk="0" hangingPunct="1">
              <a:lnSpc>
                <a:spcPct val="100000"/>
              </a:lnSpc>
              <a:spcBef>
                <a:spcPts val="1200"/>
              </a:spcBef>
              <a:spcAft>
                <a:spcPts val="600"/>
              </a:spcAft>
              <a:buClrTx/>
              <a:buSzTx/>
              <a:buFontTx/>
              <a:buNone/>
              <a:defRPr/>
            </a:pPr>
            <a:r>
              <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rPr>
              <a:t>MICROSOFT’S APPROACH </a:t>
            </a:r>
            <a:endParaRPr kumimoji="0" lang="en-US" sz="1800" b="1" i="0" u="none" strike="noStrike" kern="1200" cap="all" spc="0" normalizeH="0" baseline="0" noProof="0">
              <a:ln w="3175">
                <a:noFill/>
              </a:ln>
              <a:gradFill>
                <a:gsLst>
                  <a:gs pos="1250">
                    <a:srgbClr val="0078D4"/>
                  </a:gs>
                  <a:gs pos="100000">
                    <a:srgbClr val="0078D4"/>
                  </a:gs>
                </a:gsLst>
                <a:lin ang="5400000" scaled="0"/>
              </a:gradFill>
              <a:effectLst/>
              <a:uLnTx/>
              <a:uFillTx/>
              <a:latin typeface="Segoe UI" panose="020B0502040204020203" pitchFamily="34" charset="0"/>
            </a:endParaRPr>
          </a:p>
          <a:p>
            <a:pPr marL="285750" lvl="0" indent="-285750">
              <a:lnSpc>
                <a:spcPct val="100000"/>
              </a:lnSpc>
              <a:spcBef>
                <a:spcPts val="290"/>
              </a:spcBef>
              <a:spcAft>
                <a:spcPts val="300"/>
              </a:spcAft>
              <a:buBlip>
                <a:blip r:embed="rId1"/>
              </a:buBlip>
              <a:defRPr/>
            </a:pPr>
            <a:r>
              <a:rPr lang="en-US" sz="1400" b="1" spc="0">
                <a:gradFill>
                  <a:gsLst>
                    <a:gs pos="2917">
                      <a:srgbClr val="1A1A1A"/>
                    </a:gs>
                    <a:gs pos="30000">
                      <a:srgbClr val="1A1A1A"/>
                    </a:gs>
                  </a:gsLst>
                  <a:lin ang="5400000" scaled="0"/>
                </a:gradFill>
                <a:latin typeface="Segoe UI" panose="020B0502040204020203"/>
              </a:rPr>
              <a:t>Broad Coverage </a:t>
            </a:r>
            <a:r>
              <a:rPr lang="en-US" sz="1400" spc="0">
                <a:gradFill>
                  <a:gsLst>
                    <a:gs pos="2917">
                      <a:srgbClr val="1A1A1A"/>
                    </a:gs>
                    <a:gs pos="30000">
                      <a:srgbClr val="1A1A1A"/>
                    </a:gs>
                  </a:gsLst>
                  <a:lin ang="5400000" scaled="0"/>
                </a:gradFill>
                <a:latin typeface="Segoe UI" panose="020B0502040204020203"/>
              </a:rPr>
              <a:t>for structured and unstructured data across formats, cloud, &amp; devices</a:t>
            </a:r>
            <a:endParaRPr lang="en-US" sz="1400" spc="0">
              <a:gradFill>
                <a:gsLst>
                  <a:gs pos="2917">
                    <a:srgbClr val="1A1A1A"/>
                  </a:gs>
                  <a:gs pos="30000">
                    <a:srgbClr val="1A1A1A"/>
                  </a:gs>
                </a:gsLst>
                <a:lin ang="5400000" scaled="0"/>
              </a:gradFill>
              <a:latin typeface="Segoe UI" panose="020B0502040204020203"/>
            </a:endParaRPr>
          </a:p>
          <a:p>
            <a:pPr marL="285750" lvl="0" indent="-285750">
              <a:lnSpc>
                <a:spcPct val="100000"/>
              </a:lnSpc>
              <a:spcBef>
                <a:spcPts val="290"/>
              </a:spcBef>
              <a:spcAft>
                <a:spcPts val="300"/>
              </a:spcAft>
              <a:buBlip>
                <a:blip r:embed="rId1"/>
              </a:buBlip>
              <a:defRPr/>
            </a:pPr>
            <a:r>
              <a:rPr lang="en-US" sz="1400" spc="0">
                <a:gradFill>
                  <a:gsLst>
                    <a:gs pos="2917">
                      <a:srgbClr val="1A1A1A"/>
                    </a:gs>
                    <a:gs pos="30000">
                      <a:srgbClr val="1A1A1A"/>
                    </a:gs>
                  </a:gsLst>
                  <a:lin ang="5400000" scaled="0"/>
                </a:gradFill>
                <a:latin typeface="Segoe UI" panose="020B0502040204020203"/>
              </a:rPr>
              <a:t>Full Information Lifecycle</a:t>
            </a:r>
            <a:endParaRPr lang="en-US" sz="1400" spc="0">
              <a:gradFill>
                <a:gsLst>
                  <a:gs pos="2917">
                    <a:srgbClr val="1A1A1A"/>
                  </a:gs>
                  <a:gs pos="30000">
                    <a:srgbClr val="1A1A1A"/>
                  </a:gs>
                </a:gsLst>
                <a:lin ang="5400000" scaled="0"/>
              </a:gradFill>
              <a:latin typeface="Segoe UI" panose="020B0502040204020203"/>
            </a:endParaRPr>
          </a:p>
          <a:p>
            <a:pPr marL="457200" lvl="0" indent="-278130">
              <a:lnSpc>
                <a:spcPct val="100000"/>
              </a:lnSpc>
              <a:spcBef>
                <a:spcPts val="290"/>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DISCOVER</a:t>
            </a:r>
            <a:r>
              <a:rPr lang="en-US" sz="1400" spc="0">
                <a:gradFill>
                  <a:gsLst>
                    <a:gs pos="2917">
                      <a:srgbClr val="1A1A1A"/>
                    </a:gs>
                    <a:gs pos="30000">
                      <a:srgbClr val="1A1A1A"/>
                    </a:gs>
                  </a:gsLst>
                  <a:lin ang="5400000" scaled="0"/>
                </a:gradFill>
                <a:latin typeface="Segoe UI" panose="020B0502040204020203"/>
              </a:rPr>
              <a:t> existing and newly created sensitive data</a:t>
            </a:r>
            <a:endParaRPr lang="en-US" sz="1400" spc="0">
              <a:gradFill>
                <a:gsLst>
                  <a:gs pos="2917">
                    <a:srgbClr val="1A1A1A"/>
                  </a:gs>
                  <a:gs pos="30000">
                    <a:srgbClr val="1A1A1A"/>
                  </a:gs>
                </a:gsLst>
                <a:lin ang="5400000" scaled="0"/>
              </a:gradFill>
              <a:latin typeface="Segoe UI" panose="020B0502040204020203"/>
            </a:endParaRPr>
          </a:p>
          <a:p>
            <a:pPr marL="457200" lvl="0" indent="-278130">
              <a:lnSpc>
                <a:spcPct val="100000"/>
              </a:lnSpc>
              <a:spcBef>
                <a:spcPts val="290"/>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CLASSIFY</a:t>
            </a:r>
            <a:r>
              <a:rPr lang="en-US" sz="1400" spc="0">
                <a:gradFill>
                  <a:gsLst>
                    <a:gs pos="2917">
                      <a:srgbClr val="1A1A1A"/>
                    </a:gs>
                    <a:gs pos="30000">
                      <a:srgbClr val="1A1A1A"/>
                    </a:gs>
                  </a:gsLst>
                  <a:lin ang="5400000" scaled="0"/>
                </a:gradFill>
                <a:latin typeface="Segoe UI" panose="020B0502040204020203"/>
              </a:rPr>
              <a:t> automatically + user control (based on policy), integration with DLP</a:t>
            </a:r>
            <a:endParaRPr lang="en-US" sz="1400" spc="0">
              <a:gradFill>
                <a:gsLst>
                  <a:gs pos="2917">
                    <a:srgbClr val="1A1A1A"/>
                  </a:gs>
                  <a:gs pos="30000">
                    <a:srgbClr val="1A1A1A"/>
                  </a:gs>
                </a:gsLst>
                <a:lin ang="5400000" scaled="0"/>
              </a:gradFill>
              <a:latin typeface="Segoe UI" panose="020B0502040204020203"/>
            </a:endParaRPr>
          </a:p>
          <a:p>
            <a:pPr marL="457200" lvl="0" indent="-278130">
              <a:lnSpc>
                <a:spcPct val="100000"/>
              </a:lnSpc>
              <a:spcBef>
                <a:spcPts val="290"/>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PROTECT</a:t>
            </a:r>
            <a:r>
              <a:rPr lang="en-US" sz="1400" spc="0">
                <a:gradFill>
                  <a:gsLst>
                    <a:gs pos="2917">
                      <a:srgbClr val="1A1A1A"/>
                    </a:gs>
                    <a:gs pos="30000">
                      <a:srgbClr val="1A1A1A"/>
                    </a:gs>
                  </a:gsLst>
                  <a:lin ang="5400000" scaled="0"/>
                </a:gradFill>
                <a:latin typeface="Segoe UI" panose="020B0502040204020203"/>
              </a:rPr>
              <a:t> the data itself, not just storage or network locations</a:t>
            </a:r>
            <a:endParaRPr lang="en-US" sz="1400" spc="0">
              <a:gradFill>
                <a:gsLst>
                  <a:gs pos="2917">
                    <a:srgbClr val="1A1A1A"/>
                  </a:gs>
                  <a:gs pos="30000">
                    <a:srgbClr val="1A1A1A"/>
                  </a:gs>
                </a:gsLst>
                <a:lin ang="5400000" scaled="0"/>
              </a:gradFill>
              <a:latin typeface="Segoe UI" panose="020B0502040204020203"/>
            </a:endParaRPr>
          </a:p>
          <a:p>
            <a:pPr marL="457200" lvl="0" indent="-278130">
              <a:lnSpc>
                <a:spcPct val="100000"/>
              </a:lnSpc>
              <a:spcBef>
                <a:spcPts val="290"/>
              </a:spcBef>
              <a:spcAft>
                <a:spcPts val="300"/>
              </a:spcAft>
              <a:buFont typeface="Arial" panose="020B0604020202020204" pitchFamily="34" charset="0"/>
              <a:buChar char="•"/>
              <a:defRPr/>
            </a:pPr>
            <a:r>
              <a:rPr lang="en-US" sz="1400" b="1" spc="0">
                <a:gradFill>
                  <a:gsLst>
                    <a:gs pos="2917">
                      <a:srgbClr val="1A1A1A"/>
                    </a:gs>
                    <a:gs pos="30000">
                      <a:srgbClr val="1A1A1A"/>
                    </a:gs>
                  </a:gsLst>
                  <a:lin ang="5400000" scaled="0"/>
                </a:gradFill>
                <a:latin typeface="Segoe UI" panose="020B0502040204020203"/>
              </a:rPr>
              <a:t>MONITOR</a:t>
            </a:r>
            <a:r>
              <a:rPr lang="en-US" sz="1400" spc="0">
                <a:gradFill>
                  <a:gsLst>
                    <a:gs pos="2917">
                      <a:srgbClr val="1A1A1A"/>
                    </a:gs>
                    <a:gs pos="30000">
                      <a:srgbClr val="1A1A1A"/>
                    </a:gs>
                  </a:gsLst>
                  <a:lin ang="5400000" scaled="0"/>
                </a:gradFill>
                <a:latin typeface="Segoe UI" panose="020B0502040204020203"/>
              </a:rPr>
              <a:t> and revocation capabilities for security and compliance</a:t>
            </a:r>
            <a:endParaRPr kumimoji="0" lang="en-US" sz="1100" b="0" i="0" u="none" strike="noStrike" kern="1200" cap="none" spc="0" normalizeH="0" baseline="0" noProof="0">
              <a:ln>
                <a:noFill/>
              </a:ln>
              <a:gradFill>
                <a:gsLst>
                  <a:gs pos="1250">
                    <a:srgbClr val="1A1A1A"/>
                  </a:gs>
                  <a:gs pos="100000">
                    <a:srgbClr val="1A1A1A"/>
                  </a:gs>
                </a:gsLst>
                <a:lin ang="5400000" scaled="0"/>
              </a:gradFill>
              <a:effectLst/>
              <a:highlight>
                <a:srgbClr val="FFFF00"/>
              </a:highlight>
              <a:uLnTx/>
              <a:uFillTx/>
              <a:latin typeface="Segoe UI" panose="020B0502040204020203"/>
              <a:ea typeface="+mn-ea"/>
              <a:cs typeface="Segoe UI" panose="020B0502040204020203" pitchFamily="34" charset="0"/>
            </a:endParaRPr>
          </a:p>
        </p:txBody>
      </p:sp>
      <p:sp>
        <p:nvSpPr>
          <p:cNvPr id="3" name="Title 2"/>
          <p:cNvSpPr>
            <a:spLocks noGrp="1"/>
          </p:cNvSpPr>
          <p:nvPr>
            <p:ph type="title"/>
          </p:nvPr>
        </p:nvSpPr>
        <p:spPr>
          <a:xfrm>
            <a:off x="588263" y="457201"/>
            <a:ext cx="11018520" cy="553999"/>
          </a:xfrm>
        </p:spPr>
        <p:txBody>
          <a:bodyPr/>
          <a:lstStyle/>
          <a:p>
            <a:r>
              <a:rPr lang="en-US"/>
              <a:t>Information Protection</a:t>
            </a:r>
            <a:endParaRPr lang="en-US"/>
          </a:p>
        </p:txBody>
      </p:sp>
      <p:sp>
        <p:nvSpPr>
          <p:cNvPr id="188" name="Rectangle 187"/>
          <p:cNvSpPr/>
          <p:nvPr/>
        </p:nvSpPr>
        <p:spPr bwMode="auto">
          <a:xfrm>
            <a:off x="8069079" y="1443099"/>
            <a:ext cx="1222699" cy="448865"/>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428" name="Connector: Elbow 427"/>
          <p:cNvCxnSpPr>
            <a:endCxn id="423" idx="1"/>
          </p:cNvCxnSpPr>
          <p:nvPr/>
        </p:nvCxnSpPr>
        <p:spPr>
          <a:xfrm rot="10800000">
            <a:off x="8178513" y="1659697"/>
            <a:ext cx="1608863" cy="770524"/>
          </a:xfrm>
          <a:prstGeom prst="bentConnector3">
            <a:avLst>
              <a:gd name="adj1" fmla="val 25009"/>
            </a:avLst>
          </a:prstGeom>
          <a:noFill/>
          <a:ln w="19050" cap="flat" cmpd="sng" algn="ctr">
            <a:solidFill>
              <a:srgbClr val="008272"/>
            </a:solidFill>
            <a:prstDash val="solid"/>
            <a:headEnd type="none"/>
            <a:tailEnd type="none"/>
          </a:ln>
          <a:effectLst/>
        </p:spPr>
      </p:cxnSp>
      <p:grpSp>
        <p:nvGrpSpPr>
          <p:cNvPr id="10" name="Group 9"/>
          <p:cNvGrpSpPr/>
          <p:nvPr/>
        </p:nvGrpSpPr>
        <p:grpSpPr>
          <a:xfrm>
            <a:off x="8178512" y="1534724"/>
            <a:ext cx="1035948" cy="249946"/>
            <a:chOff x="8594914" y="2082416"/>
            <a:chExt cx="692041" cy="166971"/>
          </a:xfrm>
        </p:grpSpPr>
        <p:sp>
          <p:nvSpPr>
            <p:cNvPr id="423" name="Rectangle 422"/>
            <p:cNvSpPr/>
            <p:nvPr/>
          </p:nvSpPr>
          <p:spPr>
            <a:xfrm>
              <a:off x="8594914" y="2082416"/>
              <a:ext cx="692041" cy="166971"/>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6205">
                <a:lnSpc>
                  <a:spcPct val="97000"/>
                </a:lnSpc>
                <a:defRPr/>
              </a:pPr>
              <a:r>
                <a:rPr lang="en-US" sz="1000" kern="0">
                  <a:gradFill>
                    <a:gsLst>
                      <a:gs pos="0">
                        <a:srgbClr val="505050">
                          <a:lumMod val="75000"/>
                        </a:srgbClr>
                      </a:gs>
                      <a:gs pos="100000">
                        <a:srgbClr val="505050">
                          <a:lumMod val="75000"/>
                        </a:srgbClr>
                      </a:gs>
                    </a:gsLst>
                    <a:lin ang="5400000" scaled="1"/>
                  </a:gradFill>
                  <a:latin typeface="Segoe UI" panose="020B0502040204020203"/>
                  <a:cs typeface="Segoe UI" panose="020B0502040204020203" pitchFamily="34" charset="0"/>
                </a:rPr>
                <a:t>Edge DLP</a:t>
              </a:r>
              <a:endParaRPr lang="en-US" sz="1000" kern="0">
                <a:gradFill>
                  <a:gsLst>
                    <a:gs pos="0">
                      <a:srgbClr val="505050">
                        <a:lumMod val="75000"/>
                      </a:srgbClr>
                    </a:gs>
                    <a:gs pos="100000">
                      <a:srgbClr val="505050">
                        <a:lumMod val="75000"/>
                      </a:srgbClr>
                    </a:gs>
                  </a:gsLst>
                  <a:lin ang="5400000" scaled="1"/>
                </a:gradFill>
                <a:latin typeface="Segoe UI" panose="020B0502040204020203"/>
                <a:cs typeface="Segoe UI" panose="020B0502040204020203" pitchFamily="34" charset="0"/>
              </a:endParaRPr>
            </a:p>
          </p:txBody>
        </p:sp>
        <p:sp>
          <p:nvSpPr>
            <p:cNvPr id="425" name="Commitments_EC4D"/>
            <p:cNvSpPr>
              <a:spLocks noChangeAspect="1" noEditPoints="1"/>
            </p:cNvSpPr>
            <p:nvPr/>
          </p:nvSpPr>
          <p:spPr bwMode="auto">
            <a:xfrm>
              <a:off x="8637066" y="2110346"/>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7" name="Group 6"/>
          <p:cNvGrpSpPr/>
          <p:nvPr/>
        </p:nvGrpSpPr>
        <p:grpSpPr>
          <a:xfrm>
            <a:off x="9687298" y="1271815"/>
            <a:ext cx="1821068" cy="5154670"/>
            <a:chOff x="9687298" y="1271815"/>
            <a:chExt cx="1821068" cy="5154670"/>
          </a:xfrm>
        </p:grpSpPr>
        <p:sp>
          <p:nvSpPr>
            <p:cNvPr id="133" name="Rectangle 132">
              <a:hlinkClick r:id="rId2" tooltip="AIP helps you control and secure email, documents, and sensitive data inside and outside of your organization. From easy classification to embedded labels and permissions to enhanced data protection/reporting on your data anywhere it goes."/>
            </p:cNvPr>
            <p:cNvSpPr/>
            <p:nvPr/>
          </p:nvSpPr>
          <p:spPr>
            <a:xfrm>
              <a:off x="9913500" y="2598284"/>
              <a:ext cx="1591986" cy="2213190"/>
            </a:xfrm>
            <a:prstGeom prst="rect">
              <a:avLst/>
            </a:prstGeom>
            <a:solidFill>
              <a:srgbClr val="FFFFFF"/>
            </a:solidFill>
            <a:ln w="14224" cap="flat" cmpd="sng" algn="ctr">
              <a:solidFill>
                <a:srgbClr val="EAEAEA">
                  <a:lumMod val="90000"/>
                </a:srgbClr>
              </a:solidFill>
              <a:prstDash val="solid"/>
            </a:ln>
            <a:effectLst/>
          </p:spPr>
          <p:txBody>
            <a:bodyPr rtlCol="0" anchor="t" anchorCtr="0">
              <a:noAutofit/>
            </a:bodyPr>
            <a:lstStyle/>
            <a:p>
              <a:pPr marL="0" marR="0" lvl="0" indent="0" defTabSz="914400" eaLnBrk="1" fontAlgn="auto" latinLnBrk="0" hangingPunct="1">
                <a:lnSpc>
                  <a:spcPct val="100000"/>
                </a:lnSpc>
                <a:spcBef>
                  <a:spcPts val="0"/>
                </a:spcBef>
                <a:spcAft>
                  <a:spcPts val="200"/>
                </a:spcAft>
                <a:buClrTx/>
                <a:buSzTx/>
                <a:buFontTx/>
                <a:buNone/>
                <a:defRPr/>
              </a:pPr>
              <a:r>
                <a:rPr kumimoji="0" lang="en-US" sz="10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Information Protection (AIP)</a:t>
              </a:r>
              <a:endParaRPr kumimoji="0" lang="en-US" sz="10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a:p>
              <a:pPr marL="170180" marR="0" lvl="0" indent="0" defTabSz="914400" eaLnBrk="1" fontAlgn="auto" latinLnBrk="0" hangingPunct="1">
                <a:lnSpc>
                  <a:spcPct val="97000"/>
                </a:lnSpc>
                <a:spcBef>
                  <a:spcPts val="0"/>
                </a:spcBef>
                <a:spcAft>
                  <a:spcPts val="30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Discover</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a:p>
              <a:pPr marL="170180" marR="0" lvl="0" indent="0" defTabSz="914400" eaLnBrk="1" fontAlgn="auto" latinLnBrk="0" hangingPunct="1">
                <a:lnSpc>
                  <a:spcPct val="97000"/>
                </a:lnSpc>
                <a:spcBef>
                  <a:spcPts val="0"/>
                </a:spcBef>
                <a:spcAft>
                  <a:spcPts val="30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Classify</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a:p>
              <a:pPr marL="170180" marR="0" lvl="0" indent="0" defTabSz="914400" eaLnBrk="1" fontAlgn="auto" latinLnBrk="0" hangingPunct="1">
                <a:lnSpc>
                  <a:spcPct val="97000"/>
                </a:lnSpc>
                <a:spcBef>
                  <a:spcPts val="0"/>
                </a:spcBef>
                <a:spcAft>
                  <a:spcPts val="30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Protect</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a:p>
              <a:pPr marL="170180" marR="0" lvl="0" indent="0" defTabSz="914400" eaLnBrk="1" fontAlgn="auto" latinLnBrk="0" hangingPunct="1">
                <a:lnSpc>
                  <a:spcPct val="97000"/>
                </a:lnSpc>
                <a:spcBef>
                  <a:spcPts val="0"/>
                </a:spcBef>
                <a:spcAft>
                  <a:spcPts val="30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Monitor</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134" name="Rectangle 133">
              <a:hlinkClick r:id="rId3" tooltip="HYOK is an information protection feature designed to meet complex regulation and compliance policies. HYOK allows users to classify documents that are backed by either Azure RMS or an on-premises RMS services where you hold your own key. "/>
            </p:cNvPr>
            <p:cNvSpPr/>
            <p:nvPr/>
          </p:nvSpPr>
          <p:spPr>
            <a:xfrm>
              <a:off x="10364905" y="3767252"/>
              <a:ext cx="1136952" cy="435099"/>
            </a:xfrm>
            <a:prstGeom prst="rect">
              <a:avLst/>
            </a:prstGeom>
            <a:solidFill>
              <a:srgbClr val="EAEAEA"/>
            </a:solidFill>
            <a:ln w="14224" cap="flat" cmpd="sng" algn="ctr">
              <a:solidFill>
                <a:srgbClr val="EAEAEA">
                  <a:lumMod val="90000"/>
                </a:srgbClr>
              </a:solid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Hold Your Own Key (HYOK)</a:t>
              </a:r>
              <a:endParaRPr kumimoji="0" lang="en-US" sz="10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grpSp>
          <p:nvGrpSpPr>
            <p:cNvPr id="135" name="Group 134"/>
            <p:cNvGrpSpPr/>
            <p:nvPr/>
          </p:nvGrpSpPr>
          <p:grpSpPr>
            <a:xfrm>
              <a:off x="9913500" y="4890297"/>
              <a:ext cx="1591986" cy="364782"/>
              <a:chOff x="8985201" y="5090630"/>
              <a:chExt cx="1316736" cy="301712"/>
            </a:xfrm>
          </p:grpSpPr>
          <p:sp>
            <p:nvSpPr>
              <p:cNvPr id="136" name="Rectangle 135">
                <a:hlinkClick r:id="rId4" tooltip="Azure Application Gateway provides application-level routing and load balancing services that let you build a scalable and highly-available web front end in Azure. "/>
              </p:cNvPr>
              <p:cNvSpPr/>
              <p:nvPr/>
            </p:nvSpPr>
            <p:spPr>
              <a:xfrm>
                <a:off x="8985201" y="5090630"/>
                <a:ext cx="1316736" cy="301712"/>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SQL </a:t>
                </a:r>
                <a:endPar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Threat Detection</a:t>
                </a:r>
                <a:endPar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37" name="Picture 17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8" name="Group 137"/>
            <p:cNvGrpSpPr/>
            <p:nvPr/>
          </p:nvGrpSpPr>
          <p:grpSpPr>
            <a:xfrm>
              <a:off x="9913500" y="5260393"/>
              <a:ext cx="1591986" cy="443412"/>
              <a:chOff x="8985201" y="5396737"/>
              <a:chExt cx="1316736" cy="366747"/>
            </a:xfrm>
          </p:grpSpPr>
          <p:sp>
            <p:nvSpPr>
              <p:cNvPr id="139" name="Rectangle 138">
                <a:hlinkClick r:id="rId6" tooltip="Transparent data encryption helps protect against the threat of malicious activity by performing real-time encryption and decryption of the database, associated backups, and transaction log files at rest without requiring changes to the application"/>
              </p:cNvPr>
              <p:cNvSpPr/>
              <p:nvPr/>
            </p:nvSpPr>
            <p:spPr>
              <a:xfrm>
                <a:off x="8985201" y="5396737"/>
                <a:ext cx="1316736" cy="366747"/>
              </a:xfrm>
              <a:prstGeom prst="rect">
                <a:avLst/>
              </a:prstGeom>
              <a:solidFill>
                <a:srgbClr val="FFFFFF"/>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1050" b="0" i="0" u="none" strike="noStrike" kern="0" cap="none" spc="0" normalizeH="0" baseline="0" noProof="0">
                    <a:ln>
                      <a:noFill/>
                    </a:ln>
                    <a:solidFill>
                      <a:srgbClr val="0078D7"/>
                    </a:solidFill>
                    <a:effectLst/>
                    <a:uLnTx/>
                    <a:uFillTx/>
                    <a:latin typeface="Segoe UI" panose="020B0502040204020203"/>
                    <a:ea typeface="+mn-ea"/>
                    <a:cs typeface="Segoe UI" panose="020B0502040204020203" pitchFamily="34" charset="0"/>
                  </a:rPr>
                  <a:t>SQL Encryption &amp;</a:t>
                </a:r>
                <a:br>
                  <a:rPr kumimoji="0" lang="en-US" altLang="en-US" sz="1050" b="0" i="0" u="none" strike="noStrike" kern="0" cap="none" spc="0" normalizeH="0" baseline="0" noProof="0">
                    <a:ln>
                      <a:noFill/>
                    </a:ln>
                    <a:solidFill>
                      <a:srgbClr val="0078D7"/>
                    </a:solidFill>
                    <a:effectLst/>
                    <a:uLnTx/>
                    <a:uFillTx/>
                    <a:latin typeface="Segoe UI" panose="020B0502040204020203"/>
                    <a:ea typeface="+mn-ea"/>
                    <a:cs typeface="Segoe UI" panose="020B0502040204020203" pitchFamily="34" charset="0"/>
                  </a:rPr>
                </a:br>
                <a:r>
                  <a:rPr kumimoji="0" lang="en-US" altLang="en-US" sz="1050" b="0" i="0" u="none" strike="noStrike" kern="0" cap="none" spc="0" normalizeH="0" baseline="0" noProof="0">
                    <a:ln>
                      <a:noFill/>
                    </a:ln>
                    <a:solidFill>
                      <a:srgbClr val="0078D7"/>
                    </a:solidFill>
                    <a:effectLst/>
                    <a:uLnTx/>
                    <a:uFillTx/>
                    <a:latin typeface="Segoe UI" panose="020B0502040204020203"/>
                    <a:ea typeface="+mn-ea"/>
                    <a:cs typeface="Segoe UI" panose="020B0502040204020203" pitchFamily="34" charset="0"/>
                  </a:rPr>
                  <a:t> Data Masking</a:t>
                </a:r>
                <a:endParaRPr kumimoji="0" lang="en-US" altLang="en-US" sz="1050" b="0" i="0" u="none" strike="noStrike" kern="0" cap="none" spc="0" normalizeH="0" baseline="0" noProof="0">
                  <a:ln>
                    <a:noFill/>
                  </a:ln>
                  <a:solidFill>
                    <a:srgbClr val="0078D7"/>
                  </a:solidFill>
                  <a:effectLst/>
                  <a:uLnTx/>
                  <a:uFillTx/>
                  <a:latin typeface="Segoe UI" panose="020B0502040204020203"/>
                  <a:ea typeface="+mn-ea"/>
                  <a:cs typeface="Segoe UI" panose="020B0502040204020203" pitchFamily="34" charset="0"/>
                </a:endParaRPr>
              </a:p>
            </p:txBody>
          </p:sp>
          <p:pic>
            <p:nvPicPr>
              <p:cNvPr id="140" name="Picture 17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1" name="Group 140"/>
            <p:cNvGrpSpPr/>
            <p:nvPr/>
          </p:nvGrpSpPr>
          <p:grpSpPr>
            <a:xfrm>
              <a:off x="9901842" y="2202867"/>
              <a:ext cx="1591986" cy="287442"/>
              <a:chOff x="10884763" y="2153770"/>
              <a:chExt cx="1211600" cy="226950"/>
            </a:xfrm>
            <a:solidFill>
              <a:srgbClr val="FFFFFF"/>
            </a:solidFill>
          </p:grpSpPr>
          <p:sp>
            <p:nvSpPr>
              <p:cNvPr id="142" name="Rectangle 141">
                <a:hlinkClick r:id="rId7" tooltip="Office 365 DLP capabilities including Outlook Policy Tips, rule application via Exchange Transport rules, automatic protection via SharePoint location, and more. "/>
              </p:cNvPr>
              <p:cNvSpPr/>
              <p:nvPr/>
            </p:nvSpPr>
            <p:spPr>
              <a:xfrm>
                <a:off x="10884763" y="2153770"/>
                <a:ext cx="1211600" cy="226950"/>
              </a:xfrm>
              <a:prstGeom prst="rect">
                <a:avLst/>
              </a:prstGeom>
              <a:grpFill/>
              <a:ln w="14224" cap="flat" cmpd="sng" algn="ctr">
                <a:solidFill>
                  <a:srgbClr val="EAEAEA">
                    <a:lumMod val="90000"/>
                  </a:srgbClr>
                </a:solidFill>
                <a:prstDash val="solid"/>
              </a:ln>
              <a:effectLst/>
            </p:spPr>
            <p:txBody>
              <a:bodyPr lIns="237744"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Office 365 DLP</a:t>
                </a:r>
                <a:endPar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43" name="Picture 1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49739" y="2194746"/>
                <a:ext cx="116904" cy="138531"/>
              </a:xfrm>
              <a:prstGeom prst="rect">
                <a:avLst/>
              </a:prstGeom>
              <a:grpFill/>
            </p:spPr>
          </p:pic>
        </p:grpSp>
        <p:grpSp>
          <p:nvGrpSpPr>
            <p:cNvPr id="144" name="Group 143"/>
            <p:cNvGrpSpPr/>
            <p:nvPr/>
          </p:nvGrpSpPr>
          <p:grpSpPr>
            <a:xfrm>
              <a:off x="10165486" y="4535288"/>
              <a:ext cx="1230522" cy="211039"/>
              <a:chOff x="10868759" y="4110794"/>
              <a:chExt cx="1017768" cy="174551"/>
            </a:xfrm>
          </p:grpSpPr>
          <p:grpSp>
            <p:nvGrpSpPr>
              <p:cNvPr id="145" name="Group 144"/>
              <p:cNvGrpSpPr/>
              <p:nvPr/>
            </p:nvGrpSpPr>
            <p:grpSpPr>
              <a:xfrm>
                <a:off x="10868759" y="4110794"/>
                <a:ext cx="1017768" cy="167627"/>
                <a:chOff x="76401" y="2964205"/>
                <a:chExt cx="2261795" cy="372519"/>
              </a:xfrm>
            </p:grpSpPr>
            <p:grpSp>
              <p:nvGrpSpPr>
                <p:cNvPr id="158" name="Group 157"/>
                <p:cNvGrpSpPr/>
                <p:nvPr/>
              </p:nvGrpSpPr>
              <p:grpSpPr>
                <a:xfrm>
                  <a:off x="76401" y="2964205"/>
                  <a:ext cx="1599838" cy="372519"/>
                  <a:chOff x="76401" y="2964205"/>
                  <a:chExt cx="1599838" cy="372519"/>
                </a:xfrm>
              </p:grpSpPr>
              <p:pic>
                <p:nvPicPr>
                  <p:cNvPr id="164" name="Picture 163">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65" name="Group 164"/>
                  <p:cNvGrpSpPr/>
                  <p:nvPr/>
                </p:nvGrpSpPr>
                <p:grpSpPr>
                  <a:xfrm>
                    <a:off x="76401" y="2964205"/>
                    <a:ext cx="1257382" cy="372519"/>
                    <a:chOff x="12053139" y="7366546"/>
                    <a:chExt cx="1934324" cy="573074"/>
                  </a:xfrm>
                </p:grpSpPr>
                <p:pic>
                  <p:nvPicPr>
                    <p:cNvPr id="166" name="Picture 165"/>
                    <p:cNvPicPr>
                      <a:picLocks noChangeAspect="1"/>
                    </p:cNvPicPr>
                    <p:nvPr/>
                  </p:nvPicPr>
                  <p:blipFill rotWithShape="1">
                    <a:blip r:embed="rId11">
                      <a:extLst>
                        <a:ext uri="{28A0092B-C50C-407E-A947-70E740481C1C}">
                          <a14:useLocalDpi xmlns:a14="http://schemas.microsoft.com/office/drawing/2010/main" val="0"/>
                        </a:ext>
                      </a:extLst>
                    </a:blip>
                    <a:srcRect/>
                    <a:stretch>
                      <a:fillRect/>
                    </a:stretch>
                  </p:blipFill>
                  <p:spPr>
                    <a:xfrm>
                      <a:off x="12520821" y="7366546"/>
                      <a:ext cx="531604" cy="573074"/>
                    </a:xfrm>
                    <a:prstGeom prst="rect">
                      <a:avLst/>
                    </a:prstGeom>
                  </p:spPr>
                </p:pic>
                <p:pic>
                  <p:nvPicPr>
                    <p:cNvPr id="167" name="Picture 166"/>
                    <p:cNvPicPr>
                      <a:picLocks noChangeAspect="1"/>
                    </p:cNvPicPr>
                    <p:nvPr/>
                  </p:nvPicPr>
                  <p:blipFill rotWithShape="1">
                    <a:blip r:embed="rId12">
                      <a:extLst>
                        <a:ext uri="{28A0092B-C50C-407E-A947-70E740481C1C}">
                          <a14:useLocalDpi xmlns:a14="http://schemas.microsoft.com/office/drawing/2010/main" val="0"/>
                        </a:ext>
                      </a:extLst>
                    </a:blip>
                    <a:srcRect/>
                    <a:stretch>
                      <a:fillRect/>
                    </a:stretch>
                  </p:blipFill>
                  <p:spPr>
                    <a:xfrm>
                      <a:off x="12053139" y="7366546"/>
                      <a:ext cx="530661" cy="573074"/>
                    </a:xfrm>
                    <a:prstGeom prst="rect">
                      <a:avLst/>
                    </a:prstGeom>
                  </p:spPr>
                </p:pic>
                <p:pic>
                  <p:nvPicPr>
                    <p:cNvPr id="168" name="Picture 167"/>
                    <p:cNvPicPr>
                      <a:picLocks noChangeAspect="1"/>
                    </p:cNvPicPr>
                    <p:nvPr/>
                  </p:nvPicPr>
                  <p:blipFill rotWithShape="1">
                    <a:blip r:embed="rId13">
                      <a:extLst>
                        <a:ext uri="{28A0092B-C50C-407E-A947-70E740481C1C}">
                          <a14:useLocalDpi xmlns:a14="http://schemas.microsoft.com/office/drawing/2010/main" val="0"/>
                        </a:ext>
                      </a:extLst>
                    </a:blip>
                    <a:srcRect/>
                    <a:stretch>
                      <a:fillRect/>
                    </a:stretch>
                  </p:blipFill>
                  <p:spPr>
                    <a:xfrm>
                      <a:off x="12997286" y="7366546"/>
                      <a:ext cx="522822" cy="573074"/>
                    </a:xfrm>
                    <a:prstGeom prst="rect">
                      <a:avLst/>
                    </a:prstGeom>
                  </p:spPr>
                </p:pic>
                <p:pic>
                  <p:nvPicPr>
                    <p:cNvPr id="169" name="Picture 168"/>
                    <p:cNvPicPr>
                      <a:picLocks noChangeAspect="1"/>
                    </p:cNvPicPr>
                    <p:nvPr/>
                  </p:nvPicPr>
                  <p:blipFill rotWithShape="1">
                    <a:blip r:embed="rId14">
                      <a:extLst>
                        <a:ext uri="{28A0092B-C50C-407E-A947-70E740481C1C}">
                          <a14:useLocalDpi xmlns:a14="http://schemas.microsoft.com/office/drawing/2010/main" val="0"/>
                        </a:ext>
                      </a:extLst>
                    </a:blip>
                    <a:srcRect/>
                    <a:stretch>
                      <a:fillRect/>
                    </a:stretch>
                  </p:blipFill>
                  <p:spPr>
                    <a:xfrm>
                      <a:off x="13465910" y="7366546"/>
                      <a:ext cx="521553" cy="573074"/>
                    </a:xfrm>
                    <a:prstGeom prst="rect">
                      <a:avLst/>
                    </a:prstGeom>
                  </p:spPr>
                </p:pic>
              </p:grpSp>
            </p:grpSp>
            <p:grpSp>
              <p:nvGrpSpPr>
                <p:cNvPr id="159" name="Group 158"/>
                <p:cNvGrpSpPr/>
                <p:nvPr/>
              </p:nvGrpSpPr>
              <p:grpSpPr>
                <a:xfrm>
                  <a:off x="2008682" y="3185912"/>
                  <a:ext cx="329514" cy="79848"/>
                  <a:chOff x="6660452" y="3094221"/>
                  <a:chExt cx="188672" cy="45719"/>
                </a:xfrm>
              </p:grpSpPr>
              <p:sp>
                <p:nvSpPr>
                  <p:cNvPr id="161" name="Oval 160"/>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4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anose="020B0502040204020203" pitchFamily="34" charset="0"/>
                      <a:cs typeface="Segoe UI" panose="020B0502040204020203" pitchFamily="34" charset="0"/>
                    </a:endParaRPr>
                  </a:p>
                </p:txBody>
              </p:sp>
              <p:sp>
                <p:nvSpPr>
                  <p:cNvPr id="162" name="Oval 161"/>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4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anose="020B0502040204020203" pitchFamily="34" charset="0"/>
                      <a:cs typeface="Segoe UI" panose="020B0502040204020203" pitchFamily="34" charset="0"/>
                    </a:endParaRPr>
                  </a:p>
                </p:txBody>
              </p:sp>
              <p:sp>
                <p:nvSpPr>
                  <p:cNvPr id="163" name="Oval 162"/>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r" defTabSz="932180" eaLnBrk="1" fontAlgn="base" latinLnBrk="0" hangingPunct="1">
                      <a:lnSpc>
                        <a:spcPct val="90000"/>
                      </a:lnSpc>
                      <a:spcBef>
                        <a:spcPct val="0"/>
                      </a:spcBef>
                      <a:spcAft>
                        <a:spcPct val="0"/>
                      </a:spcAft>
                      <a:buClrTx/>
                      <a:buSzTx/>
                      <a:buFontTx/>
                      <a:buNone/>
                      <a:defRPr/>
                    </a:pPr>
                    <a:endParaRPr kumimoji="0" lang="en-US" sz="4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160" name="Picture 159">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46" name="Group 145"/>
              <p:cNvGrpSpPr/>
              <p:nvPr/>
            </p:nvGrpSpPr>
            <p:grpSpPr bwMode="black">
              <a:xfrm>
                <a:off x="11508873" y="4239626"/>
                <a:ext cx="75077" cy="45719"/>
                <a:chOff x="10387012" y="4179358"/>
                <a:chExt cx="974726" cy="593725"/>
              </a:xfrm>
              <a:solidFill>
                <a:srgbClr val="505050"/>
              </a:solidFill>
            </p:grpSpPr>
            <p:sp>
              <p:nvSpPr>
                <p:cNvPr id="153" name="Freeform 26"/>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4" name="Freeform 27"/>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5" name="Freeform 28"/>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6" name="Freeform 29"/>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7" name="Freeform 30"/>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grpSp>
          <p:grpSp>
            <p:nvGrpSpPr>
              <p:cNvPr id="147" name="Group 146"/>
              <p:cNvGrpSpPr/>
              <p:nvPr/>
            </p:nvGrpSpPr>
            <p:grpSpPr bwMode="black">
              <a:xfrm>
                <a:off x="11638296" y="4235799"/>
                <a:ext cx="75077" cy="45719"/>
                <a:chOff x="10387012" y="4179358"/>
                <a:chExt cx="974726" cy="593725"/>
              </a:xfrm>
              <a:solidFill>
                <a:srgbClr val="505050"/>
              </a:solidFill>
            </p:grpSpPr>
            <p:sp>
              <p:nvSpPr>
                <p:cNvPr id="148" name="Freeform 26"/>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49" name="Freeform 27"/>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0" name="Freeform 28"/>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1" name="Freeform 29"/>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sp>
              <p:nvSpPr>
                <p:cNvPr id="152" name="Freeform 30"/>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lstStyle/>
                <a:p>
                  <a:pPr marL="0" marR="0" lvl="0" indent="0" defTabSz="6096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alibri" panose="020F0502020204030204"/>
                  </a:endParaRPr>
                </a:p>
              </p:txBody>
            </p:sp>
          </p:grpSp>
        </p:grpSp>
        <p:grpSp>
          <p:nvGrpSpPr>
            <p:cNvPr id="170" name="Group 169"/>
            <p:cNvGrpSpPr/>
            <p:nvPr/>
          </p:nvGrpSpPr>
          <p:grpSpPr>
            <a:xfrm>
              <a:off x="9909871" y="6125382"/>
              <a:ext cx="1591986" cy="301103"/>
              <a:chOff x="8958123" y="5760043"/>
              <a:chExt cx="1499616" cy="249043"/>
            </a:xfrm>
            <a:solidFill>
              <a:srgbClr val="EAEAEA"/>
            </a:solidFill>
          </p:grpSpPr>
          <p:sp>
            <p:nvSpPr>
              <p:cNvPr id="171" name="Rectangle 170"/>
              <p:cNvSpPr/>
              <p:nvPr/>
            </p:nvSpPr>
            <p:spPr>
              <a:xfrm>
                <a:off x="8958123" y="5760043"/>
                <a:ext cx="1499616" cy="249043"/>
              </a:xfrm>
              <a:prstGeom prst="rect">
                <a:avLst/>
              </a:prstGeom>
              <a:solidFill>
                <a:srgbClr val="FFFFFF">
                  <a:lumMod val="95000"/>
                </a:srgbClr>
              </a:solidFill>
              <a:ln w="14224" cap="flat" cmpd="sng" algn="ctr">
                <a:solidFill>
                  <a:srgbClr val="505050"/>
                </a:solidFill>
                <a:prstDash val="dash"/>
              </a:ln>
              <a:effectLst/>
            </p:spPr>
            <p:txBody>
              <a:bodyPr wrap="square" lIns="137160" rIns="45720" rtlCol="0" anchor="ctr">
                <a:spAutoFit/>
              </a:bodyPr>
              <a:lstStyle/>
              <a:p>
                <a:pPr marL="116205" marR="0" lvl="0" indent="0" defTabSz="914400" eaLnBrk="1" fontAlgn="auto" latinLnBrk="0" hangingPunct="1">
                  <a:lnSpc>
                    <a:spcPct val="97000"/>
                  </a:lnSpc>
                  <a:spcBef>
                    <a:spcPts val="0"/>
                  </a:spcBef>
                  <a:spcAft>
                    <a:spcPts val="0"/>
                  </a:spcAft>
                  <a:buClrTx/>
                  <a:buSzTx/>
                  <a:buFontTx/>
                  <a:buNone/>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Endpoint DLP</a:t>
                </a:r>
                <a:endPar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sp>
            <p:nvSpPr>
              <p:cNvPr id="172" name="Commitments_EC4D"/>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rgbClr val="505050"/>
                </a:solid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cxnSp>
          <p:nvCxnSpPr>
            <p:cNvPr id="173" name="Straight Connector 172"/>
            <p:cNvCxnSpPr/>
            <p:nvPr/>
          </p:nvCxnSpPr>
          <p:spPr>
            <a:xfrm>
              <a:off x="9787375" y="1271815"/>
              <a:ext cx="0" cy="4964320"/>
            </a:xfrm>
            <a:prstGeom prst="line">
              <a:avLst/>
            </a:prstGeom>
            <a:noFill/>
            <a:ln w="19050" cap="flat" cmpd="sng" algn="ctr">
              <a:solidFill>
                <a:srgbClr val="008272"/>
              </a:solidFill>
              <a:prstDash val="solid"/>
              <a:headEnd type="none"/>
              <a:tailEnd type="none"/>
            </a:ln>
            <a:effectLst/>
          </p:spPr>
        </p:cxnSp>
        <p:sp>
          <p:nvSpPr>
            <p:cNvPr id="174" name="Rectangle 173">
              <a:hlinkClick r:id="rId6" tooltip="Transparent data encryption helps protect against the threat of malicious activity by performing real-time encryption and decryption of the database, associated backups, and transaction log files at rest without requiring changes to the application"/>
            </p:cNvPr>
            <p:cNvSpPr/>
            <p:nvPr/>
          </p:nvSpPr>
          <p:spPr>
            <a:xfrm>
              <a:off x="9910624" y="5697425"/>
              <a:ext cx="1597742" cy="353287"/>
            </a:xfrm>
            <a:prstGeom prst="rect">
              <a:avLst/>
            </a:prstGeom>
            <a:solidFill>
              <a:srgbClr val="FFFFFF">
                <a:lumMod val="95000"/>
              </a:srgbClr>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Azure SQL Info Protection</a:t>
              </a:r>
              <a:endParaRPr kumimoji="0" lang="en-US" alt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cxnSp>
          <p:nvCxnSpPr>
            <p:cNvPr id="175" name="Straight Connector 174"/>
            <p:cNvCxnSpPr/>
            <p:nvPr/>
          </p:nvCxnSpPr>
          <p:spPr>
            <a:xfrm>
              <a:off x="9787375" y="6236136"/>
              <a:ext cx="114467" cy="0"/>
            </a:xfrm>
            <a:prstGeom prst="line">
              <a:avLst/>
            </a:prstGeom>
            <a:noFill/>
            <a:ln w="19050" cap="flat" cmpd="sng" algn="ctr">
              <a:solidFill>
                <a:srgbClr val="008272"/>
              </a:solidFill>
              <a:prstDash val="solid"/>
              <a:headEnd type="none"/>
              <a:tailEnd type="none"/>
            </a:ln>
            <a:effectLst/>
          </p:spPr>
        </p:cxnSp>
        <p:cxnSp>
          <p:nvCxnSpPr>
            <p:cNvPr id="177" name="Straight Connector 176"/>
            <p:cNvCxnSpPr/>
            <p:nvPr/>
          </p:nvCxnSpPr>
          <p:spPr>
            <a:xfrm>
              <a:off x="10010222" y="1659697"/>
              <a:ext cx="0" cy="180709"/>
            </a:xfrm>
            <a:prstGeom prst="line">
              <a:avLst/>
            </a:prstGeom>
            <a:noFill/>
            <a:ln w="57150" cap="flat" cmpd="sng" algn="ctr">
              <a:solidFill>
                <a:srgbClr val="008272"/>
              </a:solidFill>
              <a:prstDash val="solid"/>
              <a:headEnd type="none"/>
              <a:tailEnd type="none"/>
            </a:ln>
            <a:effectLst/>
          </p:spPr>
        </p:cxnSp>
        <p:grpSp>
          <p:nvGrpSpPr>
            <p:cNvPr id="178" name="Group 177"/>
            <p:cNvGrpSpPr/>
            <p:nvPr/>
          </p:nvGrpSpPr>
          <p:grpSpPr>
            <a:xfrm>
              <a:off x="9908861" y="1803420"/>
              <a:ext cx="1569875" cy="291472"/>
              <a:chOff x="116753" y="2955527"/>
              <a:chExt cx="1298448" cy="241077"/>
            </a:xfrm>
          </p:grpSpPr>
          <p:sp>
            <p:nvSpPr>
              <p:cNvPr id="179" name="Rectangle 178">
                <a:hlinkClick r:id="rId17" tooltip="Cloud App Security provides discovery and control of your Shadow IT in the cloud. It extends the visibility, auditing, and control you have on-premises to your cloud applications and the data in them. "/>
              </p:cNvPr>
              <p:cNvSpPr/>
              <p:nvPr/>
            </p:nvSpPr>
            <p:spPr>
              <a:xfrm>
                <a:off x="116753" y="2955527"/>
                <a:ext cx="1298448" cy="241077"/>
              </a:xfrm>
              <a:prstGeom prst="rect">
                <a:avLst/>
              </a:prstGeom>
              <a:solidFill>
                <a:srgbClr val="EAEAEA"/>
              </a:solidFill>
              <a:ln w="14224" cap="flat" cmpd="sng" algn="ctr">
                <a:solidFill>
                  <a:srgbClr val="EAEAEA">
                    <a:lumMod val="90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Cloud App Security</a:t>
                </a:r>
                <a:endPar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80" name="Picture 1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grpSp>
          <p:nvGrpSpPr>
            <p:cNvPr id="181" name="Group 180"/>
            <p:cNvGrpSpPr/>
            <p:nvPr/>
          </p:nvGrpSpPr>
          <p:grpSpPr>
            <a:xfrm>
              <a:off x="9687298" y="1403973"/>
              <a:ext cx="1727091" cy="291472"/>
              <a:chOff x="9721483" y="1816015"/>
              <a:chExt cx="1428482" cy="241077"/>
            </a:xfrm>
          </p:grpSpPr>
          <p:sp>
            <p:nvSpPr>
              <p:cNvPr id="182" name="Rectangle 181">
                <a:hlinkClick r:id="rId19" tooltip="Provdes simple ways to help secure resources in the cloud and on-premises using configurable policy for device integrity, multi-factor authentication, detection of stolen and phished credentials, and more."/>
              </p:cNvPr>
              <p:cNvSpPr/>
              <p:nvPr/>
            </p:nvSpPr>
            <p:spPr>
              <a:xfrm>
                <a:off x="9721483" y="1816015"/>
                <a:ext cx="1428482" cy="241077"/>
              </a:xfrm>
              <a:prstGeom prst="rect">
                <a:avLst/>
              </a:prstGeom>
              <a:solidFill>
                <a:srgbClr val="EAEAEA"/>
              </a:solidFill>
              <a:ln w="14224" cap="flat" cmpd="sng" algn="ctr">
                <a:solidFill>
                  <a:srgbClr val="EAEAEA">
                    <a:lumMod val="90000"/>
                  </a:srgbClr>
                </a:solidFill>
                <a:prstDash val="solid"/>
              </a:ln>
              <a:effectLst/>
            </p:spPr>
            <p:txBody>
              <a:bodyPr lIns="36576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Conditional Access</a:t>
                </a:r>
                <a:endParaRPr kumimoji="0" lang="en-US" sz="105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pic>
            <p:nvPicPr>
              <p:cNvPr id="183" name="Picture 182"/>
              <p:cNvPicPr>
                <a:picLocks noChangeAspect="1"/>
              </p:cNvPicPr>
              <p:nvPr/>
            </p:nvPicPr>
            <p:blipFill rotWithShape="1">
              <a:blip r:embed="rId20"/>
              <a:srcRect l="22948" t="1" b="1811"/>
              <a:stretch>
                <a:fillRect/>
              </a:stretch>
            </p:blipFill>
            <p:spPr>
              <a:xfrm flipV="1">
                <a:off x="9764127" y="1889446"/>
                <a:ext cx="268951" cy="108569"/>
              </a:xfrm>
              <a:prstGeom prst="rect">
                <a:avLst/>
              </a:prstGeom>
            </p:spPr>
          </p:pic>
        </p:grpSp>
        <p:pic>
          <p:nvPicPr>
            <p:cNvPr id="184" name="Picture 17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97807" y="5780697"/>
              <a:ext cx="179681" cy="179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Rectangle 186">
              <a:hlinkClick r:id="rId3" tooltip="HYOK is an information protection feature designed to meet complex regulation and compliance policies. HYOK allows users to classify documents that are backed by either Azure RMS or an on-premises RMS services where you hold your own key. "/>
            </p:cNvPr>
            <p:cNvSpPr/>
            <p:nvPr/>
          </p:nvSpPr>
          <p:spPr>
            <a:xfrm>
              <a:off x="10008347" y="4272003"/>
              <a:ext cx="1444928" cy="208010"/>
            </a:xfrm>
            <a:prstGeom prst="rect">
              <a:avLst/>
            </a:prstGeom>
            <a:solidFill>
              <a:srgbClr val="FFFFFF"/>
            </a:solidFill>
            <a:ln w="14224" cap="flat" cmpd="sng" algn="ctr">
              <a:solidFill>
                <a:srgbClr val="EAEAEA">
                  <a:lumMod val="90000"/>
                </a:srgbClr>
              </a:solidFill>
              <a:prstDash val="solid"/>
            </a:ln>
            <a:effectLst/>
          </p:spPr>
          <p:txBody>
            <a:bodyPr rtlCol="0" anchor="ctr" anchorCtr="0">
              <a:noAutofit/>
            </a:bodyPr>
            <a:lstStyle/>
            <a:p>
              <a:pPr marL="0" marR="0" lvl="0" indent="0" defTabSz="914400" eaLnBrk="1" fontAlgn="auto" latinLnBrk="0" hangingPunct="1">
                <a:lnSpc>
                  <a:spcPct val="100000"/>
                </a:lnSpc>
                <a:spcBef>
                  <a:spcPts val="0"/>
                </a:spcBef>
                <a:spcAft>
                  <a:spcPts val="200"/>
                </a:spcAft>
                <a:buClrTx/>
                <a:buSzTx/>
                <a:buFontTx/>
                <a:buNone/>
                <a:defRPr/>
              </a:pPr>
              <a:r>
                <a:rPr kumimoji="0" lang="en-US" sz="10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rPr>
                <a:t>AIP Scanner</a:t>
              </a:r>
              <a:endParaRPr kumimoji="0" lang="en-US" sz="10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a:ea typeface="+mn-ea"/>
                <a:cs typeface="Segoe UI" panose="020B0502040204020203" pitchFamily="34" charset="0"/>
              </a:endParaRPr>
            </a:p>
          </p:txBody>
        </p:sp>
      </p:grpSp>
      <p:pic>
        <p:nvPicPr>
          <p:cNvPr id="68" name="Picture 67"/>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bwMode="invGray">
          <a:xfrm>
            <a:off x="10695710" y="265190"/>
            <a:ext cx="1207538" cy="258671"/>
          </a:xfrm>
          <a:prstGeom prst="rect">
            <a:avLst/>
          </a:prstGeom>
        </p:spPr>
      </p:pic>
      <p:cxnSp>
        <p:nvCxnSpPr>
          <p:cNvPr id="72" name="Connector: Elbow 71"/>
          <p:cNvCxnSpPr/>
          <p:nvPr/>
        </p:nvCxnSpPr>
        <p:spPr>
          <a:xfrm rot="10800000" flipV="1">
            <a:off x="7371760" y="1094363"/>
            <a:ext cx="2074756" cy="725986"/>
          </a:xfrm>
          <a:prstGeom prst="bentConnector3">
            <a:avLst>
              <a:gd name="adj1" fmla="val 77350"/>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9633459" y="2679466"/>
            <a:ext cx="259897" cy="1867252"/>
          </a:xfrm>
          <a:prstGeom prst="rect">
            <a:avLst/>
          </a:prstGeom>
          <a:solidFill>
            <a:schemeClr val="bg1"/>
          </a:solidFill>
          <a:ln w="19050">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noAutofit/>
          </a:bodyPr>
          <a:lstStyle/>
          <a:p>
            <a:pPr algn="ctr" defTabSz="932180" fontAlgn="base">
              <a:spcBef>
                <a:spcPct val="0"/>
              </a:spcBef>
              <a:spcAft>
                <a:spcPct val="0"/>
              </a:spcAft>
            </a:pPr>
            <a:r>
              <a:rPr lang="en-US" sz="1000" b="1" kern="0">
                <a:gradFill>
                  <a:gsLst>
                    <a:gs pos="0">
                      <a:srgbClr val="505050">
                        <a:lumMod val="75000"/>
                      </a:srgbClr>
                    </a:gs>
                    <a:gs pos="100000">
                      <a:srgbClr val="505050">
                        <a:lumMod val="75000"/>
                      </a:srgbClr>
                    </a:gs>
                  </a:gsLst>
                  <a:lin ang="5400000" scaled="1"/>
                </a:gradFill>
                <a:latin typeface="Segoe UI" panose="020B0502040204020203"/>
                <a:cs typeface="Segoe UI" panose="020B0502040204020203" pitchFamily="34" charset="0"/>
              </a:rPr>
              <a:t>Classification Labels</a:t>
            </a:r>
            <a:endParaRPr lang="en-US" sz="1000" b="1" kern="0">
              <a:gradFill>
                <a:gsLst>
                  <a:gs pos="0">
                    <a:srgbClr val="505050">
                      <a:lumMod val="75000"/>
                    </a:srgbClr>
                  </a:gs>
                  <a:gs pos="100000">
                    <a:srgbClr val="505050">
                      <a:lumMod val="75000"/>
                    </a:srgbClr>
                  </a:gs>
                </a:gsLst>
                <a:lin ang="5400000" scaled="1"/>
              </a:gradFill>
              <a:latin typeface="Segoe UI" panose="020B0502040204020203"/>
              <a:cs typeface="Segoe UI" panose="020B0502040204020203" pitchFamily="34" charset="0"/>
            </a:endParaRPr>
          </a:p>
        </p:txBody>
      </p:sp>
      <p:cxnSp>
        <p:nvCxnSpPr>
          <p:cNvPr id="74" name="Connector: Elbow 73"/>
          <p:cNvCxnSpPr/>
          <p:nvPr/>
        </p:nvCxnSpPr>
        <p:spPr>
          <a:xfrm rot="10800000">
            <a:off x="6523570" y="2490310"/>
            <a:ext cx="3064932" cy="348143"/>
          </a:xfrm>
          <a:prstGeom prst="bentConnector3">
            <a:avLst>
              <a:gd name="adj1" fmla="val 37056"/>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3" name="Connector: Elbow 72"/>
          <p:cNvCxnSpPr>
            <a:stCxn id="174" idx="1"/>
          </p:cNvCxnSpPr>
          <p:nvPr/>
        </p:nvCxnSpPr>
        <p:spPr>
          <a:xfrm rot="10800000">
            <a:off x="6523570" y="2494321"/>
            <a:ext cx="3387054" cy="3379748"/>
          </a:xfrm>
          <a:prstGeom prst="bentConnector3">
            <a:avLst>
              <a:gd name="adj1" fmla="val 43026"/>
            </a:avLst>
          </a:prstGeom>
          <a:ln w="28575">
            <a:solidFill>
              <a:schemeClr val="accent1"/>
            </a:solidFill>
            <a:headEnd type="arrow" w="med" len="med"/>
            <a:tailEnd type="none" w="med" len="med"/>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6348930" y="2406160"/>
            <a:ext cx="238388" cy="168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animEffect transition="in" filter="fade">
                                      <p:cBhvr>
                                        <p:cTn id="11" dur="500"/>
                                        <p:tgtEl>
                                          <p:spTgt spid="1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fade">
                                      <p:cBhvr>
                                        <p:cTn id="15" dur="500"/>
                                        <p:tgtEl>
                                          <p:spTgt spid="1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9" end="9"/>
                                            </p:txEl>
                                          </p:spTgt>
                                        </p:tgtEl>
                                        <p:attrNameLst>
                                          <p:attrName>style.visibility</p:attrName>
                                        </p:attrNameLst>
                                      </p:cBhvr>
                                      <p:to>
                                        <p:strVal val="visible"/>
                                      </p:to>
                                    </p:set>
                                    <p:animEffect transition="in" filter="fade">
                                      <p:cBhvr>
                                        <p:cTn id="20" dur="500"/>
                                        <p:tgtEl>
                                          <p:spTgt spid="14">
                                            <p:txEl>
                                              <p:pRg st="9" end="9"/>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
                                            <p:txEl>
                                              <p:pRg st="10" end="10"/>
                                            </p:txEl>
                                          </p:spTgt>
                                        </p:tgtEl>
                                        <p:attrNameLst>
                                          <p:attrName>style.visibility</p:attrName>
                                        </p:attrNameLst>
                                      </p:cBhvr>
                                      <p:to>
                                        <p:strVal val="visible"/>
                                      </p:to>
                                    </p:set>
                                    <p:animEffect transition="in" filter="fade">
                                      <p:cBhvr>
                                        <p:cTn id="24" dur="500"/>
                                        <p:tgtEl>
                                          <p:spTgt spid="14">
                                            <p:txEl>
                                              <p:pRg st="10" end="10"/>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par>
                                <p:cTn id="28" presetID="22" presetClass="entr" presetSubtype="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up)">
                                      <p:cBhvr>
                                        <p:cTn id="33" dur="500"/>
                                        <p:tgtEl>
                                          <p:spTgt spid="5"/>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428"/>
                                        </p:tgtEl>
                                        <p:attrNameLst>
                                          <p:attrName>style.visibility</p:attrName>
                                        </p:attrNameLst>
                                      </p:cBhvr>
                                      <p:to>
                                        <p:strVal val="visible"/>
                                      </p:to>
                                    </p:set>
                                    <p:animEffect transition="in" filter="wipe(right)">
                                      <p:cBhvr>
                                        <p:cTn id="37" dur="500"/>
                                        <p:tgtEl>
                                          <p:spTgt spid="428"/>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88"/>
                                        </p:tgtEl>
                                        <p:attrNameLst>
                                          <p:attrName>style.visibility</p:attrName>
                                        </p:attrNameLst>
                                      </p:cBhvr>
                                      <p:to>
                                        <p:strVal val="visible"/>
                                      </p:to>
                                    </p:set>
                                    <p:animEffect transition="in" filter="fade">
                                      <p:cBhvr>
                                        <p:cTn id="40" dur="500"/>
                                        <p:tgtEl>
                                          <p:spTgt spid="188"/>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4">
                                            <p:txEl>
                                              <p:pRg st="4" end="4"/>
                                            </p:txEl>
                                          </p:spTgt>
                                        </p:tgtEl>
                                        <p:attrNameLst>
                                          <p:attrName>style.visibility</p:attrName>
                                        </p:attrNameLst>
                                      </p:cBhvr>
                                      <p:to>
                                        <p:strVal val="visible"/>
                                      </p:to>
                                    </p:set>
                                    <p:animEffect transition="in" filter="fade">
                                      <p:cBhvr>
                                        <p:cTn id="48" dur="500"/>
                                        <p:tgtEl>
                                          <p:spTgt spid="14">
                                            <p:txEl>
                                              <p:pRg st="4" end="4"/>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xEl>
                                              <p:pRg st="5" end="5"/>
                                            </p:txEl>
                                          </p:spTgt>
                                        </p:tgtEl>
                                        <p:attrNameLst>
                                          <p:attrName>style.visibility</p:attrName>
                                        </p:attrNameLst>
                                      </p:cBhvr>
                                      <p:to>
                                        <p:strVal val="visible"/>
                                      </p:to>
                                    </p:set>
                                    <p:animEffect transition="in" filter="fade">
                                      <p:cBhvr>
                                        <p:cTn id="52" dur="500"/>
                                        <p:tgtEl>
                                          <p:spTgt spid="14">
                                            <p:txEl>
                                              <p:pRg st="5" end="5"/>
                                            </p:txEl>
                                          </p:spTgt>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4">
                                            <p:txEl>
                                              <p:pRg st="6" end="6"/>
                                            </p:txEl>
                                          </p:spTgt>
                                        </p:tgtEl>
                                        <p:attrNameLst>
                                          <p:attrName>style.visibility</p:attrName>
                                        </p:attrNameLst>
                                      </p:cBhvr>
                                      <p:to>
                                        <p:strVal val="visible"/>
                                      </p:to>
                                    </p:set>
                                    <p:animEffect transition="in" filter="fade">
                                      <p:cBhvr>
                                        <p:cTn id="56" dur="500"/>
                                        <p:tgtEl>
                                          <p:spTgt spid="14">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
                                            <p:txEl>
                                              <p:pRg st="11" end="11"/>
                                            </p:txEl>
                                          </p:spTgt>
                                        </p:tgtEl>
                                        <p:attrNameLst>
                                          <p:attrName>style.visibility</p:attrName>
                                        </p:attrNameLst>
                                      </p:cBhvr>
                                      <p:to>
                                        <p:strVal val="visible"/>
                                      </p:to>
                                    </p:set>
                                    <p:animEffect transition="in" filter="fade">
                                      <p:cBhvr>
                                        <p:cTn id="61" dur="500"/>
                                        <p:tgtEl>
                                          <p:spTgt spid="14">
                                            <p:txEl>
                                              <p:pRg st="11" end="11"/>
                                            </p:txEl>
                                          </p:spTgt>
                                        </p:tgtEl>
                                      </p:cBhvr>
                                    </p:animEffect>
                                  </p:childTnLst>
                                </p:cTn>
                              </p:par>
                              <p:par>
                                <p:cTn id="62" presetID="22" presetClass="entr" presetSubtype="8"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left)">
                                      <p:cBhvr>
                                        <p:cTn id="64" dur="500"/>
                                        <p:tgtEl>
                                          <p:spTgt spid="74"/>
                                        </p:tgtEl>
                                      </p:cBhvr>
                                    </p:animEffect>
                                  </p:childTnLst>
                                </p:cTn>
                              </p:par>
                              <p:par>
                                <p:cTn id="65" presetID="22" presetClass="entr" presetSubtype="8" fill="hold"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left)">
                                      <p:cBhvr>
                                        <p:cTn id="67" dur="500"/>
                                        <p:tgtEl>
                                          <p:spTgt spid="73"/>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4">
                                            <p:txEl>
                                              <p:pRg st="12" end="12"/>
                                            </p:txEl>
                                          </p:spTgt>
                                        </p:tgtEl>
                                        <p:attrNameLst>
                                          <p:attrName>style.visibility</p:attrName>
                                        </p:attrNameLst>
                                      </p:cBhvr>
                                      <p:to>
                                        <p:strVal val="visible"/>
                                      </p:to>
                                    </p:set>
                                    <p:animEffect transition="in" filter="fade">
                                      <p:cBhvr>
                                        <p:cTn id="71" dur="500"/>
                                        <p:tgtEl>
                                          <p:spTgt spid="14">
                                            <p:txEl>
                                              <p:pRg st="12" end="12"/>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4">
                                            <p:txEl>
                                              <p:pRg st="13" end="13"/>
                                            </p:txEl>
                                          </p:spTgt>
                                        </p:tgtEl>
                                        <p:attrNameLst>
                                          <p:attrName>style.visibility</p:attrName>
                                        </p:attrNameLst>
                                      </p:cBhvr>
                                      <p:to>
                                        <p:strVal val="visible"/>
                                      </p:to>
                                    </p:set>
                                    <p:animEffect transition="in" filter="fade">
                                      <p:cBhvr>
                                        <p:cTn id="75" dur="500"/>
                                        <p:tgtEl>
                                          <p:spTgt spid="14">
                                            <p:txEl>
                                              <p:pRg st="13" end="13"/>
                                            </p:txEl>
                                          </p:spTgt>
                                        </p:tgtEl>
                                      </p:cBhvr>
                                    </p:animEffect>
                                  </p:childTnLst>
                                </p:cTn>
                              </p:par>
                            </p:childTnLst>
                          </p:cTn>
                        </p:par>
                        <p:par>
                          <p:cTn id="76" fill="hold">
                            <p:stCondLst>
                              <p:cond delay="1500"/>
                            </p:stCondLst>
                            <p:childTnLst>
                              <p:par>
                                <p:cTn id="77" presetID="10" presetClass="entr" presetSubtype="0" fill="hold" nodeType="afterEffect">
                                  <p:stCondLst>
                                    <p:cond delay="0"/>
                                  </p:stCondLst>
                                  <p:childTnLst>
                                    <p:set>
                                      <p:cBhvr>
                                        <p:cTn id="78" dur="1" fill="hold">
                                          <p:stCondLst>
                                            <p:cond delay="0"/>
                                          </p:stCondLst>
                                        </p:cTn>
                                        <p:tgtEl>
                                          <p:spTgt spid="14">
                                            <p:txEl>
                                              <p:pRg st="14" end="14"/>
                                            </p:txEl>
                                          </p:spTgt>
                                        </p:tgtEl>
                                        <p:attrNameLst>
                                          <p:attrName>style.visibility</p:attrName>
                                        </p:attrNameLst>
                                      </p:cBhvr>
                                      <p:to>
                                        <p:strVal val="visible"/>
                                      </p:to>
                                    </p:set>
                                    <p:animEffect transition="in" filter="fade">
                                      <p:cBhvr>
                                        <p:cTn id="79" dur="500"/>
                                        <p:tgtEl>
                                          <p:spTgt spid="14">
                                            <p:txEl>
                                              <p:pRg st="14" end="14"/>
                                            </p:txEl>
                                          </p:spTgt>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4">
                                            <p:txEl>
                                              <p:pRg st="15" end="15"/>
                                            </p:txEl>
                                          </p:spTgt>
                                        </p:tgtEl>
                                        <p:attrNameLst>
                                          <p:attrName>style.visibility</p:attrName>
                                        </p:attrNameLst>
                                      </p:cBhvr>
                                      <p:to>
                                        <p:strVal val="visible"/>
                                      </p:to>
                                    </p:set>
                                    <p:animEffect transition="in" filter="fade">
                                      <p:cBhvr>
                                        <p:cTn id="83" dur="5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471462" y="2691328"/>
            <a:ext cx="4033512" cy="369279"/>
          </a:xfrm>
          <a:prstGeom prst="rect">
            <a:avLst/>
          </a:prstGeom>
        </p:spPr>
        <p:txBody>
          <a:bodyPr wrap="square">
            <a:spAutoFit/>
          </a:bodyPr>
          <a:lstStyle/>
          <a:p>
            <a:pPr marL="0" marR="0" lvl="0" indent="0" algn="l" defTabSz="895985" rtl="0" eaLnBrk="1" fontAlgn="auto" latinLnBrk="0" hangingPunct="1">
              <a:lnSpc>
                <a:spcPct val="100000"/>
              </a:lnSpc>
              <a:spcBef>
                <a:spcPts val="0"/>
              </a:spcBef>
              <a:spcAft>
                <a:spcPts val="0"/>
              </a:spcAft>
              <a:buClrTx/>
              <a:buSzTx/>
              <a:buFontTx/>
              <a:buNone/>
              <a:defRPr/>
            </a:pPr>
            <a:r>
              <a:rPr kumimoji="0" lang="en-US" sz="1765"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sym typeface="Segoe UI" panose="020B0502040204020203" pitchFamily="34" charset="0"/>
              </a:rPr>
              <a:t> </a:t>
            </a:r>
            <a:endParaRPr kumimoji="0" lang="en-US" sz="1765"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sym typeface="Segoe UI" panose="020B0502040204020203" pitchFamily="34" charset="0"/>
            </a:endParaRPr>
          </a:p>
        </p:txBody>
      </p:sp>
      <p:pic>
        <p:nvPicPr>
          <p:cNvPr id="20" name="Picture 19"/>
          <p:cNvPicPr>
            <a:picLocks noChangeAspect="1"/>
          </p:cNvPicPr>
          <p:nvPr/>
        </p:nvPicPr>
        <p:blipFill rotWithShape="1">
          <a:blip r:embed="rId1"/>
          <a:srcRect r="5998"/>
          <a:stretch>
            <a:fillRect/>
          </a:stretch>
        </p:blipFill>
        <p:spPr>
          <a:xfrm>
            <a:off x="6660479" y="290523"/>
            <a:ext cx="5303839" cy="6309360"/>
          </a:xfrm>
          <a:prstGeom prst="rect">
            <a:avLst/>
          </a:prstGeom>
          <a:solidFill>
            <a:schemeClr val="bg1"/>
          </a:solidFill>
          <a:ln>
            <a:noFill/>
          </a:ln>
          <a:effectLst>
            <a:outerShdw blurRad="254000" dist="76200" dir="2700000" algn="tl" rotWithShape="0">
              <a:prstClr val="black">
                <a:alpha val="40000"/>
              </a:prstClr>
            </a:outerShdw>
          </a:effectLst>
        </p:spPr>
      </p:pic>
      <p:sp>
        <p:nvSpPr>
          <p:cNvPr id="8" name="Title 1"/>
          <p:cNvSpPr txBox="1"/>
          <p:nvPr/>
        </p:nvSpPr>
        <p:spPr>
          <a:xfrm>
            <a:off x="471462" y="1148146"/>
            <a:ext cx="6058140" cy="3086364"/>
          </a:xfrm>
          <a:prstGeom prst="rect">
            <a:avLst/>
          </a:prstGeom>
        </p:spPr>
        <p:txBody>
          <a:bodyPr/>
          <a:lstStyle>
            <a:lvl1pPr algn="l" defTabSz="91376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charset="-128"/>
                <a:cs typeface="Segoe UI" panose="020B0502040204020203" pitchFamily="34" charset="0"/>
              </a:defRPr>
            </a:lvl1pPr>
            <a:lvl2pPr algn="l" defTabSz="913765" rtl="0" eaLnBrk="0" fontAlgn="base" hangingPunct="0">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cs typeface="Segoe UI" panose="020B0502040204020203" pitchFamily="34" charset="0"/>
              </a:defRPr>
            </a:lvl2pPr>
            <a:lvl3pPr algn="l" defTabSz="913765" rtl="0" eaLnBrk="0" fontAlgn="base" hangingPunct="0">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cs typeface="Segoe UI" panose="020B0502040204020203" pitchFamily="34" charset="0"/>
              </a:defRPr>
            </a:lvl3pPr>
            <a:lvl4pPr algn="l" defTabSz="913765" rtl="0" eaLnBrk="0" fontAlgn="base" hangingPunct="0">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cs typeface="Segoe UI" panose="020B0502040204020203" pitchFamily="34" charset="0"/>
              </a:defRPr>
            </a:lvl4pPr>
            <a:lvl5pPr algn="l" defTabSz="913765" rtl="0" eaLnBrk="0" fontAlgn="base" hangingPunct="0">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cs typeface="Segoe UI" panose="020B0502040204020203" pitchFamily="34" charset="0"/>
              </a:defRPr>
            </a:lvl5pPr>
            <a:lvl6pPr marL="448310" algn="l" defTabSz="913765" rtl="0" fontAlgn="base">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defRPr>
            </a:lvl6pPr>
            <a:lvl7pPr marL="896620" algn="l" defTabSz="913765" rtl="0" fontAlgn="base">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defRPr>
            </a:lvl7pPr>
            <a:lvl8pPr marL="1344295" algn="l" defTabSz="913765" rtl="0" fontAlgn="base">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defRPr>
            </a:lvl8pPr>
            <a:lvl9pPr marL="1792605" algn="l" defTabSz="913765" rtl="0" fontAlgn="base">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defRPr>
            </a:lvl9pPr>
          </a:lstStyle>
          <a:p>
            <a:pPr marL="171450" lvl="0" indent="-171450">
              <a:spcBef>
                <a:spcPts val="1800"/>
              </a:spcBef>
              <a:spcAft>
                <a:spcPts val="0"/>
              </a:spcAft>
              <a:defRPr/>
            </a:pPr>
            <a:r>
              <a:rPr lang="en-US" sz="3300" i="1">
                <a:gradFill>
                  <a:gsLst>
                    <a:gs pos="1250">
                      <a:srgbClr val="1A1A1A"/>
                    </a:gs>
                    <a:gs pos="100000">
                      <a:srgbClr val="1A1A1A"/>
                    </a:gs>
                  </a:gsLst>
                  <a:lin ang="5400000" scaled="0"/>
                </a:gradFill>
              </a:rPr>
              <a:t>“Security is our top priority and we are committed to working with others across the industry to protect our customers.</a:t>
            </a:r>
            <a:r>
              <a:rPr kumimoji="0" lang="en-US" sz="33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a:ea typeface="MS PGothic" panose="020B0600070205080204" charset="-128"/>
                <a:cs typeface="Segoe UI" panose="020B0502040204020203" pitchFamily="34" charset="0"/>
              </a:rPr>
              <a:t>”</a:t>
            </a:r>
            <a:r>
              <a:rPr kumimoji="0" lang="en-US" sz="36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a:ea typeface="MS PGothic" panose="020B0600070205080204" charset="-128"/>
                <a:cs typeface="Segoe UI" panose="020B0502040204020203" pitchFamily="34" charset="0"/>
              </a:rPr>
              <a:t> </a:t>
            </a:r>
            <a:br>
              <a:rPr kumimoji="0" lang="en-US" sz="33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charset="-128"/>
                <a:cs typeface="Segoe UI Semilight" panose="020B0402040204020203" pitchFamily="34" charset="0"/>
              </a:rPr>
            </a:br>
            <a:br>
              <a:rPr kumimoji="0" lang="en-US" sz="33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charset="-128"/>
                <a:cs typeface="Segoe UI Semilight" panose="020B0402040204020203" pitchFamily="34" charset="0"/>
              </a:rPr>
            </a:br>
            <a: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charset="-128"/>
                <a:cs typeface="Segoe UI Semibold" panose="020B0702040204020203" pitchFamily="34" charset="0"/>
              </a:rPr>
              <a:t>Satya Nadella</a:t>
            </a:r>
            <a:b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charset="-128"/>
                <a:cs typeface="Segoe UI Semibold" panose="020B0702040204020203" pitchFamily="34" charset="0"/>
              </a:rPr>
            </a:br>
            <a:r>
              <a:rPr kumimoji="0" lang="en-US" sz="20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charset="-128"/>
                <a:cs typeface="Segoe UI Semibold" panose="020B0702040204020203" pitchFamily="34" charset="0"/>
              </a:rPr>
              <a:t>Chief Executive Officer, Microsoft Corporation</a:t>
            </a:r>
            <a:endParaRPr kumimoji="0" lang="en-US" sz="20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charset="-128"/>
              <a:cs typeface="Segoe UI Semibold" panose="020B0702040204020203" pitchFamily="34" charset="0"/>
            </a:endParaRPr>
          </a:p>
        </p:txBody>
      </p:sp>
      <p:sp>
        <p:nvSpPr>
          <p:cNvPr id="6" name="Rectangle 5"/>
          <p:cNvSpPr/>
          <p:nvPr/>
        </p:nvSpPr>
        <p:spPr>
          <a:xfrm>
            <a:off x="471462" y="4946695"/>
            <a:ext cx="5320657" cy="830997"/>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Ensuring security to enable your digital transformation through a comprehensive platform, unique intelligence, and broad partnerships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35302" y="3939747"/>
            <a:ext cx="6832648" cy="2617320"/>
            <a:chOff x="335302" y="3939747"/>
            <a:chExt cx="6832648" cy="2617320"/>
          </a:xfrm>
        </p:grpSpPr>
        <p:grpSp>
          <p:nvGrpSpPr>
            <p:cNvPr id="59" name="Group 58"/>
            <p:cNvGrpSpPr/>
            <p:nvPr/>
          </p:nvGrpSpPr>
          <p:grpSpPr>
            <a:xfrm>
              <a:off x="442867" y="3939747"/>
              <a:ext cx="6725083" cy="2617319"/>
              <a:chOff x="442867" y="3939747"/>
              <a:chExt cx="6725083" cy="2617319"/>
            </a:xfrm>
          </p:grpSpPr>
          <p:sp>
            <p:nvSpPr>
              <p:cNvPr id="13" name="Rectangle: Rounded Corners 12"/>
              <p:cNvSpPr/>
              <p:nvPr/>
            </p:nvSpPr>
            <p:spPr bwMode="auto">
              <a:xfrm>
                <a:off x="453755" y="3939748"/>
                <a:ext cx="6714195" cy="2607621"/>
              </a:xfrm>
              <a:prstGeom prst="roundRect">
                <a:avLst>
                  <a:gd name="adj" fmla="val 0"/>
                </a:avLst>
              </a:prstGeom>
              <a:solidFill>
                <a:schemeClr val="bg1">
                  <a:lumMod val="95000"/>
                  <a:alpha val="81000"/>
                </a:schemeClr>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en-US" sz="2355" b="0" u="none" strike="noStrike" kern="0" cap="none" spc="0" normalizeH="0" baseline="0" noProof="0" err="1">
                  <a:ln>
                    <a:noFill/>
                  </a:ln>
                  <a:gradFill>
                    <a:gsLst>
                      <a:gs pos="0">
                        <a:srgbClr val="1A1A1A"/>
                      </a:gs>
                      <a:gs pos="100000">
                        <a:srgbClr val="1A1A1A"/>
                      </a:gs>
                    </a:gsLst>
                    <a:lin ang="5400000" scaled="1"/>
                  </a:gradFill>
                  <a:effectLst/>
                  <a:uLnTx/>
                  <a:uFillTx/>
                  <a:latin typeface="Segoe UI" panose="020B0502040204020203"/>
                  <a:ea typeface="+mn-ea"/>
                  <a:cs typeface="Segoe UI" panose="020B0502040204020203" pitchFamily="34" charset="0"/>
                </a:endParaRPr>
              </a:p>
            </p:txBody>
          </p:sp>
          <p:sp>
            <p:nvSpPr>
              <p:cNvPr id="98" name="Rectangle 97"/>
              <p:cNvSpPr/>
              <p:nvPr/>
            </p:nvSpPr>
            <p:spPr bwMode="auto">
              <a:xfrm rot="16200000">
                <a:off x="-598171" y="4980785"/>
                <a:ext cx="2617319" cy="535243"/>
              </a:xfrm>
              <a:prstGeom prst="rect">
                <a:avLst/>
              </a:prstGeom>
              <a:solidFill>
                <a:schemeClr val="bg1">
                  <a:lumMod val="50000"/>
                </a:schemeClr>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239" name="Content Placeholder 2"/>
            <p:cNvSpPr txBox="1"/>
            <p:nvPr/>
          </p:nvSpPr>
          <p:spPr>
            <a:xfrm rot="16200000">
              <a:off x="-613972" y="4889021"/>
              <a:ext cx="2617320" cy="718772"/>
            </a:xfrm>
            <a:prstGeom prst="rect">
              <a:avLst/>
            </a:prstGeom>
            <a:effectLst/>
          </p:spPr>
          <p:txBody>
            <a:bodyPr anchor="ctr">
              <a:noAutofit/>
            </a:bodyPr>
            <a:lstStyle>
              <a:lvl1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4080" kern="1200" spc="0" baseline="0">
                  <a:gradFill>
                    <a:gsLst>
                      <a:gs pos="1250">
                        <a:schemeClr val="tx1"/>
                      </a:gs>
                      <a:gs pos="100000">
                        <a:schemeClr val="tx1"/>
                      </a:gs>
                    </a:gsLst>
                    <a:lin ang="5400000" scaled="0"/>
                  </a:gradFill>
                  <a:latin typeface="+mj-lt"/>
                  <a:ea typeface="+mn-ea"/>
                  <a:cs typeface="+mn-cs"/>
                </a:defRPr>
              </a:lvl1pPr>
              <a:lvl2pPr marL="349885"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450" kern="1200" spc="0" baseline="0">
                  <a:gradFill>
                    <a:gsLst>
                      <a:gs pos="1250">
                        <a:schemeClr val="tx1"/>
                      </a:gs>
                      <a:gs pos="100000">
                        <a:schemeClr val="tx1"/>
                      </a:gs>
                    </a:gsLst>
                    <a:lin ang="5400000" scaled="0"/>
                  </a:gradFill>
                  <a:latin typeface="+mn-lt"/>
                  <a:ea typeface="+mn-ea"/>
                  <a:cs typeface="+mn-cs"/>
                </a:defRPr>
              </a:lvl2pPr>
              <a:lvl3pPr marL="58293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5pPr>
              <a:lvl6pPr marL="261620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6pPr>
              <a:lvl7pPr marL="309181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7pPr>
              <a:lvl8pPr marL="356743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8pPr>
              <a:lvl9pPr marL="404304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9pPr>
            </a:lstStyle>
            <a:p>
              <a:pPr marL="224155" marR="0" lvl="0" indent="-224155" algn="ctr" defTabSz="895985" rtl="0" eaLnBrk="1" fontAlgn="auto" latinLnBrk="0" hangingPunct="1">
                <a:lnSpc>
                  <a:spcPct val="100000"/>
                </a:lnSpc>
                <a:spcBef>
                  <a:spcPts val="980"/>
                </a:spcBef>
                <a:spcAft>
                  <a:spcPts val="0"/>
                </a:spcAft>
                <a:buClrTx/>
                <a:buSzPct val="90000"/>
                <a:buFont typeface="Arial" panose="020B0604020202020204" pitchFamily="34" charset="0"/>
                <a:buNone/>
                <a:defRPr/>
              </a:pPr>
              <a:r>
                <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rPr>
                <a:t>Engagement Styles</a:t>
              </a:r>
              <a:endPar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grpSp>
      <p:sp>
        <p:nvSpPr>
          <p:cNvPr id="53" name="Rectangle 52"/>
          <p:cNvSpPr/>
          <p:nvPr/>
        </p:nvSpPr>
        <p:spPr bwMode="auto">
          <a:xfrm>
            <a:off x="8489305" y="4676391"/>
            <a:ext cx="2122881" cy="1638745"/>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noAutofit/>
          </a:bodyPr>
          <a:lstStyle/>
          <a:p>
            <a:pPr algn="ctr" defTabSz="932180"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8" name="Rectangle 17"/>
          <p:cNvSpPr/>
          <p:nvPr/>
        </p:nvSpPr>
        <p:spPr bwMode="auto">
          <a:xfrm>
            <a:off x="8489305" y="1837689"/>
            <a:ext cx="2122881" cy="1638745"/>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noAutofit/>
          </a:bodyPr>
          <a:lstStyle/>
          <a:p>
            <a:pPr algn="ctr" defTabSz="932180"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Rectangle: Rounded Corners 9"/>
          <p:cNvSpPr/>
          <p:nvPr/>
        </p:nvSpPr>
        <p:spPr bwMode="auto">
          <a:xfrm>
            <a:off x="449331" y="1145548"/>
            <a:ext cx="6714188" cy="2539595"/>
          </a:xfrm>
          <a:prstGeom prst="roundRect">
            <a:avLst>
              <a:gd name="adj" fmla="val 0"/>
            </a:avLst>
          </a:prstGeom>
          <a:solidFill>
            <a:schemeClr val="bg1">
              <a:lumMod val="95000"/>
              <a:alpha val="81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en-US" sz="2355" b="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42" name="Rectangle 241"/>
          <p:cNvSpPr/>
          <p:nvPr/>
        </p:nvSpPr>
        <p:spPr bwMode="auto">
          <a:xfrm>
            <a:off x="449330" y="1145548"/>
            <a:ext cx="6714189" cy="450077"/>
          </a:xfrm>
          <a:prstGeom prst="rect">
            <a:avLst/>
          </a:prstGeom>
          <a:solidFill>
            <a:schemeClr val="accent5"/>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en-US" sz="2355" b="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6" name="Title 5"/>
          <p:cNvSpPr>
            <a:spLocks noGrp="1"/>
          </p:cNvSpPr>
          <p:nvPr>
            <p:ph type="title"/>
          </p:nvPr>
        </p:nvSpPr>
        <p:spPr/>
        <p:txBody>
          <a:bodyPr/>
          <a:lstStyle/>
          <a:p>
            <a:r>
              <a:rPr lang="en-US"/>
              <a:t>Next steps</a:t>
            </a:r>
            <a:endParaRPr lang="en-US"/>
          </a:p>
        </p:txBody>
      </p:sp>
      <p:sp>
        <p:nvSpPr>
          <p:cNvPr id="7" name="Content Placeholder 2"/>
          <p:cNvSpPr txBox="1"/>
          <p:nvPr/>
        </p:nvSpPr>
        <p:spPr>
          <a:xfrm>
            <a:off x="508709" y="1059074"/>
            <a:ext cx="3436638" cy="623024"/>
          </a:xfrm>
          <a:prstGeom prst="rect">
            <a:avLst/>
          </a:prstGeom>
          <a:effectLst/>
        </p:spPr>
        <p:txBody>
          <a:bodyPr anchor="ctr">
            <a:noAutofit/>
          </a:bodyPr>
          <a:lstStyle>
            <a:lvl1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4080" kern="1200" spc="0" baseline="0">
                <a:gradFill>
                  <a:gsLst>
                    <a:gs pos="1250">
                      <a:schemeClr val="tx1"/>
                    </a:gs>
                    <a:gs pos="100000">
                      <a:schemeClr val="tx1"/>
                    </a:gs>
                  </a:gsLst>
                  <a:lin ang="5400000" scaled="0"/>
                </a:gradFill>
                <a:latin typeface="+mj-lt"/>
                <a:ea typeface="+mn-ea"/>
                <a:cs typeface="+mn-cs"/>
              </a:defRPr>
            </a:lvl1pPr>
            <a:lvl2pPr marL="349885"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450" kern="1200" spc="0" baseline="0">
                <a:gradFill>
                  <a:gsLst>
                    <a:gs pos="1250">
                      <a:schemeClr val="tx1"/>
                    </a:gs>
                    <a:gs pos="100000">
                      <a:schemeClr val="tx1"/>
                    </a:gs>
                  </a:gsLst>
                  <a:lin ang="5400000" scaled="0"/>
                </a:gradFill>
                <a:latin typeface="+mn-lt"/>
                <a:ea typeface="+mn-ea"/>
                <a:cs typeface="+mn-cs"/>
              </a:defRPr>
            </a:lvl2pPr>
            <a:lvl3pPr marL="58293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5pPr>
            <a:lvl6pPr marL="261620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6pPr>
            <a:lvl7pPr marL="309181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7pPr>
            <a:lvl8pPr marL="356743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8pPr>
            <a:lvl9pPr marL="404304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9pPr>
          </a:lstStyle>
          <a:p>
            <a:pPr marL="224155" marR="0" lvl="0" indent="-224155" algn="l" defTabSz="895985" rtl="0" eaLnBrk="1" fontAlgn="auto" latinLnBrk="0" hangingPunct="1">
              <a:lnSpc>
                <a:spcPct val="100000"/>
              </a:lnSpc>
              <a:spcBef>
                <a:spcPts val="980"/>
              </a:spcBef>
              <a:spcAft>
                <a:spcPts val="0"/>
              </a:spcAft>
              <a:buClrTx/>
              <a:buSzPct val="90000"/>
              <a:buFont typeface="Arial" panose="020B0604020202020204" pitchFamily="34" charset="0"/>
              <a:buNone/>
              <a:defRPr/>
            </a:pPr>
            <a:r>
              <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rPr>
              <a:t>CISO Workshop</a:t>
            </a:r>
            <a:endPar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grpSp>
        <p:nvGrpSpPr>
          <p:cNvPr id="83" name="Group 82"/>
          <p:cNvGrpSpPr/>
          <p:nvPr/>
        </p:nvGrpSpPr>
        <p:grpSpPr>
          <a:xfrm>
            <a:off x="7316371" y="1011199"/>
            <a:ext cx="4468748" cy="5536170"/>
            <a:chOff x="7316371" y="1011199"/>
            <a:chExt cx="4468748" cy="5536170"/>
          </a:xfrm>
        </p:grpSpPr>
        <p:sp>
          <p:nvSpPr>
            <p:cNvPr id="72" name="Rectangle: Rounded Corners 71"/>
            <p:cNvSpPr/>
            <p:nvPr/>
          </p:nvSpPr>
          <p:spPr bwMode="auto">
            <a:xfrm>
              <a:off x="7316371" y="1145547"/>
              <a:ext cx="4468748" cy="5401822"/>
            </a:xfrm>
            <a:prstGeom prst="roundRect">
              <a:avLst>
                <a:gd name="adj" fmla="val 0"/>
              </a:avLst>
            </a:pr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en-US" sz="2355" b="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2" name="Group 1"/>
            <p:cNvGrpSpPr/>
            <p:nvPr/>
          </p:nvGrpSpPr>
          <p:grpSpPr>
            <a:xfrm>
              <a:off x="7316371" y="1011199"/>
              <a:ext cx="4468747" cy="718772"/>
              <a:chOff x="8790449" y="1011200"/>
              <a:chExt cx="3126595" cy="718772"/>
            </a:xfrm>
            <a:solidFill>
              <a:schemeClr val="bg1">
                <a:lumMod val="50000"/>
              </a:schemeClr>
            </a:solidFill>
          </p:grpSpPr>
          <p:sp>
            <p:nvSpPr>
              <p:cNvPr id="96" name="Rectangle 95"/>
              <p:cNvSpPr/>
              <p:nvPr/>
            </p:nvSpPr>
            <p:spPr bwMode="auto">
              <a:xfrm>
                <a:off x="8790449" y="1145548"/>
                <a:ext cx="3126595" cy="450077"/>
              </a:xfrm>
              <a:prstGeom prst="rect">
                <a:avLst/>
              </a:prstGeom>
              <a:grp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en-US" sz="2355" b="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75" name="Content Placeholder 2"/>
              <p:cNvSpPr txBox="1"/>
              <p:nvPr/>
            </p:nvSpPr>
            <p:spPr>
              <a:xfrm>
                <a:off x="8870328" y="1011200"/>
                <a:ext cx="3046716" cy="718772"/>
              </a:xfrm>
              <a:prstGeom prst="rect">
                <a:avLst/>
              </a:prstGeom>
              <a:noFill/>
              <a:ln>
                <a:noFill/>
              </a:ln>
              <a:effectLst/>
            </p:spPr>
            <p:txBody>
              <a:bodyPr anchor="ctr">
                <a:noAutofit/>
              </a:bodyPr>
              <a:lstStyle>
                <a:lvl1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4080" kern="1200" spc="0" baseline="0">
                    <a:gradFill>
                      <a:gsLst>
                        <a:gs pos="1250">
                          <a:schemeClr val="tx1"/>
                        </a:gs>
                        <a:gs pos="100000">
                          <a:schemeClr val="tx1"/>
                        </a:gs>
                      </a:gsLst>
                      <a:lin ang="5400000" scaled="0"/>
                    </a:gradFill>
                    <a:latin typeface="+mj-lt"/>
                    <a:ea typeface="+mn-ea"/>
                    <a:cs typeface="+mn-cs"/>
                  </a:defRPr>
                </a:lvl1pPr>
                <a:lvl2pPr marL="349885"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450" kern="1200" spc="0" baseline="0">
                    <a:gradFill>
                      <a:gsLst>
                        <a:gs pos="1250">
                          <a:schemeClr val="tx1"/>
                        </a:gs>
                        <a:gs pos="100000">
                          <a:schemeClr val="tx1"/>
                        </a:gs>
                      </a:gsLst>
                      <a:lin ang="5400000" scaled="0"/>
                    </a:gradFill>
                    <a:latin typeface="+mn-lt"/>
                    <a:ea typeface="+mn-ea"/>
                    <a:cs typeface="+mn-cs"/>
                  </a:defRPr>
                </a:lvl2pPr>
                <a:lvl3pPr marL="58293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5pPr>
                <a:lvl6pPr marL="261620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6pPr>
                <a:lvl7pPr marL="309181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7pPr>
                <a:lvl8pPr marL="356743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8pPr>
                <a:lvl9pPr marL="404304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9pPr>
              </a:lstStyle>
              <a:p>
                <a:pPr marL="224155" marR="0" lvl="0" indent="-224155" algn="l" defTabSz="895985" rtl="0" eaLnBrk="1" fontAlgn="auto" latinLnBrk="0" hangingPunct="1">
                  <a:lnSpc>
                    <a:spcPct val="100000"/>
                  </a:lnSpc>
                  <a:spcBef>
                    <a:spcPts val="980"/>
                  </a:spcBef>
                  <a:spcAft>
                    <a:spcPts val="0"/>
                  </a:spcAft>
                  <a:buClrTx/>
                  <a:buSzPct val="90000"/>
                  <a:buFont typeface="Arial" panose="020B0604020202020204" pitchFamily="34" charset="0"/>
                  <a:buNone/>
                  <a:defRPr/>
                </a:pPr>
                <a:r>
                  <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rPr>
                  <a:t>Next Steps</a:t>
                </a:r>
                <a:endParaRPr kumimoji="0" lang="en-US" sz="1600" b="1" u="none" strike="noStrike" kern="0" cap="all" spc="0" normalizeH="0" baseline="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grpSp>
      </p:grpSp>
      <p:sp>
        <p:nvSpPr>
          <p:cNvPr id="29" name="TextBox 28"/>
          <p:cNvSpPr txBox="1"/>
          <p:nvPr/>
        </p:nvSpPr>
        <p:spPr>
          <a:xfrm>
            <a:off x="2399427" y="2946010"/>
            <a:ext cx="2862370" cy="54864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noAutofit/>
          </a:bodyPr>
          <a:lstStyle>
            <a:defPPr>
              <a:defRPr lang="en-US"/>
            </a:defPPr>
            <a:lvl1pPr algn="ctr" defTabSz="932180" fontAlgn="base">
              <a:lnSpc>
                <a:spcPct val="90000"/>
              </a:lnSpc>
              <a:spcBef>
                <a:spcPct val="0"/>
              </a:spcBef>
              <a:spcAft>
                <a:spcPts val="400"/>
              </a:spcAft>
              <a:defRPr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Build plan to work together</a:t>
            </a:r>
            <a:endParaRPr lang="en-US"/>
          </a:p>
        </p:txBody>
      </p:sp>
      <p:sp>
        <p:nvSpPr>
          <p:cNvPr id="317" name="TextBox 316"/>
          <p:cNvSpPr txBox="1"/>
          <p:nvPr/>
        </p:nvSpPr>
        <p:spPr>
          <a:xfrm>
            <a:off x="8276223" y="2983238"/>
            <a:ext cx="2549044" cy="489365"/>
          </a:xfrm>
          <a:prstGeom prst="rect">
            <a:avLst/>
          </a:prstGeom>
          <a:noFill/>
          <a:effectLst/>
        </p:spPr>
        <p:txBody>
          <a:bodyPr wrap="square" lIns="182880" tIns="146304" rIns="182880" bIns="146304" rtlCol="0" anchor="ctr">
            <a:spAutoFit/>
          </a:bodyPr>
          <a:lstStyle/>
          <a:p>
            <a:pPr marR="0" lvl="0" indent="0" algn="ctr" defTabSz="932180" fontAlgn="base">
              <a:lnSpc>
                <a:spcPct val="90000"/>
              </a:lnSpc>
              <a:spcBef>
                <a:spcPct val="0"/>
              </a:spcBef>
              <a:spcAft>
                <a:spcPts val="400"/>
              </a:spcAft>
              <a:buClrTx/>
              <a:buSzTx/>
              <a:buFontTx/>
              <a:buNone/>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Identify participants</a:t>
            </a:r>
            <a:endPar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cxnSp>
        <p:nvCxnSpPr>
          <p:cNvPr id="50" name="Straight Arrow Connector 49"/>
          <p:cNvCxnSpPr/>
          <p:nvPr/>
        </p:nvCxnSpPr>
        <p:spPr>
          <a:xfrm>
            <a:off x="9550745" y="4249348"/>
            <a:ext cx="0" cy="36747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pic>
        <p:nvPicPr>
          <p:cNvPr id="5" name="Slide Zoom 4">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8650156" y="1996808"/>
            <a:ext cx="1801178" cy="1013162"/>
          </a:xfrm>
          <a:prstGeom prst="rect">
            <a:avLst/>
          </a:prstGeom>
          <a:solidFill>
            <a:schemeClr val="bg1"/>
          </a:solidFill>
          <a:ln>
            <a:noFill/>
            <a:headEnd type="none" w="med" len="med"/>
            <a:tailEnd type="none" w="med" len="med"/>
          </a:ln>
          <a:effectLst/>
        </p:spPr>
      </p:pic>
      <p:sp>
        <p:nvSpPr>
          <p:cNvPr id="37" name="TextBox 36"/>
          <p:cNvSpPr txBox="1"/>
          <p:nvPr/>
        </p:nvSpPr>
        <p:spPr>
          <a:xfrm>
            <a:off x="8252099" y="5820406"/>
            <a:ext cx="2549044" cy="489365"/>
          </a:xfrm>
          <a:prstGeom prst="rect">
            <a:avLst/>
          </a:prstGeom>
          <a:noFill/>
          <a:effectLst/>
        </p:spPr>
        <p:txBody>
          <a:bodyPr wrap="square" lIns="182880" tIns="146304" rIns="182880" bIns="146304" rtlCol="0" anchor="ctr">
            <a:spAutoFit/>
          </a:bodyPr>
          <a:lstStyle/>
          <a:p>
            <a:pPr algn="ctr" defTabSz="932180" fontAlgn="base">
              <a:lnSpc>
                <a:spcPct val="90000"/>
              </a:lnSpc>
              <a:spcBef>
                <a:spcPct val="0"/>
              </a:spcBef>
              <a:spcAft>
                <a:spcPts val="400"/>
              </a:spcAf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Your priorities</a:t>
            </a:r>
            <a:endPar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 name="Slide Zoom 10">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8650156" y="4843913"/>
            <a:ext cx="1801178" cy="1013163"/>
          </a:xfrm>
          <a:prstGeom prst="rect">
            <a:avLst/>
          </a:prstGeom>
          <a:ln w="3175">
            <a:solidFill>
              <a:prstClr val="lightGray"/>
            </a:solidFill>
          </a:ln>
        </p:spPr>
      </p:pic>
      <p:grpSp>
        <p:nvGrpSpPr>
          <p:cNvPr id="23" name="Group 22"/>
          <p:cNvGrpSpPr/>
          <p:nvPr/>
        </p:nvGrpSpPr>
        <p:grpSpPr>
          <a:xfrm>
            <a:off x="1240489" y="4253256"/>
            <a:ext cx="1587301" cy="2048423"/>
            <a:chOff x="1240489" y="4253256"/>
            <a:chExt cx="1587301" cy="2048423"/>
          </a:xfrm>
        </p:grpSpPr>
        <p:sp>
          <p:nvSpPr>
            <p:cNvPr id="56" name="Rectangle 55"/>
            <p:cNvSpPr/>
            <p:nvPr/>
          </p:nvSpPr>
          <p:spPr bwMode="auto">
            <a:xfrm>
              <a:off x="1300104" y="4278025"/>
              <a:ext cx="1468072" cy="202365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noAutofit/>
            </a:bodyPr>
            <a:lstStyle/>
            <a:p>
              <a:pPr algn="ctr" defTabSz="932180"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5" name="Rectangle 24"/>
            <p:cNvSpPr/>
            <p:nvPr/>
          </p:nvSpPr>
          <p:spPr>
            <a:xfrm>
              <a:off x="1240489" y="4253256"/>
              <a:ext cx="1587301" cy="68326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182880" tIns="146304" rIns="182880" bIns="146304" rtlCol="0" anchor="ctr">
              <a:spAutoFit/>
            </a:bodyPr>
            <a:lstStyle/>
            <a:p>
              <a:pPr marR="0" lvl="0" indent="0" algn="ctr" defTabSz="932180" fontAlgn="base">
                <a:lnSpc>
                  <a:spcPct val="90000"/>
                </a:lnSpc>
                <a:spcBef>
                  <a:spcPct val="0"/>
                </a:spcBef>
                <a:spcAft>
                  <a:spcPts val="400"/>
                </a:spcAft>
                <a:buClrTx/>
                <a:buSzTx/>
                <a:buFontTx/>
                <a:buNone/>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Single Day</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i="1">
                  <a:gradFill>
                    <a:gsLst>
                      <a:gs pos="0">
                        <a:schemeClr val="tx1"/>
                      </a:gs>
                      <a:gs pos="100000">
                        <a:schemeClr val="tx1"/>
                      </a:gs>
                    </a:gsLst>
                    <a:lin ang="5400000" scaled="0"/>
                  </a:gradFill>
                  <a:latin typeface="Segoe UI" panose="020B0502040204020203" pitchFamily="34" charset="0"/>
                  <a:cs typeface="Segoe UI" panose="020B0502040204020203" pitchFamily="34" charset="0"/>
                </a:rPr>
                <a:t>More Effective</a:t>
              </a:r>
              <a:endParaRPr lang="en-US" sz="1400" i="1">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nvGrpSpPr>
            <p:cNvPr id="20" name="Group 19"/>
            <p:cNvGrpSpPr/>
            <p:nvPr/>
          </p:nvGrpSpPr>
          <p:grpSpPr>
            <a:xfrm>
              <a:off x="1683118" y="4893074"/>
              <a:ext cx="643605" cy="1242256"/>
              <a:chOff x="1345655" y="4981650"/>
              <a:chExt cx="643605" cy="1419149"/>
            </a:xfrm>
          </p:grpSpPr>
          <p:sp>
            <p:nvSpPr>
              <p:cNvPr id="12" name="Rectangle 11"/>
              <p:cNvSpPr/>
              <p:nvPr/>
            </p:nvSpPr>
            <p:spPr bwMode="auto">
              <a:xfrm>
                <a:off x="1345655" y="5598831"/>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1" name="Rectangle 40"/>
              <p:cNvSpPr/>
              <p:nvPr/>
            </p:nvSpPr>
            <p:spPr bwMode="auto">
              <a:xfrm>
                <a:off x="1345655" y="6223474"/>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2" name="Rectangle 41"/>
              <p:cNvSpPr/>
              <p:nvPr/>
            </p:nvSpPr>
            <p:spPr bwMode="auto">
              <a:xfrm>
                <a:off x="1345655" y="58070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3" name="Rectangle 42"/>
              <p:cNvSpPr/>
              <p:nvPr/>
            </p:nvSpPr>
            <p:spPr bwMode="auto">
              <a:xfrm>
                <a:off x="1345655" y="6015261"/>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4" name="Rectangle 43"/>
              <p:cNvSpPr/>
              <p:nvPr/>
            </p:nvSpPr>
            <p:spPr bwMode="auto">
              <a:xfrm>
                <a:off x="1345655" y="4981650"/>
                <a:ext cx="643605" cy="4967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6" name="Rectangle 45"/>
              <p:cNvSpPr/>
              <p:nvPr/>
            </p:nvSpPr>
            <p:spPr bwMode="auto">
              <a:xfrm>
                <a:off x="1345655" y="4981650"/>
                <a:ext cx="643605" cy="1419149"/>
              </a:xfrm>
              <a:prstGeom prst="rect">
                <a:avLst/>
              </a:prstGeom>
              <a:noFill/>
              <a:ln>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grpSp>
      <p:grpSp>
        <p:nvGrpSpPr>
          <p:cNvPr id="19" name="Group 18"/>
          <p:cNvGrpSpPr/>
          <p:nvPr/>
        </p:nvGrpSpPr>
        <p:grpSpPr>
          <a:xfrm>
            <a:off x="2949112" y="4253256"/>
            <a:ext cx="3923904" cy="2048423"/>
            <a:chOff x="2949112" y="4253256"/>
            <a:chExt cx="3923904" cy="2048423"/>
          </a:xfrm>
        </p:grpSpPr>
        <p:sp>
          <p:nvSpPr>
            <p:cNvPr id="54" name="Rectangle 53"/>
            <p:cNvSpPr/>
            <p:nvPr/>
          </p:nvSpPr>
          <p:spPr bwMode="auto">
            <a:xfrm>
              <a:off x="2949112" y="4278025"/>
              <a:ext cx="3923904" cy="202365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37160" rIns="91440" bIns="137160" numCol="1" spcCol="0" rtlCol="0" fromWordArt="0" anchor="ctr" anchorCtr="0" forceAA="0" compatLnSpc="1">
              <a:noAutofit/>
            </a:bodyPr>
            <a:lstStyle/>
            <a:p>
              <a:pPr algn="ctr" defTabSz="932180" fontAlgn="base">
                <a:lnSpc>
                  <a:spcPct val="90000"/>
                </a:lnSpc>
                <a:spcBef>
                  <a:spcPct val="0"/>
                </a:spcBef>
                <a:spcAft>
                  <a:spcPts val="400"/>
                </a:spcAft>
              </a:pPr>
              <a:endParaRPr lang="en-US" sz="14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58" name="Group 57"/>
            <p:cNvGrpSpPr/>
            <p:nvPr/>
          </p:nvGrpSpPr>
          <p:grpSpPr>
            <a:xfrm>
              <a:off x="2949112" y="4253256"/>
              <a:ext cx="3923904" cy="1241376"/>
              <a:chOff x="2937195" y="4320663"/>
              <a:chExt cx="3923904" cy="1241376"/>
            </a:xfrm>
          </p:grpSpPr>
          <p:sp>
            <p:nvSpPr>
              <p:cNvPr id="68" name="TextBox 67"/>
              <p:cNvSpPr txBox="1"/>
              <p:nvPr/>
            </p:nvSpPr>
            <p:spPr>
              <a:xfrm>
                <a:off x="2937195" y="4320663"/>
                <a:ext cx="3923904" cy="683264"/>
              </a:xfrm>
              <a:prstGeom prst="rect">
                <a:avLst/>
              </a:prstGeom>
              <a:noFill/>
              <a:effectLst/>
            </p:spPr>
            <p:txBody>
              <a:bodyPr wrap="square" lIns="182880" tIns="146304" rIns="182880" bIns="146304" rtlCol="0" anchor="ctr">
                <a:spAutoFit/>
              </a:bodyPr>
              <a:lstStyle/>
              <a:p>
                <a:pPr marR="0" lvl="0" indent="0" algn="ctr" defTabSz="932180" fontAlgn="base">
                  <a:lnSpc>
                    <a:spcPct val="90000"/>
                  </a:lnSpc>
                  <a:spcBef>
                    <a:spcPct val="0"/>
                  </a:spcBef>
                  <a:spcAft>
                    <a:spcPts val="400"/>
                  </a:spcAft>
                  <a:buClrTx/>
                  <a:buSzTx/>
                  <a:buFontTx/>
                  <a:buNone/>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Topic by Topic</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i="1">
                    <a:gradFill>
                      <a:gsLst>
                        <a:gs pos="0">
                          <a:schemeClr val="tx1"/>
                        </a:gs>
                        <a:gs pos="100000">
                          <a:schemeClr val="tx1"/>
                        </a:gs>
                      </a:gsLst>
                      <a:lin ang="5400000" scaled="0"/>
                    </a:gradFill>
                    <a:latin typeface="Segoe UI" panose="020B0502040204020203" pitchFamily="34" charset="0"/>
                    <a:cs typeface="Segoe UI" panose="020B0502040204020203" pitchFamily="34" charset="0"/>
                  </a:rPr>
                  <a:t>Slower, but Easier to Schedule All Attendees</a:t>
                </a:r>
                <a:endParaRPr lang="en-US" sz="1400" i="1">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47" name="Rectangle 46"/>
              <p:cNvSpPr/>
              <p:nvPr/>
            </p:nvSpPr>
            <p:spPr bwMode="auto">
              <a:xfrm>
                <a:off x="3078435" y="5065246"/>
                <a:ext cx="643605" cy="4967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8" name="Rectangle 47"/>
              <p:cNvSpPr/>
              <p:nvPr/>
            </p:nvSpPr>
            <p:spPr bwMode="auto">
              <a:xfrm>
                <a:off x="3829188"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9" name="Rectangle 48"/>
              <p:cNvSpPr/>
              <p:nvPr/>
            </p:nvSpPr>
            <p:spPr bwMode="auto">
              <a:xfrm>
                <a:off x="6081446"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1" name="Rectangle 50"/>
              <p:cNvSpPr/>
              <p:nvPr/>
            </p:nvSpPr>
            <p:spPr bwMode="auto">
              <a:xfrm>
                <a:off x="4579941"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2" name="Rectangle 51"/>
              <p:cNvSpPr/>
              <p:nvPr/>
            </p:nvSpPr>
            <p:spPr bwMode="auto">
              <a:xfrm>
                <a:off x="5330694" y="5065246"/>
                <a:ext cx="643605" cy="177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grpSp>
      <p:sp>
        <p:nvSpPr>
          <p:cNvPr id="80" name="TextBox 79"/>
          <p:cNvSpPr txBox="1"/>
          <p:nvPr/>
        </p:nvSpPr>
        <p:spPr>
          <a:xfrm>
            <a:off x="8276223" y="3818156"/>
            <a:ext cx="2549044" cy="489365"/>
          </a:xfrm>
          <a:prstGeom prst="rect">
            <a:avLst/>
          </a:prstGeom>
          <a:noFill/>
          <a:effectLst/>
        </p:spPr>
        <p:txBody>
          <a:bodyPr wrap="square" lIns="182880" tIns="146304" rIns="182880" bIns="146304" rtlCol="0" anchor="ctr">
            <a:spAutoFit/>
          </a:bodyPr>
          <a:lstStyle/>
          <a:p>
            <a:pPr algn="ctr" defTabSz="932180" fontAlgn="base">
              <a:lnSpc>
                <a:spcPct val="90000"/>
              </a:lnSpc>
              <a:spcBef>
                <a:spcPct val="0"/>
              </a:spcBef>
              <a:spcAft>
                <a:spcPts val="400"/>
              </a:spcAft>
              <a:defRPr/>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Choose engagement style</a:t>
            </a:r>
            <a:endPar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cxnSp>
        <p:nvCxnSpPr>
          <p:cNvPr id="82" name="Straight Arrow Connector 81"/>
          <p:cNvCxnSpPr/>
          <p:nvPr/>
        </p:nvCxnSpPr>
        <p:spPr>
          <a:xfrm>
            <a:off x="9550745" y="3535101"/>
            <a:ext cx="0" cy="36747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60" name="Rectangle 59"/>
          <p:cNvSpPr/>
          <p:nvPr/>
        </p:nvSpPr>
        <p:spPr bwMode="auto">
          <a:xfrm>
            <a:off x="661396" y="1739389"/>
            <a:ext cx="2862370" cy="54864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noAutofit/>
          </a:bodyPr>
          <a:lstStyle/>
          <a:p>
            <a:pPr algn="ctr" defTabSz="932180" fontAlgn="base">
              <a:lnSpc>
                <a:spcPct val="90000"/>
              </a:lnSpc>
              <a:spcBef>
                <a:spcPct val="0"/>
              </a:spcBef>
              <a:spcAft>
                <a:spcPts val="400"/>
              </a:spcAft>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Your strategy </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and priorities</a:t>
            </a:r>
            <a:endPar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0" name="Rectangle 89"/>
          <p:cNvSpPr/>
          <p:nvPr/>
        </p:nvSpPr>
        <p:spPr bwMode="auto">
          <a:xfrm>
            <a:off x="4118533" y="1739389"/>
            <a:ext cx="2862370" cy="54864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noAutofit/>
          </a:bodyPr>
          <a:lstStyle/>
          <a:p>
            <a:pPr algn="ctr" defTabSz="932180" fontAlgn="base">
              <a:lnSpc>
                <a:spcPct val="90000"/>
              </a:lnSpc>
              <a:spcBef>
                <a:spcPct val="0"/>
              </a:spcBef>
              <a:spcAft>
                <a:spcPts val="400"/>
              </a:spcAft>
            </a:pP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Recommended strategies </a:t>
            </a:r>
            <a:b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and capabilities</a:t>
            </a:r>
            <a:endParaRPr lang="en-US" sz="14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cxnSp>
        <p:nvCxnSpPr>
          <p:cNvPr id="63" name="Connector: Elbow 62"/>
          <p:cNvCxnSpPr>
            <a:stCxn id="60" idx="3"/>
            <a:endCxn id="29" idx="0"/>
          </p:cNvCxnSpPr>
          <p:nvPr/>
        </p:nvCxnSpPr>
        <p:spPr>
          <a:xfrm>
            <a:off x="3523766" y="2013709"/>
            <a:ext cx="306846" cy="932301"/>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92" name="Connector: Elbow 91"/>
          <p:cNvCxnSpPr>
            <a:stCxn id="90" idx="1"/>
            <a:endCxn id="29" idx="0"/>
          </p:cNvCxnSpPr>
          <p:nvPr/>
        </p:nvCxnSpPr>
        <p:spPr>
          <a:xfrm rot="10800000" flipV="1">
            <a:off x="3830613" y="2013708"/>
            <a:ext cx="287921" cy="932301"/>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par>
                                <p:cTn id="15" presetID="22" presetClass="entr" presetSubtype="1"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up)">
                                      <p:cBhvr>
                                        <p:cTn id="17" dur="500"/>
                                        <p:tgtEl>
                                          <p:spTgt spid="9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7"/>
                                        </p:tgtEl>
                                        <p:attrNameLst>
                                          <p:attrName>style.visibility</p:attrName>
                                        </p:attrNameLst>
                                      </p:cBhvr>
                                      <p:to>
                                        <p:strVal val="visible"/>
                                      </p:to>
                                    </p:set>
                                    <p:animEffect transition="in" filter="fade">
                                      <p:cBhvr>
                                        <p:cTn id="29" dur="500"/>
                                        <p:tgtEl>
                                          <p:spTgt spid="3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up)">
                                      <p:cBhvr>
                                        <p:cTn id="37" dur="500"/>
                                        <p:tgtEl>
                                          <p:spTgt spid="8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fade">
                                      <p:cBhvr>
                                        <p:cTn id="41" dur="500"/>
                                        <p:tgtEl>
                                          <p:spTgt spid="80"/>
                                        </p:tgtEl>
                                      </p:cBhvr>
                                    </p:animEffect>
                                  </p:childTnLst>
                                </p:cTn>
                              </p:par>
                              <p:par>
                                <p:cTn id="42" presetID="10" presetClass="entr" presetSubtype="0"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750"/>
                                        <p:tgtEl>
                                          <p:spTgt spid="23"/>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75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up)">
                                      <p:cBhvr>
                                        <p:cTn id="57" dur="500"/>
                                        <p:tgtEl>
                                          <p:spTgt spid="50"/>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8" grpId="0" animBg="1"/>
      <p:bldP spid="29" grpId="0" animBg="1"/>
      <p:bldP spid="317" grpId="0"/>
      <p:bldP spid="37" grpId="0"/>
      <p:bldP spid="80" grpId="0"/>
      <p:bldP spid="60" grpId="0" animBg="1"/>
      <p:bldP spid="9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Suggested Stakeholders / Attendees</a:t>
            </a:r>
            <a:endParaRPr lang="en-US"/>
          </a:p>
        </p:txBody>
      </p:sp>
      <p:grpSp>
        <p:nvGrpSpPr>
          <p:cNvPr id="41" name="Group 40"/>
          <p:cNvGrpSpPr/>
          <p:nvPr/>
        </p:nvGrpSpPr>
        <p:grpSpPr>
          <a:xfrm>
            <a:off x="518087" y="2203355"/>
            <a:ext cx="4572003" cy="1406337"/>
            <a:chOff x="518087" y="2205293"/>
            <a:chExt cx="4572003" cy="1406337"/>
          </a:xfrm>
        </p:grpSpPr>
        <p:sp>
          <p:nvSpPr>
            <p:cNvPr id="21" name="Rectangle 20"/>
            <p:cNvSpPr/>
            <p:nvPr/>
          </p:nvSpPr>
          <p:spPr bwMode="auto">
            <a:xfrm>
              <a:off x="518090" y="2216229"/>
              <a:ext cx="4572000" cy="13954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5" name="Rectangle 4"/>
            <p:cNvSpPr/>
            <p:nvPr/>
          </p:nvSpPr>
          <p:spPr>
            <a:xfrm>
              <a:off x="518087" y="2205293"/>
              <a:ext cx="4403558"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panose="020B0502040204020203"/>
                </a:rPr>
                <a:t>Security Management </a:t>
              </a:r>
              <a:endParaRPr lang="en-US" sz="1600" b="1" cap="all">
                <a:gradFill>
                  <a:gsLst>
                    <a:gs pos="83000">
                      <a:schemeClr val="tx2"/>
                    </a:gs>
                    <a:gs pos="100000">
                      <a:schemeClr val="tx2"/>
                    </a:gs>
                  </a:gsLst>
                  <a:lin ang="5400000" scaled="1"/>
                </a:gradFill>
                <a:latin typeface="Segoe UI" panose="020B0502040204020203"/>
              </a:endParaRP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Vulnerability Management </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Compliance and Policy Monitoring/Enforcement</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lvl="1" indent="-117475" fontAlgn="ctr">
                <a:lnSpc>
                  <a:spcPct val="90000"/>
                </a:lnSpc>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Legal/Compliance Officer</a:t>
              </a:r>
              <a:endPar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p:txBody>
        </p:sp>
      </p:grpSp>
      <p:grpSp>
        <p:nvGrpSpPr>
          <p:cNvPr id="42" name="Group 41"/>
          <p:cNvGrpSpPr/>
          <p:nvPr/>
        </p:nvGrpSpPr>
        <p:grpSpPr>
          <a:xfrm>
            <a:off x="7079396" y="3821933"/>
            <a:ext cx="4572000" cy="2794681"/>
            <a:chOff x="6444615" y="3728214"/>
            <a:chExt cx="4572000" cy="2794681"/>
          </a:xfrm>
        </p:grpSpPr>
        <p:sp>
          <p:nvSpPr>
            <p:cNvPr id="14" name="Rectangle 13"/>
            <p:cNvSpPr/>
            <p:nvPr/>
          </p:nvSpPr>
          <p:spPr bwMode="auto">
            <a:xfrm>
              <a:off x="6444615" y="3728214"/>
              <a:ext cx="4572000" cy="26012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6" name="Rectangle 5"/>
            <p:cNvSpPr/>
            <p:nvPr/>
          </p:nvSpPr>
          <p:spPr>
            <a:xfrm>
              <a:off x="6444617" y="3728214"/>
              <a:ext cx="4236354" cy="2794681"/>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marR="0" lvl="0" indent="0" fontAlgn="auto">
                <a:lnSpc>
                  <a:spcPct val="100000"/>
                </a:lnSpc>
                <a:spcBef>
                  <a:spcPts val="0"/>
                </a:spcBef>
                <a:spcAft>
                  <a:spcPts val="400"/>
                </a:spcAft>
                <a:buClrTx/>
                <a:buSzTx/>
                <a:buFontTx/>
                <a:buNone/>
                <a:defRPr/>
              </a:pPr>
              <a:r>
                <a:rPr lang="en-US" sz="1600" b="1" cap="all">
                  <a:gradFill>
                    <a:gsLst>
                      <a:gs pos="83000">
                        <a:schemeClr val="tx2"/>
                      </a:gs>
                      <a:gs pos="100000">
                        <a:schemeClr val="tx2"/>
                      </a:gs>
                    </a:gsLst>
                    <a:lin ang="5400000" scaled="1"/>
                  </a:gradFill>
                  <a:latin typeface="Segoe UI" panose="020B0502040204020203"/>
                </a:rPr>
                <a:t>Threat Protection </a:t>
              </a:r>
              <a:endParaRPr lang="en-US" sz="1600" b="1" cap="all">
                <a:gradFill>
                  <a:gsLst>
                    <a:gs pos="83000">
                      <a:schemeClr val="tx2"/>
                    </a:gs>
                    <a:gs pos="100000">
                      <a:schemeClr val="tx2"/>
                    </a:gs>
                  </a:gsLst>
                  <a:lin ang="5400000" scaled="1"/>
                </a:gradFill>
                <a:latin typeface="Segoe UI" panose="020B0502040204020203"/>
              </a:endParaRPr>
            </a:p>
            <a:p>
              <a:pPr>
                <a:spcAft>
                  <a:spcPts val="400"/>
                </a:spcAft>
                <a:defRPr/>
              </a:pPr>
              <a:r>
                <a:rPr lang="en-US" sz="1400" b="1" cap="all">
                  <a:gradFill>
                    <a:gsLst>
                      <a:gs pos="83000">
                        <a:schemeClr val="tx2"/>
                      </a:gs>
                      <a:gs pos="100000">
                        <a:schemeClr val="tx2"/>
                      </a:gs>
                    </a:gsLst>
                    <a:lin ang="5400000" scaled="1"/>
                  </a:gradFill>
                  <a:latin typeface="Segoe UI" panose="020B0502040204020203"/>
                </a:rPr>
                <a:t>IDENTIFY-Protect</a:t>
              </a:r>
              <a:endParaRPr lang="en-US" sz="1400" b="1" cap="all">
                <a:gradFill>
                  <a:gsLst>
                    <a:gs pos="83000">
                      <a:schemeClr val="tx2"/>
                    </a:gs>
                    <a:gs pos="100000">
                      <a:schemeClr val="tx2"/>
                    </a:gs>
                  </a:gsLst>
                  <a:lin ang="5400000" scaled="1"/>
                </a:gradFill>
                <a:latin typeface="Segoe UI" panose="020B0502040204020203"/>
              </a:endParaRP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Network Security Engineer </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Network &amp; Server Architect/Engineer</a:t>
              </a:r>
              <a:endPar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Endpoint Security Engineer</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Endpoint Engineer</a:t>
              </a:r>
              <a:endPar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a:p>
              <a:pPr marR="0" lvl="0" indent="0" fontAlgn="auto">
                <a:lnSpc>
                  <a:spcPct val="100000"/>
                </a:lnSpc>
                <a:spcAft>
                  <a:spcPts val="400"/>
                </a:spcAft>
                <a:buClrTx/>
                <a:buSzTx/>
                <a:buFontTx/>
                <a:buNone/>
                <a:defRPr/>
              </a:pPr>
              <a:r>
                <a:rPr lang="en-US" sz="1400" b="1" cap="all">
                  <a:gradFill>
                    <a:gsLst>
                      <a:gs pos="83000">
                        <a:schemeClr val="tx2"/>
                      </a:gs>
                      <a:gs pos="100000">
                        <a:schemeClr val="tx2"/>
                      </a:gs>
                    </a:gsLst>
                    <a:lin ang="5400000" scaled="1"/>
                  </a:gradFill>
                  <a:latin typeface="Segoe UI" panose="020B0502040204020203"/>
                </a:rPr>
                <a:t>Detect-Respond-RECOVER</a:t>
              </a:r>
              <a:endParaRPr lang="en-US" sz="1400" b="1" cap="all">
                <a:gradFill>
                  <a:gsLst>
                    <a:gs pos="83000">
                      <a:schemeClr val="tx2"/>
                    </a:gs>
                    <a:gs pos="100000">
                      <a:schemeClr val="tx2"/>
                    </a:gs>
                  </a:gsLst>
                  <a:lin ang="5400000" scaled="1"/>
                </a:gradFill>
                <a:latin typeface="Segoe UI" panose="020B0502040204020203"/>
              </a:endParaRPr>
            </a:p>
            <a:p>
              <a:pPr marL="117475" marR="0" lvl="1" indent="-117475" fontAlgn="ctr">
                <a:lnSpc>
                  <a:spcPct val="90000"/>
                </a:lnSpc>
                <a:spcBef>
                  <a:spcPts val="0"/>
                </a:spcBef>
                <a:spcAft>
                  <a:spcPts val="400"/>
                </a:spcAft>
                <a:buClrTx/>
                <a:buSzTx/>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SOC Analyst </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marR="0" lvl="1" indent="-117475" fontAlgn="ctr">
                <a:lnSpc>
                  <a:spcPct val="90000"/>
                </a:lnSpc>
                <a:spcBef>
                  <a:spcPts val="0"/>
                </a:spcBef>
                <a:spcAft>
                  <a:spcPts val="400"/>
                </a:spcAft>
                <a:buClrTx/>
                <a:buSzTx/>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SOC Manager </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marR="0" lvl="1" indent="-117475" fontAlgn="ctr">
                <a:lnSpc>
                  <a:spcPct val="90000"/>
                </a:lnSpc>
                <a:spcBef>
                  <a:spcPts val="0"/>
                </a:spcBef>
                <a:spcAft>
                  <a:spcPts val="400"/>
                </a:spcAft>
                <a:buClrTx/>
                <a:buSzTx/>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Threat Intelligence Lead</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40" name="Group 39"/>
          <p:cNvGrpSpPr/>
          <p:nvPr/>
        </p:nvGrpSpPr>
        <p:grpSpPr>
          <a:xfrm>
            <a:off x="518088" y="3821933"/>
            <a:ext cx="4572002" cy="1824049"/>
            <a:chOff x="518088" y="3764312"/>
            <a:chExt cx="4572002" cy="1824049"/>
          </a:xfrm>
        </p:grpSpPr>
        <p:sp>
          <p:nvSpPr>
            <p:cNvPr id="22" name="Rectangle 21"/>
            <p:cNvSpPr/>
            <p:nvPr/>
          </p:nvSpPr>
          <p:spPr bwMode="auto">
            <a:xfrm>
              <a:off x="518090" y="3764312"/>
              <a:ext cx="4572000" cy="181812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7" name="Rectangle 6"/>
            <p:cNvSpPr/>
            <p:nvPr/>
          </p:nvSpPr>
          <p:spPr>
            <a:xfrm>
              <a:off x="518088" y="3777186"/>
              <a:ext cx="4403558" cy="1811175"/>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panose="020B0502040204020203"/>
                </a:rPr>
                <a:t>Information Protection</a:t>
              </a:r>
              <a:endParaRPr lang="en-US" sz="1600" b="1" cap="all">
                <a:gradFill>
                  <a:gsLst>
                    <a:gs pos="83000">
                      <a:schemeClr val="tx2"/>
                    </a:gs>
                    <a:gs pos="100000">
                      <a:schemeClr val="tx2"/>
                    </a:gs>
                  </a:gsLst>
                  <a:lin ang="5400000" scaled="1"/>
                </a:gradFill>
                <a:latin typeface="Segoe UI" panose="020B0502040204020203"/>
              </a:endParaRPr>
            </a:p>
            <a:p>
              <a:pPr marL="117475" marR="0" lvl="1" indent="-117475" fontAlgn="ctr">
                <a:lnSpc>
                  <a:spcPct val="90000"/>
                </a:lnSpc>
                <a:spcBef>
                  <a:spcPts val="0"/>
                </a:spcBef>
                <a:spcAft>
                  <a:spcPts val="400"/>
                </a:spcAft>
                <a:buClrTx/>
                <a:buSzTx/>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Information Protection Architect/Engineer</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marR="0" lvl="1" indent="-117475" fontAlgn="ctr">
                <a:lnSpc>
                  <a:spcPct val="90000"/>
                </a:lnSpc>
                <a:spcBef>
                  <a:spcPts val="0"/>
                </a:spcBef>
                <a:spcAft>
                  <a:spcPts val="400"/>
                </a:spcAft>
                <a:buClrTx/>
                <a:buSzTx/>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Collaboration/Productivity Lead</a:t>
              </a:r>
              <a:endPar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a:p>
              <a:pPr marL="117475" marR="0" lvl="1" indent="-117475" fontAlgn="ctr">
                <a:lnSpc>
                  <a:spcPct val="90000"/>
                </a:lnSpc>
                <a:spcBef>
                  <a:spcPts val="0"/>
                </a:spcBef>
                <a:spcAft>
                  <a:spcPts val="400"/>
                </a:spcAft>
                <a:buClrTx/>
                <a:buSzTx/>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Data Protection Officer </a:t>
              </a:r>
              <a:endPar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a:p>
              <a:pPr marL="117475" marR="0" lvl="1" indent="-117475" fontAlgn="ctr">
                <a:lnSpc>
                  <a:spcPct val="90000"/>
                </a:lnSpc>
                <a:spcBef>
                  <a:spcPts val="0"/>
                </a:spcBef>
                <a:spcAft>
                  <a:spcPts val="400"/>
                </a:spcAft>
                <a:buClrTx/>
                <a:buSzTx/>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Chief Privacy Officer</a:t>
              </a:r>
              <a:endPar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p:txBody>
        </p:sp>
      </p:grpSp>
      <p:grpSp>
        <p:nvGrpSpPr>
          <p:cNvPr id="39" name="Group 38"/>
          <p:cNvGrpSpPr/>
          <p:nvPr/>
        </p:nvGrpSpPr>
        <p:grpSpPr>
          <a:xfrm>
            <a:off x="7079395" y="2203355"/>
            <a:ext cx="4572000" cy="1466403"/>
            <a:chOff x="6444614" y="2203355"/>
            <a:chExt cx="4572000" cy="1466403"/>
          </a:xfrm>
        </p:grpSpPr>
        <p:sp>
          <p:nvSpPr>
            <p:cNvPr id="20" name="Rectangle 19"/>
            <p:cNvSpPr/>
            <p:nvPr/>
          </p:nvSpPr>
          <p:spPr bwMode="auto">
            <a:xfrm>
              <a:off x="6444614" y="2203355"/>
              <a:ext cx="4572000" cy="1466403"/>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8" name="Rectangle 7"/>
            <p:cNvSpPr/>
            <p:nvPr/>
          </p:nvSpPr>
          <p:spPr>
            <a:xfrm>
              <a:off x="6444618" y="2205293"/>
              <a:ext cx="4401722" cy="1393463"/>
            </a:xfrm>
            <a:prstGeom prst="rect">
              <a:avLst/>
            </a:prstGeom>
            <a:noFill/>
            <a:ln>
              <a:noFill/>
            </a:ln>
          </p:spPr>
          <p:style>
            <a:lnRef idx="2">
              <a:schemeClr val="dk1"/>
            </a:lnRef>
            <a:fillRef idx="1">
              <a:schemeClr val="lt1"/>
            </a:fillRef>
            <a:effectRef idx="0">
              <a:schemeClr val="dk1"/>
            </a:effectRef>
            <a:fontRef idx="minor">
              <a:schemeClr val="dk1"/>
            </a:fontRef>
          </p:style>
          <p:txBody>
            <a:bodyPr lIns="274320" tIns="137160" rIns="182880" bIns="137160" rtlCol="0" anchor="t"/>
            <a:lstStyle/>
            <a:p>
              <a:pPr>
                <a:spcAft>
                  <a:spcPts val="400"/>
                </a:spcAft>
                <a:defRPr/>
              </a:pPr>
              <a:r>
                <a:rPr lang="en-US" sz="1600" b="1" cap="all">
                  <a:gradFill>
                    <a:gsLst>
                      <a:gs pos="83000">
                        <a:schemeClr val="tx2"/>
                      </a:gs>
                      <a:gs pos="100000">
                        <a:schemeClr val="tx2"/>
                      </a:gs>
                    </a:gsLst>
                    <a:lin ang="5400000" scaled="1"/>
                  </a:gradFill>
                  <a:latin typeface="Segoe UI" panose="020B0502040204020203"/>
                </a:rPr>
                <a:t>Identity &amp; ACCESS Management </a:t>
              </a:r>
              <a:endParaRPr lang="en-US" sz="1600" b="1" cap="all">
                <a:gradFill>
                  <a:gsLst>
                    <a:gs pos="83000">
                      <a:schemeClr val="tx2"/>
                    </a:gs>
                    <a:gs pos="100000">
                      <a:schemeClr val="tx2"/>
                    </a:gs>
                  </a:gsLst>
                  <a:lin ang="5400000" scaled="1"/>
                </a:gradFill>
                <a:latin typeface="Segoe UI" panose="020B0502040204020203"/>
              </a:endParaRPr>
            </a:p>
            <a:p>
              <a:pPr marL="117475" marR="0" lvl="1" indent="-117475" fontAlgn="ctr">
                <a:lnSpc>
                  <a:spcPct val="90000"/>
                </a:lnSpc>
                <a:spcBef>
                  <a:spcPts val="0"/>
                </a:spcBef>
                <a:spcAft>
                  <a:spcPts val="400"/>
                </a:spcAft>
                <a:buClrTx/>
                <a:buSzTx/>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Identity Security Architects </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Identity Architects </a:t>
              </a:r>
              <a:endPar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a:p>
              <a:pPr marL="117475" marR="0" lvl="1" indent="-117475" fontAlgn="ctr">
                <a:lnSpc>
                  <a:spcPct val="90000"/>
                </a:lnSpc>
                <a:spcBef>
                  <a:spcPts val="0"/>
                </a:spcBef>
                <a:spcAft>
                  <a:spcPts val="400"/>
                </a:spcAft>
                <a:buClrTx/>
                <a:buSzTx/>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Identity Operations Teams</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Collaboration/Productivity Lead</a:t>
              </a:r>
              <a:endPar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p:txBody>
        </p:sp>
      </p:grpSp>
      <p:sp>
        <p:nvSpPr>
          <p:cNvPr id="29" name="TextBox 28"/>
          <p:cNvSpPr txBox="1"/>
          <p:nvPr/>
        </p:nvSpPr>
        <p:spPr>
          <a:xfrm>
            <a:off x="518088" y="5822845"/>
            <a:ext cx="4572002" cy="700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defPPr>
              <a:defRPr lang="en-US"/>
            </a:defPPr>
            <a:lvl1pPr>
              <a:defRPr>
                <a:solidFill>
                  <a:schemeClr val="lt1"/>
                </a:solidFill>
              </a:defRPr>
            </a:lvl1pPr>
            <a:lvl2pPr marL="285750" lvl="1" indent="-285750" fontAlgn="ctr">
              <a:lnSpc>
                <a:spcPct val="90000"/>
              </a:lnSpc>
              <a:buFont typeface="Arial" panose="020B0604020202020204" pitchFamily="34" charset="0"/>
              <a:buChar char="•"/>
              <a:defRPr sz="1400">
                <a:solidFill>
                  <a:srgbClr val="505050"/>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l" defTabSz="914400" rtl="0" eaLnBrk="1" fontAlgn="ctr" latinLnBrk="0" hangingPunct="1">
              <a:lnSpc>
                <a:spcPct val="90000"/>
              </a:lnSpc>
              <a:spcBef>
                <a:spcPts val="0"/>
              </a:spcBef>
              <a:spcAft>
                <a:spcPts val="0"/>
              </a:spcAft>
              <a:buClrTx/>
              <a:buSzTx/>
              <a:buFont typeface="Arial" panose="020B0604020202020204" pitchFamily="34" charset="0"/>
              <a:buNone/>
              <a:defRPr/>
            </a:pPr>
            <a:r>
              <a:rPr lang="en-US" b="1" cap="all">
                <a:gradFill>
                  <a:gsLst>
                    <a:gs pos="83000">
                      <a:schemeClr val="tx2"/>
                    </a:gs>
                    <a:gs pos="100000">
                      <a:schemeClr val="tx2"/>
                    </a:gs>
                  </a:gsLst>
                  <a:lin ang="5400000" scaled="1"/>
                </a:gradFill>
                <a:latin typeface="Segoe UI" panose="020B0502040204020203"/>
              </a:rPr>
              <a:t>Typical Organizational Membership</a:t>
            </a:r>
            <a:endParaRPr lang="en-US" b="1" cap="all">
              <a:gradFill>
                <a:gsLst>
                  <a:gs pos="83000">
                    <a:schemeClr val="tx2"/>
                  </a:gs>
                  <a:gs pos="100000">
                    <a:schemeClr val="tx2"/>
                  </a:gs>
                </a:gsLst>
                <a:lin ang="5400000" scaled="1"/>
              </a:gradFill>
              <a:latin typeface="Segoe UI" panose="020B0502040204020203"/>
            </a:endParaRPr>
          </a:p>
          <a:p>
            <a:pPr marL="117475" marR="0" lvl="1" indent="-117475" algn="l" defTabSz="914400" rtl="0" eaLnBrk="1" fontAlgn="ctr" latinLnBrk="0" hangingPunct="1">
              <a:lnSpc>
                <a:spcPct val="90000"/>
              </a:lnSpc>
              <a:spcBef>
                <a:spcPts val="0"/>
              </a:spcBef>
              <a:spcAft>
                <a:spcPts val="0"/>
              </a:spcAft>
              <a:buClrTx/>
              <a:buSzTx/>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Security Organization</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a:p>
            <a:pPr marL="117475" marR="0" lvl="1" indent="-117475" algn="l" defTabSz="914400" rtl="0" eaLnBrk="1" fontAlgn="ctr" latinLnBrk="0" hangingPunct="1">
              <a:lnSpc>
                <a:spcPct val="90000"/>
              </a:lnSpc>
              <a:spcBef>
                <a:spcPts val="0"/>
              </a:spcBef>
              <a:spcAft>
                <a:spcPts val="0"/>
              </a:spcAft>
              <a:buClrTx/>
              <a:buSzTx/>
              <a:buFont typeface="Arial" panose="020B0604020202020204" pitchFamily="34" charset="0"/>
              <a:buChar char="•"/>
              <a:defRPr/>
            </a:pPr>
            <a:r>
              <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rPr>
              <a:t>Partner within Organization</a:t>
            </a:r>
            <a:endParaRPr lang="en-US" sz="1200" b="1">
              <a:gradFill>
                <a:gsLst>
                  <a:gs pos="8300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p:txBody>
      </p:sp>
      <p:grpSp>
        <p:nvGrpSpPr>
          <p:cNvPr id="44" name="Group 43"/>
          <p:cNvGrpSpPr/>
          <p:nvPr/>
        </p:nvGrpSpPr>
        <p:grpSpPr>
          <a:xfrm>
            <a:off x="4106694" y="1069307"/>
            <a:ext cx="3978612" cy="975485"/>
            <a:chOff x="4328809" y="975784"/>
            <a:chExt cx="3978612" cy="975485"/>
          </a:xfrm>
        </p:grpSpPr>
        <p:sp>
          <p:nvSpPr>
            <p:cNvPr id="25" name="Rectangle 24"/>
            <p:cNvSpPr/>
            <p:nvPr/>
          </p:nvSpPr>
          <p:spPr bwMode="auto">
            <a:xfrm>
              <a:off x="4328809" y="1076159"/>
              <a:ext cx="3978612" cy="79568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9" name="Rectangle 8"/>
            <p:cNvSpPr/>
            <p:nvPr/>
          </p:nvSpPr>
          <p:spPr>
            <a:xfrm>
              <a:off x="4328809" y="975784"/>
              <a:ext cx="2501903" cy="975485"/>
            </a:xfrm>
            <a:prstGeom prst="rect">
              <a:avLst/>
            </a:prstGeom>
            <a:noFill/>
            <a:ln>
              <a:noFill/>
            </a:ln>
          </p:spPr>
          <p:style>
            <a:lnRef idx="2">
              <a:schemeClr val="dk1"/>
            </a:lnRef>
            <a:fillRef idx="1">
              <a:schemeClr val="lt1"/>
            </a:fillRef>
            <a:effectRef idx="0">
              <a:schemeClr val="dk1"/>
            </a:effectRef>
            <a:fontRef idx="minor">
              <a:schemeClr val="dk1"/>
            </a:fontRef>
          </p:style>
          <p:txBody>
            <a:bodyPr lIns="182880" tIns="182880" rIns="182880" bIns="182880" rtlCol="0" anchor="ctr"/>
            <a:lstStyle/>
            <a:p>
              <a:pPr algn="r">
                <a:spcAft>
                  <a:spcPts val="400"/>
                </a:spcAft>
                <a:defRPr/>
              </a:pPr>
              <a:r>
                <a:rPr lang="en-US" sz="1600" b="1" cap="all">
                  <a:gradFill>
                    <a:gsLst>
                      <a:gs pos="83000">
                        <a:schemeClr val="tx2"/>
                      </a:gs>
                      <a:gs pos="100000">
                        <a:schemeClr val="tx2"/>
                      </a:gs>
                    </a:gsLst>
                    <a:lin ang="5400000" scaled="1"/>
                  </a:gradFill>
                  <a:latin typeface="Segoe UI" panose="020B0502040204020203"/>
                </a:rPr>
                <a:t>ALL SESSIONS</a:t>
              </a:r>
              <a:endParaRPr lang="en-US" sz="1600" b="1" cap="all">
                <a:gradFill>
                  <a:gsLst>
                    <a:gs pos="83000">
                      <a:schemeClr val="tx2"/>
                    </a:gs>
                    <a:gs pos="100000">
                      <a:schemeClr val="tx2"/>
                    </a:gs>
                  </a:gsLst>
                  <a:lin ang="5400000" scaled="1"/>
                </a:gradFill>
                <a:latin typeface="Segoe UI" panose="020B0502040204020203"/>
              </a:endParaRPr>
            </a:p>
            <a:p>
              <a:pPr marL="117475" lvl="1" indent="-117475" fontAlgn="ctr">
                <a:lnSpc>
                  <a:spcPct val="90000"/>
                </a:lnSpc>
                <a:spcAft>
                  <a:spcPts val="400"/>
                </a:spcAft>
                <a:buFont typeface="Arial" panose="020B0604020202020204" pitchFamily="34" charset="0"/>
                <a:buChar char="•"/>
                <a:defRPr/>
              </a:pPr>
              <a:r>
                <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CISO (at least intro/closing)</a:t>
              </a:r>
              <a:endParaRPr lang="en-US" sz="1200" b="1">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sp>
          <p:nvSpPr>
            <p:cNvPr id="43" name="Rectangle 42"/>
            <p:cNvSpPr/>
            <p:nvPr/>
          </p:nvSpPr>
          <p:spPr>
            <a:xfrm>
              <a:off x="6526704" y="1511280"/>
              <a:ext cx="1698863" cy="258532"/>
            </a:xfrm>
            <a:prstGeom prst="rect">
              <a:avLst/>
            </a:prstGeom>
          </p:spPr>
          <p:txBody>
            <a:bodyPr wrap="none">
              <a:spAutoFit/>
            </a:bodyPr>
            <a:lstStyle/>
            <a:p>
              <a:pPr marL="117475" lvl="1" indent="-117475" fontAlgn="ctr">
                <a:lnSpc>
                  <a:spcPct val="90000"/>
                </a:lnSpc>
                <a:spcAft>
                  <a:spcPts val="400"/>
                </a:spcAft>
                <a:buFont typeface="Arial" panose="020B0604020202020204" pitchFamily="34" charset="0"/>
                <a:buChar char="•"/>
                <a:defRPr/>
              </a:pPr>
              <a:r>
                <a:rPr lang="en-US" sz="1200" b="1">
                  <a:gradFill>
                    <a:gsLst>
                      <a:gs pos="83000">
                        <a:srgbClr val="1A1A1A"/>
                      </a:gs>
                      <a:gs pos="100000">
                        <a:srgbClr val="1A1A1A"/>
                      </a:gs>
                    </a:gsLst>
                    <a:lin ang="5400000" scaled="1"/>
                  </a:gradFill>
                  <a:latin typeface="Segoe UI Semibold" panose="020B0702040204020203" pitchFamily="34" charset="0"/>
                  <a:cs typeface="Segoe UI Semibold" panose="020B0702040204020203" pitchFamily="34" charset="0"/>
                </a:rPr>
                <a:t>Security Architect(s)</a:t>
              </a:r>
              <a:endParaRPr lang="en-US" sz="1200" b="1">
                <a:gradFill>
                  <a:gsLst>
                    <a:gs pos="83000">
                      <a:srgbClr val="1A1A1A"/>
                    </a:gs>
                    <a:gs pos="100000">
                      <a:srgbClr val="1A1A1A"/>
                    </a:gs>
                  </a:gsLst>
                  <a:lin ang="5400000" scaled="1"/>
                </a:gradFill>
                <a:latin typeface="Segoe UI Semibold" panose="020B0702040204020203" pitchFamily="34" charset="0"/>
                <a:cs typeface="Segoe UI Semibold" panose="020B0702040204020203" pitchFamily="34" charset="0"/>
              </a:endParaRPr>
            </a:p>
          </p:txBody>
        </p:sp>
      </p:grpSp>
      <p:cxnSp>
        <p:nvCxnSpPr>
          <p:cNvPr id="46" name="Straight Connector 45"/>
          <p:cNvCxnSpPr>
            <a:stCxn id="25" idx="2"/>
          </p:cNvCxnSpPr>
          <p:nvPr/>
        </p:nvCxnSpPr>
        <p:spPr>
          <a:xfrm>
            <a:off x="6096000" y="1965366"/>
            <a:ext cx="0" cy="3157189"/>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091271" y="2916629"/>
            <a:ext cx="1988126" cy="0"/>
          </a:xfrm>
          <a:prstGeom prst="line">
            <a:avLst/>
          </a:prstGeom>
          <a:ln w="285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101937" y="4733957"/>
            <a:ext cx="994063" cy="0"/>
          </a:xfrm>
          <a:prstGeom prst="line">
            <a:avLst/>
          </a:prstGeom>
          <a:ln w="28575">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085332" y="5122555"/>
            <a:ext cx="994063" cy="0"/>
          </a:xfrm>
          <a:prstGeom prst="line">
            <a:avLst/>
          </a:prstGeom>
          <a:ln w="28575">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3344450"/>
            <a:ext cx="12192000" cy="267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588263" y="457201"/>
            <a:ext cx="11018520" cy="553999"/>
          </a:xfrm>
        </p:spPr>
        <p:txBody>
          <a:bodyPr/>
          <a:lstStyle/>
          <a:p>
            <a:r>
              <a:rPr lang="en-US"/>
              <a:t>Next steps</a:t>
            </a:r>
            <a:endParaRPr lang="en-US"/>
          </a:p>
        </p:txBody>
      </p:sp>
      <p:sp>
        <p:nvSpPr>
          <p:cNvPr id="3" name="Content Placeholder 2"/>
          <p:cNvSpPr>
            <a:spLocks noGrp="1"/>
          </p:cNvSpPr>
          <p:nvPr>
            <p:ph type="body" sz="quarter" idx="4294967295"/>
          </p:nvPr>
        </p:nvSpPr>
        <p:spPr>
          <a:xfrm>
            <a:off x="588263" y="1436688"/>
            <a:ext cx="9247691" cy="2951577"/>
          </a:xfrm>
        </p:spPr>
        <p:txBody>
          <a:bodyPr/>
          <a:lstStyle/>
          <a:p>
            <a:pPr marL="0" indent="0">
              <a:buNone/>
            </a:pPr>
            <a:r>
              <a:rPr lang="en-US" sz="2000"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Schedule a workshop</a:t>
            </a:r>
            <a:endParaRPr lang="en-US" sz="2000" b="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a:p>
            <a:pPr marL="0" lvl="1" indent="0">
              <a:spcBef>
                <a:spcPts val="600"/>
              </a:spcBef>
              <a:spcAft>
                <a:spcPts val="1200"/>
              </a:spcAft>
              <a:buNone/>
            </a:pPr>
            <a:r>
              <a:rPr lang="en-US" sz="1800">
                <a:ln w="3175">
                  <a:noFill/>
                </a:ln>
                <a:gradFill>
                  <a:gsLst>
                    <a:gs pos="2917">
                      <a:schemeClr val="tx1"/>
                    </a:gs>
                    <a:gs pos="30000">
                      <a:schemeClr val="tx1"/>
                    </a:gs>
                  </a:gsLst>
                  <a:lin ang="5400000" scaled="0"/>
                </a:gradFill>
              </a:rPr>
              <a:t>Build a plan to work together:</a:t>
            </a:r>
            <a:endParaRPr lang="en-US" sz="1800">
              <a:ln w="3175">
                <a:noFill/>
              </a:ln>
              <a:gradFill>
                <a:gsLst>
                  <a:gs pos="2917">
                    <a:schemeClr val="tx1"/>
                  </a:gs>
                  <a:gs pos="30000">
                    <a:schemeClr val="tx1"/>
                  </a:gs>
                </a:gsLst>
                <a:lin ang="5400000" scaled="0"/>
              </a:gradFill>
            </a:endParaRPr>
          </a:p>
          <a:p>
            <a:pPr marL="0" lvl="2" indent="0">
              <a:spcBef>
                <a:spcPts val="290"/>
              </a:spcBef>
              <a:spcAft>
                <a:spcPts val="1200"/>
              </a:spcAft>
              <a:buNone/>
            </a:pPr>
            <a:r>
              <a:rPr lang="en-US" sz="1800">
                <a:ln w="3175">
                  <a:noFill/>
                </a:ln>
                <a:gradFill>
                  <a:gsLst>
                    <a:gs pos="2917">
                      <a:schemeClr val="tx1"/>
                    </a:gs>
                    <a:gs pos="30000">
                      <a:schemeClr val="tx1"/>
                    </a:gs>
                  </a:gsLst>
                  <a:lin ang="5400000" scaled="0"/>
                </a:gradFill>
              </a:rPr>
              <a:t>Review your strategy and priorities </a:t>
            </a:r>
            <a:endParaRPr lang="en-US" sz="1800">
              <a:ln w="3175">
                <a:noFill/>
              </a:ln>
              <a:gradFill>
                <a:gsLst>
                  <a:gs pos="2917">
                    <a:schemeClr val="tx1"/>
                  </a:gs>
                  <a:gs pos="30000">
                    <a:schemeClr val="tx1"/>
                  </a:gs>
                </a:gsLst>
                <a:lin ang="5400000" scaled="0"/>
              </a:gradFill>
            </a:endParaRPr>
          </a:p>
          <a:p>
            <a:pPr marL="0" lvl="2" indent="0">
              <a:spcBef>
                <a:spcPts val="290"/>
              </a:spcBef>
              <a:spcAft>
                <a:spcPts val="3000"/>
              </a:spcAft>
              <a:buNone/>
            </a:pPr>
            <a:r>
              <a:rPr lang="en-US" sz="1800">
                <a:ln w="3175">
                  <a:noFill/>
                </a:ln>
                <a:gradFill>
                  <a:gsLst>
                    <a:gs pos="2917">
                      <a:schemeClr val="tx1"/>
                    </a:gs>
                    <a:gs pos="30000">
                      <a:schemeClr val="tx1"/>
                    </a:gs>
                  </a:gsLst>
                  <a:lin ang="5400000" scaled="0"/>
                </a:gradFill>
              </a:rPr>
              <a:t>Review Microsoft’s recommended strategies and capabilities</a:t>
            </a:r>
            <a:endParaRPr lang="en-US">
              <a:gradFill>
                <a:gsLst>
                  <a:gs pos="1250">
                    <a:srgbClr val="0078D7"/>
                  </a:gs>
                  <a:gs pos="99000">
                    <a:srgbClr val="0078D7"/>
                  </a:gs>
                </a:gsLst>
                <a:lin ang="5400000" scaled="0"/>
              </a:gradFill>
            </a:endParaRPr>
          </a:p>
          <a:p>
            <a:pPr marL="0" lvl="0" indent="0">
              <a:spcAft>
                <a:spcPts val="1200"/>
              </a:spcAft>
              <a:buNone/>
            </a:pPr>
            <a:r>
              <a:rPr lang="en-US" sz="2000" b="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What are your top 3-5 strategic </a:t>
            </a:r>
            <a:r>
              <a:rPr lang="en-US" sz="2000" b="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priorities?</a:t>
            </a:r>
            <a:endParaRPr lang="en-US" sz="2000" b="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lvl="1"/>
            <a:endParaRPr lang="en-US" sz="2400"/>
          </a:p>
        </p:txBody>
      </p:sp>
      <p:graphicFrame>
        <p:nvGraphicFramePr>
          <p:cNvPr id="4" name="Table 3"/>
          <p:cNvGraphicFramePr>
            <a:graphicFrameLocks noGrp="1"/>
          </p:cNvGraphicFramePr>
          <p:nvPr/>
        </p:nvGraphicFramePr>
        <p:xfrm>
          <a:off x="767255" y="3866234"/>
          <a:ext cx="7949008" cy="1854200"/>
        </p:xfrm>
        <a:graphic>
          <a:graphicData uri="http://schemas.openxmlformats.org/drawingml/2006/table">
            <a:tbl>
              <a:tblPr firstCol="1" bandRow="1">
                <a:tableStyleId>{5C22544A-7EE6-4342-B048-85BDC9FD1C3A}</a:tableStyleId>
              </a:tblPr>
              <a:tblGrid>
                <a:gridCol w="452580"/>
                <a:gridCol w="7496428"/>
              </a:tblGrid>
              <a:tr h="370840">
                <a:tc>
                  <a:txBody>
                    <a:bodyPr/>
                    <a:lstStyle/>
                    <a:p>
                      <a:pPr algn="r"/>
                      <a:r>
                        <a:rPr lang="en-US" sz="1750" b="1">
                          <a:solidFill>
                            <a:srgbClr val="FFFFFF"/>
                          </a:solidFill>
                        </a:rPr>
                        <a:t>1.</a:t>
                      </a:r>
                      <a:endParaRPr lang="en-US" sz="1750" b="1">
                        <a:solidFill>
                          <a:srgbClr val="FFFFF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pPr algn="r"/>
                      <a:r>
                        <a:rPr lang="en-US" sz="1750">
                          <a:solidFill>
                            <a:srgbClr val="FFFFFF"/>
                          </a:solidFill>
                        </a:rPr>
                        <a:t>2.</a:t>
                      </a:r>
                      <a:endParaRPr lang="en-US" sz="1750">
                        <a:solidFill>
                          <a:srgbClr val="FFFFF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pPr algn="r"/>
                      <a:r>
                        <a:rPr lang="en-US" sz="1750">
                          <a:solidFill>
                            <a:srgbClr val="FFFFFF"/>
                          </a:solidFill>
                        </a:rPr>
                        <a:t>3.</a:t>
                      </a:r>
                      <a:endParaRPr lang="en-US" sz="1750">
                        <a:solidFill>
                          <a:srgbClr val="FFFFF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pPr algn="r"/>
                      <a:r>
                        <a:rPr lang="en-US" sz="1750">
                          <a:solidFill>
                            <a:srgbClr val="FFFFFF"/>
                          </a:solidFill>
                        </a:rPr>
                        <a:t>4.</a:t>
                      </a:r>
                      <a:endParaRPr lang="en-US" sz="1750">
                        <a:solidFill>
                          <a:srgbClr val="FFFFF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70840">
                <a:tc>
                  <a:txBody>
                    <a:bodyPr/>
                    <a:lstStyle/>
                    <a:p>
                      <a:pPr algn="r"/>
                      <a:r>
                        <a:rPr lang="en-US" sz="1750">
                          <a:solidFill>
                            <a:srgbClr val="FFFFFF"/>
                          </a:solidFill>
                        </a:rPr>
                        <a:t>5.</a:t>
                      </a:r>
                      <a:endParaRPr lang="en-US" sz="1750">
                        <a:solidFill>
                          <a:srgbClr val="FFFFF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gradFill>
                          <a:gsLst>
                            <a:gs pos="0">
                              <a:srgbClr val="FFFFFF"/>
                            </a:gs>
                            <a:gs pos="100000">
                              <a:srgbClr val="FFFFFF"/>
                            </a:gs>
                          </a:gsLst>
                          <a:lin ang="5400000" scaled="0"/>
                        </a:gra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bl>
          </a:graphicData>
        </a:graphic>
      </p:graphicFrame>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287" y="3311525"/>
            <a:ext cx="11655425" cy="900113"/>
          </a:xfrm>
        </p:spPr>
        <p:txBody>
          <a:bodyPr/>
          <a:lstStyle/>
          <a:p>
            <a:pPr lvl="0" defTabSz="914400" eaLnBrk="0" hangingPunct="0">
              <a:defRPr/>
            </a:pPr>
            <a:r>
              <a:rPr lang="en-US" sz="2000" kern="0">
                <a:gradFill>
                  <a:gsLst>
                    <a:gs pos="0">
                      <a:prstClr val="black"/>
                    </a:gs>
                    <a:gs pos="100000">
                      <a:prstClr val="black"/>
                    </a:gs>
                  </a:gsLst>
                  <a:lin ang="5400000" scaled="0"/>
                </a:gradFill>
                <a:latin typeface="Segoe UI" panose="020B0502040204020203" pitchFamily="34" charset="0"/>
                <a:ea typeface="Segoe UI" panose="020B0502040204020203" pitchFamily="34" charset="0"/>
              </a:rPr>
              <a:t>© 2018 Microsoft Corporation. All rights reserved. Microsoft, Windows, and other product names are or may be registered trademarks and/or trademarks in the U.S. and/or other countries.</a:t>
            </a:r>
            <a:br>
              <a:rPr lang="en-US" sz="2000" kern="0">
                <a:gradFill>
                  <a:gsLst>
                    <a:gs pos="0">
                      <a:prstClr val="black"/>
                    </a:gs>
                    <a:gs pos="100000">
                      <a:prstClr val="black"/>
                    </a:gs>
                  </a:gsLst>
                  <a:lin ang="5400000" scaled="0"/>
                </a:gradFill>
                <a:latin typeface="Segoe UI" panose="020B0502040204020203" pitchFamily="34" charset="0"/>
                <a:ea typeface="Segoe UI" panose="020B0502040204020203" pitchFamily="34" charset="0"/>
              </a:rPr>
            </a:br>
            <a:br>
              <a:rPr lang="en-US" sz="2000" kern="0">
                <a:gradFill>
                  <a:gsLst>
                    <a:gs pos="0">
                      <a:prstClr val="black"/>
                    </a:gs>
                    <a:gs pos="100000">
                      <a:prstClr val="black"/>
                    </a:gs>
                  </a:gsLst>
                  <a:lin ang="5400000" scaled="0"/>
                </a:gradFill>
                <a:latin typeface="Segoe UI" panose="020B0502040204020203" pitchFamily="34" charset="0"/>
                <a:ea typeface="Segoe UI" panose="020B0502040204020203" pitchFamily="34" charset="0"/>
              </a:rPr>
            </a:br>
            <a:r>
              <a:rPr lang="en-US" sz="2000" kern="0">
                <a:gradFill>
                  <a:gsLst>
                    <a:gs pos="0">
                      <a:prstClr val="black"/>
                    </a:gs>
                    <a:gs pos="100000">
                      <a:prstClr val="black"/>
                    </a:gs>
                  </a:gsLst>
                  <a:lin ang="5400000" scaled="0"/>
                </a:gradFill>
                <a:latin typeface="Segoe UI" panose="020B0502040204020203" pitchFamily="34" charset="0"/>
                <a:ea typeface="Segoe UI" panose="020B0502040204020203" pitchFamily="34" charset="0"/>
              </a:rPr>
              <a:t>The information herein is for informational purposes only and represents the current view of Microsoft Corporation as of the date of this presentation. </a:t>
            </a:r>
            <a:br>
              <a:rPr lang="en-US" sz="2000" kern="0">
                <a:gradFill>
                  <a:gsLst>
                    <a:gs pos="0">
                      <a:prstClr val="black"/>
                    </a:gs>
                    <a:gs pos="100000">
                      <a:prstClr val="black"/>
                    </a:gs>
                  </a:gsLst>
                  <a:lin ang="5400000" scaled="0"/>
                </a:gradFill>
                <a:latin typeface="Segoe UI" panose="020B0502040204020203" pitchFamily="34" charset="0"/>
                <a:ea typeface="Segoe UI" panose="020B0502040204020203" pitchFamily="34" charset="0"/>
              </a:rPr>
            </a:br>
            <a:br>
              <a:rPr lang="en-US" sz="2000" kern="0">
                <a:gradFill>
                  <a:gsLst>
                    <a:gs pos="0">
                      <a:prstClr val="black"/>
                    </a:gs>
                    <a:gs pos="100000">
                      <a:prstClr val="black"/>
                    </a:gs>
                  </a:gsLst>
                  <a:lin ang="5400000" scaled="0"/>
                </a:gradFill>
                <a:latin typeface="Segoe UI" panose="020B0502040204020203" pitchFamily="34" charset="0"/>
                <a:ea typeface="Segoe UI" panose="020B0502040204020203" pitchFamily="34" charset="0"/>
              </a:rPr>
            </a:br>
            <a:r>
              <a:rPr lang="en-US" sz="2000" kern="0">
                <a:gradFill>
                  <a:gsLst>
                    <a:gs pos="0">
                      <a:prstClr val="black"/>
                    </a:gs>
                    <a:gs pos="100000">
                      <a:prstClr val="black"/>
                    </a:gs>
                  </a:gsLst>
                  <a:lin ang="5400000" scaled="0"/>
                </a:gradFill>
                <a:latin typeface="Segoe UI" panose="020B0502040204020203" pitchFamily="34" charset="0"/>
                <a:ea typeface="Segoe UI" panose="020B0502040204020203" pitchFamily="34" charset="0"/>
              </a:rPr>
              <a:t>MICROSOFT MAKES NO WARRANTIES, EXPRESS, IMPLIED OR STATUTORY, AS TO THE INFORMATION IN THIS PRESENTATION.</a:t>
            </a:r>
            <a:br>
              <a:rPr lang="en-US" sz="2000" kern="0">
                <a:gradFill>
                  <a:gsLst>
                    <a:gs pos="0">
                      <a:prstClr val="black"/>
                    </a:gs>
                    <a:gs pos="100000">
                      <a:prstClr val="black"/>
                    </a:gs>
                  </a:gsLst>
                  <a:lin ang="5400000" scaled="0"/>
                </a:gradFill>
                <a:latin typeface="Segoe UI" panose="020B0502040204020203" pitchFamily="34" charset="0"/>
                <a:ea typeface="Segoe UI" panose="020B0502040204020203" pitchFamily="34" charset="0"/>
              </a:rPr>
            </a:br>
            <a:br>
              <a:rPr lang="en-US" sz="2000" kern="0">
                <a:gradFill>
                  <a:gsLst>
                    <a:gs pos="0">
                      <a:prstClr val="black"/>
                    </a:gs>
                    <a:gs pos="100000">
                      <a:prstClr val="black"/>
                    </a:gs>
                  </a:gsLst>
                  <a:lin ang="5400000" scaled="0"/>
                </a:gradFill>
                <a:latin typeface="Segoe UI" panose="020B0502040204020203" pitchFamily="34" charset="0"/>
                <a:ea typeface="Segoe UI" panose="020B0502040204020203" pitchFamily="34" charset="0"/>
              </a:rPr>
            </a:br>
            <a:endParaRPr lang="en-US" sz="2000" kern="0" spc="0">
              <a:ln>
                <a:noFill/>
              </a:ln>
              <a:gradFill>
                <a:gsLst>
                  <a:gs pos="0">
                    <a:prstClr val="black"/>
                  </a:gs>
                  <a:gs pos="100000">
                    <a:prstClr val="black"/>
                  </a:gs>
                </a:gsLst>
                <a:lin ang="5400000" scaled="0"/>
              </a:gradFill>
              <a:latin typeface="Segoe UI" panose="020B0502040204020203" pitchFamily="34" charset="0"/>
              <a:ea typeface="Segoe UI" panose="020B0502040204020203" pitchFamily="34"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981200"/>
            <a:ext cx="12192000" cy="245110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 name="speech_2"/>
          <p:cNvSpPr>
            <a:spLocks noChangeAspect="1" noEditPoints="1"/>
          </p:cNvSpPr>
          <p:nvPr/>
        </p:nvSpPr>
        <p:spPr bwMode="auto">
          <a:xfrm>
            <a:off x="5356533" y="1652074"/>
            <a:ext cx="5493125" cy="3959973"/>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chemeClr val="bg1"/>
          </a:solidFill>
          <a:ln w="15875" cap="sq">
            <a:noFill/>
            <a:prstDash val="solid"/>
            <a:miter lim="800000"/>
          </a:ln>
          <a:effectLst>
            <a:outerShdw blurRad="254000" dist="76200" dir="2700000" algn="ctr" rotWithShape="0">
              <a:prstClr val="black">
                <a:alpha val="40000"/>
              </a:prstClr>
            </a:outerShdw>
          </a:effectLst>
        </p:spPr>
        <p:txBody>
          <a:bodyPr vert="horz" wrap="square" lIns="274320" tIns="274320" rIns="274320" bIns="274320" numCol="1" anchor="t" anchorCtr="0" compatLnSpc="1">
            <a:noAutofit/>
          </a:bodyPr>
          <a:lstStyle/>
          <a:p>
            <a:pPr marL="114300" marR="0" lvl="0" indent="-114300" algn="l" defTabSz="914400" rtl="0" eaLnBrk="1" fontAlgn="auto" latinLnBrk="0" hangingPunct="1">
              <a:lnSpc>
                <a:spcPct val="100000"/>
              </a:lnSpc>
              <a:spcBef>
                <a:spcPts val="0"/>
              </a:spcBef>
              <a:spcAft>
                <a:spcPts val="600"/>
              </a:spcAft>
              <a:buClrTx/>
              <a:buSzTx/>
              <a:buFontTx/>
              <a:buNone/>
              <a:defRPr/>
            </a:pPr>
            <a:r>
              <a:rPr kumimoji="0" lang="en-US" sz="2400" b="0" i="1" u="none" strike="noStrike" kern="1200" cap="none" spc="0" normalizeH="0" baseline="0" noProof="0">
                <a:ln>
                  <a:noFill/>
                </a:ln>
                <a:gradFill>
                  <a:gsLst>
                    <a:gs pos="0">
                      <a:srgbClr val="1A1A1A"/>
                    </a:gs>
                    <a:gs pos="100000">
                      <a:srgbClr val="1A1A1A"/>
                    </a:gs>
                  </a:gsLst>
                </a:gradFill>
                <a:effectLst/>
                <a:uLnTx/>
                <a:uFillTx/>
                <a:latin typeface="Segoe UI Semibold" panose="020B0702040204020203"/>
                <a:ea typeface="+mn-ea"/>
                <a:cs typeface="+mn-cs"/>
              </a:rPr>
              <a:t>“The problem with CISOs, and the entire cyber security field for that matter, is that you keep asking for more money and resources but can’t guarantee or even articulate what I’m buying.”</a:t>
            </a:r>
            <a:endParaRPr kumimoji="0" lang="en-US" sz="2400" b="0" i="1" u="none" strike="noStrike" kern="1200" cap="none" spc="0" normalizeH="0" baseline="0" noProof="0">
              <a:ln>
                <a:noFill/>
              </a:ln>
              <a:gradFill>
                <a:gsLst>
                  <a:gs pos="0">
                    <a:srgbClr val="1A1A1A"/>
                  </a:gs>
                  <a:gs pos="100000">
                    <a:srgbClr val="1A1A1A"/>
                  </a:gs>
                </a:gsLst>
              </a:gradFill>
              <a:effectLst/>
              <a:uLnTx/>
              <a:uFillTx/>
              <a:latin typeface="Segoe UI Semibold" panose="020B0702040204020203"/>
              <a:ea typeface="+mn-ea"/>
              <a:cs typeface="+mn-cs"/>
            </a:endParaRPr>
          </a:p>
        </p:txBody>
      </p:sp>
      <p:grpSp>
        <p:nvGrpSpPr>
          <p:cNvPr id="7" name="Group 6"/>
          <p:cNvGrpSpPr/>
          <p:nvPr/>
        </p:nvGrpSpPr>
        <p:grpSpPr>
          <a:xfrm>
            <a:off x="942781" y="2394237"/>
            <a:ext cx="1457574" cy="1457574"/>
            <a:chOff x="1827123" y="2283074"/>
            <a:chExt cx="1701800" cy="1701800"/>
          </a:xfrm>
        </p:grpSpPr>
        <p:sp>
          <p:nvSpPr>
            <p:cNvPr id="5" name="Oval 4"/>
            <p:cNvSpPr/>
            <p:nvPr/>
          </p:nvSpPr>
          <p:spPr bwMode="auto">
            <a:xfrm>
              <a:off x="1827123" y="2283074"/>
              <a:ext cx="1701800" cy="17018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 name="boy"/>
            <p:cNvSpPr>
              <a:spLocks noChangeAspect="1" noEditPoints="1"/>
            </p:cNvSpPr>
            <p:nvPr/>
          </p:nvSpPr>
          <p:spPr bwMode="auto">
            <a:xfrm>
              <a:off x="2295347" y="2635888"/>
              <a:ext cx="765353" cy="996173"/>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2222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sp>
        <p:nvSpPr>
          <p:cNvPr id="10" name="Rectangle 9"/>
          <p:cNvSpPr/>
          <p:nvPr/>
        </p:nvSpPr>
        <p:spPr>
          <a:xfrm>
            <a:off x="2451155" y="2799859"/>
            <a:ext cx="2770061" cy="738664"/>
          </a:xfrm>
          <a:prstGeom prst="rect">
            <a:avLst/>
          </a:prstGeom>
        </p:spPr>
        <p:txBody>
          <a:bodyPr wrap="square">
            <a:spAutoFit/>
          </a:bodyPr>
          <a:lstStyle/>
          <a:p>
            <a:pPr marL="0" marR="0" lvl="0" indent="0" algn="l" defTabSz="914400" rtl="0" eaLnBrk="1" fontAlgn="auto" latinLnBrk="0" hangingPunct="1">
              <a:lnSpc>
                <a:spcPct val="100000"/>
              </a:lnSpc>
              <a:spcBef>
                <a:spcPts val="1225"/>
              </a:spcBef>
              <a:spcAft>
                <a:spcPts val="600"/>
              </a:spcAft>
              <a:buClrTx/>
              <a:buSzTx/>
              <a:buFontTx/>
              <a:buNone/>
              <a:defRPr/>
            </a:pPr>
            <a:r>
              <a:rPr kumimoji="0" lang="en-US" sz="2400" b="1" i="1" u="none" strike="noStrike" kern="1200" cap="none" spc="0" normalizeH="0" baseline="0" noProof="0">
                <a:ln>
                  <a:noFill/>
                </a:ln>
                <a:gradFill>
                  <a:gsLst>
                    <a:gs pos="0">
                      <a:srgbClr val="1A1A1A"/>
                    </a:gs>
                    <a:gs pos="100000">
                      <a:srgbClr val="1A1A1A"/>
                    </a:gs>
                  </a:gsLst>
                  <a:lin ang="0" scaled="0"/>
                </a:gradFill>
                <a:effectLst/>
                <a:uLnTx/>
                <a:uFillTx/>
                <a:latin typeface="Segoe UI" panose="020B0502040204020203"/>
                <a:ea typeface="Calibri" panose="020F0502020204030204" pitchFamily="34" charset="0"/>
                <a:cs typeface="+mn-cs"/>
              </a:rPr>
              <a:t>Un-Named</a:t>
            </a:r>
            <a:br>
              <a:rPr kumimoji="0" lang="en-US" sz="2400" b="1" i="0" u="none" strike="noStrike" kern="1200" cap="none" spc="0" normalizeH="0" baseline="0" noProof="0">
                <a:ln>
                  <a:noFill/>
                </a:ln>
                <a:gradFill>
                  <a:gsLst>
                    <a:gs pos="0">
                      <a:srgbClr val="1A1A1A"/>
                    </a:gs>
                    <a:gs pos="100000">
                      <a:srgbClr val="1A1A1A"/>
                    </a:gs>
                  </a:gsLst>
                  <a:lin ang="0" scaled="0"/>
                </a:gradFill>
                <a:effectLst/>
                <a:uLnTx/>
                <a:uFillTx/>
                <a:latin typeface="Segoe UI" panose="020B0502040204020203"/>
                <a:ea typeface="Calibri" panose="020F0502020204030204" pitchFamily="34" charset="0"/>
                <a:cs typeface="+mn-cs"/>
              </a:rPr>
            </a:br>
            <a:r>
              <a:rPr kumimoji="0" lang="en-US" sz="1800" b="1" i="0" u="none" strike="noStrike" kern="1200" cap="none" spc="0" normalizeH="0" baseline="0" noProof="0">
                <a:ln>
                  <a:noFill/>
                </a:ln>
                <a:gradFill>
                  <a:gsLst>
                    <a:gs pos="0">
                      <a:srgbClr val="1A1A1A"/>
                    </a:gs>
                    <a:gs pos="100000">
                      <a:srgbClr val="1A1A1A"/>
                    </a:gs>
                  </a:gsLst>
                  <a:lin ang="0" scaled="0"/>
                </a:gradFill>
                <a:effectLst/>
                <a:uLnTx/>
                <a:uFillTx/>
                <a:latin typeface="Segoe UI" panose="020B0502040204020203"/>
                <a:ea typeface="Calibri" panose="020F0502020204030204" pitchFamily="34" charset="0"/>
                <a:cs typeface="+mn-cs"/>
              </a:rPr>
              <a:t>CFO</a:t>
            </a:r>
            <a:endParaRPr kumimoji="0" lang="en-US" sz="1800" b="0" i="0" u="none" strike="noStrike" kern="1200" cap="none" spc="0" normalizeH="0" baseline="0" noProof="0">
              <a:ln>
                <a:noFill/>
              </a:ln>
              <a:gradFill>
                <a:gsLst>
                  <a:gs pos="0">
                    <a:srgbClr val="1A1A1A"/>
                  </a:gs>
                  <a:gs pos="100000">
                    <a:srgbClr val="1A1A1A"/>
                  </a:gs>
                </a:gsLst>
                <a:lin ang="0" scaled="0"/>
              </a:gradFill>
              <a:effectLst/>
              <a:uLnTx/>
              <a:uFillTx/>
              <a:latin typeface="Segoe UI" panose="020B0502040204020203"/>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grpId="1" nodeType="withEffect">
                                  <p:stCondLst>
                                    <p:cond delay="200"/>
                                  </p:stCondLst>
                                  <p:childTnLst>
                                    <p:animMotion origin="layout" path="M -2.35129E-6 2.50113E-6 L -0.02259 2.50113E-6 " pathEditMode="relative" rAng="0" ptsTypes="AA">
                                      <p:cBhvr>
                                        <p:cTn id="9" dur="750" spd="-100000" fill="hold"/>
                                        <p:tgtEl>
                                          <p:spTgt spid="3"/>
                                        </p:tgtEl>
                                        <p:attrNameLst>
                                          <p:attrName>ppt_x</p:attrName>
                                          <p:attrName>ppt_y</p:attrName>
                                        </p:attrNameLst>
                                      </p:cBhvr>
                                      <p:rCtr x="-11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Cybersecurity through a </a:t>
            </a:r>
            <a:r>
              <a:rPr lang="en-US" err="1"/>
              <a:t>CxOs</a:t>
            </a:r>
            <a:r>
              <a:rPr lang="en-US"/>
              <a:t> Lens</a:t>
            </a:r>
            <a:endParaRPr lang="en-US"/>
          </a:p>
        </p:txBody>
      </p:sp>
      <p:sp>
        <p:nvSpPr>
          <p:cNvPr id="10" name="Rectangle 9"/>
          <p:cNvSpPr/>
          <p:nvPr/>
        </p:nvSpPr>
        <p:spPr bwMode="auto">
          <a:xfrm>
            <a:off x="0" y="1339737"/>
            <a:ext cx="12191999" cy="7784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815" rtl="0" eaLnBrk="1" fontAlgn="auto" latinLnBrk="0" hangingPunct="1">
              <a:lnSpc>
                <a:spcPct val="100000"/>
              </a:lnSpc>
              <a:spcBef>
                <a:spcPts val="1225"/>
              </a:spcBef>
              <a:spcAft>
                <a:spcPts val="0"/>
              </a:spcAft>
              <a:buClr>
                <a:srgbClr val="1A1A1A"/>
              </a:buClr>
              <a:buSzPct val="90000"/>
              <a:buFontTx/>
              <a:buNone/>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Aware of risks to reputation,</a:t>
            </a:r>
            <a:r>
              <a:rPr kumimoji="0" lang="en-US" sz="2400" b="0" i="0" u="none" strike="noStrike" kern="1200" cap="none" spc="0" normalizeH="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bottom line, non-compliance</a:t>
            </a:r>
            <a:endPar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23" name="Group 22"/>
          <p:cNvGrpSpPr/>
          <p:nvPr/>
        </p:nvGrpSpPr>
        <p:grpSpPr>
          <a:xfrm>
            <a:off x="476007" y="2564889"/>
            <a:ext cx="3291840" cy="2480019"/>
            <a:chOff x="476007" y="2627098"/>
            <a:chExt cx="3291840" cy="2480019"/>
          </a:xfrm>
        </p:grpSpPr>
        <p:sp>
          <p:nvSpPr>
            <p:cNvPr id="6" name="Rectangle 5"/>
            <p:cNvSpPr/>
            <p:nvPr/>
          </p:nvSpPr>
          <p:spPr>
            <a:xfrm>
              <a:off x="476007" y="3783678"/>
              <a:ext cx="3291840" cy="1323439"/>
            </a:xfrm>
            <a:prstGeom prst="rect">
              <a:avLst/>
            </a:prstGeom>
          </p:spPr>
          <p:txBody>
            <a:bodyPr wrap="square" lIns="91440" tIns="91440" rIns="91440" bIns="91440">
              <a:noAutofit/>
            </a:bodyPr>
            <a:lstStyle/>
            <a:p>
              <a:pPr lvl="0" defTabSz="932815">
                <a:spcBef>
                  <a:spcPts val="1225"/>
                </a:spcBef>
                <a:buClr>
                  <a:schemeClr val="tx1"/>
                </a:buClr>
                <a:buSzPct val="90000"/>
              </a:pPr>
              <a:r>
                <a:rPr lang="en-US" sz="20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Show a plan for aggressive cyber risk management</a:t>
              </a:r>
              <a:endParaRPr lang="en-US" sz="20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18" name="Group 17"/>
            <p:cNvGrpSpPr/>
            <p:nvPr/>
          </p:nvGrpSpPr>
          <p:grpSpPr>
            <a:xfrm>
              <a:off x="476007" y="2627098"/>
              <a:ext cx="1041508" cy="1041508"/>
              <a:chOff x="476007" y="2627098"/>
              <a:chExt cx="1041508" cy="1041508"/>
            </a:xfrm>
          </p:grpSpPr>
          <p:sp>
            <p:nvSpPr>
              <p:cNvPr id="13" name="Oval 12"/>
              <p:cNvSpPr/>
              <p:nvPr/>
            </p:nvSpPr>
            <p:spPr bwMode="auto">
              <a:xfrm>
                <a:off x="476007" y="2627098"/>
                <a:ext cx="1041508" cy="1041508"/>
              </a:xfrm>
              <a:prstGeom prst="ellipse">
                <a:avLst/>
              </a:prstGeom>
              <a:solidFill>
                <a:schemeClr val="accent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6" name="strategy" title="Icon of two circles and a curved arrow winding between three exes connecting them"/>
              <p:cNvSpPr>
                <a:spLocks noChangeAspect="1" noEditPoints="1"/>
              </p:cNvSpPr>
              <p:nvPr/>
            </p:nvSpPr>
            <p:spPr bwMode="auto">
              <a:xfrm>
                <a:off x="787859" y="2869527"/>
                <a:ext cx="417804" cy="55665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ln>
            </p:spPr>
            <p:txBody>
              <a:bodyPr vert="horz" wrap="square" lIns="91440" tIns="45720" rIns="91440" bIns="45720" numCol="1" anchor="t" anchorCtr="0" compatLnSpc="1"/>
              <a:lstStyle/>
              <a:p>
                <a:endParaRPr lang="en-US"/>
              </a:p>
            </p:txBody>
          </p:sp>
        </p:grpSp>
      </p:grpSp>
      <p:grpSp>
        <p:nvGrpSpPr>
          <p:cNvPr id="24" name="Group 23"/>
          <p:cNvGrpSpPr/>
          <p:nvPr/>
        </p:nvGrpSpPr>
        <p:grpSpPr>
          <a:xfrm>
            <a:off x="4523039" y="2564889"/>
            <a:ext cx="3291840" cy="2233798"/>
            <a:chOff x="4523039" y="2627098"/>
            <a:chExt cx="3291840" cy="2233798"/>
          </a:xfrm>
        </p:grpSpPr>
        <p:sp>
          <p:nvSpPr>
            <p:cNvPr id="8" name="Rectangle 7"/>
            <p:cNvSpPr/>
            <p:nvPr/>
          </p:nvSpPr>
          <p:spPr>
            <a:xfrm>
              <a:off x="4523039" y="3783678"/>
              <a:ext cx="3291840" cy="1077218"/>
            </a:xfrm>
            <a:prstGeom prst="rect">
              <a:avLst/>
            </a:prstGeom>
          </p:spPr>
          <p:txBody>
            <a:bodyPr wrap="square" lIns="91440" tIns="91440" rIns="91440" bIns="91440">
              <a:noAutofit/>
            </a:bodyPr>
            <a:lstStyle/>
            <a:p>
              <a:pPr lvl="0" defTabSz="932815">
                <a:spcBef>
                  <a:spcPts val="1225"/>
                </a:spcBef>
                <a:buClr>
                  <a:schemeClr val="tx1"/>
                </a:buClr>
                <a:buSzPct val="90000"/>
              </a:pPr>
              <a:r>
                <a:rPr lang="en-US" sz="20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Show a communications plan for risk and incidents </a:t>
              </a:r>
              <a:endParaRPr lang="en-US" sz="20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lvl="0" defTabSz="932815">
                <a:spcBef>
                  <a:spcPts val="1225"/>
                </a:spcBef>
                <a:buClr>
                  <a:schemeClr val="tx1"/>
                </a:buClr>
                <a:buSzPct val="90000"/>
              </a:pPr>
              <a:r>
                <a:rPr lang="en-US" sz="14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(including board and shareholders)</a:t>
              </a:r>
              <a:endParaRPr lang="en-US" sz="14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20" name="Group 19"/>
            <p:cNvGrpSpPr/>
            <p:nvPr/>
          </p:nvGrpSpPr>
          <p:grpSpPr>
            <a:xfrm>
              <a:off x="4523039" y="2627098"/>
              <a:ext cx="1041508" cy="1041508"/>
              <a:chOff x="4523039" y="2627098"/>
              <a:chExt cx="1041508" cy="1041508"/>
            </a:xfrm>
          </p:grpSpPr>
          <p:sp>
            <p:nvSpPr>
              <p:cNvPr id="14" name="Oval 13"/>
              <p:cNvSpPr/>
              <p:nvPr/>
            </p:nvSpPr>
            <p:spPr bwMode="auto">
              <a:xfrm>
                <a:off x="4523039" y="2627098"/>
                <a:ext cx="1041508" cy="1041508"/>
              </a:xfrm>
              <a:prstGeom prst="ellipse">
                <a:avLst/>
              </a:prstGeom>
              <a:solidFill>
                <a:schemeClr val="accent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9" name="document_6" title="Icon of a document with a padlock in the lower right corner"/>
              <p:cNvSpPr>
                <a:spLocks noChangeAspect="1" noEditPoints="1"/>
              </p:cNvSpPr>
              <p:nvPr/>
            </p:nvSpPr>
            <p:spPr bwMode="auto">
              <a:xfrm>
                <a:off x="4875797" y="2937857"/>
                <a:ext cx="335992" cy="41999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grpSp>
        <p:nvGrpSpPr>
          <p:cNvPr id="30" name="Group 29"/>
          <p:cNvGrpSpPr/>
          <p:nvPr/>
        </p:nvGrpSpPr>
        <p:grpSpPr>
          <a:xfrm>
            <a:off x="8453339" y="2564889"/>
            <a:ext cx="3291840" cy="2541575"/>
            <a:chOff x="8453339" y="2627098"/>
            <a:chExt cx="3291840" cy="2541575"/>
          </a:xfrm>
        </p:grpSpPr>
        <p:sp>
          <p:nvSpPr>
            <p:cNvPr id="26" name="Text Placeholder 3"/>
            <p:cNvSpPr txBox="1"/>
            <p:nvPr/>
          </p:nvSpPr>
          <p:spPr>
            <a:xfrm>
              <a:off x="8453339" y="3783678"/>
              <a:ext cx="3291840" cy="1384995"/>
            </a:xfrm>
            <a:prstGeom prst="rect">
              <a:avLst/>
            </a:prstGeom>
          </p:spPr>
          <p:txBody>
            <a:bodyPr vert="horz" wrap="square" lIns="91440" tIns="91440" rIns="91440" bIns="91440" numCol="1" rtlCol="0">
              <a:noAutofit/>
            </a:bodyPr>
            <a:lstStyle>
              <a:lvl1pPr marL="0" marR="0" indent="0" algn="l" defTabSz="932815" rtl="0" eaLnBrk="1" fontAlgn="auto" latinLnBrk="0" hangingPunct="1">
                <a:lnSpc>
                  <a:spcPct val="100000"/>
                </a:lnSpc>
                <a:spcBef>
                  <a:spcPts val="1225"/>
                </a:spcBef>
                <a:spcAft>
                  <a:spcPts val="0"/>
                </a:spcAft>
                <a:buClr>
                  <a:schemeClr val="tx1"/>
                </a:buClr>
                <a:buSzPct val="90000"/>
                <a:buFont typeface="Wingdings" panose="05000000000000000000" pitchFamily="2" charset="2"/>
                <a:buNone/>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27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600" b="0" kern="1200" spc="0" baseline="0">
                  <a:gradFill>
                    <a:gsLst>
                      <a:gs pos="1250">
                        <a:schemeClr val="tx1"/>
                      </a:gs>
                      <a:gs pos="100000">
                        <a:schemeClr val="tx1"/>
                      </a:gs>
                    </a:gsLst>
                    <a:lin ang="5400000" scaled="0"/>
                  </a:gradFill>
                  <a:latin typeface="+mn-lt"/>
                  <a:ea typeface="+mn-ea"/>
                  <a:cs typeface="+mn-cs"/>
                </a:defRPr>
              </a:lvl3pPr>
              <a:lvl4pPr marL="652145"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b="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a:latin typeface="Segoe UI Semibold" panose="020B0702040204020203" pitchFamily="34" charset="0"/>
                  <a:cs typeface="Segoe UI Semibold" panose="020B0702040204020203" pitchFamily="34" charset="0"/>
                </a:rPr>
                <a:t>Show how security policies reflect compliance and security aims</a:t>
              </a:r>
              <a:endParaRPr lang="en-US" sz="2000">
                <a:latin typeface="Segoe UI Semibold" panose="020B0702040204020203" pitchFamily="34" charset="0"/>
                <a:cs typeface="Segoe UI Semibold" panose="020B0702040204020203" pitchFamily="34" charset="0"/>
              </a:endParaRPr>
            </a:p>
            <a:p>
              <a:endParaRPr lang="en-US" sz="2000">
                <a:latin typeface="Segoe UI Semibold" panose="020B0702040204020203" pitchFamily="34" charset="0"/>
                <a:cs typeface="Segoe UI Semibold" panose="020B0702040204020203" pitchFamily="34" charset="0"/>
              </a:endParaRPr>
            </a:p>
          </p:txBody>
        </p:sp>
        <p:grpSp>
          <p:nvGrpSpPr>
            <p:cNvPr id="27" name="Group 26"/>
            <p:cNvGrpSpPr/>
            <p:nvPr/>
          </p:nvGrpSpPr>
          <p:grpSpPr>
            <a:xfrm>
              <a:off x="8453339" y="2627098"/>
              <a:ext cx="1041508" cy="1041508"/>
              <a:chOff x="8453339" y="2627098"/>
              <a:chExt cx="1041508" cy="1041508"/>
            </a:xfrm>
          </p:grpSpPr>
          <p:sp>
            <p:nvSpPr>
              <p:cNvPr id="28" name="Oval 27"/>
              <p:cNvSpPr/>
              <p:nvPr/>
            </p:nvSpPr>
            <p:spPr bwMode="auto">
              <a:xfrm>
                <a:off x="8453339" y="2627098"/>
                <a:ext cx="1041508" cy="1041508"/>
              </a:xfrm>
              <a:prstGeom prst="ellipse">
                <a:avLst/>
              </a:prstGeom>
              <a:solidFill>
                <a:schemeClr val="accent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29" name="Shield_EA18" title="Icon of a shield"/>
              <p:cNvSpPr>
                <a:spLocks noChangeAspect="1"/>
              </p:cNvSpPr>
              <p:nvPr/>
            </p:nvSpPr>
            <p:spPr bwMode="auto">
              <a:xfrm>
                <a:off x="8783881" y="2945340"/>
                <a:ext cx="380424" cy="40502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grpSp>
      </p:grpSp>
      <p:sp>
        <p:nvSpPr>
          <p:cNvPr id="42" name="people_4" title="Icon of a person"/>
          <p:cNvSpPr>
            <a:spLocks noChangeAspect="1" noEditPoints="1"/>
          </p:cNvSpPr>
          <p:nvPr/>
        </p:nvSpPr>
        <p:spPr bwMode="auto">
          <a:xfrm>
            <a:off x="5465211" y="5485822"/>
            <a:ext cx="1056156" cy="1180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57150"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nvGrpSpPr>
          <p:cNvPr id="44" name="Group 43"/>
          <p:cNvGrpSpPr/>
          <p:nvPr/>
        </p:nvGrpSpPr>
        <p:grpSpPr>
          <a:xfrm>
            <a:off x="1690095" y="6130218"/>
            <a:ext cx="2267055" cy="429940"/>
            <a:chOff x="1152751" y="3754828"/>
            <a:chExt cx="2267055" cy="429940"/>
          </a:xfrm>
        </p:grpSpPr>
        <p:sp>
          <p:nvSpPr>
            <p:cNvPr id="45" name="TextBox 44"/>
            <p:cNvSpPr txBox="1"/>
            <p:nvPr/>
          </p:nvSpPr>
          <p:spPr>
            <a:xfrm>
              <a:off x="1736653" y="3831299"/>
              <a:ext cx="1683153" cy="276999"/>
            </a:xfrm>
            <a:prstGeom prst="rect">
              <a:avLst/>
            </a:prstGeom>
            <a:noFill/>
          </p:spPr>
          <p:txBody>
            <a:bodyPr wrap="none" lIns="0" tIns="0" rIns="0" bIns="0" rtlCol="0">
              <a:spAutoFit/>
            </a:bodyPr>
            <a:lstStyle/>
            <a:p>
              <a:pPr algn="ctr"/>
              <a:r>
                <a:rPr lang="en-US" sz="1800" b="1" i="1">
                  <a:gradFill>
                    <a:gsLst>
                      <a:gs pos="2917">
                        <a:schemeClr val="accent2"/>
                      </a:gs>
                      <a:gs pos="100000">
                        <a:schemeClr val="accent2"/>
                      </a:gs>
                    </a:gsLst>
                    <a:lin ang="5400000" scaled="0"/>
                  </a:gradFill>
                </a:rPr>
                <a:t>EFFECTIVENESS</a:t>
              </a:r>
              <a:endParaRPr lang="en-US" sz="1800" b="1" i="1">
                <a:gradFill>
                  <a:gsLst>
                    <a:gs pos="2917">
                      <a:schemeClr val="accent2"/>
                    </a:gs>
                    <a:gs pos="100000">
                      <a:schemeClr val="accent2"/>
                    </a:gs>
                  </a:gsLst>
                  <a:lin ang="5400000" scaled="0"/>
                </a:gradFill>
              </a:endParaRPr>
            </a:p>
          </p:txBody>
        </p:sp>
        <p:sp>
          <p:nvSpPr>
            <p:cNvPr id="46" name="Oval 45"/>
            <p:cNvSpPr/>
            <p:nvPr/>
          </p:nvSpPr>
          <p:spPr bwMode="auto">
            <a:xfrm>
              <a:off x="1152751" y="3754828"/>
              <a:ext cx="429940" cy="42994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noAutofit/>
            </a:bodyPr>
            <a:lstStyle/>
            <a:p>
              <a:pPr algn="ctr" defTabSz="932180" fontAlgn="base">
                <a:spcBef>
                  <a:spcPct val="0"/>
                </a:spcBef>
                <a:spcAft>
                  <a:spcPct val="0"/>
                </a:spcAft>
              </a:pPr>
              <a:r>
                <a:rPr lang="en-US" sz="1600" b="1" i="1">
                  <a:gradFill>
                    <a:gsLst>
                      <a:gs pos="0">
                        <a:srgbClr val="FFFFFF"/>
                      </a:gs>
                      <a:gs pos="100000">
                        <a:srgbClr val="FFFFFF"/>
                      </a:gs>
                    </a:gsLst>
                    <a:lin ang="5400000" scaled="0"/>
                  </a:gradFill>
                  <a:ea typeface="Segoe UI" panose="020B0502040204020203" pitchFamily="34" charset="0"/>
                  <a:cs typeface="Segoe UI" panose="020B0502040204020203" pitchFamily="34" charset="0"/>
                </a:rPr>
                <a:t>1</a:t>
              </a:r>
              <a:endParaRPr lang="en-US" sz="1600" b="1" i="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49" name="Oval 48"/>
          <p:cNvSpPr/>
          <p:nvPr/>
        </p:nvSpPr>
        <p:spPr bwMode="auto">
          <a:xfrm>
            <a:off x="8453339" y="6098516"/>
            <a:ext cx="429940" cy="4299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noAutofit/>
          </a:bodyPr>
          <a:lstStyle/>
          <a:p>
            <a:pPr algn="ctr" defTabSz="932180" fontAlgn="base">
              <a:spcBef>
                <a:spcPct val="0"/>
              </a:spcBef>
              <a:spcAft>
                <a:spcPct val="0"/>
              </a:spcAft>
            </a:pPr>
            <a:r>
              <a:rPr lang="en-US" sz="1600" b="1">
                <a:gradFill>
                  <a:gsLst>
                    <a:gs pos="0">
                      <a:srgbClr val="FFFFFF"/>
                    </a:gs>
                    <a:gs pos="100000">
                      <a:srgbClr val="FFFFFF"/>
                    </a:gs>
                  </a:gsLst>
                  <a:lin ang="5400000" scaled="0"/>
                </a:gradFill>
                <a:ea typeface="Segoe UI" panose="020B0502040204020203" pitchFamily="34" charset="0"/>
                <a:cs typeface="Segoe UI" panose="020B0502040204020203" pitchFamily="34" charset="0"/>
              </a:rPr>
              <a:t>2</a:t>
            </a:r>
            <a:endParaRPr lang="en-US" sz="1600" b="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nvGrpSpPr>
          <p:cNvPr id="9" name="Group 8"/>
          <p:cNvGrpSpPr/>
          <p:nvPr/>
        </p:nvGrpSpPr>
        <p:grpSpPr>
          <a:xfrm>
            <a:off x="7047650" y="5053987"/>
            <a:ext cx="4230609" cy="1397999"/>
            <a:chOff x="7047650" y="5053987"/>
            <a:chExt cx="4230609" cy="1397999"/>
          </a:xfrm>
        </p:grpSpPr>
        <p:sp>
          <p:nvSpPr>
            <p:cNvPr id="43" name="Speech Bubble: Rectangle with Corners Rounded 42"/>
            <p:cNvSpPr/>
            <p:nvPr/>
          </p:nvSpPr>
          <p:spPr bwMode="auto">
            <a:xfrm>
              <a:off x="7047650" y="5053987"/>
              <a:ext cx="4230609" cy="888298"/>
            </a:xfrm>
            <a:prstGeom prst="wedgeRoundRectCallout">
              <a:avLst>
                <a:gd name="adj1" fmla="val -62620"/>
                <a:gd name="adj2" fmla="val 3033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188720" bIns="146304" numCol="1" spcCol="0" rtlCol="0" fromWordArt="0" anchor="ctr" anchorCtr="0" forceAA="0" compatLnSpc="1">
              <a:noAutofit/>
            </a:bodyPr>
            <a:lstStyle/>
            <a:p>
              <a:pPr algn="r" defTabSz="932180"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How much </a:t>
              </a:r>
              <a:br>
                <a:rPr lang="en-US" sz="24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is enough?</a:t>
              </a:r>
              <a:endParaRPr lang="en-US" sz="24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8" name="TextBox 47"/>
            <p:cNvSpPr txBox="1"/>
            <p:nvPr/>
          </p:nvSpPr>
          <p:spPr>
            <a:xfrm>
              <a:off x="9017588" y="6174987"/>
              <a:ext cx="1245534" cy="276999"/>
            </a:xfrm>
            <a:prstGeom prst="rect">
              <a:avLst/>
            </a:prstGeom>
            <a:noFill/>
          </p:spPr>
          <p:txBody>
            <a:bodyPr wrap="none" lIns="0" tIns="0" rIns="0" bIns="0" rtlCol="0">
              <a:spAutoFit/>
            </a:bodyPr>
            <a:lstStyle/>
            <a:p>
              <a:pPr algn="ctr"/>
              <a:r>
                <a:rPr lang="en-US" sz="1800" b="1" i="1">
                  <a:gradFill>
                    <a:gsLst>
                      <a:gs pos="2917">
                        <a:schemeClr val="accent1"/>
                      </a:gs>
                      <a:gs pos="100000">
                        <a:schemeClr val="accent1"/>
                      </a:gs>
                    </a:gsLst>
                    <a:lin ang="5400000" scaled="0"/>
                  </a:gradFill>
                </a:rPr>
                <a:t>EFFICIENCY</a:t>
              </a:r>
              <a:endParaRPr lang="en-US" sz="1800" b="1" i="1">
                <a:gradFill>
                  <a:gsLst>
                    <a:gs pos="2917">
                      <a:schemeClr val="accent1"/>
                    </a:gs>
                    <a:gs pos="100000">
                      <a:schemeClr val="accent1"/>
                    </a:gs>
                  </a:gsLst>
                  <a:lin ang="5400000" scaled="0"/>
                </a:gradFill>
              </a:endParaRPr>
            </a:p>
          </p:txBody>
        </p:sp>
        <p:sp>
          <p:nvSpPr>
            <p:cNvPr id="50" name="graph_4" title="Icon of a pie chart"/>
            <p:cNvSpPr>
              <a:spLocks noChangeAspect="1" noEditPoints="1"/>
            </p:cNvSpPr>
            <p:nvPr/>
          </p:nvSpPr>
          <p:spPr bwMode="auto">
            <a:xfrm>
              <a:off x="7402277" y="5200897"/>
              <a:ext cx="514371" cy="51224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285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900">
                <a:gradFill>
                  <a:gsLst>
                    <a:gs pos="0">
                      <a:srgbClr val="505050"/>
                    </a:gs>
                    <a:gs pos="100000">
                      <a:srgbClr val="505050"/>
                    </a:gs>
                  </a:gsLst>
                </a:gradFill>
              </a:endParaRPr>
            </a:p>
          </p:txBody>
        </p:sp>
      </p:grpSp>
      <p:grpSp>
        <p:nvGrpSpPr>
          <p:cNvPr id="12" name="Group 11"/>
          <p:cNvGrpSpPr/>
          <p:nvPr/>
        </p:nvGrpSpPr>
        <p:grpSpPr>
          <a:xfrm>
            <a:off x="708319" y="5053988"/>
            <a:ext cx="4230609" cy="888298"/>
            <a:chOff x="708319" y="5053988"/>
            <a:chExt cx="4230609" cy="888298"/>
          </a:xfrm>
        </p:grpSpPr>
        <p:sp>
          <p:nvSpPr>
            <p:cNvPr id="41" name="Speech Bubble: Rectangle with Corners Rounded 40"/>
            <p:cNvSpPr/>
            <p:nvPr/>
          </p:nvSpPr>
          <p:spPr bwMode="auto">
            <a:xfrm flipH="1">
              <a:off x="708319" y="5053988"/>
              <a:ext cx="4230609" cy="888298"/>
            </a:xfrm>
            <a:prstGeom prst="wedgeRoundRectCallout">
              <a:avLst>
                <a:gd name="adj1" fmla="val -62620"/>
                <a:gd name="adj2" fmla="val 30330"/>
                <a:gd name="adj3" fmla="val 166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0" tIns="146304" rIns="182880" bIns="146304" numCol="1" spcCol="0" rtlCol="0" fromWordArt="0" anchor="ctr" anchorCtr="0" forceAA="0" compatLnSpc="1">
              <a:noAutofit/>
            </a:bodyPr>
            <a:lstStyle/>
            <a:p>
              <a:pPr defTabSz="932180"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Are we doing </a:t>
              </a:r>
              <a:br>
                <a:rPr lang="en-US" sz="24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it well?</a:t>
              </a:r>
              <a:endParaRPr lang="en-US" sz="24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51" name="check 3" title="Icon of a checkmark with a circle around it"/>
            <p:cNvSpPr>
              <a:spLocks noChangeAspect="1" noEditPoints="1"/>
            </p:cNvSpPr>
            <p:nvPr/>
          </p:nvSpPr>
          <p:spPr bwMode="auto">
            <a:xfrm>
              <a:off x="945124" y="5242014"/>
              <a:ext cx="515234" cy="51224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1000" fill="hold"/>
                                        <p:tgtEl>
                                          <p:spTgt spid="23"/>
                                        </p:tgtEl>
                                        <p:attrNameLst>
                                          <p:attrName>ppt_x</p:attrName>
                                        </p:attrNameLst>
                                      </p:cBhvr>
                                      <p:tavLst>
                                        <p:tav tm="0">
                                          <p:val>
                                            <p:strVal val="#ppt_x"/>
                                          </p:val>
                                        </p:tav>
                                        <p:tav tm="100000">
                                          <p:val>
                                            <p:strVal val="#ppt_x"/>
                                          </p:val>
                                        </p:tav>
                                      </p:tavLst>
                                    </p:anim>
                                    <p:anim calcmode="lin" valueType="num">
                                      <p:cBhvr additive="base">
                                        <p:cTn id="13" dur="1000" fill="hold"/>
                                        <p:tgtEl>
                                          <p:spTgt spid="23"/>
                                        </p:tgtEl>
                                        <p:attrNameLst>
                                          <p:attrName>ppt_y</p:attrName>
                                        </p:attrNameLst>
                                      </p:cBhvr>
                                      <p:tavLst>
                                        <p:tav tm="0">
                                          <p:val>
                                            <p:strVal val="1+#ppt_h/2"/>
                                          </p:val>
                                        </p:tav>
                                        <p:tav tm="100000">
                                          <p:val>
                                            <p:strVal val="#ppt_y"/>
                                          </p:val>
                                        </p:tav>
                                      </p:tavLst>
                                    </p:anim>
                                  </p:childTnLst>
                                </p:cTn>
                              </p:par>
                              <p:par>
                                <p:cTn id="14" presetID="2" presetClass="entr" presetSubtype="4" decel="100000" fill="hold" nodeType="withEffect">
                                  <p:stCondLst>
                                    <p:cond delay="50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1000" fill="hold"/>
                                        <p:tgtEl>
                                          <p:spTgt spid="24"/>
                                        </p:tgtEl>
                                        <p:attrNameLst>
                                          <p:attrName>ppt_x</p:attrName>
                                        </p:attrNameLst>
                                      </p:cBhvr>
                                      <p:tavLst>
                                        <p:tav tm="0">
                                          <p:val>
                                            <p:strVal val="#ppt_x"/>
                                          </p:val>
                                        </p:tav>
                                        <p:tav tm="100000">
                                          <p:val>
                                            <p:strVal val="#ppt_x"/>
                                          </p:val>
                                        </p:tav>
                                      </p:tavLst>
                                    </p:anim>
                                    <p:anim calcmode="lin" valueType="num">
                                      <p:cBhvr additive="base">
                                        <p:cTn id="17" dur="1000" fill="hold"/>
                                        <p:tgtEl>
                                          <p:spTgt spid="24"/>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75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1000" fill="hold"/>
                                        <p:tgtEl>
                                          <p:spTgt spid="30"/>
                                        </p:tgtEl>
                                        <p:attrNameLst>
                                          <p:attrName>ppt_x</p:attrName>
                                        </p:attrNameLst>
                                      </p:cBhvr>
                                      <p:tavLst>
                                        <p:tav tm="0">
                                          <p:val>
                                            <p:strVal val="#ppt_x"/>
                                          </p:val>
                                        </p:tav>
                                        <p:tav tm="100000">
                                          <p:val>
                                            <p:strVal val="#ppt_x"/>
                                          </p:val>
                                        </p:tav>
                                      </p:tavLst>
                                    </p:anim>
                                    <p:anim calcmode="lin" valueType="num">
                                      <p:cBhvr additive="base">
                                        <p:cTn id="21"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right)">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2" grpId="0" animBg="1"/>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bwMode="auto">
          <a:xfrm>
            <a:off x="0" y="1332411"/>
            <a:ext cx="12192000" cy="12409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5" name="Arrow: Pentagon 4"/>
          <p:cNvSpPr/>
          <p:nvPr/>
        </p:nvSpPr>
        <p:spPr bwMode="auto">
          <a:xfrm>
            <a:off x="0" y="1332411"/>
            <a:ext cx="1582102" cy="1240972"/>
          </a:xfrm>
          <a:prstGeom prst="homePlate">
            <a:avLst>
              <a:gd name="adj" fmla="val 1736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929525" y="457201"/>
            <a:ext cx="10677258" cy="553998"/>
          </a:xfrm>
        </p:spPr>
        <p:txBody>
          <a:bodyPr/>
          <a:lstStyle/>
          <a:p>
            <a:r>
              <a:rPr lang="en-US"/>
              <a:t>Effectiveness - Are we doing it well?</a:t>
            </a:r>
            <a:endParaRPr lang="en-US"/>
          </a:p>
        </p:txBody>
      </p:sp>
      <p:sp>
        <p:nvSpPr>
          <p:cNvPr id="3" name="Rectangle 2"/>
          <p:cNvSpPr/>
          <p:nvPr/>
        </p:nvSpPr>
        <p:spPr>
          <a:xfrm>
            <a:off x="1779937" y="1663307"/>
            <a:ext cx="9580926" cy="584775"/>
          </a:xfrm>
          <a:prstGeom prst="rect">
            <a:avLst/>
          </a:prstGeom>
        </p:spPr>
        <p:txBody>
          <a:bodyPr wrap="square">
            <a:spAutoFit/>
          </a:bodyPr>
          <a:lstStyle/>
          <a:p>
            <a:pPr>
              <a:spcBef>
                <a:spcPts val="500"/>
              </a:spcBef>
              <a:spcAft>
                <a:spcPts val="500"/>
              </a:spcAft>
            </a:pPr>
            <a:r>
              <a:rPr lang="en-US" sz="3200" b="1"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rPr>
              <a:t>Is each investment increasing resilience to attacks?</a:t>
            </a:r>
            <a:endParaRPr lang="en-US" sz="3200" b="1" spc="-51">
              <a:ln w="3175">
                <a:noFill/>
              </a:ln>
              <a:gradFill>
                <a:gsLst>
                  <a:gs pos="1250">
                    <a:srgbClr val="1A1A1A"/>
                  </a:gs>
                  <a:gs pos="100000">
                    <a:srgbClr val="1A1A1A"/>
                  </a:gs>
                </a:gsLst>
                <a:lin ang="5400000" scaled="0"/>
              </a:gradFill>
              <a:latin typeface="Segoe UI Semibold" panose="020B0702040204020203"/>
              <a:cs typeface="Segoe UI" panose="020B0502040204020203" pitchFamily="34" charset="0"/>
            </a:endParaRPr>
          </a:p>
        </p:txBody>
      </p:sp>
      <p:sp>
        <p:nvSpPr>
          <p:cNvPr id="6" name="TextBox 5"/>
          <p:cNvSpPr txBox="1"/>
          <p:nvPr/>
        </p:nvSpPr>
        <p:spPr>
          <a:xfrm>
            <a:off x="5831189" y="-903751"/>
            <a:ext cx="5871590" cy="276999"/>
          </a:xfrm>
          <a:prstGeom prst="rect">
            <a:avLst/>
          </a:prstGeom>
          <a:solidFill>
            <a:srgbClr val="0078D7">
              <a:lumMod val="60000"/>
              <a:lumOff val="40000"/>
            </a:srgbClr>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panose="020B0402040204020203"/>
              </a:rPr>
              <a:t>Can you take a quick pass to make this look pretty?</a:t>
            </a:r>
            <a:endParaRPr lang="en-US" kern="0">
              <a:gradFill>
                <a:gsLst>
                  <a:gs pos="2917">
                    <a:srgbClr val="353535"/>
                  </a:gs>
                  <a:gs pos="30000">
                    <a:srgbClr val="353535"/>
                  </a:gs>
                </a:gsLst>
                <a:lin ang="5400000" scaled="0"/>
              </a:gradFill>
              <a:latin typeface="Segoe UI Semilight" panose="020B0402040204020203"/>
            </a:endParaRPr>
          </a:p>
        </p:txBody>
      </p:sp>
      <p:sp>
        <p:nvSpPr>
          <p:cNvPr id="19" name="check 3" title="Icon of a checkmark with a circle around it"/>
          <p:cNvSpPr>
            <a:spLocks noChangeAspect="1" noEditPoints="1"/>
          </p:cNvSpPr>
          <p:nvPr/>
        </p:nvSpPr>
        <p:spPr bwMode="auto">
          <a:xfrm>
            <a:off x="522198" y="1685603"/>
            <a:ext cx="537706" cy="53458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sp>
        <p:nvSpPr>
          <p:cNvPr id="16" name="Oval 15"/>
          <p:cNvSpPr/>
          <p:nvPr/>
        </p:nvSpPr>
        <p:spPr bwMode="auto">
          <a:xfrm>
            <a:off x="153556" y="403887"/>
            <a:ext cx="660626" cy="66062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noAutofit/>
          </a:bodyPr>
          <a:lstStyle/>
          <a:p>
            <a:pPr algn="ctr" defTabSz="932180" fontAlgn="base">
              <a:spcBef>
                <a:spcPct val="0"/>
              </a:spcBef>
              <a:spcAft>
                <a:spcPct val="0"/>
              </a:spcAft>
            </a:pPr>
            <a:r>
              <a:rPr lang="en-US" sz="2800" b="1" i="1">
                <a:gradFill>
                  <a:gsLst>
                    <a:gs pos="0">
                      <a:srgbClr val="FFFFFF"/>
                    </a:gs>
                    <a:gs pos="100000">
                      <a:srgbClr val="FFFFFF"/>
                    </a:gs>
                  </a:gsLst>
                  <a:lin ang="5400000" scaled="0"/>
                </a:gradFill>
                <a:ea typeface="Segoe UI" panose="020B0502040204020203" pitchFamily="34" charset="0"/>
                <a:cs typeface="Segoe UI" panose="020B0502040204020203" pitchFamily="34" charset="0"/>
              </a:rPr>
              <a:t>1</a:t>
            </a:r>
            <a:endParaRPr lang="en-US" sz="2800" b="1" i="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nvGrpSpPr>
          <p:cNvPr id="11" name="Group 10"/>
          <p:cNvGrpSpPr/>
          <p:nvPr/>
        </p:nvGrpSpPr>
        <p:grpSpPr>
          <a:xfrm>
            <a:off x="929525" y="2841281"/>
            <a:ext cx="10024681" cy="3672169"/>
            <a:chOff x="2154105" y="2974124"/>
            <a:chExt cx="6012800" cy="2233577"/>
          </a:xfrm>
        </p:grpSpPr>
        <p:sp>
          <p:nvSpPr>
            <p:cNvPr id="10" name="Rectangle 9"/>
            <p:cNvSpPr/>
            <p:nvPr/>
          </p:nvSpPr>
          <p:spPr bwMode="auto">
            <a:xfrm>
              <a:off x="2154105" y="2974124"/>
              <a:ext cx="6012800" cy="223357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2" name="Arrow: Up 21"/>
            <p:cNvSpPr/>
            <p:nvPr/>
          </p:nvSpPr>
          <p:spPr bwMode="auto">
            <a:xfrm>
              <a:off x="2298298" y="3162362"/>
              <a:ext cx="529742" cy="623122"/>
            </a:xfrm>
            <a:prstGeom prst="upArrow">
              <a:avLst/>
            </a:prstGeom>
            <a:solidFill>
              <a:schemeClr val="accent2">
                <a:lumMod val="50000"/>
                <a:lumOff val="5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solidFill>
                  <a:schemeClr val="tx1"/>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9" name="Rectangle 8"/>
            <p:cNvSpPr/>
            <p:nvPr/>
          </p:nvSpPr>
          <p:spPr>
            <a:xfrm>
              <a:off x="2969035" y="3105657"/>
              <a:ext cx="5136930" cy="804975"/>
            </a:xfrm>
            <a:prstGeom prst="rect">
              <a:avLst/>
            </a:prstGeom>
          </p:spPr>
          <p:txBody>
            <a:bodyPr wrap="square">
              <a:spAutoFit/>
            </a:bodyPr>
            <a:lstStyle/>
            <a:p>
              <a:r>
                <a:rPr lang="en-US" sz="3200">
                  <a:latin typeface="Segoe UI Semibold" panose="020B0702040204020203" pitchFamily="34" charset="0"/>
                  <a:cs typeface="Segoe UI Semibold" panose="020B0702040204020203" pitchFamily="34" charset="0"/>
                </a:rPr>
                <a:t>Increase Cost of Attack</a:t>
              </a:r>
              <a:endParaRPr lang="en-US" sz="320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400"/>
                <a:t>Ruins ROI for opportunistic attackers</a:t>
              </a:r>
              <a:endParaRPr lang="en-US" sz="2400"/>
            </a:p>
            <a:p>
              <a:pPr marL="285750" indent="-285750">
                <a:buFont typeface="Arial" panose="020B0604020202020204" pitchFamily="34" charset="0"/>
                <a:buChar char="•"/>
              </a:pPr>
              <a:r>
                <a:rPr lang="en-US" sz="2400"/>
                <a:t>Lowers ROI of determined attackers</a:t>
              </a:r>
              <a:endParaRPr lang="en-US" sz="2400"/>
            </a:p>
          </p:txBody>
        </p:sp>
        <p:sp>
          <p:nvSpPr>
            <p:cNvPr id="27" name="Arrow: Up 26"/>
            <p:cNvSpPr/>
            <p:nvPr/>
          </p:nvSpPr>
          <p:spPr bwMode="auto">
            <a:xfrm rot="10800000">
              <a:off x="2304357" y="4157605"/>
              <a:ext cx="529742" cy="623122"/>
            </a:xfrm>
            <a:prstGeom prst="upArrow">
              <a:avLst/>
            </a:prstGeom>
            <a:solidFill>
              <a:schemeClr val="accent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solidFill>
                  <a:schemeClr val="tx1"/>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28" name="Rectangle 27"/>
            <p:cNvSpPr/>
            <p:nvPr/>
          </p:nvSpPr>
          <p:spPr>
            <a:xfrm>
              <a:off x="2969035" y="4095186"/>
              <a:ext cx="5136930" cy="804975"/>
            </a:xfrm>
            <a:prstGeom prst="rect">
              <a:avLst/>
            </a:prstGeom>
          </p:spPr>
          <p:txBody>
            <a:bodyPr wrap="square">
              <a:spAutoFit/>
            </a:bodyPr>
            <a:lstStyle/>
            <a:p>
              <a:r>
                <a:rPr lang="en-US" sz="3200">
                  <a:latin typeface="Segoe UI Semibold" panose="020B0702040204020203" pitchFamily="34" charset="0"/>
                  <a:cs typeface="Segoe UI Semibold" panose="020B0702040204020203" pitchFamily="34" charset="0"/>
                </a:rPr>
                <a:t>Decrease Mean Time to Remediation (MTTR)</a:t>
              </a:r>
              <a:endParaRPr lang="en-US" sz="320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2400"/>
                <a:t>Reduces opportunity to do damage</a:t>
              </a:r>
              <a:endParaRPr lang="en-US" sz="2400"/>
            </a:p>
            <a:p>
              <a:pPr marL="285750" indent="-285750">
                <a:buFont typeface="Arial" panose="020B0604020202020204" pitchFamily="34" charset="0"/>
                <a:buChar char="•"/>
              </a:pPr>
              <a:r>
                <a:rPr lang="en-US" sz="2400"/>
                <a:t>Increases overall cost of attack</a:t>
              </a:r>
              <a:endParaRPr lang="en-US" sz="2400"/>
            </a:p>
          </p:txBody>
        </p:sp>
      </p:grpSp>
      <p:pic>
        <p:nvPicPr>
          <p:cNvPr id="13" name="Slide Zoom 12">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8441982" y="3068161"/>
            <a:ext cx="1708683" cy="961134"/>
          </a:xfrm>
          <a:prstGeom prst="rect">
            <a:avLst/>
          </a:prstGeom>
          <a:ln w="3175">
            <a:solidFill>
              <a:prstClr val="lightGray"/>
            </a:solidFill>
          </a:ln>
        </p:spPr>
      </p:pic>
      <p:sp>
        <p:nvSpPr>
          <p:cNvPr id="18" name="TextBox 17"/>
          <p:cNvSpPr txBox="1"/>
          <p:nvPr/>
        </p:nvSpPr>
        <p:spPr>
          <a:xfrm>
            <a:off x="8503478" y="4104778"/>
            <a:ext cx="1585690" cy="492443"/>
          </a:xfrm>
          <a:prstGeom prst="rect">
            <a:avLst/>
          </a:prstGeom>
          <a:noFill/>
        </p:spPr>
        <p:txBody>
          <a:bodyPr wrap="none" lIns="0" tIns="0" rIns="0" bIns="0" rtlCol="0">
            <a:spAutoFit/>
          </a:bodyPr>
          <a:lstStyle/>
          <a:p>
            <a:pPr algn="ctr"/>
            <a:r>
              <a:rPr lang="en-US" sz="1600" b="1" i="1">
                <a:solidFill>
                  <a:schemeClr val="bg2">
                    <a:lumMod val="50000"/>
                  </a:schemeClr>
                </a:solidFill>
              </a:rPr>
              <a:t>MEASURABILITY</a:t>
            </a:r>
            <a:br>
              <a:rPr lang="en-US" sz="1600" b="1" i="1">
                <a:solidFill>
                  <a:schemeClr val="bg2">
                    <a:lumMod val="50000"/>
                  </a:schemeClr>
                </a:solidFill>
              </a:rPr>
            </a:br>
            <a:r>
              <a:rPr lang="en-US" sz="1600" b="1" i="1">
                <a:solidFill>
                  <a:schemeClr val="bg2">
                    <a:lumMod val="50000"/>
                  </a:schemeClr>
                </a:solidFill>
              </a:rPr>
              <a:t> LIMITATIONS</a:t>
            </a:r>
            <a:endParaRPr lang="en-US" sz="1600" b="1" i="1">
              <a:solidFill>
                <a:schemeClr val="bg2">
                  <a:lumMod val="50000"/>
                </a:schemeClr>
              </a:solidFil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ctangle 41"/>
          <p:cNvSpPr/>
          <p:nvPr/>
        </p:nvSpPr>
        <p:spPr bwMode="auto">
          <a:xfrm>
            <a:off x="530538" y="2358109"/>
            <a:ext cx="5548571" cy="404268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 name="Text Placeholder 3"/>
          <p:cNvSpPr>
            <a:spLocks noGrp="1"/>
          </p:cNvSpPr>
          <p:nvPr>
            <p:ph type="body" sz="quarter" idx="10"/>
          </p:nvPr>
        </p:nvSpPr>
        <p:spPr>
          <a:xfrm>
            <a:off x="588988" y="1463674"/>
            <a:ext cx="10584228" cy="430887"/>
          </a:xfrm>
        </p:spPr>
        <p:txBody>
          <a:bodyPr/>
          <a:lstStyle/>
          <a:p>
            <a:pPr marL="0" indent="0">
              <a:buNone/>
            </a:pPr>
            <a:r>
              <a:rPr lang="en-US">
                <a:latin typeface="+mj-lt"/>
                <a:cs typeface="Segoe UI Light" panose="020B0502040204020203" pitchFamily="34" charset="0"/>
              </a:rPr>
              <a:t>Enabling decisions as best we can</a:t>
            </a:r>
            <a:endParaRPr lang="en-US">
              <a:latin typeface="+mj-lt"/>
              <a:cs typeface="Segoe UI Light" panose="020B0502040204020203" pitchFamily="34" charset="0"/>
            </a:endParaRPr>
          </a:p>
        </p:txBody>
      </p:sp>
      <p:sp>
        <p:nvSpPr>
          <p:cNvPr id="3" name="Title 2"/>
          <p:cNvSpPr>
            <a:spLocks noGrp="1"/>
          </p:cNvSpPr>
          <p:nvPr>
            <p:ph type="title"/>
          </p:nvPr>
        </p:nvSpPr>
        <p:spPr/>
        <p:txBody>
          <a:bodyPr/>
          <a:lstStyle/>
          <a:p>
            <a:r>
              <a:rPr lang="en-US"/>
              <a:t>Limitations on Measuring Cost of Attack</a:t>
            </a:r>
            <a:endParaRPr lang="en-US"/>
          </a:p>
        </p:txBody>
      </p:sp>
      <p:sp>
        <p:nvSpPr>
          <p:cNvPr id="5" name="Text Placeholder 4"/>
          <p:cNvSpPr>
            <a:spLocks noGrp="1"/>
          </p:cNvSpPr>
          <p:nvPr>
            <p:ph type="body" sz="quarter" idx="11"/>
          </p:nvPr>
        </p:nvSpPr>
        <p:spPr>
          <a:xfrm>
            <a:off x="842067" y="2897282"/>
            <a:ext cx="4925511" cy="3376309"/>
          </a:xfrm>
        </p:spPr>
        <p:txBody>
          <a:bodyPr/>
          <a:lstStyle/>
          <a:p>
            <a:pPr marL="0" indent="0">
              <a:buNone/>
            </a:pPr>
            <a:r>
              <a:rPr lang="en-US" sz="1800" b="1">
                <a:gradFill>
                  <a:gsLst>
                    <a:gs pos="1250">
                      <a:schemeClr val="accent3"/>
                    </a:gs>
                    <a:gs pos="99000">
                      <a:schemeClr val="accent3"/>
                    </a:gs>
                  </a:gsLst>
                  <a:lin ang="5400000" scaled="0"/>
                </a:gradFill>
                <a:latin typeface="+mn-lt"/>
                <a:cs typeface="Segoe UI Semibold" panose="020B0702040204020203" pitchFamily="34" charset="0"/>
              </a:rPr>
              <a:t>CAN ANSWER</a:t>
            </a:r>
            <a:endParaRPr lang="en-US" sz="1800" b="1">
              <a:gradFill>
                <a:gsLst>
                  <a:gs pos="1250">
                    <a:schemeClr val="accent3"/>
                  </a:gs>
                  <a:gs pos="99000">
                    <a:schemeClr val="accent3"/>
                  </a:gs>
                </a:gsLst>
                <a:lin ang="5400000" scaled="0"/>
              </a:gradFill>
              <a:latin typeface="+mn-lt"/>
              <a:cs typeface="Segoe UI Semibold" panose="020B0702040204020203" pitchFamily="34" charset="0"/>
            </a:endParaRPr>
          </a:p>
          <a:p>
            <a:pPr marL="171450" lvl="1" indent="-171450"/>
            <a:r>
              <a:rPr lang="en-US" sz="1800"/>
              <a:t>Which security investments are more effective?</a:t>
            </a:r>
            <a:endParaRPr lang="en-US" sz="1800"/>
          </a:p>
          <a:p>
            <a:pPr marL="171450" lvl="1" indent="-171450"/>
            <a:r>
              <a:rPr lang="en-US" sz="1800"/>
              <a:t>Where are we weak/strong? </a:t>
            </a:r>
            <a:br>
              <a:rPr lang="en-US" sz="1800"/>
            </a:br>
            <a:r>
              <a:rPr lang="en-US" sz="1800"/>
              <a:t>Overinvested? Underinvested?</a:t>
            </a:r>
            <a:endParaRPr lang="en-US" sz="1800"/>
          </a:p>
          <a:p>
            <a:pPr marL="171450" lvl="1" indent="-171450">
              <a:spcAft>
                <a:spcPts val="1800"/>
              </a:spcAft>
            </a:pPr>
            <a:r>
              <a:rPr lang="en-US" sz="1800"/>
              <a:t>Are we doing better year over year?</a:t>
            </a:r>
            <a:endParaRPr lang="en-US" sz="1800"/>
          </a:p>
          <a:p>
            <a:pPr marL="0" indent="0">
              <a:buNone/>
            </a:pPr>
            <a:r>
              <a:rPr lang="en-US" sz="1800" b="1">
                <a:gradFill>
                  <a:gsLst>
                    <a:gs pos="1250">
                      <a:srgbClr val="E81123"/>
                    </a:gs>
                    <a:gs pos="100000">
                      <a:srgbClr val="E81123"/>
                    </a:gs>
                  </a:gsLst>
                  <a:lin ang="5400000" scaled="0"/>
                </a:gradFill>
                <a:latin typeface="+mn-lt"/>
                <a:cs typeface="Segoe UI Semibold" panose="020B0702040204020203" pitchFamily="34" charset="0"/>
              </a:rPr>
              <a:t>CAN’T ANSWER (TODAY)</a:t>
            </a:r>
            <a:endParaRPr lang="en-US" sz="1800" b="1">
              <a:gradFill>
                <a:gsLst>
                  <a:gs pos="1250">
                    <a:srgbClr val="E81123"/>
                  </a:gs>
                  <a:gs pos="100000">
                    <a:srgbClr val="E81123"/>
                  </a:gs>
                </a:gsLst>
                <a:lin ang="5400000" scaled="0"/>
              </a:gradFill>
              <a:latin typeface="+mn-lt"/>
              <a:cs typeface="Segoe UI Semibold" panose="020B0702040204020203" pitchFamily="34" charset="0"/>
            </a:endParaRPr>
          </a:p>
          <a:p>
            <a:pPr marL="171450" lvl="1" indent="-171450"/>
            <a:r>
              <a:rPr lang="en-US" sz="1800"/>
              <a:t>“How much is enough”? </a:t>
            </a:r>
            <a:br>
              <a:rPr lang="en-US" sz="1800"/>
            </a:br>
            <a:r>
              <a:rPr lang="en-US" sz="1800" b="1" i="1"/>
              <a:t>Challenge: </a:t>
            </a:r>
            <a:r>
              <a:rPr lang="en-US" sz="1800" i="1"/>
              <a:t>Too much opacity and volatility of attacker cost data (e.g. can’t interview attackers every week)</a:t>
            </a:r>
            <a:endParaRPr lang="en-US" sz="1800" i="1"/>
          </a:p>
        </p:txBody>
      </p:sp>
      <p:sp>
        <p:nvSpPr>
          <p:cNvPr id="6" name="TextBox 5"/>
          <p:cNvSpPr txBox="1"/>
          <p:nvPr/>
        </p:nvSpPr>
        <p:spPr>
          <a:xfrm>
            <a:off x="8984534" y="2441080"/>
            <a:ext cx="1370568" cy="4508927"/>
          </a:xfrm>
          <a:prstGeom prst="rect">
            <a:avLst/>
          </a:prstGeom>
          <a:noFill/>
        </p:spPr>
        <p:txBody>
          <a:bodyPr wrap="none" lIns="0" tIns="0" rIns="0" bIns="0" rtlCol="0">
            <a:spAutoFit/>
          </a:bodyPr>
          <a:lstStyle/>
          <a:p>
            <a:pPr algn="l">
              <a:spcBef>
                <a:spcPts val="1800"/>
              </a:spcBef>
              <a:spcAft>
                <a:spcPts val="3600"/>
              </a:spcAft>
            </a:pPr>
            <a:r>
              <a:rPr lang="en-US" sz="1800" b="1">
                <a:gradFill>
                  <a:gsLst>
                    <a:gs pos="2917">
                      <a:schemeClr val="tx1"/>
                    </a:gs>
                    <a:gs pos="30000">
                      <a:schemeClr val="tx1"/>
                    </a:gs>
                  </a:gsLst>
                  <a:lin ang="5400000" scaled="0"/>
                </a:gradFill>
              </a:rPr>
              <a:t>RATIO</a:t>
            </a:r>
            <a:br>
              <a:rPr lang="en-US" sz="1800" b="1">
                <a:gradFill>
                  <a:gsLst>
                    <a:gs pos="2917">
                      <a:schemeClr val="tx1"/>
                    </a:gs>
                    <a:gs pos="30000">
                      <a:schemeClr val="tx1"/>
                    </a:gs>
                  </a:gsLst>
                  <a:lin ang="5400000" scaled="0"/>
                </a:gradFill>
              </a:rPr>
            </a:br>
            <a:r>
              <a:rPr lang="en-US" sz="1000" b="1">
                <a:gradFill>
                  <a:gsLst>
                    <a:gs pos="2917">
                      <a:schemeClr val="tx1"/>
                    </a:gs>
                    <a:gs pos="30000">
                      <a:schemeClr val="tx1"/>
                    </a:gs>
                  </a:gsLst>
                  <a:lin ang="5400000" scaled="0"/>
                </a:gradFill>
              </a:rPr>
              <a:t>(TIME/MONEY/ETC.)</a:t>
            </a:r>
            <a:br>
              <a:rPr lang="en-US" sz="1000" b="1">
                <a:gradFill>
                  <a:gsLst>
                    <a:gs pos="2917">
                      <a:schemeClr val="tx1"/>
                    </a:gs>
                    <a:gs pos="30000">
                      <a:schemeClr val="tx1"/>
                    </a:gs>
                  </a:gsLst>
                  <a:lin ang="5400000" scaled="0"/>
                </a:gradFill>
              </a:rPr>
            </a:br>
            <a:endParaRPr lang="en-US" sz="1800" b="1">
              <a:gradFill>
                <a:gsLst>
                  <a:gs pos="2917">
                    <a:schemeClr val="tx1"/>
                  </a:gs>
                  <a:gs pos="30000">
                    <a:schemeClr val="tx1"/>
                  </a:gs>
                </a:gsLst>
                <a:lin ang="5400000" scaled="0"/>
              </a:gradFill>
            </a:endParaRPr>
          </a:p>
          <a:p>
            <a:pPr>
              <a:spcBef>
                <a:spcPts val="1800"/>
              </a:spcBef>
              <a:spcAft>
                <a:spcPts val="3600"/>
              </a:spcAft>
            </a:pPr>
            <a:r>
              <a:rPr lang="en-US" b="1">
                <a:gradFill>
                  <a:gsLst>
                    <a:gs pos="2917">
                      <a:schemeClr val="tx1"/>
                    </a:gs>
                    <a:gs pos="30000">
                      <a:schemeClr val="tx1"/>
                    </a:gs>
                  </a:gsLst>
                  <a:lin ang="5400000" scaled="0"/>
                </a:gradFill>
              </a:rPr>
              <a:t>INTERVAL</a:t>
            </a:r>
            <a:br>
              <a:rPr lang="en-US" b="1">
                <a:gradFill>
                  <a:gsLst>
                    <a:gs pos="2917">
                      <a:schemeClr val="tx1"/>
                    </a:gs>
                    <a:gs pos="30000">
                      <a:schemeClr val="tx1"/>
                    </a:gs>
                  </a:gsLst>
                  <a:lin ang="5400000" scaled="0"/>
                </a:gradFill>
              </a:rPr>
            </a:br>
            <a:r>
              <a:rPr lang="en-US" sz="1000" b="1">
                <a:gradFill>
                  <a:gsLst>
                    <a:gs pos="2917">
                      <a:schemeClr val="tx1"/>
                    </a:gs>
                    <a:gs pos="30000">
                      <a:schemeClr val="tx1"/>
                    </a:gs>
                  </a:gsLst>
                  <a:lin ang="5400000" scaled="0"/>
                </a:gradFill>
              </a:rPr>
              <a:t>(TEMPERATURE/ETC.)</a:t>
            </a:r>
            <a:br>
              <a:rPr lang="en-US" sz="1000" b="1">
                <a:gradFill>
                  <a:gsLst>
                    <a:gs pos="2917">
                      <a:schemeClr val="tx1"/>
                    </a:gs>
                    <a:gs pos="30000">
                      <a:schemeClr val="tx1"/>
                    </a:gs>
                  </a:gsLst>
                  <a:lin ang="5400000" scaled="0"/>
                </a:gradFill>
              </a:rPr>
            </a:br>
            <a:br>
              <a:rPr lang="en-US" sz="1000" b="1">
                <a:gradFill>
                  <a:gsLst>
                    <a:gs pos="2917">
                      <a:schemeClr val="tx1"/>
                    </a:gs>
                    <a:gs pos="30000">
                      <a:schemeClr val="tx1"/>
                    </a:gs>
                  </a:gsLst>
                  <a:lin ang="5400000" scaled="0"/>
                </a:gradFill>
              </a:rPr>
            </a:br>
            <a:endParaRPr lang="en-US" sz="1000" b="1">
              <a:gradFill>
                <a:gsLst>
                  <a:gs pos="2917">
                    <a:schemeClr val="tx1"/>
                  </a:gs>
                  <a:gs pos="30000">
                    <a:schemeClr val="tx1"/>
                  </a:gs>
                </a:gsLst>
                <a:lin ang="5400000" scaled="0"/>
              </a:gradFill>
            </a:endParaRPr>
          </a:p>
          <a:p>
            <a:pPr algn="l">
              <a:spcBef>
                <a:spcPts val="1800"/>
              </a:spcBef>
              <a:spcAft>
                <a:spcPts val="3600"/>
              </a:spcAft>
            </a:pPr>
            <a:r>
              <a:rPr lang="en-US" sz="1800" b="1">
                <a:gradFill>
                  <a:gsLst>
                    <a:gs pos="2917">
                      <a:schemeClr val="tx1"/>
                    </a:gs>
                    <a:gs pos="30000">
                      <a:schemeClr val="tx1"/>
                    </a:gs>
                  </a:gsLst>
                  <a:lin ang="5400000" scaled="0"/>
                </a:gradFill>
              </a:rPr>
              <a:t>ORDINAL</a:t>
            </a:r>
            <a:br>
              <a:rPr lang="en-US" sz="1800" b="1">
                <a:gradFill>
                  <a:gsLst>
                    <a:gs pos="2917">
                      <a:schemeClr val="tx1"/>
                    </a:gs>
                    <a:gs pos="30000">
                      <a:schemeClr val="tx1"/>
                    </a:gs>
                  </a:gsLst>
                  <a:lin ang="5400000" scaled="0"/>
                </a:gradFill>
              </a:rPr>
            </a:br>
            <a:r>
              <a:rPr lang="en-US" sz="1000" b="1">
                <a:gradFill>
                  <a:gsLst>
                    <a:gs pos="2917">
                      <a:schemeClr val="tx1"/>
                    </a:gs>
                    <a:gs pos="30000">
                      <a:schemeClr val="tx1"/>
                    </a:gs>
                  </a:gsLst>
                  <a:lin ang="5400000" scaled="0"/>
                </a:gradFill>
              </a:rPr>
              <a:t>(HIGH/MEDIUM/LOW)</a:t>
            </a:r>
            <a:endParaRPr lang="en-US" sz="1000" b="1">
              <a:gradFill>
                <a:gsLst>
                  <a:gs pos="2917">
                    <a:schemeClr val="tx1"/>
                  </a:gs>
                  <a:gs pos="30000">
                    <a:schemeClr val="tx1"/>
                  </a:gs>
                </a:gsLst>
                <a:lin ang="5400000" scaled="0"/>
              </a:gradFill>
            </a:endParaRPr>
          </a:p>
          <a:p>
            <a:pPr algn="l">
              <a:spcBef>
                <a:spcPts val="1800"/>
              </a:spcBef>
              <a:spcAft>
                <a:spcPts val="3600"/>
              </a:spcAft>
            </a:pPr>
            <a:br>
              <a:rPr lang="en-US" b="1">
                <a:gradFill>
                  <a:gsLst>
                    <a:gs pos="2917">
                      <a:schemeClr val="tx1"/>
                    </a:gs>
                    <a:gs pos="30000">
                      <a:schemeClr val="tx1"/>
                    </a:gs>
                  </a:gsLst>
                  <a:lin ang="5400000" scaled="0"/>
                </a:gradFill>
              </a:rPr>
            </a:br>
            <a:endParaRPr lang="en-US" sz="1800" b="1">
              <a:gradFill>
                <a:gsLst>
                  <a:gs pos="2917">
                    <a:schemeClr val="tx1"/>
                  </a:gs>
                  <a:gs pos="30000">
                    <a:schemeClr val="tx1"/>
                  </a:gs>
                </a:gsLst>
                <a:lin ang="5400000" scaled="0"/>
              </a:gradFill>
            </a:endParaRPr>
          </a:p>
        </p:txBody>
      </p:sp>
      <p:grpSp>
        <p:nvGrpSpPr>
          <p:cNvPr id="9" name="Group 8"/>
          <p:cNvGrpSpPr/>
          <p:nvPr/>
        </p:nvGrpSpPr>
        <p:grpSpPr>
          <a:xfrm>
            <a:off x="8984193" y="5852655"/>
            <a:ext cx="2148760" cy="344328"/>
            <a:chOff x="8984193" y="5852655"/>
            <a:chExt cx="2148760" cy="344328"/>
          </a:xfrm>
        </p:grpSpPr>
        <p:sp>
          <p:nvSpPr>
            <p:cNvPr id="13" name="Rectangle 12"/>
            <p:cNvSpPr/>
            <p:nvPr/>
          </p:nvSpPr>
          <p:spPr bwMode="auto">
            <a:xfrm>
              <a:off x="8984193" y="5852655"/>
              <a:ext cx="182814"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18" name="Rectangle 17"/>
            <p:cNvSpPr/>
            <p:nvPr/>
          </p:nvSpPr>
          <p:spPr bwMode="auto">
            <a:xfrm>
              <a:off x="9426145" y="5852655"/>
              <a:ext cx="504225"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19" name="Rectangle 18"/>
            <p:cNvSpPr/>
            <p:nvPr/>
          </p:nvSpPr>
          <p:spPr bwMode="auto">
            <a:xfrm>
              <a:off x="10202160" y="5852655"/>
              <a:ext cx="930793"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21" name="Arrow: Right 20"/>
            <p:cNvSpPr/>
            <p:nvPr/>
          </p:nvSpPr>
          <p:spPr bwMode="auto">
            <a:xfrm>
              <a:off x="9231369" y="5950797"/>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3" name="Arrow: Right 22"/>
            <p:cNvSpPr/>
            <p:nvPr/>
          </p:nvSpPr>
          <p:spPr bwMode="auto">
            <a:xfrm>
              <a:off x="10007944" y="5950797"/>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grpSp>
        <p:nvGrpSpPr>
          <p:cNvPr id="11" name="Group 10"/>
          <p:cNvGrpSpPr/>
          <p:nvPr/>
        </p:nvGrpSpPr>
        <p:grpSpPr>
          <a:xfrm>
            <a:off x="8984534" y="3078035"/>
            <a:ext cx="2148760" cy="377295"/>
            <a:chOff x="8984534" y="3078035"/>
            <a:chExt cx="2148760" cy="377295"/>
          </a:xfrm>
        </p:grpSpPr>
        <p:sp>
          <p:nvSpPr>
            <p:cNvPr id="34" name="Rectangle 33"/>
            <p:cNvSpPr/>
            <p:nvPr/>
          </p:nvSpPr>
          <p:spPr bwMode="auto">
            <a:xfrm>
              <a:off x="8984534" y="3086554"/>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35" name="Rectangle 34"/>
            <p:cNvSpPr/>
            <p:nvPr/>
          </p:nvSpPr>
          <p:spPr bwMode="auto">
            <a:xfrm>
              <a:off x="9593517" y="3085998"/>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36" name="Rectangle 35"/>
            <p:cNvSpPr/>
            <p:nvPr/>
          </p:nvSpPr>
          <p:spPr bwMode="auto">
            <a:xfrm>
              <a:off x="10788966" y="3078035"/>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22" name="Plus Sign 21"/>
            <p:cNvSpPr/>
            <p:nvPr/>
          </p:nvSpPr>
          <p:spPr bwMode="auto">
            <a:xfrm>
              <a:off x="9392569" y="3191450"/>
              <a:ext cx="148044" cy="148044"/>
            </a:xfrm>
            <a:prstGeom prst="mathPlu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1250">
                      <a:schemeClr val="tx1"/>
                    </a:gs>
                    <a:gs pos="100000">
                      <a:schemeClr val="tx2"/>
                    </a:gs>
                  </a:gsLst>
                  <a:lin ang="5400000" scaled="0"/>
                </a:gradFill>
                <a:ea typeface="Segoe UI" panose="020B0502040204020203" pitchFamily="34" charset="0"/>
                <a:cs typeface="Segoe UI" panose="020B0502040204020203" pitchFamily="34" charset="0"/>
              </a:endParaRPr>
            </a:p>
          </p:txBody>
        </p:sp>
        <p:sp>
          <p:nvSpPr>
            <p:cNvPr id="39" name="Equals 38"/>
            <p:cNvSpPr/>
            <p:nvPr/>
          </p:nvSpPr>
          <p:spPr bwMode="auto">
            <a:xfrm>
              <a:off x="10023578" y="3191450"/>
              <a:ext cx="150849" cy="150849"/>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1250">
                      <a:schemeClr val="tx1"/>
                    </a:gs>
                    <a:gs pos="100000">
                      <a:schemeClr val="tx2"/>
                    </a:gs>
                  </a:gsLst>
                  <a:lin ang="5400000" scaled="0"/>
                </a:gradFill>
                <a:ea typeface="Segoe UI" panose="020B0502040204020203" pitchFamily="34" charset="0"/>
                <a:cs typeface="Segoe UI" panose="020B0502040204020203" pitchFamily="34" charset="0"/>
              </a:endParaRPr>
            </a:p>
          </p:txBody>
        </p:sp>
        <p:sp>
          <p:nvSpPr>
            <p:cNvPr id="40" name="TextBox 39"/>
            <p:cNvSpPr txBox="1"/>
            <p:nvPr/>
          </p:nvSpPr>
          <p:spPr>
            <a:xfrm>
              <a:off x="10294753" y="3085998"/>
              <a:ext cx="184346" cy="369332"/>
            </a:xfrm>
            <a:prstGeom prst="rect">
              <a:avLst/>
            </a:prstGeom>
            <a:noFill/>
          </p:spPr>
          <p:txBody>
            <a:bodyPr wrap="none" lIns="0" tIns="0" rIns="0" bIns="0" rtlCol="0">
              <a:spAutoFit/>
            </a:bodyPr>
            <a:lstStyle/>
            <a:p>
              <a:pPr algn="l"/>
              <a:r>
                <a:rPr lang="en-US" sz="2400" b="1">
                  <a:gradFill>
                    <a:gsLst>
                      <a:gs pos="1250">
                        <a:schemeClr val="tx1"/>
                      </a:gs>
                      <a:gs pos="100000">
                        <a:schemeClr val="tx2"/>
                      </a:gs>
                    </a:gsLst>
                    <a:lin ang="5400000" scaled="0"/>
                  </a:gradFill>
                  <a:latin typeface="Segoe UI Black" panose="020B0A02040204020203" pitchFamily="34" charset="0"/>
                  <a:ea typeface="Segoe UI Black" panose="020B0A02040204020203" pitchFamily="34" charset="0"/>
                </a:rPr>
                <a:t>2</a:t>
              </a:r>
              <a:endParaRPr lang="en-US" sz="2400" b="1">
                <a:gradFill>
                  <a:gsLst>
                    <a:gs pos="1250">
                      <a:schemeClr val="tx1"/>
                    </a:gs>
                    <a:gs pos="100000">
                      <a:schemeClr val="tx2"/>
                    </a:gs>
                  </a:gsLst>
                  <a:lin ang="5400000" scaled="0"/>
                </a:gradFill>
                <a:latin typeface="Segoe UI Black" panose="020B0A02040204020203" pitchFamily="34" charset="0"/>
                <a:ea typeface="Segoe UI Black" panose="020B0A02040204020203" pitchFamily="34" charset="0"/>
              </a:endParaRPr>
            </a:p>
          </p:txBody>
        </p:sp>
        <p:sp>
          <p:nvSpPr>
            <p:cNvPr id="41" name="Multiplication Sign 40"/>
            <p:cNvSpPr/>
            <p:nvPr/>
          </p:nvSpPr>
          <p:spPr bwMode="auto">
            <a:xfrm>
              <a:off x="10509213" y="3148374"/>
              <a:ext cx="235436" cy="235436"/>
            </a:xfrm>
            <a:prstGeom prst="mathMultiply">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a:gradFill>
                  <a:gsLst>
                    <a:gs pos="1250">
                      <a:schemeClr val="tx1"/>
                    </a:gs>
                    <a:gs pos="100000">
                      <a:schemeClr val="tx2"/>
                    </a:gs>
                  </a:gsLst>
                  <a:lin ang="5400000" scaled="0"/>
                </a:gradFill>
                <a:ea typeface="Segoe UI" panose="020B0502040204020203" pitchFamily="34" charset="0"/>
                <a:cs typeface="Segoe UI" panose="020B0502040204020203" pitchFamily="34" charset="0"/>
              </a:endParaRPr>
            </a:p>
          </p:txBody>
        </p:sp>
      </p:grpSp>
      <p:grpSp>
        <p:nvGrpSpPr>
          <p:cNvPr id="10" name="Group 9"/>
          <p:cNvGrpSpPr/>
          <p:nvPr/>
        </p:nvGrpSpPr>
        <p:grpSpPr>
          <a:xfrm>
            <a:off x="8984193" y="4400759"/>
            <a:ext cx="1562295" cy="529006"/>
            <a:chOff x="8984193" y="4400759"/>
            <a:chExt cx="1562295" cy="529006"/>
          </a:xfrm>
        </p:grpSpPr>
        <p:sp>
          <p:nvSpPr>
            <p:cNvPr id="29" name="Rectangle 28"/>
            <p:cNvSpPr/>
            <p:nvPr/>
          </p:nvSpPr>
          <p:spPr bwMode="auto">
            <a:xfrm>
              <a:off x="8984193" y="4585437"/>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30" name="Rectangle 29"/>
            <p:cNvSpPr/>
            <p:nvPr/>
          </p:nvSpPr>
          <p:spPr bwMode="auto">
            <a:xfrm>
              <a:off x="9593176" y="4585437"/>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31" name="Rectangle 30"/>
            <p:cNvSpPr/>
            <p:nvPr/>
          </p:nvSpPr>
          <p:spPr bwMode="auto">
            <a:xfrm>
              <a:off x="10202160" y="4585437"/>
              <a:ext cx="344328" cy="344328"/>
            </a:xfrm>
            <a:prstGeom prst="rect">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32" name="Arrow: Right 31"/>
            <p:cNvSpPr/>
            <p:nvPr/>
          </p:nvSpPr>
          <p:spPr bwMode="auto">
            <a:xfrm>
              <a:off x="9402248" y="4683579"/>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3" name="Arrow: Right 32"/>
            <p:cNvSpPr/>
            <p:nvPr/>
          </p:nvSpPr>
          <p:spPr bwMode="auto">
            <a:xfrm>
              <a:off x="10011231" y="4683579"/>
              <a:ext cx="117202" cy="14804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cxnSp>
          <p:nvCxnSpPr>
            <p:cNvPr id="43" name="Straight Connector 42"/>
            <p:cNvCxnSpPr/>
            <p:nvPr/>
          </p:nvCxnSpPr>
          <p:spPr>
            <a:xfrm>
              <a:off x="9319018"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587627"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319018" y="4458332"/>
              <a:ext cx="274158"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937505"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0206113" y="4400759"/>
              <a:ext cx="0" cy="1151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937505" y="4458332"/>
              <a:ext cx="274158" cy="0"/>
            </a:xfrm>
            <a:prstGeom prst="line">
              <a:avLst/>
            </a:prstGeom>
            <a:ln w="19050">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7" name="Freeform: Shape 46"/>
          <p:cNvSpPr/>
          <p:nvPr/>
        </p:nvSpPr>
        <p:spPr bwMode="auto">
          <a:xfrm>
            <a:off x="6552816" y="2441080"/>
            <a:ext cx="1804795" cy="606948"/>
          </a:xfrm>
          <a:custGeom>
            <a:avLst/>
            <a:gdLst>
              <a:gd name="connsiteX0" fmla="*/ 1533846 w 1804795"/>
              <a:gd name="connsiteY0" fmla="*/ 0 h 606948"/>
              <a:gd name="connsiteX1" fmla="*/ 1533847 w 1804795"/>
              <a:gd name="connsiteY1" fmla="*/ 1 h 606948"/>
              <a:gd name="connsiteX2" fmla="*/ 1533847 w 1804795"/>
              <a:gd name="connsiteY2" fmla="*/ 1 h 606948"/>
              <a:gd name="connsiteX3" fmla="*/ 1533847 w 1804795"/>
              <a:gd name="connsiteY3" fmla="*/ 1 h 606948"/>
              <a:gd name="connsiteX4" fmla="*/ 1804795 w 1804795"/>
              <a:gd name="connsiteY4" fmla="*/ 303473 h 606948"/>
              <a:gd name="connsiteX5" fmla="*/ 1533847 w 1804795"/>
              <a:gd name="connsiteY5" fmla="*/ 606946 h 606948"/>
              <a:gd name="connsiteX6" fmla="*/ 1533847 w 1804795"/>
              <a:gd name="connsiteY6" fmla="*/ 606948 h 606948"/>
              <a:gd name="connsiteX7" fmla="*/ 0 w 1804795"/>
              <a:gd name="connsiteY7" fmla="*/ 606948 h 606948"/>
              <a:gd name="connsiteX8" fmla="*/ 0 w 1804795"/>
              <a:gd name="connsiteY8" fmla="*/ 1 h 606948"/>
              <a:gd name="connsiteX9" fmla="*/ 1533846 w 1804795"/>
              <a:gd name="connsiteY9" fmla="*/ 1 h 6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795" h="606948">
                <a:moveTo>
                  <a:pt x="1533846" y="0"/>
                </a:moveTo>
                <a:lnTo>
                  <a:pt x="1533847" y="1"/>
                </a:lnTo>
                <a:lnTo>
                  <a:pt x="1533847" y="1"/>
                </a:lnTo>
                <a:lnTo>
                  <a:pt x="1533847" y="1"/>
                </a:lnTo>
                <a:lnTo>
                  <a:pt x="1804795" y="303473"/>
                </a:lnTo>
                <a:lnTo>
                  <a:pt x="1533847" y="606946"/>
                </a:lnTo>
                <a:lnTo>
                  <a:pt x="1533847" y="606948"/>
                </a:lnTo>
                <a:lnTo>
                  <a:pt x="0" y="606948"/>
                </a:lnTo>
                <a:lnTo>
                  <a:pt x="0" y="1"/>
                </a:lnTo>
                <a:lnTo>
                  <a:pt x="1533846" y="1"/>
                </a:lnTo>
                <a:close/>
              </a:path>
            </a:pathLst>
          </a:custGeom>
          <a:ln w="285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182880" bIns="146304" numCol="1" spcCol="0" rtlCol="0" fromWordArt="0" anchor="ctr" anchorCtr="0" forceAA="0" compatLnSpc="1">
            <a:noAutofit/>
          </a:bodyPr>
          <a:lstStyle/>
          <a:p>
            <a:pPr algn="ctr" defTabSz="932180" fontAlgn="base">
              <a:spcBef>
                <a:spcPct val="0"/>
              </a:spcBef>
              <a:spcAft>
                <a:spcPct val="0"/>
              </a:spcAft>
            </a:pPr>
            <a:r>
              <a:rPr lang="en-US" sz="1200" b="1">
                <a:gradFill>
                  <a:gsLst>
                    <a:gs pos="1250">
                      <a:schemeClr val="tx1"/>
                    </a:gs>
                    <a:gs pos="100000">
                      <a:schemeClr val="tx2"/>
                    </a:gs>
                  </a:gsLst>
                  <a:lin ang="5400000" scaled="0"/>
                </a:gradFill>
                <a:ea typeface="Segoe UI" panose="020B0502040204020203" pitchFamily="34" charset="0"/>
                <a:cs typeface="Segoe UI" panose="020B0502040204020203" pitchFamily="34" charset="0"/>
              </a:rPr>
              <a:t>MEAN TIME TO REMEDITATION</a:t>
            </a:r>
            <a:endParaRPr lang="en-US" sz="1200" b="1">
              <a:gradFill>
                <a:gsLst>
                  <a:gs pos="1250">
                    <a:schemeClr val="tx1"/>
                  </a:gs>
                  <a:gs pos="100000">
                    <a:schemeClr val="tx2"/>
                  </a:gs>
                </a:gsLst>
                <a:lin ang="5400000" scaled="0"/>
              </a:gradFill>
              <a:ea typeface="Segoe UI" panose="020B0502040204020203" pitchFamily="34" charset="0"/>
              <a:cs typeface="Segoe UI" panose="020B0502040204020203" pitchFamily="34" charset="0"/>
            </a:endParaRPr>
          </a:p>
        </p:txBody>
      </p:sp>
      <p:sp>
        <p:nvSpPr>
          <p:cNvPr id="51" name="Freeform: Shape 50"/>
          <p:cNvSpPr/>
          <p:nvPr/>
        </p:nvSpPr>
        <p:spPr bwMode="auto">
          <a:xfrm>
            <a:off x="6549008" y="5152776"/>
            <a:ext cx="1804795" cy="606948"/>
          </a:xfrm>
          <a:custGeom>
            <a:avLst/>
            <a:gdLst>
              <a:gd name="connsiteX0" fmla="*/ 1533846 w 1804795"/>
              <a:gd name="connsiteY0" fmla="*/ 0 h 606948"/>
              <a:gd name="connsiteX1" fmla="*/ 1533847 w 1804795"/>
              <a:gd name="connsiteY1" fmla="*/ 1 h 606948"/>
              <a:gd name="connsiteX2" fmla="*/ 1533847 w 1804795"/>
              <a:gd name="connsiteY2" fmla="*/ 1 h 606948"/>
              <a:gd name="connsiteX3" fmla="*/ 1533847 w 1804795"/>
              <a:gd name="connsiteY3" fmla="*/ 1 h 606948"/>
              <a:gd name="connsiteX4" fmla="*/ 1804795 w 1804795"/>
              <a:gd name="connsiteY4" fmla="*/ 303473 h 606948"/>
              <a:gd name="connsiteX5" fmla="*/ 1533847 w 1804795"/>
              <a:gd name="connsiteY5" fmla="*/ 606946 h 606948"/>
              <a:gd name="connsiteX6" fmla="*/ 1533847 w 1804795"/>
              <a:gd name="connsiteY6" fmla="*/ 606948 h 606948"/>
              <a:gd name="connsiteX7" fmla="*/ 0 w 1804795"/>
              <a:gd name="connsiteY7" fmla="*/ 606948 h 606948"/>
              <a:gd name="connsiteX8" fmla="*/ 0 w 1804795"/>
              <a:gd name="connsiteY8" fmla="*/ 1 h 606948"/>
              <a:gd name="connsiteX9" fmla="*/ 1533846 w 1804795"/>
              <a:gd name="connsiteY9" fmla="*/ 1 h 60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795" h="606948">
                <a:moveTo>
                  <a:pt x="1533846" y="0"/>
                </a:moveTo>
                <a:lnTo>
                  <a:pt x="1533847" y="1"/>
                </a:lnTo>
                <a:lnTo>
                  <a:pt x="1533847" y="1"/>
                </a:lnTo>
                <a:lnTo>
                  <a:pt x="1533847" y="1"/>
                </a:lnTo>
                <a:lnTo>
                  <a:pt x="1804795" y="303473"/>
                </a:lnTo>
                <a:lnTo>
                  <a:pt x="1533847" y="606946"/>
                </a:lnTo>
                <a:lnTo>
                  <a:pt x="1533847" y="606948"/>
                </a:lnTo>
                <a:lnTo>
                  <a:pt x="0" y="606948"/>
                </a:lnTo>
                <a:lnTo>
                  <a:pt x="0" y="1"/>
                </a:lnTo>
                <a:lnTo>
                  <a:pt x="1533846" y="1"/>
                </a:lnTo>
                <a:close/>
              </a:path>
            </a:pathLst>
          </a:custGeom>
          <a:ln w="285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182880" bIns="146304" numCol="1" spcCol="0" rtlCol="0" fromWordArt="0" anchor="ctr" anchorCtr="0" forceAA="0" compatLnSpc="1">
            <a:noAutofit/>
          </a:bodyPr>
          <a:lstStyle/>
          <a:p>
            <a:pPr algn="ctr" defTabSz="932180" fontAlgn="base">
              <a:spcBef>
                <a:spcPct val="0"/>
              </a:spcBef>
              <a:spcAft>
                <a:spcPct val="0"/>
              </a:spcAft>
            </a:pPr>
            <a:r>
              <a:rPr lang="en-US" sz="1200" b="1">
                <a:gradFill>
                  <a:gsLst>
                    <a:gs pos="1250">
                      <a:schemeClr val="tx1"/>
                    </a:gs>
                    <a:gs pos="100000">
                      <a:schemeClr val="tx2"/>
                    </a:gs>
                  </a:gsLst>
                  <a:lin ang="5400000" scaled="0"/>
                </a:gradFill>
                <a:ea typeface="Segoe UI" panose="020B0502040204020203" pitchFamily="34" charset="0"/>
                <a:cs typeface="Segoe UI" panose="020B0502040204020203" pitchFamily="34" charset="0"/>
              </a:rPr>
              <a:t>COST OF ATTACK</a:t>
            </a:r>
            <a:endParaRPr lang="en-US" sz="1200" b="1">
              <a:gradFill>
                <a:gsLst>
                  <a:gs pos="1250">
                    <a:schemeClr val="tx1"/>
                  </a:gs>
                  <a:gs pos="100000">
                    <a:schemeClr val="tx2"/>
                  </a:gs>
                </a:gsLst>
                <a:lin ang="5400000" scaled="0"/>
              </a:gradFill>
              <a:ea typeface="Segoe UI" panose="020B0502040204020203" pitchFamily="34" charset="0"/>
              <a:cs typeface="Segoe UI" panose="020B0502040204020203" pitchFamily="34" charset="0"/>
            </a:endParaRPr>
          </a:p>
        </p:txBody>
      </p:sp>
      <p:grpSp>
        <p:nvGrpSpPr>
          <p:cNvPr id="8" name="Group 7"/>
          <p:cNvGrpSpPr/>
          <p:nvPr/>
        </p:nvGrpSpPr>
        <p:grpSpPr>
          <a:xfrm>
            <a:off x="8099232" y="1704662"/>
            <a:ext cx="1025923" cy="5038642"/>
            <a:chOff x="8099232" y="1704662"/>
            <a:chExt cx="1025923" cy="5038642"/>
          </a:xfrm>
        </p:grpSpPr>
        <p:sp>
          <p:nvSpPr>
            <p:cNvPr id="2" name="Arrow: Up 1"/>
            <p:cNvSpPr/>
            <p:nvPr/>
          </p:nvSpPr>
          <p:spPr bwMode="auto">
            <a:xfrm>
              <a:off x="8293100" y="2095500"/>
              <a:ext cx="638189" cy="4215976"/>
            </a:xfrm>
            <a:prstGeom prst="upArrow">
              <a:avLst/>
            </a:prstGeom>
            <a:gradFill flip="none" rotWithShape="1">
              <a:gsLst>
                <a:gs pos="0">
                  <a:schemeClr val="tx1"/>
                </a:gs>
                <a:gs pos="100000">
                  <a:schemeClr val="bg1">
                    <a:lumMod val="6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TextBox 6"/>
            <p:cNvSpPr txBox="1"/>
            <p:nvPr/>
          </p:nvSpPr>
          <p:spPr>
            <a:xfrm>
              <a:off x="8099232" y="1704662"/>
              <a:ext cx="1025923" cy="369332"/>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rPr>
                <a:t>OBJECTIVE &amp; </a:t>
              </a:r>
              <a:br>
                <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rPr>
              </a:br>
              <a:r>
                <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rPr>
                <a:t>CONCRETE</a:t>
              </a:r>
              <a:endParaRPr lang="en-US" sz="1200" b="1">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endParaRPr>
            </a:p>
          </p:txBody>
        </p:sp>
        <p:sp>
          <p:nvSpPr>
            <p:cNvPr id="37" name="TextBox 36"/>
            <p:cNvSpPr txBox="1"/>
            <p:nvPr/>
          </p:nvSpPr>
          <p:spPr>
            <a:xfrm>
              <a:off x="8156940" y="6373972"/>
              <a:ext cx="910506" cy="369332"/>
            </a:xfrm>
            <a:prstGeom prst="rect">
              <a:avLst/>
            </a:prstGeom>
            <a:noFill/>
          </p:spPr>
          <p:txBody>
            <a:bodyPr wrap="none" lIns="0" tIns="0" rIns="0" bIns="0" rtlCol="0">
              <a:spAutoFit/>
            </a:bodyPr>
            <a:lstStyle/>
            <a:p>
              <a:pPr algn="ctr"/>
              <a:r>
                <a:rPr lang="en-US" sz="1200" b="1">
                  <a:solidFill>
                    <a:srgbClr val="A6A6A6"/>
                  </a:solidFill>
                  <a:latin typeface="Segoe UI Black" panose="020B0A02040204020203" pitchFamily="34" charset="0"/>
                  <a:ea typeface="Segoe UI Black" panose="020B0A02040204020203" pitchFamily="34" charset="0"/>
                </a:rPr>
                <a:t>PARTIALLY </a:t>
              </a:r>
              <a:br>
                <a:rPr lang="en-US" sz="1200" b="1">
                  <a:solidFill>
                    <a:srgbClr val="A6A6A6"/>
                  </a:solidFill>
                  <a:latin typeface="Segoe UI Black" panose="020B0A02040204020203" pitchFamily="34" charset="0"/>
                  <a:ea typeface="Segoe UI Black" panose="020B0A02040204020203" pitchFamily="34" charset="0"/>
                </a:rPr>
              </a:br>
              <a:r>
                <a:rPr lang="en-US" sz="1200" b="1">
                  <a:solidFill>
                    <a:srgbClr val="A6A6A6"/>
                  </a:solidFill>
                  <a:latin typeface="Segoe UI Black" panose="020B0A02040204020203" pitchFamily="34" charset="0"/>
                  <a:ea typeface="Segoe UI Black" panose="020B0A02040204020203" pitchFamily="34" charset="0"/>
                </a:rPr>
                <a:t>SUBJECTIVE</a:t>
              </a:r>
              <a:endParaRPr lang="en-US" sz="1200" b="1">
                <a:solidFill>
                  <a:srgbClr val="A6A6A6"/>
                </a:solidFill>
                <a:latin typeface="Segoe UI Black" panose="020B0A02040204020203" pitchFamily="34" charset="0"/>
                <a:ea typeface="Segoe UI Black" panose="020B0A02040204020203" pitchFamily="34" charset="0"/>
              </a:endParaRPr>
            </a:p>
          </p:txBody>
        </p:sp>
      </p:grpSp>
      <p:sp>
        <p:nvSpPr>
          <p:cNvPr id="12" name="Rectangle 11"/>
          <p:cNvSpPr/>
          <p:nvPr/>
        </p:nvSpPr>
        <p:spPr>
          <a:xfrm>
            <a:off x="1836898" y="2439366"/>
            <a:ext cx="2672142" cy="461665"/>
          </a:xfrm>
          <a:prstGeom prst="rect">
            <a:avLst/>
          </a:prstGeom>
        </p:spPr>
        <p:txBody>
          <a:bodyPr wrap="none">
            <a:spAutoFit/>
          </a:bodyPr>
          <a:lstStyle/>
          <a:p>
            <a:pPr algn="ctr" defTabSz="932180" fontAlgn="base">
              <a:spcBef>
                <a:spcPct val="0"/>
              </a:spcBef>
              <a:spcAft>
                <a:spcPct val="0"/>
              </a:spcAft>
            </a:pPr>
            <a:r>
              <a:rPr lang="en-US" sz="2400" b="1">
                <a:gradFill>
                  <a:gsLst>
                    <a:gs pos="1250">
                      <a:schemeClr val="tx1"/>
                    </a:gs>
                    <a:gs pos="100000">
                      <a:schemeClr val="tx2"/>
                    </a:gs>
                  </a:gsLst>
                  <a:lin ang="5400000" scaled="0"/>
                </a:gradFill>
                <a:ea typeface="Segoe UI" panose="020B0502040204020203" pitchFamily="34" charset="0"/>
                <a:cs typeface="Segoe UI" panose="020B0502040204020203" pitchFamily="34" charset="0"/>
              </a:rPr>
              <a:t>COST OF ATTACK</a:t>
            </a:r>
            <a:endParaRPr lang="en-US" sz="2400" b="1">
              <a:gradFill>
                <a:gsLst>
                  <a:gs pos="1250">
                    <a:schemeClr val="tx1"/>
                  </a:gs>
                  <a:gs pos="100000">
                    <a:schemeClr val="tx2"/>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1000" fill="hold"/>
                                        <p:tgtEl>
                                          <p:spTgt spid="4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1"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37119" y="457201"/>
            <a:ext cx="10569664" cy="553998"/>
          </a:xfrm>
        </p:spPr>
        <p:txBody>
          <a:bodyPr/>
          <a:lstStyle/>
          <a:p>
            <a:r>
              <a:rPr lang="en-US"/>
              <a:t>Efficiency—How much is enough?</a:t>
            </a:r>
            <a:endParaRPr lang="en-US"/>
          </a:p>
        </p:txBody>
      </p:sp>
      <p:grpSp>
        <p:nvGrpSpPr>
          <p:cNvPr id="3" name="Group 2"/>
          <p:cNvGrpSpPr/>
          <p:nvPr/>
        </p:nvGrpSpPr>
        <p:grpSpPr>
          <a:xfrm>
            <a:off x="0" y="1332411"/>
            <a:ext cx="12348872" cy="1240972"/>
            <a:chOff x="0" y="1332411"/>
            <a:chExt cx="12348872" cy="1240972"/>
          </a:xfrm>
        </p:grpSpPr>
        <p:sp>
          <p:nvSpPr>
            <p:cNvPr id="10" name="Rectangle 9"/>
            <p:cNvSpPr/>
            <p:nvPr/>
          </p:nvSpPr>
          <p:spPr bwMode="auto">
            <a:xfrm>
              <a:off x="0" y="1332411"/>
              <a:ext cx="12192000" cy="12409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7" name="Arrow: Pentagon 16"/>
            <p:cNvSpPr/>
            <p:nvPr/>
          </p:nvSpPr>
          <p:spPr bwMode="auto">
            <a:xfrm>
              <a:off x="0" y="1332411"/>
              <a:ext cx="1582102" cy="1240972"/>
            </a:xfrm>
            <a:prstGeom prst="homePlate">
              <a:avLst>
                <a:gd name="adj" fmla="val 1736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9" name="Text Placeholder 3"/>
            <p:cNvSpPr txBox="1"/>
            <p:nvPr/>
          </p:nvSpPr>
          <p:spPr>
            <a:xfrm>
              <a:off x="1812787" y="1522010"/>
              <a:ext cx="10536085" cy="861774"/>
            </a:xfrm>
            <a:prstGeom prst="rect">
              <a:avLst/>
            </a:prstGeom>
          </p:spPr>
          <p:txBody>
            <a:bodyPr anchor="ctr" anchorCtr="0"/>
            <a:lst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2645"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3620"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atin typeface="+mj-lt"/>
                  <a:cs typeface="Segoe UI Light" panose="020B0502040204020203" pitchFamily="34" charset="0"/>
                </a:rPr>
                <a:t>Is my (estimated) risk lower than my risk appetite?</a:t>
              </a:r>
              <a:endParaRPr lang="en-US">
                <a:latin typeface="+mj-lt"/>
                <a:cs typeface="Segoe UI Light" panose="020B0502040204020203" pitchFamily="34" charset="0"/>
              </a:endParaRPr>
            </a:p>
          </p:txBody>
        </p:sp>
        <p:sp>
          <p:nvSpPr>
            <p:cNvPr id="16" name="graph_4" title="Icon of a pie chart"/>
            <p:cNvSpPr>
              <a:spLocks noChangeAspect="1" noEditPoints="1"/>
            </p:cNvSpPr>
            <p:nvPr/>
          </p:nvSpPr>
          <p:spPr bwMode="auto">
            <a:xfrm>
              <a:off x="522748" y="1696774"/>
              <a:ext cx="514371" cy="51224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285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900">
                <a:gradFill>
                  <a:gsLst>
                    <a:gs pos="0">
                      <a:srgbClr val="505050"/>
                    </a:gs>
                    <a:gs pos="100000">
                      <a:srgbClr val="505050"/>
                    </a:gs>
                  </a:gsLst>
                </a:gradFill>
              </a:endParaRPr>
            </a:p>
          </p:txBody>
        </p:sp>
      </p:grpSp>
      <p:sp>
        <p:nvSpPr>
          <p:cNvPr id="22" name="people_4" title="Icon of a person"/>
          <p:cNvSpPr>
            <a:spLocks noChangeAspect="1" noEditPoints="1"/>
          </p:cNvSpPr>
          <p:nvPr/>
        </p:nvSpPr>
        <p:spPr bwMode="auto">
          <a:xfrm>
            <a:off x="5240174" y="4279662"/>
            <a:ext cx="1056156" cy="11807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57150"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24" name="Speech Bubble: Rectangle with Corners Rounded 23"/>
          <p:cNvSpPr/>
          <p:nvPr/>
        </p:nvSpPr>
        <p:spPr bwMode="auto">
          <a:xfrm flipH="1">
            <a:off x="296030" y="4135326"/>
            <a:ext cx="4642226" cy="1180763"/>
          </a:xfrm>
          <a:prstGeom prst="wedgeRoundRectCallout">
            <a:avLst>
              <a:gd name="adj1" fmla="val -59138"/>
              <a:gd name="adj2" fmla="val -19118"/>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spcBef>
                <a:spcPct val="0"/>
              </a:spcBef>
              <a:spcAft>
                <a:spcPct val="0"/>
              </a:spcAft>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 CURRENT RISK EXPOSURE?</a:t>
            </a:r>
            <a:endPar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marL="285750" indent="-285750" defTabSz="932180" fontAlgn="base">
              <a:spcBef>
                <a:spcPct val="0"/>
              </a:spcBef>
              <a:spcAft>
                <a:spcPct val="0"/>
              </a:spcAft>
              <a:buFont typeface="Arial" panose="020B0604020202020204" pitchFamily="34" charset="0"/>
              <a:buChar char="•"/>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How much potential negative impact?</a:t>
            </a:r>
            <a:endPar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a:p>
            <a:pPr marL="285750" indent="-285750" defTabSz="932180" fontAlgn="base">
              <a:spcBef>
                <a:spcPct val="0"/>
              </a:spcBef>
              <a:spcAft>
                <a:spcPct val="0"/>
              </a:spcAft>
              <a:buFont typeface="Arial" panose="020B0604020202020204" pitchFamily="34" charset="0"/>
              <a:buChar char="•"/>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What is likelihood?</a:t>
            </a:r>
            <a:endPar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5" name="Speech Bubble: Rectangle with Corners Rounded 24"/>
          <p:cNvSpPr/>
          <p:nvPr/>
        </p:nvSpPr>
        <p:spPr bwMode="auto">
          <a:xfrm>
            <a:off x="5671148" y="5654159"/>
            <a:ext cx="5492152" cy="892621"/>
          </a:xfrm>
          <a:prstGeom prst="wedgeRoundRectCallout">
            <a:avLst>
              <a:gd name="adj1" fmla="val -31944"/>
              <a:gd name="adj2" fmla="val -75892"/>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spcBef>
                <a:spcPct val="0"/>
              </a:spcBef>
              <a:spcAft>
                <a:spcPct val="0"/>
              </a:spcAft>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 IS RISK LEVEL ACCEPTABLE?</a:t>
            </a:r>
            <a:endPar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algn="ctr" defTabSz="932180" fontAlgn="base">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Is (Exposure – Mitigations) ≤ Risk Appetite</a:t>
            </a:r>
            <a:endPar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6" name="Speech Bubble: Rectangle with Corners Rounded 25"/>
          <p:cNvSpPr/>
          <p:nvPr/>
        </p:nvSpPr>
        <p:spPr bwMode="auto">
          <a:xfrm>
            <a:off x="6598248" y="3592413"/>
            <a:ext cx="5492152" cy="1374497"/>
          </a:xfrm>
          <a:prstGeom prst="wedgeRoundRectCallout">
            <a:avLst>
              <a:gd name="adj1" fmla="val -57488"/>
              <a:gd name="adj2" fmla="val -129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buSzPct val="125000"/>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 Mitigation EFFECTIVENESS?</a:t>
            </a:r>
            <a:endPar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Technical Mitigations </a:t>
            </a:r>
            <a:r>
              <a:rPr lang="en-US" sz="16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rPr>
              <a:t>(CoA/MTTR from question 1)</a:t>
            </a:r>
            <a:endParaRPr lang="en-US" sz="16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Other mitigations </a:t>
            </a:r>
            <a:r>
              <a:rPr lang="en-US" sz="16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rPr>
              <a:t>(Insurance, Cash, Paper/manual processes, customer goodwill/relationships, etc.)</a:t>
            </a:r>
            <a:endParaRPr lang="en-US" sz="16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endParaRPr>
          </a:p>
        </p:txBody>
      </p:sp>
      <p:sp>
        <p:nvSpPr>
          <p:cNvPr id="15" name="Oval 14"/>
          <p:cNvSpPr/>
          <p:nvPr/>
        </p:nvSpPr>
        <p:spPr bwMode="auto">
          <a:xfrm>
            <a:off x="192435" y="341029"/>
            <a:ext cx="660626" cy="6606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noAutofit/>
          </a:bodyPr>
          <a:lstStyle/>
          <a:p>
            <a:pPr algn="ctr" defTabSz="932180" fontAlgn="base">
              <a:spcBef>
                <a:spcPct val="0"/>
              </a:spcBef>
              <a:spcAft>
                <a:spcPct val="0"/>
              </a:spcAft>
            </a:pPr>
            <a:r>
              <a:rPr lang="en-US" sz="2800" b="1">
                <a:gradFill>
                  <a:gsLst>
                    <a:gs pos="0">
                      <a:srgbClr val="FFFFFF"/>
                    </a:gs>
                    <a:gs pos="100000">
                      <a:srgbClr val="FFFFFF"/>
                    </a:gs>
                  </a:gsLst>
                  <a:lin ang="5400000" scaled="0"/>
                </a:gradFill>
                <a:ea typeface="Segoe UI" panose="020B0502040204020203" pitchFamily="34" charset="0"/>
                <a:cs typeface="Segoe UI" panose="020B0502040204020203" pitchFamily="34" charset="0"/>
              </a:rPr>
              <a:t>2</a:t>
            </a:r>
            <a:endParaRPr lang="en-US" sz="2800" b="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8" name="Speech Bubble: Rectangle with Corners Rounded 17"/>
          <p:cNvSpPr/>
          <p:nvPr/>
        </p:nvSpPr>
        <p:spPr bwMode="auto">
          <a:xfrm>
            <a:off x="296030" y="2918222"/>
            <a:ext cx="5797926" cy="892621"/>
          </a:xfrm>
          <a:prstGeom prst="wedgeRoundRectCallout">
            <a:avLst>
              <a:gd name="adj1" fmla="val 36813"/>
              <a:gd name="adj2" fmla="val 73116"/>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defTabSz="932180" fontAlgn="base">
              <a:spcBef>
                <a:spcPct val="0"/>
              </a:spcBef>
              <a:spcAft>
                <a:spcPct val="0"/>
              </a:spcAft>
            </a:pPr>
            <a:r>
              <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 CURRENT RISK Appetite?</a:t>
            </a:r>
            <a:endParaRPr lang="en-US" sz="2200" cap="all">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180" fontAlgn="base">
              <a:spcBef>
                <a:spcPct val="0"/>
              </a:spcBef>
              <a:spcAft>
                <a:spcPct val="0"/>
              </a:spcAft>
            </a:pPr>
            <a:r>
              <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What level is the organization prepared to accept?</a:t>
            </a:r>
            <a:endParaRPr lang="en-US" sz="16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Most attackers have a supply chain</a:t>
            </a:r>
            <a:endParaRPr lang="en-US"/>
          </a:p>
        </p:txBody>
      </p:sp>
      <p:sp>
        <p:nvSpPr>
          <p:cNvPr id="137" name="Title 1"/>
          <p:cNvSpPr txBox="1"/>
          <p:nvPr/>
        </p:nvSpPr>
        <p:spPr>
          <a:xfrm>
            <a:off x="471310" y="2606739"/>
            <a:ext cx="3299352" cy="90414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330">
              <a:lnSpc>
                <a:spcPct val="90000"/>
              </a:lnSpc>
              <a:defRPr sz="2720">
                <a:solidFill>
                  <a:srgbClr val="FFFFFF">
                    <a:alpha val="99000"/>
                  </a:srgbClr>
                </a:solidFill>
                <a:latin typeface="Segoe UI Light" panose="020B0502040204020203"/>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330" rtl="0" eaLnBrk="1" fontAlgn="auto" latinLnBrk="0" hangingPunct="1">
              <a:lnSpc>
                <a:spcPct val="90000"/>
              </a:lnSpc>
              <a:spcBef>
                <a:spcPts val="0"/>
              </a:spcBef>
              <a:spcAft>
                <a:spcPts val="0"/>
              </a:spcAft>
              <a:buClrTx/>
              <a:buSzTx/>
              <a:buFontTx/>
              <a:buNone/>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Segoe UI" panose="020B0502040204020203" pitchFamily="34" charset="0"/>
              </a:rPr>
              <a:t>You face </a:t>
            </a:r>
            <a:r>
              <a:rPr kumimoji="0" lang="en-US" sz="2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Segoe UI" panose="020B0502040204020203" pitchFamily="34" charset="0"/>
              </a:rPr>
              <a:t>ecosystems</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Segoe UI" panose="020B0502040204020203" pitchFamily="34" charset="0"/>
              </a:rPr>
              <a:t>, not just hackers and malware</a:t>
            </a:r>
            <a:endPar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Segoe UI" panose="020B0502040204020203" pitchFamily="34" charset="0"/>
            </a:endParaRPr>
          </a:p>
        </p:txBody>
      </p:sp>
      <p:sp>
        <p:nvSpPr>
          <p:cNvPr id="138" name="Title 1"/>
          <p:cNvSpPr txBox="1"/>
          <p:nvPr/>
        </p:nvSpPr>
        <p:spPr>
          <a:xfrm>
            <a:off x="486691" y="4226820"/>
            <a:ext cx="4002014" cy="197575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defTabSz="1243330">
              <a:lnSpc>
                <a:spcPct val="90000"/>
              </a:lnSpc>
              <a:defRPr sz="2720">
                <a:solidFill>
                  <a:srgbClr val="FFFFFF">
                    <a:alpha val="99000"/>
                  </a:srgbClr>
                </a:solidFill>
                <a:latin typeface="Segoe UI Light" panose="020B0502040204020203"/>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43330" rtl="0" eaLnBrk="1" fontAlgn="auto" latinLnBrk="0" hangingPunct="1">
              <a:lnSpc>
                <a:spcPct val="90000"/>
              </a:lnSpc>
              <a:spcBef>
                <a:spcPts val="0"/>
              </a:spcBef>
              <a:spcAft>
                <a:spcPts val="0"/>
              </a:spcAft>
              <a:buClrTx/>
              <a:buSzTx/>
              <a:buFontTx/>
              <a:buNone/>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Segoe UI" panose="020B0502040204020203" pitchFamily="34" charset="0"/>
              </a:rPr>
              <a:t>Defenses must address </a:t>
            </a:r>
            <a:r>
              <a:rPr kumimoji="0" lang="en-US" sz="24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Segoe UI" panose="020B0502040204020203" pitchFamily="34" charset="0"/>
              </a:rPr>
              <a:t>current</a:t>
            </a: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Segoe UI" panose="020B0502040204020203" pitchFamily="34" charset="0"/>
              </a:rPr>
              <a:t> attacker methods</a:t>
            </a:r>
            <a:endPar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Segoe UI" panose="020B0502040204020203" pitchFamily="34" charset="0"/>
            </a:endParaRPr>
          </a:p>
        </p:txBody>
      </p:sp>
      <p:grpSp>
        <p:nvGrpSpPr>
          <p:cNvPr id="3" name="Group 2"/>
          <p:cNvGrpSpPr/>
          <p:nvPr/>
        </p:nvGrpSpPr>
        <p:grpSpPr>
          <a:xfrm>
            <a:off x="4299521" y="1365250"/>
            <a:ext cx="7395066" cy="5190783"/>
            <a:chOff x="4540821" y="1314450"/>
            <a:chExt cx="7395066" cy="5190783"/>
          </a:xfrm>
        </p:grpSpPr>
        <p:grpSp>
          <p:nvGrpSpPr>
            <p:cNvPr id="14" name="Group 13"/>
            <p:cNvGrpSpPr/>
            <p:nvPr/>
          </p:nvGrpSpPr>
          <p:grpSpPr>
            <a:xfrm>
              <a:off x="4540821" y="1333500"/>
              <a:ext cx="7395066" cy="4917983"/>
              <a:chOff x="740592" y="466914"/>
              <a:chExt cx="9356970" cy="6222719"/>
            </a:xfrm>
          </p:grpSpPr>
          <p:sp>
            <p:nvSpPr>
              <p:cNvPr id="15" name="Oval 14"/>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6" name="Oval 15"/>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7" name="Oval 16"/>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8" name="Oval 17"/>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9" name="Oval 18"/>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0" name="Oval 19"/>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1" name="Oval 20"/>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2" name="Oval 21"/>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3" name="Oval 22"/>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4" name="Oval 23"/>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5" name="Oval 24"/>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26" name="Connector: Elbow 25"/>
              <p:cNvCxnSpPr>
                <a:stCxn id="17" idx="6"/>
                <a:endCxn id="15"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4"/>
                <a:endCxn id="15"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Connector: Elbow 27"/>
              <p:cNvCxnSpPr>
                <a:stCxn id="18" idx="6"/>
                <a:endCxn id="16"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Connector: Elbow 28"/>
              <p:cNvCxnSpPr>
                <a:stCxn id="18" idx="4"/>
                <a:endCxn id="15"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18" idx="4"/>
                <a:endCxn id="17"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24" idx="6"/>
                <a:endCxn id="17"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25" idx="6"/>
                <a:endCxn id="24"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Connector: Elbow 32"/>
              <p:cNvCxnSpPr>
                <a:stCxn id="17" idx="4"/>
                <a:endCxn id="15"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Connector: Elbow 33"/>
              <p:cNvCxnSpPr>
                <a:stCxn id="22" idx="4"/>
                <a:endCxn id="15"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Connector: Elbow 34"/>
              <p:cNvCxnSpPr>
                <a:stCxn id="23" idx="0"/>
                <a:endCxn id="15"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24" idx="4"/>
                <a:endCxn id="15"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8" name="Oval 37"/>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9" name="Oval 38"/>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0" name="Oval 39"/>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1" name="Oval 40"/>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2" name="Oval 41"/>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3" name="Oval 42"/>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4" name="Oval 43"/>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5" name="Oval 44"/>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46" name="Connector: Elbow 45"/>
              <p:cNvCxnSpPr>
                <a:stCxn id="37" idx="4"/>
                <a:endCxn id="15"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39" idx="6"/>
                <a:endCxn id="38"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p:cNvCxnSpPr>
                <a:stCxn id="38" idx="4"/>
                <a:endCxn id="15"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41" idx="0"/>
                <a:endCxn id="40"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Connector: Elbow 49"/>
              <p:cNvCxnSpPr>
                <a:stCxn id="41" idx="4"/>
                <a:endCxn id="15"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42"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52" name="Connector: Elbow 51"/>
              <p:cNvCxnSpPr>
                <a:stCxn id="44" idx="4"/>
                <a:endCxn id="15"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43" idx="2"/>
                <a:endCxn id="15"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Connector: Elbow 53"/>
              <p:cNvCxnSpPr>
                <a:stCxn id="45" idx="2"/>
                <a:endCxn id="15"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5" name="Oval 54"/>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6" name="Oval 55"/>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7" name="Oval 56"/>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8" name="Oval 57"/>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9" name="Oval 58"/>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60" name="Connector: Elbow 59"/>
              <p:cNvCxnSpPr>
                <a:stCxn id="56" idx="6"/>
                <a:endCxn id="15"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p:cNvCxnSpPr>
                <a:stCxn id="55" idx="6"/>
                <a:endCxn id="15"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7" idx="6"/>
                <a:endCxn id="15"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p:cNvCxnSpPr>
                <a:stCxn id="58" idx="0"/>
                <a:endCxn id="15"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59" idx="0"/>
                <a:endCxn id="15"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66" name="Connector: Elbow 65"/>
              <p:cNvCxnSpPr>
                <a:stCxn id="65" idx="0"/>
                <a:endCxn id="15"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7" name="Oval 66"/>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8" name="Oval 67"/>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9" name="Oval 68"/>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0" name="Oval 69"/>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1" name="Oval 70"/>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72" name="Connector: Elbow 71"/>
              <p:cNvCxnSpPr>
                <a:stCxn id="15" idx="3"/>
                <a:endCxn id="68"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71" idx="6"/>
                <a:endCxn id="69"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p:cNvCxnSpPr>
                <a:stCxn id="67" idx="6"/>
                <a:endCxn id="15"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5" name="Oval 74"/>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6" name="Oval 75"/>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77" name="Connector: Elbow 76"/>
              <p:cNvCxnSpPr>
                <a:stCxn id="15" idx="4"/>
                <a:endCxn id="75"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78" name="Connector: Elbow 77"/>
              <p:cNvCxnSpPr>
                <a:stCxn id="76" idx="2"/>
                <a:endCxn id="15"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79" name="Oval 78"/>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0" name="Oval 79"/>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1" name="Oval 80"/>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2" name="Oval 81"/>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3" name="Oval 82"/>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4" name="Oval 83"/>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85" name="Connector: Elbow 84"/>
              <p:cNvCxnSpPr>
                <a:stCxn id="15" idx="5"/>
                <a:endCxn id="79"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6" name="Connector: Elbow 85"/>
              <p:cNvCxnSpPr>
                <a:stCxn id="15" idx="5"/>
                <a:endCxn id="80"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p:cNvCxnSpPr>
                <a:stCxn id="15" idx="5"/>
                <a:endCxn id="81"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Connector: Elbow 87"/>
              <p:cNvCxnSpPr>
                <a:stCxn id="15" idx="5"/>
                <a:endCxn id="82"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Connector: Elbow 88"/>
              <p:cNvCxnSpPr>
                <a:stCxn id="79" idx="6"/>
                <a:endCxn id="83"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0" name="Connector: Elbow 89"/>
              <p:cNvCxnSpPr>
                <a:stCxn id="79" idx="6"/>
                <a:endCxn id="84"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91" name="Oval 90"/>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2" name="Oval 91"/>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3" name="Oval 92"/>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4" name="Oval 93"/>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5" name="Oval 94"/>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6" name="Oval 95"/>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7" name="Oval 96"/>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8" name="Oval 97"/>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9" name="Oval 98"/>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6" name="TextBox 5"/>
            <p:cNvSpPr txBox="1"/>
            <p:nvPr/>
          </p:nvSpPr>
          <p:spPr>
            <a:xfrm>
              <a:off x="4581525" y="1371600"/>
              <a:ext cx="148117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panose="020B0502040204020203"/>
                  <a:ea typeface="+mn-ea"/>
                  <a:cs typeface="+mn-cs"/>
                </a:rPr>
                <a:t>ATTACKS AGAINST PCs</a:t>
              </a:r>
              <a:endPar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panose="020B0502040204020203"/>
                <a:ea typeface="+mn-ea"/>
                <a:cs typeface="+mn-cs"/>
              </a:endParaRPr>
            </a:p>
          </p:txBody>
        </p:sp>
        <p:sp>
          <p:nvSpPr>
            <p:cNvPr id="10" name="TextBox 9"/>
            <p:cNvSpPr txBox="1"/>
            <p:nvPr/>
          </p:nvSpPr>
          <p:spPr>
            <a:xfrm>
              <a:off x="9467850" y="1314450"/>
              <a:ext cx="193161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t>EMPLOYEES AND CUSTOMERS</a:t>
              </a:r>
              <a:endPar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11" name="TextBox 10"/>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panose="020B0502040204020203"/>
                  <a:ea typeface="+mn-ea"/>
                  <a:cs typeface="+mn-cs"/>
                </a:rPr>
                <a:t>ATTACKER </a:t>
              </a:r>
              <a:endPar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panose="020B0502040204020203"/>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panose="020B0502040204020203"/>
                  <a:ea typeface="+mn-ea"/>
                  <a:cs typeface="+mn-cs"/>
                </a:rPr>
                <a:t>INFRASTRUCTURE</a:t>
              </a:r>
              <a:endPar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panose="020B0502040204020203"/>
                <a:ea typeface="+mn-ea"/>
                <a:cs typeface="+mn-cs"/>
              </a:endParaRPr>
            </a:p>
          </p:txBody>
        </p:sp>
        <p:sp>
          <p:nvSpPr>
            <p:cNvPr id="12" name="TextBox 11"/>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t>COLLECTIVE KNOWLEDGE</a:t>
              </a:r>
              <a:endPar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13" name="TextBox 12"/>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panose="020B0502040204020203"/>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panose="020B0502040204020203"/>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panose="020B0502040204020203"/>
                  <a:ea typeface="+mn-ea"/>
                  <a:cs typeface="+mn-cs"/>
                </a:rPr>
                <a:t>THE “CASH OUT”</a:t>
              </a:r>
              <a:endPar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panose="020B0502040204020203"/>
                <a:ea typeface="+mn-ea"/>
                <a:cs typeface="+mn-cs"/>
              </a:endParaRPr>
            </a:p>
          </p:txBody>
        </p:sp>
      </p:grpSp>
      <p:sp>
        <p:nvSpPr>
          <p:cNvPr id="123" name="Oval 122"/>
          <p:cNvSpPr/>
          <p:nvPr/>
        </p:nvSpPr>
        <p:spPr bwMode="auto">
          <a:xfrm>
            <a:off x="6224452" y="2057400"/>
            <a:ext cx="3304902" cy="33049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Bold" panose="020B0802040204020203" pitchFamily="34" charset="0"/>
                <a:ea typeface="Segoe UI" panose="020B0502040204020203" pitchFamily="34" charset="0"/>
                <a:cs typeface="Segoe UI Bold" panose="020B0802040204020203" pitchFamily="34" charset="0"/>
              </a:rPr>
              <a:t>ATTACKERS</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Bold" panose="020B0802040204020203" pitchFamily="34" charset="0"/>
              <a:ea typeface="Segoe UI" panose="020B0502040204020203" pitchFamily="34" charset="0"/>
              <a:cs typeface="Segoe UI Bold" panose="020B08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123"/>
                                        </p:tgtEl>
                                      </p:cBhvr>
                                      <p:by x="35000" y="35000"/>
                                    </p:animScale>
                                  </p:childTnLst>
                                </p:cTn>
                              </p:par>
                              <p:par>
                                <p:cTn id="12" presetID="6" presetClass="exit" presetSubtype="16" fill="hold" grpId="1" nodeType="withEffect">
                                  <p:stCondLst>
                                    <p:cond delay="1750"/>
                                  </p:stCondLst>
                                  <p:childTnLst>
                                    <p:animEffect transition="out" filter="circle(in)">
                                      <p:cBhvr>
                                        <p:cTn id="13" dur="750"/>
                                        <p:tgtEl>
                                          <p:spTgt spid="123"/>
                                        </p:tgtEl>
                                      </p:cBhvr>
                                    </p:animEffect>
                                    <p:set>
                                      <p:cBhvr>
                                        <p:cTn id="14" dur="1" fill="hold">
                                          <p:stCondLst>
                                            <p:cond delay="749"/>
                                          </p:stCondLst>
                                        </p:cTn>
                                        <p:tgtEl>
                                          <p:spTgt spid="123"/>
                                        </p:tgtEl>
                                        <p:attrNameLst>
                                          <p:attrName>style.visibility</p:attrName>
                                        </p:attrNameLst>
                                      </p:cBhvr>
                                      <p:to>
                                        <p:strVal val="hidden"/>
                                      </p:to>
                                    </p:set>
                                  </p:childTnLst>
                                </p:cTn>
                              </p:par>
                              <p:par>
                                <p:cTn id="15" presetID="6" presetClass="entr" presetSubtype="3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2000"/>
                                        <p:tgtEl>
                                          <p:spTgt spid="3"/>
                                        </p:tgtEl>
                                      </p:cBhvr>
                                    </p:animEffect>
                                  </p:childTnLst>
                                </p:cTn>
                              </p:par>
                              <p:par>
                                <p:cTn id="18" presetID="10" presetClass="entr" presetSubtype="0" fill="hold" nodeType="withEffect">
                                  <p:stCondLst>
                                    <p:cond delay="750"/>
                                  </p:stCondLst>
                                  <p:childTnLst>
                                    <p:set>
                                      <p:cBhvr>
                                        <p:cTn id="19" dur="1" fill="hold">
                                          <p:stCondLst>
                                            <p:cond delay="0"/>
                                          </p:stCondLst>
                                        </p:cTn>
                                        <p:tgtEl>
                                          <p:spTgt spid="138">
                                            <p:txEl>
                                              <p:pRg st="0" end="0"/>
                                            </p:txEl>
                                          </p:spTgt>
                                        </p:tgtEl>
                                        <p:attrNameLst>
                                          <p:attrName>style.visibility</p:attrName>
                                        </p:attrNameLst>
                                      </p:cBhvr>
                                      <p:to>
                                        <p:strVal val="visible"/>
                                      </p:to>
                                    </p:set>
                                    <p:animEffect transition="in" filter="fade">
                                      <p:cBhvr>
                                        <p:cTn id="20" dur="500"/>
                                        <p:tgtEl>
                                          <p:spTgt spid="1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23" grpId="0" animBg="1"/>
      <p:bldP spid="12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588263" y="457201"/>
            <a:ext cx="11018520" cy="553720"/>
          </a:xfrm>
        </p:spPr>
        <p:txBody>
          <a:bodyPr/>
          <a:lstStyle/>
          <a:p>
            <a:r>
              <a:rPr lang="en-IN" altLang="en-US"/>
              <a:t>What is an intrusion detection System ?</a:t>
            </a:r>
            <a:endParaRPr lang="en-IN" altLang="en-US"/>
          </a:p>
        </p:txBody>
      </p:sp>
      <p:sp>
        <p:nvSpPr>
          <p:cNvPr id="71" name="Rectangle 70"/>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ndParaRPr>
          </a:p>
        </p:txBody>
      </p:sp>
      <p:sp>
        <p:nvSpPr>
          <p:cNvPr id="73" name="Partial Circle 72"/>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eaLnBrk="1" fontAlgn="base" latinLnBrk="0" hangingPunct="1">
              <a:lnSpc>
                <a:spcPct val="90000"/>
              </a:lnSpc>
              <a:spcBef>
                <a:spcPct val="0"/>
              </a:spcBef>
              <a:spcAft>
                <a:spcPct val="0"/>
              </a:spcAft>
              <a:buClrTx/>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 name="target_2" title="Icon of a target with an arrow hitting the bullseye"/>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9" name="Text Box 18"/>
          <p:cNvSpPr txBox="1"/>
          <p:nvPr/>
        </p:nvSpPr>
        <p:spPr>
          <a:xfrm>
            <a:off x="588010" y="1563370"/>
            <a:ext cx="7905750" cy="2493010"/>
          </a:xfrm>
          <a:prstGeom prst="rect">
            <a:avLst/>
          </a:prstGeom>
          <a:noFill/>
        </p:spPr>
        <p:txBody>
          <a:bodyPr wrap="square" lIns="0" tIns="0" rIns="0" bIns="0" rtlCol="0" anchor="t">
            <a:spAutoFit/>
          </a:bodyPr>
          <a:p>
            <a:pPr algn="l"/>
            <a:r>
              <a:rPr lang="en-IN" altLang="en-US" dirty="0" smtClean="0">
                <a:sym typeface="+mn-ea"/>
              </a:rPr>
              <a:t>* </a:t>
            </a:r>
            <a:r>
              <a:rPr lang="en-US" dirty="0" smtClean="0">
                <a:sym typeface="+mn-ea"/>
              </a:rPr>
              <a:t>Defined as the tools, methods, and resources to help identify, assess, and report unauthorized or unapproved network activity.</a:t>
            </a:r>
            <a:endParaRPr lang="en-US" dirty="0" smtClean="0">
              <a:sym typeface="+mn-ea"/>
            </a:endParaRPr>
          </a:p>
          <a:p>
            <a:pPr algn="l"/>
            <a:endParaRPr lang="en-US" dirty="0" smtClean="0"/>
          </a:p>
          <a:p>
            <a:pPr algn="l"/>
            <a:r>
              <a:rPr lang="en-US" dirty="0" smtClean="0">
                <a:sym typeface="+mn-ea"/>
              </a:rPr>
              <a:t> </a:t>
            </a:r>
            <a:r>
              <a:rPr lang="en-IN" altLang="en-US" dirty="0" smtClean="0">
                <a:sym typeface="+mn-ea"/>
              </a:rPr>
              <a:t>* </a:t>
            </a:r>
            <a:r>
              <a:rPr lang="en-US" dirty="0" smtClean="0">
                <a:sym typeface="+mn-ea"/>
              </a:rPr>
              <a:t>An IDS detects activity in traffic that may or may not be an intrusion. </a:t>
            </a:r>
            <a:endParaRPr lang="en-US" dirty="0" smtClean="0">
              <a:sym typeface="+mn-ea"/>
            </a:endParaRPr>
          </a:p>
          <a:p>
            <a:pPr algn="l"/>
            <a:endParaRPr lang="en-US" dirty="0" smtClean="0"/>
          </a:p>
          <a:p>
            <a:pPr algn="l"/>
            <a:r>
              <a:rPr lang="en-IN" altLang="en-US" dirty="0" smtClean="0">
                <a:sym typeface="+mn-ea"/>
              </a:rPr>
              <a:t>* </a:t>
            </a:r>
            <a:r>
              <a:rPr lang="en-US" dirty="0" smtClean="0">
                <a:sym typeface="+mn-ea"/>
              </a:rPr>
              <a:t>IDSes can detect and deal with insider attacks, as well as, external attacks, and are often very useful in detecting violations of corporate security policy and other internal threats.</a:t>
            </a:r>
            <a:endParaRPr lang="en-US" dirty="0" smtClean="0"/>
          </a:p>
          <a:p>
            <a:pPr algn="l"/>
            <a:endParaRPr lang="en-US" sz="1800" dirty="0" err="1" smtClean="0">
              <a:gradFill>
                <a:gsLst>
                  <a:gs pos="2917">
                    <a:schemeClr val="tx1"/>
                  </a:gs>
                  <a:gs pos="30000">
                    <a:schemeClr val="tx1"/>
                  </a:gs>
                </a:gsLst>
                <a:lin ang="5400000" scaled="0"/>
              </a:gra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4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p:cNvGrpSpPr/>
          <p:nvPr/>
        </p:nvGrpSpPr>
        <p:grpSpPr>
          <a:xfrm>
            <a:off x="2927921" y="1397726"/>
            <a:ext cx="6697447" cy="4701107"/>
            <a:chOff x="4540821" y="1314450"/>
            <a:chExt cx="7395066" cy="5190783"/>
          </a:xfrm>
        </p:grpSpPr>
        <p:grpSp>
          <p:nvGrpSpPr>
            <p:cNvPr id="22" name="Group 21"/>
            <p:cNvGrpSpPr/>
            <p:nvPr/>
          </p:nvGrpSpPr>
          <p:grpSpPr>
            <a:xfrm>
              <a:off x="4540821" y="1333500"/>
              <a:ext cx="7395066" cy="4917983"/>
              <a:chOff x="740592" y="466914"/>
              <a:chExt cx="9356970" cy="6222719"/>
            </a:xfrm>
          </p:grpSpPr>
          <p:sp>
            <p:nvSpPr>
              <p:cNvPr id="28" name="Oval 27"/>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9" name="Oval 28"/>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0" name="Oval 29"/>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1" name="Oval 30"/>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2" name="Oval 31"/>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3" name="Oval 32"/>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4" name="Oval 33"/>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5" name="Oval 34"/>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6" name="Oval 35"/>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7" name="Oval 36"/>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8" name="Oval 37"/>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39" name="Connector: Elbow 38"/>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1" name="Oval 50"/>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 name="Oval 51"/>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3" name="Oval 52"/>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4" name="Oval 53"/>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5" name="Oval 54"/>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6" name="Oval 55"/>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7" name="Oval 56"/>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8" name="Oval 57"/>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59" name="Connector: Elbow 58"/>
              <p:cNvCxnSpPr>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p:cNvCxnSpPr>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9" name="Oval 68"/>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0" name="Oval 69"/>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1" name="Oval 70"/>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2" name="Oval 71"/>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73" name="Connector: Elbow 72"/>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79" name="Connector: Elbow 78"/>
              <p:cNvCxnSpPr>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1" name="Oval 80"/>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2" name="Oval 81"/>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3" name="Oval 82"/>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4" name="Oval 83"/>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85" name="Connector: Elbow 84"/>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89" name="Oval 88"/>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90" name="Connector: Elbow 89"/>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3" name="Oval 92"/>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4" name="Oval 93"/>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5" name="Oval 94"/>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6" name="Oval 95"/>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97" name="Oval 96"/>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98" name="Connector: Elbow 97"/>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p:cNvCxnSpPr>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p:cNvCxnSpPr>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 name="Oval 104"/>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6" name="Oval 105"/>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7" name="Oval 106"/>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8" name="Oval 107"/>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9" name="Oval 108"/>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0" name="Oval 109"/>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1" name="Oval 110"/>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2" name="Oval 111"/>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23" name="TextBox 22"/>
            <p:cNvSpPr txBox="1"/>
            <p:nvPr/>
          </p:nvSpPr>
          <p:spPr>
            <a:xfrm>
              <a:off x="4581525" y="1371600"/>
              <a:ext cx="171200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panose="020B0502040204020203"/>
                  <a:ea typeface="+mn-ea"/>
                  <a:cs typeface="+mn-cs"/>
                </a:rPr>
                <a:t>ATTACKS AGAINST THE PC</a:t>
              </a:r>
              <a:endParaRPr kumimoji="0" lang="en-US" sz="1050" b="1" i="0" u="none" strike="noStrike" kern="1200" cap="none" spc="0" normalizeH="0" baseline="0" noProof="0">
                <a:ln>
                  <a:noFill/>
                </a:ln>
                <a:gradFill>
                  <a:gsLst>
                    <a:gs pos="2917">
                      <a:srgbClr val="0078D4"/>
                    </a:gs>
                    <a:gs pos="31000">
                      <a:srgbClr val="0078D4"/>
                    </a:gs>
                  </a:gsLst>
                  <a:lin ang="5400000" scaled="0"/>
                </a:gradFill>
                <a:effectLst/>
                <a:uLnTx/>
                <a:uFillTx/>
                <a:latin typeface="Segoe UI" panose="020B0502040204020203"/>
                <a:ea typeface="+mn-ea"/>
                <a:cs typeface="+mn-cs"/>
              </a:endParaRPr>
            </a:p>
          </p:txBody>
        </p:sp>
        <p:sp>
          <p:nvSpPr>
            <p:cNvPr id="24" name="TextBox 23"/>
            <p:cNvSpPr txBox="1"/>
            <p:nvPr/>
          </p:nvSpPr>
          <p:spPr>
            <a:xfrm>
              <a:off x="9467850" y="1314450"/>
              <a:ext cx="2221762"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t>ATTACKS AGAINST </a:t>
              </a:r>
              <a:b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b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t>THE EMPLOYEES AND CUSTOMERS</a:t>
              </a:r>
              <a:endPar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25" name="TextBox 24"/>
            <p:cNvSpPr txBox="1"/>
            <p:nvPr/>
          </p:nvSpPr>
          <p:spPr>
            <a:xfrm>
              <a:off x="4562475" y="5705475"/>
              <a:ext cx="1162178" cy="323165"/>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panose="020B0502040204020203"/>
                  <a:ea typeface="+mn-ea"/>
                  <a:cs typeface="+mn-cs"/>
                </a:rPr>
                <a:t>ATTACKER </a:t>
              </a:r>
              <a:endPar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panose="020B0502040204020203"/>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panose="020B0502040204020203"/>
                  <a:ea typeface="+mn-ea"/>
                  <a:cs typeface="+mn-cs"/>
                </a:rPr>
                <a:t>INFRASTRUCTURE</a:t>
              </a:r>
              <a:endParaRPr kumimoji="0" lang="en-US" sz="1050" b="1" i="0" u="none" strike="noStrike" kern="1200" cap="none" spc="0" normalizeH="0" baseline="0" noProof="0">
                <a:ln>
                  <a:noFill/>
                </a:ln>
                <a:gradFill>
                  <a:gsLst>
                    <a:gs pos="2917">
                      <a:srgbClr val="737373"/>
                    </a:gs>
                    <a:gs pos="31000">
                      <a:srgbClr val="737373"/>
                    </a:gs>
                  </a:gsLst>
                  <a:lin ang="5400000" scaled="0"/>
                </a:gradFill>
                <a:effectLst/>
                <a:uLnTx/>
                <a:uFillTx/>
                <a:latin typeface="Segoe UI" panose="020B0502040204020203"/>
                <a:ea typeface="+mn-ea"/>
                <a:cs typeface="+mn-cs"/>
              </a:endParaRPr>
            </a:p>
          </p:txBody>
        </p:sp>
        <p:sp>
          <p:nvSpPr>
            <p:cNvPr id="26" name="TextBox 25"/>
            <p:cNvSpPr txBox="1"/>
            <p:nvPr/>
          </p:nvSpPr>
          <p:spPr>
            <a:xfrm>
              <a:off x="7867650" y="6343650"/>
              <a:ext cx="1639873"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t>COLLECTIVE KNOWLEDGE</a:t>
              </a:r>
              <a:endParaRPr kumimoji="0" lang="en-US" sz="105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27" name="TextBox 26"/>
            <p:cNvSpPr txBox="1"/>
            <p:nvPr/>
          </p:nvSpPr>
          <p:spPr>
            <a:xfrm>
              <a:off x="10182225" y="5248275"/>
              <a:ext cx="1155766"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panose="020B0502040204020203"/>
                  <a:ea typeface="+mn-ea"/>
                  <a:cs typeface="+mn-cs"/>
                </a:rPr>
                <a:t>SERVICES AIDING </a:t>
              </a:r>
              <a:b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panose="020B0502040204020203"/>
                  <a:ea typeface="+mn-ea"/>
                  <a:cs typeface="+mn-cs"/>
                </a:rPr>
              </a:br>
              <a:r>
                <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panose="020B0502040204020203"/>
                  <a:ea typeface="+mn-ea"/>
                  <a:cs typeface="+mn-cs"/>
                </a:rPr>
                <a:t>THE “CASH OUT”</a:t>
              </a:r>
              <a:endParaRPr kumimoji="0" lang="en-US" sz="1050" b="1" i="0" u="none" strike="noStrike" kern="1200" cap="none" spc="0" normalizeH="0" baseline="0" noProof="0">
                <a:ln>
                  <a:noFill/>
                </a:ln>
                <a:gradFill>
                  <a:gsLst>
                    <a:gs pos="2917">
                      <a:srgbClr val="00BCF2"/>
                    </a:gs>
                    <a:gs pos="30000">
                      <a:srgbClr val="00BCF2"/>
                    </a:gs>
                  </a:gsLst>
                  <a:lin ang="5400000" scaled="0"/>
                </a:gradFill>
                <a:effectLst/>
                <a:uLnTx/>
                <a:uFillTx/>
                <a:latin typeface="Segoe UI" panose="020B0502040204020203"/>
                <a:ea typeface="+mn-ea"/>
                <a:cs typeface="+mn-cs"/>
              </a:endParaRPr>
            </a:p>
          </p:txBody>
        </p:sp>
      </p:grpSp>
      <p:sp>
        <p:nvSpPr>
          <p:cNvPr id="2" name="Title 1"/>
          <p:cNvSpPr>
            <a:spLocks noGrp="1"/>
          </p:cNvSpPr>
          <p:nvPr>
            <p:ph type="title"/>
          </p:nvPr>
        </p:nvSpPr>
        <p:spPr>
          <a:xfrm>
            <a:off x="588263" y="457201"/>
            <a:ext cx="11018520" cy="553998"/>
          </a:xfrm>
          <a:noFill/>
        </p:spPr>
        <p:txBody>
          <a:bodyPr/>
          <a:lstStyle/>
          <a:p>
            <a:r>
              <a:rPr lang="en-US"/>
              <a:t>Yes, attack services are inexpensive</a:t>
            </a:r>
            <a:endParaRPr lang="en-US"/>
          </a:p>
        </p:txBody>
      </p:sp>
      <p:sp>
        <p:nvSpPr>
          <p:cNvPr id="12" name="Rectangle 11"/>
          <p:cNvSpPr/>
          <p:nvPr/>
        </p:nvSpPr>
        <p:spPr>
          <a:xfrm>
            <a:off x="443609" y="2394421"/>
            <a:ext cx="2795525"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t>Loads (compromised device) </a:t>
            </a: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average price ranges</a:t>
            </a:r>
            <a:endPar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t>PC</a:t>
            </a: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 - $0.13 to $0.89</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t>Mobile</a:t>
            </a: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 - from $0.82 to $2.78</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13" name="Rectangle 12"/>
          <p:cNvSpPr/>
          <p:nvPr/>
        </p:nvSpPr>
        <p:spPr>
          <a:xfrm>
            <a:off x="9932762" y="2847540"/>
            <a:ext cx="2146663"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t>Spearphishing services </a:t>
            </a:r>
            <a:b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b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range from $100 to $1,000 per successful account take over </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14" name="Rectangle 13"/>
          <p:cNvSpPr/>
          <p:nvPr/>
        </p:nvSpPr>
        <p:spPr>
          <a:xfrm>
            <a:off x="508110" y="1383987"/>
            <a:ext cx="177216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t>0days</a:t>
            </a: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 price range varies from $5,000 to $350,000</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16" name="Rectangle 15"/>
          <p:cNvSpPr/>
          <p:nvPr/>
        </p:nvSpPr>
        <p:spPr>
          <a:xfrm>
            <a:off x="8902689" y="24014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t>Ransomware: </a:t>
            </a:r>
            <a:endPar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$66 upfront</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1" u="none" strike="noStrike" kern="1200" cap="none" spc="0" normalizeH="0" baseline="0" noProof="0">
                <a:ln>
                  <a:noFill/>
                </a:ln>
                <a:solidFill>
                  <a:srgbClr val="1A1A1A"/>
                </a:solidFill>
                <a:effectLst/>
                <a:uLnTx/>
                <a:uFillTx/>
                <a:latin typeface="Segoe UI" panose="020B0502040204020203"/>
                <a:ea typeface="+mn-ea"/>
                <a:cs typeface="+mn-cs"/>
              </a:rPr>
              <a:t>Or</a:t>
            </a:r>
            <a:endParaRPr kumimoji="0" lang="en-US" sz="1400" b="0" i="1" u="none" strike="noStrike" kern="1200" cap="none" spc="0" normalizeH="0" baseline="0" noProof="0">
              <a:ln>
                <a:noFill/>
              </a:ln>
              <a:solidFill>
                <a:srgbClr val="1A1A1A"/>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30% of the profit (affiliate model)</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17" name="Rectangle 16"/>
          <p:cNvSpPr/>
          <p:nvPr/>
        </p:nvSpPr>
        <p:spPr>
          <a:xfrm>
            <a:off x="491590" y="5191783"/>
            <a:ext cx="2313467"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t>Proxy </a:t>
            </a: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services (evade IP geolocation) prices vary </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As low as $100 per week for 100,000 proxies.</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18" name="Rectangle 17"/>
          <p:cNvSpPr/>
          <p:nvPr/>
        </p:nvSpPr>
        <p:spPr>
          <a:xfrm>
            <a:off x="443402" y="3774888"/>
            <a:ext cx="2091399"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t>Denial of Service (DOS) </a:t>
            </a: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average prices</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day: $102.05</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week: $327.00</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month: $766.67</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20" name="Rectangle 19"/>
          <p:cNvSpPr/>
          <p:nvPr/>
        </p:nvSpPr>
        <p:spPr>
          <a:xfrm>
            <a:off x="9677054" y="4349830"/>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t>Compromised accounts </a:t>
            </a:r>
            <a:br>
              <a:rPr kumimoji="0" lang="en-US" sz="1400" b="1" i="0" u="none" strike="noStrike" kern="1200" cap="none" spc="0" normalizeH="0" baseline="0" noProof="0">
                <a:ln>
                  <a:noFill/>
                </a:ln>
                <a:solidFill>
                  <a:srgbClr val="1A1A1A"/>
                </a:solidFill>
                <a:effectLst/>
                <a:uLnTx/>
                <a:uFillTx/>
                <a:latin typeface="Segoe UI" panose="020B0502040204020203"/>
                <a:ea typeface="+mn-ea"/>
                <a:cs typeface="+mn-cs"/>
              </a:rPr>
            </a:br>
            <a:r>
              <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rPr>
              <a:t>As low as $150 for 400M. Averages $0.97 per 1k.</a:t>
            </a:r>
            <a:endParaRPr kumimoji="0" lang="en-US" sz="14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cxnSp>
        <p:nvCxnSpPr>
          <p:cNvPr id="4" name="Straight Connector 3"/>
          <p:cNvCxnSpPr>
            <a:endCxn id="38" idx="2"/>
          </p:cNvCxnSpPr>
          <p:nvPr/>
        </p:nvCxnSpPr>
        <p:spPr>
          <a:xfrm>
            <a:off x="2116049" y="1575192"/>
            <a:ext cx="811872" cy="3810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3031081" y="2471192"/>
            <a:ext cx="370717" cy="5413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151880" y="3572152"/>
            <a:ext cx="1089753" cy="3021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2583316" y="4383703"/>
            <a:ext cx="555649" cy="6056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6" idx="1"/>
          </p:cNvCxnSpPr>
          <p:nvPr/>
        </p:nvCxnSpPr>
        <p:spPr>
          <a:xfrm flipH="1">
            <a:off x="5919203" y="780498"/>
            <a:ext cx="2983486" cy="733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3" idx="1"/>
          </p:cNvCxnSpPr>
          <p:nvPr/>
        </p:nvCxnSpPr>
        <p:spPr>
          <a:xfrm flipH="1" flipV="1">
            <a:off x="9609325" y="2647127"/>
            <a:ext cx="323437" cy="3999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flipV="1">
            <a:off x="9498564" y="3526064"/>
            <a:ext cx="356980" cy="7318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r>
              <a:rPr lang="en-US"/>
              <a:t>Cybersecurity is a challenging space</a:t>
            </a:r>
            <a:endParaRPr lang="en-US"/>
          </a:p>
        </p:txBody>
      </p:sp>
      <p:sp>
        <p:nvSpPr>
          <p:cNvPr id="5" name="Text Placeholder 4"/>
          <p:cNvSpPr>
            <a:spLocks noGrp="1"/>
          </p:cNvSpPr>
          <p:nvPr>
            <p:ph type="body" sz="quarter" idx="10"/>
          </p:nvPr>
        </p:nvSpPr>
        <p:spPr>
          <a:xfrm>
            <a:off x="995532" y="1459164"/>
            <a:ext cx="5212080" cy="2997744"/>
          </a:xfrm>
        </p:spPr>
        <p:txBody>
          <a:bodyPr vert="horz" wrap="square" lIns="0" tIns="0" rIns="0" bIns="0" rtlCol="0" anchor="t">
            <a:spAutoFit/>
          </a:bodyPr>
          <a:lstStyle/>
          <a:p>
            <a:pPr marL="457200">
              <a:spcBef>
                <a:spcPts val="0"/>
              </a:spcBef>
              <a:spcAft>
                <a:spcPts val="1200"/>
              </a:spcAft>
            </a:pPr>
            <a:r>
              <a:rPr lang="en-US" sz="2400" b="1">
                <a:latin typeface="Segoe UI Semibold" panose="020B0702040204020203" pitchFamily="34" charset="0"/>
                <a:cs typeface="Segoe UI Semibold" panose="020B0702040204020203" pitchFamily="34" charset="0"/>
              </a:rPr>
              <a:t>Cyber risk is hard to quantify </a:t>
            </a:r>
            <a:endParaRPr lang="en-US" sz="2400" b="1">
              <a:latin typeface="Segoe UI Semibold" panose="020B0702040204020203" pitchFamily="34" charset="0"/>
              <a:cs typeface="Segoe UI Semibold" panose="020B0702040204020203" pitchFamily="34" charset="0"/>
            </a:endParaRPr>
          </a:p>
          <a:p>
            <a:pPr marL="457200"/>
            <a:r>
              <a:rPr lang="en-US" sz="2400" b="1">
                <a:latin typeface="Segoe UI Semibold" panose="020B0702040204020203" pitchFamily="34" charset="0"/>
                <a:cs typeface="Segoe UI Semibold" panose="020B0702040204020203" pitchFamily="34" charset="0"/>
              </a:rPr>
              <a:t>We try to anyways…</a:t>
            </a:r>
            <a:endParaRPr lang="en-US" sz="2400" b="1">
              <a:latin typeface="Segoe UI Semibold" panose="020B0702040204020203" pitchFamily="34" charset="0"/>
              <a:cs typeface="Segoe UI Semibold" panose="020B0702040204020203" pitchFamily="34" charset="0"/>
            </a:endParaRPr>
          </a:p>
          <a:p>
            <a:pPr marL="746125" lvl="1" indent="-288925">
              <a:buFont typeface="Arial" panose="020B0604020202020204" pitchFamily="34" charset="0"/>
              <a:buChar char="•"/>
            </a:pPr>
            <a:r>
              <a:rPr lang="en-US" sz="1800"/>
              <a:t>$141 per breached record (variable)</a:t>
            </a:r>
            <a:endParaRPr lang="en-US" sz="1800">
              <a:solidFill>
                <a:schemeClr val="tx1"/>
              </a:solidFill>
              <a:highlight>
                <a:srgbClr val="FFFF00"/>
              </a:highlight>
            </a:endParaRPr>
          </a:p>
          <a:p>
            <a:pPr marL="746125" lvl="1" indent="-288925">
              <a:spcBef>
                <a:spcPts val="0"/>
              </a:spcBef>
              <a:spcAft>
                <a:spcPts val="1200"/>
              </a:spcAft>
              <a:buFont typeface="Arial" panose="020B0604020202020204" pitchFamily="34" charset="0"/>
              <a:buChar char="•"/>
            </a:pPr>
            <a:r>
              <a:rPr lang="en-US" sz="1800">
                <a:latin typeface="Segoe UI" panose="020B0502040204020203"/>
                <a:cs typeface="Segoe UI" panose="020B0502040204020203"/>
              </a:rPr>
              <a:t>Up to $200-310M (1</a:t>
            </a:r>
            <a:r>
              <a:rPr lang="en-US" sz="1800" baseline="30000">
                <a:latin typeface="Segoe UI" panose="020B0502040204020203"/>
                <a:cs typeface="Segoe UI" panose="020B0502040204020203"/>
              </a:rPr>
              <a:t>st</a:t>
            </a:r>
            <a:r>
              <a:rPr lang="en-US" sz="1800">
                <a:latin typeface="Segoe UI" panose="020B0502040204020203"/>
                <a:cs typeface="Segoe UI" panose="020B0502040204020203"/>
              </a:rPr>
              <a:t> Q of big incident)</a:t>
            </a:r>
            <a:endParaRPr lang="en-US" sz="1800" b="1">
              <a:latin typeface="Segoe UI" panose="020B0502040204020203"/>
              <a:cs typeface="Segoe UI" panose="020B0502040204020203"/>
            </a:endParaRPr>
          </a:p>
          <a:p>
            <a:pPr marL="457200"/>
            <a:r>
              <a:rPr lang="en-US" sz="2400" b="1">
                <a:latin typeface="Segoe UI Semibold" panose="020B0702040204020203" pitchFamily="34" charset="0"/>
                <a:cs typeface="Segoe UI Semibold" panose="020B0702040204020203" pitchFamily="34" charset="0"/>
              </a:rPr>
              <a:t>Mitigations are in early days</a:t>
            </a:r>
            <a:endParaRPr lang="en-US" sz="2400" b="1">
              <a:latin typeface="Segoe UI Semibold" panose="020B0702040204020203" pitchFamily="34" charset="0"/>
              <a:cs typeface="Segoe UI Semibold" panose="020B0702040204020203" pitchFamily="34" charset="0"/>
            </a:endParaRPr>
          </a:p>
          <a:p>
            <a:pPr marL="746125" lvl="1" indent="-288925">
              <a:buFont typeface="Arial" panose="020B0604020202020204" pitchFamily="34" charset="0"/>
              <a:buChar char="•"/>
            </a:pPr>
            <a:r>
              <a:rPr lang="en-US" sz="1800"/>
              <a:t>Technical mitigations evolving quickly</a:t>
            </a:r>
            <a:endParaRPr lang="en-US" sz="1800"/>
          </a:p>
          <a:p>
            <a:pPr marL="746125" lvl="1" indent="-288925">
              <a:buFont typeface="Arial" panose="020B0604020202020204" pitchFamily="34" charset="0"/>
              <a:buChar char="•"/>
            </a:pPr>
            <a:r>
              <a:rPr lang="en-US" sz="1800"/>
              <a:t>Cyber insurance is basic</a:t>
            </a:r>
            <a:endParaRPr lang="en-US" sz="1800"/>
          </a:p>
        </p:txBody>
      </p:sp>
      <p:sp>
        <p:nvSpPr>
          <p:cNvPr id="8" name="Text Placeholder 7"/>
          <p:cNvSpPr>
            <a:spLocks noGrp="1"/>
          </p:cNvSpPr>
          <p:nvPr>
            <p:ph type="body" sz="quarter" idx="12"/>
          </p:nvPr>
        </p:nvSpPr>
        <p:spPr>
          <a:xfrm>
            <a:off x="6397170" y="1459164"/>
            <a:ext cx="5375729" cy="2757678"/>
          </a:xfrm>
        </p:spPr>
        <p:txBody>
          <a:bodyPr/>
          <a:lstStyle/>
          <a:p>
            <a:pPr marL="457200" lvl="1">
              <a:spcBef>
                <a:spcPts val="1225"/>
              </a:spcBef>
              <a:buClr>
                <a:schemeClr val="tx1"/>
              </a:buClr>
            </a:pPr>
            <a:r>
              <a:rPr lang="en-US" sz="2400" b="1">
                <a:latin typeface="Segoe UI Semibold" panose="020B0702040204020203" pitchFamily="34" charset="0"/>
                <a:cs typeface="Segoe UI Semibold" panose="020B0702040204020203" pitchFamily="34" charset="0"/>
              </a:rPr>
              <a:t>Doing it wrong is expensive</a:t>
            </a:r>
            <a:endParaRPr lang="en-US" sz="2400" b="1">
              <a:latin typeface="Segoe UI Semibold" panose="020B0702040204020203" pitchFamily="34" charset="0"/>
              <a:cs typeface="Segoe UI Semibold" panose="020B0702040204020203" pitchFamily="34" charset="0"/>
            </a:endParaRPr>
          </a:p>
          <a:p>
            <a:pPr marL="746125" lvl="1" indent="-288925">
              <a:spcBef>
                <a:spcPts val="0"/>
              </a:spcBef>
              <a:spcAft>
                <a:spcPts val="1200"/>
              </a:spcAft>
              <a:buFont typeface="Arial" panose="020B0604020202020204" pitchFamily="34" charset="0"/>
              <a:buChar char="•"/>
            </a:pPr>
            <a:r>
              <a:rPr lang="en-US" sz="1800"/>
              <a:t>Cost of managing 50+ security vendors?</a:t>
            </a:r>
            <a:endParaRPr lang="en-US" sz="1800"/>
          </a:p>
          <a:p>
            <a:pPr marL="457200"/>
            <a:r>
              <a:rPr lang="en-US" sz="2400" b="1">
                <a:latin typeface="Segoe UI Semibold" panose="020B0702040204020203" pitchFamily="34" charset="0"/>
                <a:cs typeface="Segoe UI Semibold" panose="020B0702040204020203" pitchFamily="34" charset="0"/>
              </a:rPr>
              <a:t>And Getting Harder…</a:t>
            </a:r>
            <a:endParaRPr lang="en-US" sz="2400" b="1">
              <a:latin typeface="Segoe UI Semibold" panose="020B0702040204020203" pitchFamily="34" charset="0"/>
              <a:cs typeface="Segoe UI Semibold" panose="020B0702040204020203" pitchFamily="34" charset="0"/>
            </a:endParaRPr>
          </a:p>
          <a:p>
            <a:pPr marL="746125" lvl="1" indent="-288925">
              <a:buFont typeface="Arial" panose="020B0604020202020204" pitchFamily="34" charset="0"/>
              <a:buChar char="•"/>
            </a:pPr>
            <a:r>
              <a:rPr lang="en-US" sz="1800"/>
              <a:t>GDPR requires &lt;72 hour breach notification</a:t>
            </a:r>
            <a:endParaRPr lang="en-US" sz="1800"/>
          </a:p>
          <a:p>
            <a:pPr marL="746125" lvl="1" indent="-288925">
              <a:buFont typeface="Arial" panose="020B0604020202020204" pitchFamily="34" charset="0"/>
              <a:buChar char="•"/>
            </a:pPr>
            <a:r>
              <a:rPr lang="en-US" sz="1800" i="1"/>
              <a:t>Can you scope a breach accurately that fast?</a:t>
            </a:r>
            <a:endParaRPr lang="en-US" sz="1800" i="1"/>
          </a:p>
          <a:p>
            <a:pPr marL="746125" lvl="1" indent="-288925">
              <a:buFont typeface="Arial" panose="020B0604020202020204" pitchFamily="34" charset="0"/>
              <a:buChar char="•"/>
            </a:pPr>
            <a:endParaRPr lang="en-US"/>
          </a:p>
          <a:p>
            <a:pPr marL="712470" lvl="1" indent="-457200">
              <a:buFont typeface="Arial" panose="020B0604020202020204" pitchFamily="34" charset="0"/>
              <a:buChar char="•"/>
            </a:pPr>
            <a:endParaRPr lang="en-US"/>
          </a:p>
        </p:txBody>
      </p:sp>
      <p:grpSp>
        <p:nvGrpSpPr>
          <p:cNvPr id="16" name="Group 15"/>
          <p:cNvGrpSpPr/>
          <p:nvPr/>
        </p:nvGrpSpPr>
        <p:grpSpPr>
          <a:xfrm>
            <a:off x="566963" y="1255689"/>
            <a:ext cx="636196" cy="636196"/>
            <a:chOff x="588262" y="1202419"/>
            <a:chExt cx="748979" cy="748979"/>
          </a:xfrm>
        </p:grpSpPr>
        <p:sp>
          <p:nvSpPr>
            <p:cNvPr id="13" name="Oval 12"/>
            <p:cNvSpPr/>
            <p:nvPr/>
          </p:nvSpPr>
          <p:spPr bwMode="auto">
            <a:xfrm>
              <a:off x="588262" y="1202419"/>
              <a:ext cx="748979" cy="748979"/>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23" name="Freeform 5"/>
            <p:cNvSpPr/>
            <p:nvPr/>
          </p:nvSpPr>
          <p:spPr bwMode="auto">
            <a:xfrm>
              <a:off x="786552" y="1404431"/>
              <a:ext cx="352399" cy="344954"/>
            </a:xfrm>
            <a:custGeom>
              <a:avLst/>
              <a:gdLst>
                <a:gd name="T0" fmla="*/ 376 w 376"/>
                <a:gd name="T1" fmla="*/ 287 h 368"/>
                <a:gd name="T2" fmla="*/ 300 w 376"/>
                <a:gd name="T3" fmla="*/ 260 h 368"/>
                <a:gd name="T4" fmla="*/ 315 w 376"/>
                <a:gd name="T5" fmla="*/ 233 h 368"/>
                <a:gd name="T6" fmla="*/ 195 w 376"/>
                <a:gd name="T7" fmla="*/ 187 h 368"/>
                <a:gd name="T8" fmla="*/ 51 w 376"/>
                <a:gd name="T9" fmla="*/ 278 h 368"/>
                <a:gd name="T10" fmla="*/ 126 w 376"/>
                <a:gd name="T11" fmla="*/ 64 h 368"/>
                <a:gd name="T12" fmla="*/ 67 w 376"/>
                <a:gd name="T13" fmla="*/ 0 h 368"/>
                <a:gd name="T14" fmla="*/ 24 w 376"/>
                <a:gd name="T15" fmla="*/ 27 h 368"/>
                <a:gd name="T16" fmla="*/ 25 w 376"/>
                <a:gd name="T17" fmla="*/ 38 h 368"/>
                <a:gd name="T18" fmla="*/ 3 w 376"/>
                <a:gd name="T19" fmla="*/ 63 h 368"/>
                <a:gd name="T20" fmla="*/ 34 w 376"/>
                <a:gd name="T21" fmla="*/ 49 h 368"/>
                <a:gd name="T22" fmla="*/ 49 w 376"/>
                <a:gd name="T23" fmla="*/ 52 h 368"/>
                <a:gd name="T24" fmla="*/ 67 w 376"/>
                <a:gd name="T25" fmla="*/ 46 h 368"/>
                <a:gd name="T26" fmla="*/ 88 w 376"/>
                <a:gd name="T27" fmla="*/ 68 h 368"/>
                <a:gd name="T28" fmla="*/ 0 w 376"/>
                <a:gd name="T29" fmla="*/ 312 h 368"/>
                <a:gd name="T30" fmla="*/ 49 w 376"/>
                <a:gd name="T31" fmla="*/ 368 h 368"/>
                <a:gd name="T32" fmla="*/ 283 w 376"/>
                <a:gd name="T33" fmla="*/ 368 h 368"/>
                <a:gd name="T34" fmla="*/ 347 w 376"/>
                <a:gd name="T35" fmla="*/ 332 h 368"/>
                <a:gd name="T36" fmla="*/ 376 w 376"/>
                <a:gd name="T37" fmla="*/ 28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8">
                  <a:moveTo>
                    <a:pt x="376" y="287"/>
                  </a:moveTo>
                  <a:cubicBezTo>
                    <a:pt x="300" y="260"/>
                    <a:pt x="300" y="260"/>
                    <a:pt x="300" y="260"/>
                  </a:cubicBezTo>
                  <a:cubicBezTo>
                    <a:pt x="315" y="233"/>
                    <a:pt x="315" y="233"/>
                    <a:pt x="315" y="233"/>
                  </a:cubicBezTo>
                  <a:cubicBezTo>
                    <a:pt x="296" y="215"/>
                    <a:pt x="255" y="187"/>
                    <a:pt x="195" y="187"/>
                  </a:cubicBezTo>
                  <a:cubicBezTo>
                    <a:pt x="99" y="187"/>
                    <a:pt x="51" y="289"/>
                    <a:pt x="51" y="278"/>
                  </a:cubicBezTo>
                  <a:cubicBezTo>
                    <a:pt x="51" y="212"/>
                    <a:pt x="126" y="138"/>
                    <a:pt x="126" y="64"/>
                  </a:cubicBezTo>
                  <a:cubicBezTo>
                    <a:pt x="126" y="32"/>
                    <a:pt x="101" y="0"/>
                    <a:pt x="67" y="0"/>
                  </a:cubicBezTo>
                  <a:cubicBezTo>
                    <a:pt x="43" y="0"/>
                    <a:pt x="29" y="15"/>
                    <a:pt x="24" y="27"/>
                  </a:cubicBezTo>
                  <a:cubicBezTo>
                    <a:pt x="22" y="34"/>
                    <a:pt x="25" y="38"/>
                    <a:pt x="25" y="38"/>
                  </a:cubicBezTo>
                  <a:cubicBezTo>
                    <a:pt x="25" y="38"/>
                    <a:pt x="1" y="61"/>
                    <a:pt x="3" y="63"/>
                  </a:cubicBezTo>
                  <a:cubicBezTo>
                    <a:pt x="5" y="65"/>
                    <a:pt x="34" y="49"/>
                    <a:pt x="34" y="49"/>
                  </a:cubicBezTo>
                  <a:cubicBezTo>
                    <a:pt x="34" y="49"/>
                    <a:pt x="42" y="54"/>
                    <a:pt x="49" y="52"/>
                  </a:cubicBezTo>
                  <a:cubicBezTo>
                    <a:pt x="56" y="50"/>
                    <a:pt x="62" y="46"/>
                    <a:pt x="67" y="46"/>
                  </a:cubicBezTo>
                  <a:cubicBezTo>
                    <a:pt x="76" y="46"/>
                    <a:pt x="88" y="51"/>
                    <a:pt x="88" y="68"/>
                  </a:cubicBezTo>
                  <a:cubicBezTo>
                    <a:pt x="88" y="143"/>
                    <a:pt x="0" y="213"/>
                    <a:pt x="0" y="312"/>
                  </a:cubicBezTo>
                  <a:cubicBezTo>
                    <a:pt x="0" y="336"/>
                    <a:pt x="9" y="368"/>
                    <a:pt x="49" y="368"/>
                  </a:cubicBezTo>
                  <a:cubicBezTo>
                    <a:pt x="77" y="368"/>
                    <a:pt x="268" y="368"/>
                    <a:pt x="283" y="368"/>
                  </a:cubicBezTo>
                  <a:cubicBezTo>
                    <a:pt x="297" y="368"/>
                    <a:pt x="327" y="352"/>
                    <a:pt x="347" y="332"/>
                  </a:cubicBezTo>
                  <a:cubicBezTo>
                    <a:pt x="367" y="312"/>
                    <a:pt x="376" y="287"/>
                    <a:pt x="376" y="28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7" name="Group 16"/>
          <p:cNvGrpSpPr/>
          <p:nvPr/>
        </p:nvGrpSpPr>
        <p:grpSpPr>
          <a:xfrm>
            <a:off x="566963" y="1986208"/>
            <a:ext cx="636196" cy="636196"/>
            <a:chOff x="566963" y="1962144"/>
            <a:chExt cx="636196" cy="636196"/>
          </a:xfrm>
        </p:grpSpPr>
        <p:sp>
          <p:nvSpPr>
            <p:cNvPr id="31" name="Oval 30"/>
            <p:cNvSpPr/>
            <p:nvPr/>
          </p:nvSpPr>
          <p:spPr bwMode="auto">
            <a:xfrm>
              <a:off x="566963" y="1962144"/>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36" name="Money_3" title="Icon of a dollar sign"/>
            <p:cNvSpPr>
              <a:spLocks noChangeAspect="1" noEditPoints="1"/>
            </p:cNvSpPr>
            <p:nvPr/>
          </p:nvSpPr>
          <p:spPr bwMode="auto">
            <a:xfrm>
              <a:off x="784035" y="2097362"/>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9050" cap="sq">
              <a:solidFill>
                <a:srgbClr val="E8112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grpSp>
      <p:grpSp>
        <p:nvGrpSpPr>
          <p:cNvPr id="18" name="Group 17"/>
          <p:cNvGrpSpPr/>
          <p:nvPr/>
        </p:nvGrpSpPr>
        <p:grpSpPr>
          <a:xfrm>
            <a:off x="6079072" y="2303094"/>
            <a:ext cx="636196" cy="636196"/>
            <a:chOff x="6079072" y="2279030"/>
            <a:chExt cx="636196" cy="636196"/>
          </a:xfrm>
        </p:grpSpPr>
        <p:sp>
          <p:nvSpPr>
            <p:cNvPr id="39" name="Oval 38"/>
            <p:cNvSpPr/>
            <p:nvPr/>
          </p:nvSpPr>
          <p:spPr bwMode="auto">
            <a:xfrm>
              <a:off x="6079072" y="2279030"/>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40" name="Clock_E917" title="Icon of a clock"/>
            <p:cNvSpPr>
              <a:spLocks noChangeAspect="1" noEditPoints="1"/>
            </p:cNvSpPr>
            <p:nvPr/>
          </p:nvSpPr>
          <p:spPr bwMode="auto">
            <a:xfrm>
              <a:off x="6214379" y="2414248"/>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grpSp>
      <p:grpSp>
        <p:nvGrpSpPr>
          <p:cNvPr id="54" name="Group 53"/>
          <p:cNvGrpSpPr/>
          <p:nvPr/>
        </p:nvGrpSpPr>
        <p:grpSpPr>
          <a:xfrm>
            <a:off x="565822" y="3263760"/>
            <a:ext cx="636196" cy="636196"/>
            <a:chOff x="565822" y="3239696"/>
            <a:chExt cx="636196" cy="636196"/>
          </a:xfrm>
        </p:grpSpPr>
        <p:sp>
          <p:nvSpPr>
            <p:cNvPr id="34" name="Oval 33"/>
            <p:cNvSpPr/>
            <p:nvPr/>
          </p:nvSpPr>
          <p:spPr bwMode="auto">
            <a:xfrm>
              <a:off x="565822" y="3239696"/>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53" name="Freeform 12"/>
            <p:cNvSpPr>
              <a:spLocks noEditPoints="1"/>
            </p:cNvSpPr>
            <p:nvPr/>
          </p:nvSpPr>
          <p:spPr bwMode="auto">
            <a:xfrm>
              <a:off x="715380" y="3377135"/>
              <a:ext cx="337080" cy="361319"/>
            </a:xfrm>
            <a:custGeom>
              <a:avLst/>
              <a:gdLst>
                <a:gd name="T0" fmla="*/ 277 w 293"/>
                <a:gd name="T1" fmla="*/ 63 h 316"/>
                <a:gd name="T2" fmla="*/ 167 w 293"/>
                <a:gd name="T3" fmla="*/ 0 h 316"/>
                <a:gd name="T4" fmla="*/ 138 w 293"/>
                <a:gd name="T5" fmla="*/ 105 h 316"/>
                <a:gd name="T6" fmla="*/ 0 w 293"/>
                <a:gd name="T7" fmla="*/ 127 h 316"/>
                <a:gd name="T8" fmla="*/ 30 w 293"/>
                <a:gd name="T9" fmla="*/ 182 h 316"/>
                <a:gd name="T10" fmla="*/ 94 w 293"/>
                <a:gd name="T11" fmla="*/ 252 h 316"/>
                <a:gd name="T12" fmla="*/ 27 w 293"/>
                <a:gd name="T13" fmla="*/ 278 h 316"/>
                <a:gd name="T14" fmla="*/ 103 w 293"/>
                <a:gd name="T15" fmla="*/ 278 h 316"/>
                <a:gd name="T16" fmla="*/ 126 w 293"/>
                <a:gd name="T17" fmla="*/ 245 h 316"/>
                <a:gd name="T18" fmla="*/ 146 w 293"/>
                <a:gd name="T19" fmla="*/ 277 h 316"/>
                <a:gd name="T20" fmla="*/ 223 w 293"/>
                <a:gd name="T21" fmla="*/ 277 h 316"/>
                <a:gd name="T22" fmla="*/ 156 w 293"/>
                <a:gd name="T23" fmla="*/ 251 h 316"/>
                <a:gd name="T24" fmla="*/ 222 w 293"/>
                <a:gd name="T25" fmla="*/ 182 h 316"/>
                <a:gd name="T26" fmla="*/ 251 w 293"/>
                <a:gd name="T27" fmla="*/ 129 h 316"/>
                <a:gd name="T28" fmla="*/ 251 w 293"/>
                <a:gd name="T29" fmla="*/ 104 h 316"/>
                <a:gd name="T30" fmla="*/ 277 w 293"/>
                <a:gd name="T31" fmla="*/ 74 h 316"/>
                <a:gd name="T32" fmla="*/ 293 w 293"/>
                <a:gd name="T33" fmla="*/ 68 h 316"/>
                <a:gd name="T34" fmla="*/ 92 w 293"/>
                <a:gd name="T35" fmla="*/ 278 h 316"/>
                <a:gd name="T36" fmla="*/ 39 w 293"/>
                <a:gd name="T37" fmla="*/ 278 h 316"/>
                <a:gd name="T38" fmla="*/ 84 w 293"/>
                <a:gd name="T39" fmla="*/ 259 h 316"/>
                <a:gd name="T40" fmla="*/ 61 w 293"/>
                <a:gd name="T41" fmla="*/ 281 h 316"/>
                <a:gd name="T42" fmla="*/ 70 w 293"/>
                <a:gd name="T43" fmla="*/ 283 h 316"/>
                <a:gd name="T44" fmla="*/ 92 w 293"/>
                <a:gd name="T45" fmla="*/ 278 h 316"/>
                <a:gd name="T46" fmla="*/ 211 w 293"/>
                <a:gd name="T47" fmla="*/ 278 h 316"/>
                <a:gd name="T48" fmla="*/ 159 w 293"/>
                <a:gd name="T49" fmla="*/ 278 h 316"/>
                <a:gd name="T50" fmla="*/ 182 w 293"/>
                <a:gd name="T51" fmla="*/ 283 h 316"/>
                <a:gd name="T52" fmla="*/ 190 w 293"/>
                <a:gd name="T53" fmla="*/ 281 h 316"/>
                <a:gd name="T54" fmla="*/ 167 w 293"/>
                <a:gd name="T55" fmla="*/ 258 h 316"/>
                <a:gd name="T56" fmla="*/ 68 w 293"/>
                <a:gd name="T57" fmla="*/ 192 h 316"/>
                <a:gd name="T58" fmla="*/ 126 w 293"/>
                <a:gd name="T59" fmla="*/ 231 h 316"/>
                <a:gd name="T60" fmla="*/ 239 w 293"/>
                <a:gd name="T61" fmla="*/ 130 h 316"/>
                <a:gd name="T62" fmla="*/ 66 w 293"/>
                <a:gd name="T63" fmla="*/ 180 h 316"/>
                <a:gd name="T64" fmla="*/ 12 w 293"/>
                <a:gd name="T65" fmla="*/ 117 h 316"/>
                <a:gd name="T66" fmla="*/ 239 w 293"/>
                <a:gd name="T67" fmla="*/ 130 h 316"/>
                <a:gd name="T68" fmla="*/ 150 w 293"/>
                <a:gd name="T69" fmla="*/ 12 h 316"/>
                <a:gd name="T70" fmla="*/ 239 w 293"/>
                <a:gd name="T71" fmla="*/ 85 h 316"/>
                <a:gd name="T72" fmla="*/ 239 w 293"/>
                <a:gd name="T73" fmla="*/ 10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316">
                  <a:moveTo>
                    <a:pt x="288" y="63"/>
                  </a:moveTo>
                  <a:cubicBezTo>
                    <a:pt x="277" y="63"/>
                    <a:pt x="277" y="63"/>
                    <a:pt x="277" y="63"/>
                  </a:cubicBezTo>
                  <a:cubicBezTo>
                    <a:pt x="267" y="63"/>
                    <a:pt x="257" y="68"/>
                    <a:pt x="251" y="74"/>
                  </a:cubicBezTo>
                  <a:cubicBezTo>
                    <a:pt x="245" y="33"/>
                    <a:pt x="210" y="0"/>
                    <a:pt x="167" y="0"/>
                  </a:cubicBezTo>
                  <a:cubicBezTo>
                    <a:pt x="138" y="0"/>
                    <a:pt x="138" y="0"/>
                    <a:pt x="138" y="0"/>
                  </a:cubicBezTo>
                  <a:cubicBezTo>
                    <a:pt x="138" y="105"/>
                    <a:pt x="138" y="105"/>
                    <a:pt x="138" y="105"/>
                  </a:cubicBezTo>
                  <a:cubicBezTo>
                    <a:pt x="0" y="105"/>
                    <a:pt x="0" y="105"/>
                    <a:pt x="0" y="105"/>
                  </a:cubicBezTo>
                  <a:cubicBezTo>
                    <a:pt x="0" y="127"/>
                    <a:pt x="0" y="127"/>
                    <a:pt x="0" y="127"/>
                  </a:cubicBezTo>
                  <a:cubicBezTo>
                    <a:pt x="0" y="150"/>
                    <a:pt x="12" y="170"/>
                    <a:pt x="29" y="182"/>
                  </a:cubicBezTo>
                  <a:cubicBezTo>
                    <a:pt x="29" y="182"/>
                    <a:pt x="29" y="182"/>
                    <a:pt x="30" y="182"/>
                  </a:cubicBezTo>
                  <a:cubicBezTo>
                    <a:pt x="115" y="238"/>
                    <a:pt x="115" y="238"/>
                    <a:pt x="115" y="238"/>
                  </a:cubicBezTo>
                  <a:cubicBezTo>
                    <a:pt x="94" y="252"/>
                    <a:pt x="94" y="252"/>
                    <a:pt x="94" y="252"/>
                  </a:cubicBezTo>
                  <a:cubicBezTo>
                    <a:pt x="87" y="244"/>
                    <a:pt x="77" y="239"/>
                    <a:pt x="65" y="239"/>
                  </a:cubicBezTo>
                  <a:cubicBezTo>
                    <a:pt x="44" y="239"/>
                    <a:pt x="27" y="256"/>
                    <a:pt x="27" y="278"/>
                  </a:cubicBezTo>
                  <a:cubicBezTo>
                    <a:pt x="27" y="299"/>
                    <a:pt x="44" y="316"/>
                    <a:pt x="65" y="316"/>
                  </a:cubicBezTo>
                  <a:cubicBezTo>
                    <a:pt x="86" y="316"/>
                    <a:pt x="103" y="299"/>
                    <a:pt x="103" y="278"/>
                  </a:cubicBezTo>
                  <a:cubicBezTo>
                    <a:pt x="103" y="272"/>
                    <a:pt x="102" y="267"/>
                    <a:pt x="100" y="262"/>
                  </a:cubicBezTo>
                  <a:cubicBezTo>
                    <a:pt x="126" y="245"/>
                    <a:pt x="126" y="245"/>
                    <a:pt x="126" y="245"/>
                  </a:cubicBezTo>
                  <a:cubicBezTo>
                    <a:pt x="150" y="261"/>
                    <a:pt x="150" y="261"/>
                    <a:pt x="150" y="261"/>
                  </a:cubicBezTo>
                  <a:cubicBezTo>
                    <a:pt x="147" y="266"/>
                    <a:pt x="146" y="272"/>
                    <a:pt x="146" y="277"/>
                  </a:cubicBezTo>
                  <a:cubicBezTo>
                    <a:pt x="146" y="298"/>
                    <a:pt x="163" y="316"/>
                    <a:pt x="185" y="316"/>
                  </a:cubicBezTo>
                  <a:cubicBezTo>
                    <a:pt x="206" y="316"/>
                    <a:pt x="223" y="298"/>
                    <a:pt x="223" y="277"/>
                  </a:cubicBezTo>
                  <a:cubicBezTo>
                    <a:pt x="223" y="256"/>
                    <a:pt x="206" y="239"/>
                    <a:pt x="185" y="239"/>
                  </a:cubicBezTo>
                  <a:cubicBezTo>
                    <a:pt x="173" y="239"/>
                    <a:pt x="163" y="244"/>
                    <a:pt x="156" y="251"/>
                  </a:cubicBezTo>
                  <a:cubicBezTo>
                    <a:pt x="137" y="238"/>
                    <a:pt x="137" y="238"/>
                    <a:pt x="137" y="238"/>
                  </a:cubicBezTo>
                  <a:cubicBezTo>
                    <a:pt x="222" y="182"/>
                    <a:pt x="222" y="182"/>
                    <a:pt x="222" y="182"/>
                  </a:cubicBezTo>
                  <a:cubicBezTo>
                    <a:pt x="222" y="182"/>
                    <a:pt x="222" y="182"/>
                    <a:pt x="222" y="182"/>
                  </a:cubicBezTo>
                  <a:cubicBezTo>
                    <a:pt x="239" y="170"/>
                    <a:pt x="251" y="151"/>
                    <a:pt x="251" y="129"/>
                  </a:cubicBezTo>
                  <a:cubicBezTo>
                    <a:pt x="251" y="110"/>
                    <a:pt x="251" y="110"/>
                    <a:pt x="251" y="110"/>
                  </a:cubicBezTo>
                  <a:cubicBezTo>
                    <a:pt x="251" y="104"/>
                    <a:pt x="251" y="104"/>
                    <a:pt x="251" y="104"/>
                  </a:cubicBezTo>
                  <a:cubicBezTo>
                    <a:pt x="251" y="100"/>
                    <a:pt x="251" y="100"/>
                    <a:pt x="251" y="100"/>
                  </a:cubicBezTo>
                  <a:cubicBezTo>
                    <a:pt x="251" y="86"/>
                    <a:pt x="263" y="74"/>
                    <a:pt x="277" y="74"/>
                  </a:cubicBezTo>
                  <a:cubicBezTo>
                    <a:pt x="287" y="74"/>
                    <a:pt x="287" y="74"/>
                    <a:pt x="287" y="74"/>
                  </a:cubicBezTo>
                  <a:cubicBezTo>
                    <a:pt x="291" y="74"/>
                    <a:pt x="293" y="72"/>
                    <a:pt x="293" y="68"/>
                  </a:cubicBezTo>
                  <a:cubicBezTo>
                    <a:pt x="293" y="65"/>
                    <a:pt x="291" y="63"/>
                    <a:pt x="288" y="63"/>
                  </a:cubicBezTo>
                  <a:close/>
                  <a:moveTo>
                    <a:pt x="92" y="278"/>
                  </a:moveTo>
                  <a:cubicBezTo>
                    <a:pt x="92" y="292"/>
                    <a:pt x="80" y="304"/>
                    <a:pt x="65" y="304"/>
                  </a:cubicBezTo>
                  <a:cubicBezTo>
                    <a:pt x="51" y="304"/>
                    <a:pt x="39" y="292"/>
                    <a:pt x="39" y="278"/>
                  </a:cubicBezTo>
                  <a:cubicBezTo>
                    <a:pt x="39" y="263"/>
                    <a:pt x="51" y="251"/>
                    <a:pt x="65" y="251"/>
                  </a:cubicBezTo>
                  <a:cubicBezTo>
                    <a:pt x="73" y="251"/>
                    <a:pt x="79" y="254"/>
                    <a:pt x="84" y="259"/>
                  </a:cubicBezTo>
                  <a:cubicBezTo>
                    <a:pt x="63" y="273"/>
                    <a:pt x="63" y="273"/>
                    <a:pt x="63" y="273"/>
                  </a:cubicBezTo>
                  <a:cubicBezTo>
                    <a:pt x="60" y="275"/>
                    <a:pt x="59" y="278"/>
                    <a:pt x="61" y="281"/>
                  </a:cubicBezTo>
                  <a:cubicBezTo>
                    <a:pt x="63" y="283"/>
                    <a:pt x="65" y="284"/>
                    <a:pt x="67" y="284"/>
                  </a:cubicBezTo>
                  <a:cubicBezTo>
                    <a:pt x="68" y="284"/>
                    <a:pt x="69" y="284"/>
                    <a:pt x="70" y="283"/>
                  </a:cubicBezTo>
                  <a:cubicBezTo>
                    <a:pt x="91" y="270"/>
                    <a:pt x="91" y="270"/>
                    <a:pt x="91" y="270"/>
                  </a:cubicBezTo>
                  <a:cubicBezTo>
                    <a:pt x="91" y="272"/>
                    <a:pt x="92" y="274"/>
                    <a:pt x="92" y="278"/>
                  </a:cubicBezTo>
                  <a:close/>
                  <a:moveTo>
                    <a:pt x="185" y="251"/>
                  </a:moveTo>
                  <a:cubicBezTo>
                    <a:pt x="200" y="251"/>
                    <a:pt x="211" y="263"/>
                    <a:pt x="211" y="278"/>
                  </a:cubicBezTo>
                  <a:cubicBezTo>
                    <a:pt x="211" y="292"/>
                    <a:pt x="199" y="304"/>
                    <a:pt x="185" y="304"/>
                  </a:cubicBezTo>
                  <a:cubicBezTo>
                    <a:pt x="170" y="304"/>
                    <a:pt x="159" y="292"/>
                    <a:pt x="159" y="278"/>
                  </a:cubicBezTo>
                  <a:cubicBezTo>
                    <a:pt x="159" y="274"/>
                    <a:pt x="159" y="271"/>
                    <a:pt x="160" y="268"/>
                  </a:cubicBezTo>
                  <a:cubicBezTo>
                    <a:pt x="182" y="283"/>
                    <a:pt x="182" y="283"/>
                    <a:pt x="182" y="283"/>
                  </a:cubicBezTo>
                  <a:cubicBezTo>
                    <a:pt x="183" y="284"/>
                    <a:pt x="184" y="284"/>
                    <a:pt x="185" y="284"/>
                  </a:cubicBezTo>
                  <a:cubicBezTo>
                    <a:pt x="187" y="284"/>
                    <a:pt x="189" y="283"/>
                    <a:pt x="190" y="281"/>
                  </a:cubicBezTo>
                  <a:cubicBezTo>
                    <a:pt x="192" y="278"/>
                    <a:pt x="191" y="275"/>
                    <a:pt x="188" y="273"/>
                  </a:cubicBezTo>
                  <a:cubicBezTo>
                    <a:pt x="167" y="258"/>
                    <a:pt x="167" y="258"/>
                    <a:pt x="167" y="258"/>
                  </a:cubicBezTo>
                  <a:cubicBezTo>
                    <a:pt x="171" y="254"/>
                    <a:pt x="178" y="251"/>
                    <a:pt x="185" y="251"/>
                  </a:cubicBezTo>
                  <a:close/>
                  <a:moveTo>
                    <a:pt x="68" y="192"/>
                  </a:moveTo>
                  <a:cubicBezTo>
                    <a:pt x="185" y="192"/>
                    <a:pt x="185" y="192"/>
                    <a:pt x="185" y="192"/>
                  </a:cubicBezTo>
                  <a:cubicBezTo>
                    <a:pt x="126" y="231"/>
                    <a:pt x="126" y="231"/>
                    <a:pt x="126" y="231"/>
                  </a:cubicBezTo>
                  <a:lnTo>
                    <a:pt x="68" y="192"/>
                  </a:lnTo>
                  <a:close/>
                  <a:moveTo>
                    <a:pt x="239" y="130"/>
                  </a:moveTo>
                  <a:cubicBezTo>
                    <a:pt x="239" y="158"/>
                    <a:pt x="217" y="180"/>
                    <a:pt x="189" y="180"/>
                  </a:cubicBezTo>
                  <a:cubicBezTo>
                    <a:pt x="66" y="180"/>
                    <a:pt x="66" y="180"/>
                    <a:pt x="66" y="180"/>
                  </a:cubicBezTo>
                  <a:cubicBezTo>
                    <a:pt x="37" y="180"/>
                    <a:pt x="12" y="156"/>
                    <a:pt x="12" y="126"/>
                  </a:cubicBezTo>
                  <a:cubicBezTo>
                    <a:pt x="12" y="117"/>
                    <a:pt x="12" y="117"/>
                    <a:pt x="12" y="117"/>
                  </a:cubicBezTo>
                  <a:cubicBezTo>
                    <a:pt x="239" y="117"/>
                    <a:pt x="239" y="117"/>
                    <a:pt x="239" y="117"/>
                  </a:cubicBezTo>
                  <a:lnTo>
                    <a:pt x="239" y="130"/>
                  </a:lnTo>
                  <a:close/>
                  <a:moveTo>
                    <a:pt x="150" y="105"/>
                  </a:moveTo>
                  <a:cubicBezTo>
                    <a:pt x="150" y="12"/>
                    <a:pt x="150" y="12"/>
                    <a:pt x="150" y="12"/>
                  </a:cubicBezTo>
                  <a:cubicBezTo>
                    <a:pt x="167" y="12"/>
                    <a:pt x="167" y="12"/>
                    <a:pt x="167" y="12"/>
                  </a:cubicBezTo>
                  <a:cubicBezTo>
                    <a:pt x="207" y="12"/>
                    <a:pt x="239" y="44"/>
                    <a:pt x="239" y="85"/>
                  </a:cubicBezTo>
                  <a:cubicBezTo>
                    <a:pt x="239" y="101"/>
                    <a:pt x="239" y="101"/>
                    <a:pt x="239" y="101"/>
                  </a:cubicBezTo>
                  <a:cubicBezTo>
                    <a:pt x="239" y="105"/>
                    <a:pt x="239" y="105"/>
                    <a:pt x="239" y="105"/>
                  </a:cubicBezTo>
                  <a:cubicBezTo>
                    <a:pt x="150" y="105"/>
                    <a:pt x="150" y="105"/>
                    <a:pt x="150" y="10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7" name="Group 56"/>
          <p:cNvGrpSpPr/>
          <p:nvPr/>
        </p:nvGrpSpPr>
        <p:grpSpPr>
          <a:xfrm>
            <a:off x="0" y="4728411"/>
            <a:ext cx="12192000" cy="2129589"/>
            <a:chOff x="0" y="4728411"/>
            <a:chExt cx="12192000" cy="2129589"/>
          </a:xfrm>
        </p:grpSpPr>
        <p:sp>
          <p:nvSpPr>
            <p:cNvPr id="28" name="Rectangle 27"/>
            <p:cNvSpPr/>
            <p:nvPr/>
          </p:nvSpPr>
          <p:spPr bwMode="auto">
            <a:xfrm>
              <a:off x="0" y="4728411"/>
              <a:ext cx="12192000" cy="21295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 name="Rectangle 3"/>
            <p:cNvSpPr/>
            <p:nvPr/>
          </p:nvSpPr>
          <p:spPr>
            <a:xfrm>
              <a:off x="1800225" y="4920873"/>
              <a:ext cx="8591550" cy="1631216"/>
            </a:xfrm>
            <a:prstGeom prst="rect">
              <a:avLst/>
            </a:prstGeom>
          </p:spPr>
          <p:txBody>
            <a:bodyPr wrap="square">
              <a:spAutoFit/>
            </a:bodyPr>
            <a:lstStyle/>
            <a:p>
              <a:pPr marL="0" marR="0" lvl="0" indent="0" algn="l" defTabSz="932815" rtl="0" eaLnBrk="1" fontAlgn="auto" latinLnBrk="0" hangingPunct="1">
                <a:lnSpc>
                  <a:spcPct val="100000"/>
                </a:lnSpc>
                <a:spcBef>
                  <a:spcPts val="1225"/>
                </a:spcBef>
                <a:spcAft>
                  <a:spcPts val="0"/>
                </a:spcAft>
                <a:buClr>
                  <a:srgbClr val="1A1A1A"/>
                </a:buClr>
                <a:buSzPct val="90000"/>
                <a:buFontTx/>
                <a:buNone/>
                <a:defRPr/>
              </a:pPr>
              <a:r>
                <a:rPr lang="en-US" sz="2400" b="1">
                  <a:gradFill>
                    <a:gsLst>
                      <a:gs pos="83000">
                        <a:schemeClr val="bg1"/>
                      </a:gs>
                      <a:gs pos="100000">
                        <a:schemeClr val="bg1"/>
                      </a:gs>
                    </a:gsLst>
                    <a:lin ang="5400000" scaled="0"/>
                  </a:gradFill>
                  <a:latin typeface="Segoe UI Semibold" panose="020B0702040204020203" pitchFamily="34" charset="0"/>
                  <a:cs typeface="Segoe UI Semibold" panose="020B0702040204020203" pitchFamily="34" charset="0"/>
                </a:rPr>
                <a:t>There is hope!</a:t>
              </a:r>
              <a:endParaRPr lang="en-US" sz="2400" b="1">
                <a:gradFill>
                  <a:gsLst>
                    <a:gs pos="83000">
                      <a:schemeClr val="bg1"/>
                    </a:gs>
                    <a:gs pos="100000">
                      <a:schemeClr val="bg1"/>
                    </a:gs>
                  </a:gsLst>
                  <a:lin ang="5400000" scaled="0"/>
                </a:gradFill>
                <a:latin typeface="Segoe UI Semibold" panose="020B0702040204020203" pitchFamily="34" charset="0"/>
                <a:cs typeface="Segoe UI Semibold" panose="020B0702040204020203" pitchFamily="34" charset="0"/>
              </a:endParaRPr>
            </a:p>
            <a:p>
              <a:pPr marL="0" marR="0" lvl="1" algn="l" defTabSz="932815" rtl="0" eaLnBrk="1" fontAlgn="auto" latinLnBrk="0" hangingPunct="1">
                <a:lnSpc>
                  <a:spcPct val="100000"/>
                </a:lnSpc>
                <a:spcBef>
                  <a:spcPct val="20000"/>
                </a:spcBef>
                <a:spcAft>
                  <a:spcPts val="0"/>
                </a:spcAft>
                <a:buClrTx/>
                <a:buSzPct val="90000"/>
                <a:defRPr/>
              </a:pPr>
              <a:r>
                <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panose="020B0502040204020203"/>
                  <a:ea typeface="+mn-ea"/>
                  <a:cs typeface="+mn-cs"/>
                </a:rPr>
                <a:t>Focus on resiliency (vs. being impervious)</a:t>
              </a:r>
              <a:endPar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panose="020B0502040204020203"/>
                <a:ea typeface="+mn-ea"/>
                <a:cs typeface="+mn-cs"/>
              </a:endParaRPr>
            </a:p>
            <a:p>
              <a:pPr marL="1169670" marR="0" lvl="2" indent="-457200" algn="l" defTabSz="932815"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panose="020B0502040204020203"/>
                  <a:ea typeface="+mn-ea"/>
                  <a:cs typeface="+mn-cs"/>
                </a:rPr>
                <a:t>Prioritize using cost of attack</a:t>
              </a:r>
              <a:endPar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panose="020B0502040204020203"/>
                <a:ea typeface="+mn-ea"/>
                <a:cs typeface="+mn-cs"/>
              </a:endParaRPr>
            </a:p>
            <a:p>
              <a:pPr marL="1169670" marR="0" lvl="2" indent="-457200" algn="l" defTabSz="932815"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panose="020B0502040204020203"/>
                  <a:ea typeface="+mn-ea"/>
                  <a:cs typeface="+mn-cs"/>
                </a:rPr>
                <a:t>Leverage the cloud for agility</a:t>
              </a:r>
              <a:endParaRPr kumimoji="0" lang="en-US" sz="2000" b="0" i="0" u="none" strike="noStrike" kern="1200" cap="none" spc="0" normalizeH="0" baseline="0" noProof="0">
                <a:ln>
                  <a:noFill/>
                </a:ln>
                <a:gradFill>
                  <a:gsLst>
                    <a:gs pos="83000">
                      <a:schemeClr val="bg1"/>
                    </a:gs>
                    <a:gs pos="100000">
                      <a:schemeClr val="bg1"/>
                    </a:gs>
                  </a:gsLst>
                  <a:lin ang="5400000" scaled="0"/>
                </a:gradFill>
                <a:effectLst/>
                <a:uLnTx/>
                <a:uFillTx/>
                <a:latin typeface="Segoe UI" panose="020B0502040204020203"/>
                <a:ea typeface="+mn-ea"/>
                <a:cs typeface="+mn-cs"/>
              </a:endParaRPr>
            </a:p>
          </p:txBody>
        </p:sp>
        <p:sp>
          <p:nvSpPr>
            <p:cNvPr id="10" name="Rectangle 9"/>
            <p:cNvSpPr/>
            <p:nvPr/>
          </p:nvSpPr>
          <p:spPr>
            <a:xfrm>
              <a:off x="8483948" y="5248441"/>
              <a:ext cx="3122835" cy="1089529"/>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ctr" anchorCtr="0" forceAA="0" compatLnSpc="1">
              <a:noAutofit/>
            </a:bodyPr>
            <a:lstStyle/>
            <a:p>
              <a:pPr defTabSz="932180" fontAlgn="base">
                <a:lnSpc>
                  <a:spcPct val="90000"/>
                </a:lnSpc>
                <a:spcBef>
                  <a:spcPct val="0"/>
                </a:spcBef>
                <a:spcAft>
                  <a:spcPts val="400"/>
                </a:spcAft>
              </a:pPr>
              <a:r>
                <a:rPr lang="en-US" b="1">
                  <a:gradFill>
                    <a:gsLst>
                      <a:gs pos="1250">
                        <a:schemeClr val="tx1"/>
                      </a:gs>
                      <a:gs pos="100000">
                        <a:schemeClr val="tx1"/>
                      </a:gs>
                    </a:gsLst>
                    <a:lin ang="5400000" scaled="0"/>
                  </a:gradFill>
                </a:rPr>
                <a:t>Example: </a:t>
              </a:r>
              <a:r>
                <a:rPr lang="en-US" err="1">
                  <a:gradFill>
                    <a:gsLst>
                      <a:gs pos="1250">
                        <a:schemeClr val="tx1"/>
                      </a:gs>
                      <a:gs pos="100000">
                        <a:schemeClr val="tx1"/>
                      </a:gs>
                    </a:gsLst>
                    <a:lin ang="5400000" scaled="0"/>
                  </a:gradFill>
                </a:rPr>
                <a:t>Dofoil</a:t>
              </a:r>
              <a:r>
                <a:rPr lang="en-US">
                  <a:gradFill>
                    <a:gsLst>
                      <a:gs pos="1250">
                        <a:schemeClr val="tx1"/>
                      </a:gs>
                      <a:gs pos="100000">
                        <a:schemeClr val="tx1"/>
                      </a:gs>
                    </a:gsLst>
                    <a:lin ang="5400000" scaled="0"/>
                  </a:gradFill>
                </a:rPr>
                <a:t> outbreak was foiled in milliseconds</a:t>
              </a:r>
              <a:endParaRPr lang="en-US">
                <a:gradFill>
                  <a:gsLst>
                    <a:gs pos="1250">
                      <a:schemeClr val="tx1"/>
                    </a:gs>
                    <a:gs pos="100000">
                      <a:schemeClr val="tx1"/>
                    </a:gs>
                  </a:gsLst>
                  <a:lin ang="5400000" scaled="0"/>
                </a:gradFill>
              </a:endParaRPr>
            </a:p>
          </p:txBody>
        </p:sp>
        <p:sp>
          <p:nvSpPr>
            <p:cNvPr id="56" name="PartlyCloudyDay_E9C0" title="Icon of a cloud in front of the sun"/>
            <p:cNvSpPr>
              <a:spLocks noChangeAspect="1" noEditPoints="1"/>
            </p:cNvSpPr>
            <p:nvPr/>
          </p:nvSpPr>
          <p:spPr bwMode="auto">
            <a:xfrm>
              <a:off x="588263" y="5308294"/>
              <a:ext cx="1063261" cy="926593"/>
            </a:xfrm>
            <a:custGeom>
              <a:avLst/>
              <a:gdLst>
                <a:gd name="T0" fmla="*/ 930 w 3875"/>
                <a:gd name="T1" fmla="*/ 1904 h 3375"/>
                <a:gd name="T2" fmla="*/ 875 w 3875"/>
                <a:gd name="T3" fmla="*/ 1625 h 3375"/>
                <a:gd name="T4" fmla="*/ 1625 w 3875"/>
                <a:gd name="T5" fmla="*/ 875 h 3375"/>
                <a:gd name="T6" fmla="*/ 2330 w 3875"/>
                <a:gd name="T7" fmla="*/ 1378 h 3375"/>
                <a:gd name="T8" fmla="*/ 3250 w 3875"/>
                <a:gd name="T9" fmla="*/ 3375 h 3375"/>
                <a:gd name="T10" fmla="*/ 3875 w 3875"/>
                <a:gd name="T11" fmla="*/ 2750 h 3375"/>
                <a:gd name="T12" fmla="*/ 3342 w 3875"/>
                <a:gd name="T13" fmla="*/ 2133 h 3375"/>
                <a:gd name="T14" fmla="*/ 2375 w 3875"/>
                <a:gd name="T15" fmla="*/ 1375 h 3375"/>
                <a:gd name="T16" fmla="*/ 1468 w 3875"/>
                <a:gd name="T17" fmla="*/ 1960 h 3375"/>
                <a:gd name="T18" fmla="*/ 1125 w 3875"/>
                <a:gd name="T19" fmla="*/ 1875 h 3375"/>
                <a:gd name="T20" fmla="*/ 375 w 3875"/>
                <a:gd name="T21" fmla="*/ 2625 h 3375"/>
                <a:gd name="T22" fmla="*/ 1125 w 3875"/>
                <a:gd name="T23" fmla="*/ 3375 h 3375"/>
                <a:gd name="T24" fmla="*/ 3250 w 3875"/>
                <a:gd name="T25" fmla="*/ 3375 h 3375"/>
                <a:gd name="T26" fmla="*/ 0 w 3875"/>
                <a:gd name="T27" fmla="*/ 1625 h 3375"/>
                <a:gd name="T28" fmla="*/ 500 w 3875"/>
                <a:gd name="T29" fmla="*/ 1625 h 3375"/>
                <a:gd name="T30" fmla="*/ 830 w 3875"/>
                <a:gd name="T31" fmla="*/ 830 h 3375"/>
                <a:gd name="T32" fmla="*/ 476 w 3875"/>
                <a:gd name="T33" fmla="*/ 476 h 3375"/>
                <a:gd name="T34" fmla="*/ 1625 w 3875"/>
                <a:gd name="T35" fmla="*/ 500 h 3375"/>
                <a:gd name="T36" fmla="*/ 1625 w 3875"/>
                <a:gd name="T37" fmla="*/ 0 h 3375"/>
                <a:gd name="T38" fmla="*/ 2774 w 3875"/>
                <a:gd name="T39" fmla="*/ 476 h 3375"/>
                <a:gd name="T40" fmla="*/ 2420 w 3875"/>
                <a:gd name="T41" fmla="*/ 830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5" h="3375">
                  <a:moveTo>
                    <a:pt x="930" y="1904"/>
                  </a:moveTo>
                  <a:cubicBezTo>
                    <a:pt x="895" y="1818"/>
                    <a:pt x="875" y="1724"/>
                    <a:pt x="875" y="1625"/>
                  </a:cubicBezTo>
                  <a:cubicBezTo>
                    <a:pt x="875" y="1211"/>
                    <a:pt x="1211" y="875"/>
                    <a:pt x="1625" y="875"/>
                  </a:cubicBezTo>
                  <a:cubicBezTo>
                    <a:pt x="1952" y="875"/>
                    <a:pt x="2228" y="1086"/>
                    <a:pt x="2330" y="1378"/>
                  </a:cubicBezTo>
                  <a:moveTo>
                    <a:pt x="3250" y="3375"/>
                  </a:moveTo>
                  <a:cubicBezTo>
                    <a:pt x="3595" y="3375"/>
                    <a:pt x="3875" y="3095"/>
                    <a:pt x="3875" y="2750"/>
                  </a:cubicBezTo>
                  <a:cubicBezTo>
                    <a:pt x="3875" y="2440"/>
                    <a:pt x="3648" y="2182"/>
                    <a:pt x="3342" y="2133"/>
                  </a:cubicBezTo>
                  <a:cubicBezTo>
                    <a:pt x="3232" y="1695"/>
                    <a:pt x="2833" y="1375"/>
                    <a:pt x="2375" y="1375"/>
                  </a:cubicBezTo>
                  <a:cubicBezTo>
                    <a:pt x="1980" y="1375"/>
                    <a:pt x="1628" y="1609"/>
                    <a:pt x="1468" y="1960"/>
                  </a:cubicBezTo>
                  <a:cubicBezTo>
                    <a:pt x="1362" y="1905"/>
                    <a:pt x="1244" y="1875"/>
                    <a:pt x="1125" y="1875"/>
                  </a:cubicBezTo>
                  <a:cubicBezTo>
                    <a:pt x="711" y="1875"/>
                    <a:pt x="375" y="2211"/>
                    <a:pt x="375" y="2625"/>
                  </a:cubicBezTo>
                  <a:cubicBezTo>
                    <a:pt x="375" y="3039"/>
                    <a:pt x="711" y="3375"/>
                    <a:pt x="1125" y="3375"/>
                  </a:cubicBezTo>
                  <a:lnTo>
                    <a:pt x="3250" y="3375"/>
                  </a:lnTo>
                  <a:close/>
                  <a:moveTo>
                    <a:pt x="0" y="1625"/>
                  </a:moveTo>
                  <a:cubicBezTo>
                    <a:pt x="500" y="1625"/>
                    <a:pt x="500" y="1625"/>
                    <a:pt x="500" y="1625"/>
                  </a:cubicBezTo>
                  <a:moveTo>
                    <a:pt x="830" y="830"/>
                  </a:moveTo>
                  <a:cubicBezTo>
                    <a:pt x="476" y="476"/>
                    <a:pt x="476" y="476"/>
                    <a:pt x="476" y="476"/>
                  </a:cubicBezTo>
                  <a:moveTo>
                    <a:pt x="1625" y="500"/>
                  </a:moveTo>
                  <a:cubicBezTo>
                    <a:pt x="1625" y="0"/>
                    <a:pt x="1625" y="0"/>
                    <a:pt x="1625" y="0"/>
                  </a:cubicBezTo>
                  <a:moveTo>
                    <a:pt x="2774" y="476"/>
                  </a:moveTo>
                  <a:cubicBezTo>
                    <a:pt x="2420" y="830"/>
                    <a:pt x="2420" y="830"/>
                    <a:pt x="2420" y="830"/>
                  </a:cubicBezTo>
                </a:path>
              </a:pathLst>
            </a:custGeom>
            <a:noFill/>
            <a:ln w="3810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900">
                <a:gradFill>
                  <a:gsLst>
                    <a:gs pos="0">
                      <a:srgbClr val="505050"/>
                    </a:gs>
                    <a:gs pos="100000">
                      <a:srgbClr val="505050"/>
                    </a:gs>
                  </a:gsLst>
                  <a:lin ang="5400000" scaled="1"/>
                </a:gradFill>
              </a:endParaRPr>
            </a:p>
          </p:txBody>
        </p:sp>
      </p:grpSp>
      <p:grpSp>
        <p:nvGrpSpPr>
          <p:cNvPr id="15" name="Group 14"/>
          <p:cNvGrpSpPr/>
          <p:nvPr/>
        </p:nvGrpSpPr>
        <p:grpSpPr>
          <a:xfrm>
            <a:off x="6079072" y="1295881"/>
            <a:ext cx="636196" cy="636196"/>
            <a:chOff x="6079072" y="1255689"/>
            <a:chExt cx="636196" cy="636196"/>
          </a:xfrm>
        </p:grpSpPr>
        <p:sp>
          <p:nvSpPr>
            <p:cNvPr id="38" name="Oval 37"/>
            <p:cNvSpPr/>
            <p:nvPr/>
          </p:nvSpPr>
          <p:spPr bwMode="auto">
            <a:xfrm>
              <a:off x="6079072" y="1255689"/>
              <a:ext cx="636196" cy="636196"/>
            </a:xfrm>
            <a:prstGeom prst="ellipse">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37160" rIns="182880" bIns="137160" numCol="1" spcCol="0" rtlCol="0" fromWordArt="0" anchor="t" anchorCtr="0" forceAA="0" compatLnSpc="1">
              <a:noAutofit/>
            </a:bodyPr>
            <a:lstStyle/>
            <a:p>
              <a:pPr algn="ctr" defTabSz="932180" fontAlgn="base">
                <a:lnSpc>
                  <a:spcPct val="90000"/>
                </a:lnSpc>
                <a:spcBef>
                  <a:spcPct val="0"/>
                </a:spcBef>
                <a:spcAft>
                  <a:spcPts val="400"/>
                </a:spcAft>
              </a:pPr>
              <a:endParaRPr lang="en-US" sz="240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nvGrpSpPr>
            <p:cNvPr id="7" name="Group 4"/>
            <p:cNvGrpSpPr>
              <a:grpSpLocks noChangeAspect="1"/>
            </p:cNvGrpSpPr>
            <p:nvPr/>
          </p:nvGrpSpPr>
          <p:grpSpPr bwMode="auto">
            <a:xfrm>
              <a:off x="6205189" y="1336638"/>
              <a:ext cx="374771" cy="391615"/>
              <a:chOff x="3660" y="1976"/>
              <a:chExt cx="356" cy="372"/>
            </a:xfrm>
          </p:grpSpPr>
          <p:sp>
            <p:nvSpPr>
              <p:cNvPr id="11" name="Freeform 5"/>
              <p:cNvSpPr>
                <a:spLocks noEditPoints="1"/>
              </p:cNvSpPr>
              <p:nvPr/>
            </p:nvSpPr>
            <p:spPr bwMode="auto">
              <a:xfrm>
                <a:off x="3779" y="2199"/>
                <a:ext cx="119" cy="118"/>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42 w 78"/>
                  <a:gd name="T11" fmla="*/ 60 h 78"/>
                  <a:gd name="T12" fmla="*/ 41 w 78"/>
                  <a:gd name="T13" fmla="*/ 60 h 78"/>
                  <a:gd name="T14" fmla="*/ 41 w 78"/>
                  <a:gd name="T15" fmla="*/ 66 h 78"/>
                  <a:gd name="T16" fmla="*/ 36 w 78"/>
                  <a:gd name="T17" fmla="*/ 66 h 78"/>
                  <a:gd name="T18" fmla="*/ 36 w 78"/>
                  <a:gd name="T19" fmla="*/ 60 h 78"/>
                  <a:gd name="T20" fmla="*/ 24 w 78"/>
                  <a:gd name="T21" fmla="*/ 54 h 78"/>
                  <a:gd name="T22" fmla="*/ 29 w 78"/>
                  <a:gd name="T23" fmla="*/ 48 h 78"/>
                  <a:gd name="T24" fmla="*/ 43 w 78"/>
                  <a:gd name="T25" fmla="*/ 51 h 78"/>
                  <a:gd name="T26" fmla="*/ 45 w 78"/>
                  <a:gd name="T27" fmla="*/ 45 h 78"/>
                  <a:gd name="T28" fmla="*/ 41 w 78"/>
                  <a:gd name="T29" fmla="*/ 43 h 78"/>
                  <a:gd name="T30" fmla="*/ 30 w 78"/>
                  <a:gd name="T31" fmla="*/ 39 h 78"/>
                  <a:gd name="T32" fmla="*/ 25 w 78"/>
                  <a:gd name="T33" fmla="*/ 33 h 78"/>
                  <a:gd name="T34" fmla="*/ 26 w 78"/>
                  <a:gd name="T35" fmla="*/ 24 h 78"/>
                  <a:gd name="T36" fmla="*/ 35 w 78"/>
                  <a:gd name="T37" fmla="*/ 18 h 78"/>
                  <a:gd name="T38" fmla="*/ 36 w 78"/>
                  <a:gd name="T39" fmla="*/ 18 h 78"/>
                  <a:gd name="T40" fmla="*/ 36 w 78"/>
                  <a:gd name="T41" fmla="*/ 18 h 78"/>
                  <a:gd name="T42" fmla="*/ 36 w 78"/>
                  <a:gd name="T43" fmla="*/ 12 h 78"/>
                  <a:gd name="T44" fmla="*/ 41 w 78"/>
                  <a:gd name="T45" fmla="*/ 12 h 78"/>
                  <a:gd name="T46" fmla="*/ 41 w 78"/>
                  <a:gd name="T47" fmla="*/ 18 h 78"/>
                  <a:gd name="T48" fmla="*/ 52 w 78"/>
                  <a:gd name="T49" fmla="*/ 23 h 78"/>
                  <a:gd name="T50" fmla="*/ 47 w 78"/>
                  <a:gd name="T51" fmla="*/ 28 h 78"/>
                  <a:gd name="T52" fmla="*/ 38 w 78"/>
                  <a:gd name="T53" fmla="*/ 26 h 78"/>
                  <a:gd name="T54" fmla="*/ 35 w 78"/>
                  <a:gd name="T55" fmla="*/ 26 h 78"/>
                  <a:gd name="T56" fmla="*/ 35 w 78"/>
                  <a:gd name="T57" fmla="*/ 31 h 78"/>
                  <a:gd name="T58" fmla="*/ 41 w 78"/>
                  <a:gd name="T59" fmla="*/ 33 h 78"/>
                  <a:gd name="T60" fmla="*/ 49 w 78"/>
                  <a:gd name="T61" fmla="*/ 36 h 78"/>
                  <a:gd name="T62" fmla="*/ 54 w 78"/>
                  <a:gd name="T63" fmla="*/ 45 h 78"/>
                  <a:gd name="T64" fmla="*/ 42 w 78"/>
                  <a:gd name="T65"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78">
                    <a:moveTo>
                      <a:pt x="39" y="0"/>
                    </a:moveTo>
                    <a:cubicBezTo>
                      <a:pt x="18" y="0"/>
                      <a:pt x="0" y="17"/>
                      <a:pt x="0" y="39"/>
                    </a:cubicBezTo>
                    <a:cubicBezTo>
                      <a:pt x="0" y="60"/>
                      <a:pt x="18" y="78"/>
                      <a:pt x="39" y="78"/>
                    </a:cubicBezTo>
                    <a:cubicBezTo>
                      <a:pt x="60" y="78"/>
                      <a:pt x="78" y="60"/>
                      <a:pt x="78" y="39"/>
                    </a:cubicBezTo>
                    <a:cubicBezTo>
                      <a:pt x="78" y="17"/>
                      <a:pt x="60" y="0"/>
                      <a:pt x="39" y="0"/>
                    </a:cubicBezTo>
                    <a:close/>
                    <a:moveTo>
                      <a:pt x="42" y="60"/>
                    </a:moveTo>
                    <a:cubicBezTo>
                      <a:pt x="42" y="60"/>
                      <a:pt x="41" y="60"/>
                      <a:pt x="41" y="60"/>
                    </a:cubicBezTo>
                    <a:cubicBezTo>
                      <a:pt x="41" y="62"/>
                      <a:pt x="41" y="64"/>
                      <a:pt x="41" y="66"/>
                    </a:cubicBezTo>
                    <a:cubicBezTo>
                      <a:pt x="39" y="66"/>
                      <a:pt x="38" y="66"/>
                      <a:pt x="36" y="66"/>
                    </a:cubicBezTo>
                    <a:cubicBezTo>
                      <a:pt x="36" y="64"/>
                      <a:pt x="36" y="62"/>
                      <a:pt x="36" y="60"/>
                    </a:cubicBezTo>
                    <a:cubicBezTo>
                      <a:pt x="31" y="59"/>
                      <a:pt x="27" y="58"/>
                      <a:pt x="24" y="54"/>
                    </a:cubicBezTo>
                    <a:cubicBezTo>
                      <a:pt x="26" y="52"/>
                      <a:pt x="27" y="50"/>
                      <a:pt x="29" y="48"/>
                    </a:cubicBezTo>
                    <a:cubicBezTo>
                      <a:pt x="33" y="52"/>
                      <a:pt x="38" y="53"/>
                      <a:pt x="43" y="51"/>
                    </a:cubicBezTo>
                    <a:cubicBezTo>
                      <a:pt x="46" y="51"/>
                      <a:pt x="47" y="47"/>
                      <a:pt x="45" y="45"/>
                    </a:cubicBezTo>
                    <a:cubicBezTo>
                      <a:pt x="44" y="44"/>
                      <a:pt x="42" y="43"/>
                      <a:pt x="41" y="43"/>
                    </a:cubicBezTo>
                    <a:cubicBezTo>
                      <a:pt x="37" y="42"/>
                      <a:pt x="33" y="41"/>
                      <a:pt x="30" y="39"/>
                    </a:cubicBezTo>
                    <a:cubicBezTo>
                      <a:pt x="28" y="37"/>
                      <a:pt x="26" y="36"/>
                      <a:pt x="25" y="33"/>
                    </a:cubicBezTo>
                    <a:cubicBezTo>
                      <a:pt x="25" y="30"/>
                      <a:pt x="25" y="27"/>
                      <a:pt x="26" y="24"/>
                    </a:cubicBezTo>
                    <a:cubicBezTo>
                      <a:pt x="28" y="21"/>
                      <a:pt x="31" y="19"/>
                      <a:pt x="35" y="18"/>
                    </a:cubicBezTo>
                    <a:cubicBezTo>
                      <a:pt x="35" y="18"/>
                      <a:pt x="35" y="18"/>
                      <a:pt x="36" y="18"/>
                    </a:cubicBezTo>
                    <a:cubicBezTo>
                      <a:pt x="36" y="18"/>
                      <a:pt x="36" y="18"/>
                      <a:pt x="36" y="18"/>
                    </a:cubicBezTo>
                    <a:cubicBezTo>
                      <a:pt x="36" y="16"/>
                      <a:pt x="36" y="14"/>
                      <a:pt x="36" y="12"/>
                    </a:cubicBezTo>
                    <a:cubicBezTo>
                      <a:pt x="38" y="12"/>
                      <a:pt x="39" y="12"/>
                      <a:pt x="41" y="12"/>
                    </a:cubicBezTo>
                    <a:cubicBezTo>
                      <a:pt x="41" y="14"/>
                      <a:pt x="41" y="16"/>
                      <a:pt x="41" y="18"/>
                    </a:cubicBezTo>
                    <a:cubicBezTo>
                      <a:pt x="45" y="19"/>
                      <a:pt x="49" y="19"/>
                      <a:pt x="52" y="23"/>
                    </a:cubicBezTo>
                    <a:cubicBezTo>
                      <a:pt x="50" y="25"/>
                      <a:pt x="49" y="26"/>
                      <a:pt x="47" y="28"/>
                    </a:cubicBezTo>
                    <a:cubicBezTo>
                      <a:pt x="44" y="25"/>
                      <a:pt x="41" y="25"/>
                      <a:pt x="38" y="26"/>
                    </a:cubicBezTo>
                    <a:cubicBezTo>
                      <a:pt x="37" y="26"/>
                      <a:pt x="36" y="26"/>
                      <a:pt x="35" y="26"/>
                    </a:cubicBezTo>
                    <a:cubicBezTo>
                      <a:pt x="33" y="28"/>
                      <a:pt x="33" y="30"/>
                      <a:pt x="35" y="31"/>
                    </a:cubicBezTo>
                    <a:cubicBezTo>
                      <a:pt x="37" y="32"/>
                      <a:pt x="39" y="32"/>
                      <a:pt x="41" y="33"/>
                    </a:cubicBezTo>
                    <a:cubicBezTo>
                      <a:pt x="43" y="34"/>
                      <a:pt x="46" y="35"/>
                      <a:pt x="49" y="36"/>
                    </a:cubicBezTo>
                    <a:cubicBezTo>
                      <a:pt x="52" y="38"/>
                      <a:pt x="54" y="41"/>
                      <a:pt x="54" y="45"/>
                    </a:cubicBezTo>
                    <a:cubicBezTo>
                      <a:pt x="55" y="52"/>
                      <a:pt x="49" y="59"/>
                      <a:pt x="42" y="6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6"/>
              <p:cNvSpPr>
                <a:spLocks noEditPoints="1"/>
              </p:cNvSpPr>
              <p:nvPr/>
            </p:nvSpPr>
            <p:spPr bwMode="auto">
              <a:xfrm>
                <a:off x="3660" y="2169"/>
                <a:ext cx="356" cy="179"/>
              </a:xfrm>
              <a:custGeom>
                <a:avLst/>
                <a:gdLst>
                  <a:gd name="T0" fmla="*/ 224 w 234"/>
                  <a:gd name="T1" fmla="*/ 0 h 118"/>
                  <a:gd name="T2" fmla="*/ 10 w 234"/>
                  <a:gd name="T3" fmla="*/ 0 h 118"/>
                  <a:gd name="T4" fmla="*/ 0 w 234"/>
                  <a:gd name="T5" fmla="*/ 10 h 118"/>
                  <a:gd name="T6" fmla="*/ 0 w 234"/>
                  <a:gd name="T7" fmla="*/ 108 h 118"/>
                  <a:gd name="T8" fmla="*/ 10 w 234"/>
                  <a:gd name="T9" fmla="*/ 118 h 118"/>
                  <a:gd name="T10" fmla="*/ 224 w 234"/>
                  <a:gd name="T11" fmla="*/ 118 h 118"/>
                  <a:gd name="T12" fmla="*/ 234 w 234"/>
                  <a:gd name="T13" fmla="*/ 108 h 118"/>
                  <a:gd name="T14" fmla="*/ 234 w 234"/>
                  <a:gd name="T15" fmla="*/ 10 h 118"/>
                  <a:gd name="T16" fmla="*/ 224 w 234"/>
                  <a:gd name="T17" fmla="*/ 0 h 118"/>
                  <a:gd name="T18" fmla="*/ 208 w 234"/>
                  <a:gd name="T19" fmla="*/ 82 h 118"/>
                  <a:gd name="T20" fmla="*/ 185 w 234"/>
                  <a:gd name="T21" fmla="*/ 106 h 118"/>
                  <a:gd name="T22" fmla="*/ 49 w 234"/>
                  <a:gd name="T23" fmla="*/ 106 h 118"/>
                  <a:gd name="T24" fmla="*/ 26 w 234"/>
                  <a:gd name="T25" fmla="*/ 82 h 118"/>
                  <a:gd name="T26" fmla="*/ 26 w 234"/>
                  <a:gd name="T27" fmla="*/ 35 h 118"/>
                  <a:gd name="T28" fmla="*/ 49 w 234"/>
                  <a:gd name="T29" fmla="*/ 12 h 118"/>
                  <a:gd name="T30" fmla="*/ 185 w 234"/>
                  <a:gd name="T31" fmla="*/ 12 h 118"/>
                  <a:gd name="T32" fmla="*/ 208 w 234"/>
                  <a:gd name="T33" fmla="*/ 35 h 118"/>
                  <a:gd name="T34" fmla="*/ 208 w 234"/>
                  <a:gd name="T35" fmla="*/ 8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118">
                    <a:moveTo>
                      <a:pt x="224" y="0"/>
                    </a:moveTo>
                    <a:cubicBezTo>
                      <a:pt x="10" y="0"/>
                      <a:pt x="10" y="0"/>
                      <a:pt x="10" y="0"/>
                    </a:cubicBezTo>
                    <a:cubicBezTo>
                      <a:pt x="4" y="0"/>
                      <a:pt x="0" y="4"/>
                      <a:pt x="0" y="10"/>
                    </a:cubicBezTo>
                    <a:cubicBezTo>
                      <a:pt x="0" y="108"/>
                      <a:pt x="0" y="108"/>
                      <a:pt x="0" y="108"/>
                    </a:cubicBezTo>
                    <a:cubicBezTo>
                      <a:pt x="0" y="113"/>
                      <a:pt x="4" y="118"/>
                      <a:pt x="10" y="118"/>
                    </a:cubicBezTo>
                    <a:cubicBezTo>
                      <a:pt x="224" y="118"/>
                      <a:pt x="224" y="118"/>
                      <a:pt x="224" y="118"/>
                    </a:cubicBezTo>
                    <a:cubicBezTo>
                      <a:pt x="230" y="118"/>
                      <a:pt x="234" y="113"/>
                      <a:pt x="234" y="108"/>
                    </a:cubicBezTo>
                    <a:cubicBezTo>
                      <a:pt x="234" y="10"/>
                      <a:pt x="234" y="10"/>
                      <a:pt x="234" y="10"/>
                    </a:cubicBezTo>
                    <a:cubicBezTo>
                      <a:pt x="234" y="4"/>
                      <a:pt x="230" y="0"/>
                      <a:pt x="224" y="0"/>
                    </a:cubicBezTo>
                    <a:close/>
                    <a:moveTo>
                      <a:pt x="208" y="82"/>
                    </a:moveTo>
                    <a:cubicBezTo>
                      <a:pt x="195" y="84"/>
                      <a:pt x="187" y="92"/>
                      <a:pt x="185" y="106"/>
                    </a:cubicBezTo>
                    <a:cubicBezTo>
                      <a:pt x="49" y="106"/>
                      <a:pt x="49" y="106"/>
                      <a:pt x="49" y="106"/>
                    </a:cubicBezTo>
                    <a:cubicBezTo>
                      <a:pt x="48" y="93"/>
                      <a:pt x="38" y="84"/>
                      <a:pt x="26" y="82"/>
                    </a:cubicBezTo>
                    <a:cubicBezTo>
                      <a:pt x="26" y="35"/>
                      <a:pt x="26" y="35"/>
                      <a:pt x="26" y="35"/>
                    </a:cubicBezTo>
                    <a:cubicBezTo>
                      <a:pt x="38" y="34"/>
                      <a:pt x="47" y="27"/>
                      <a:pt x="49" y="12"/>
                    </a:cubicBezTo>
                    <a:cubicBezTo>
                      <a:pt x="185" y="12"/>
                      <a:pt x="185" y="12"/>
                      <a:pt x="185" y="12"/>
                    </a:cubicBezTo>
                    <a:cubicBezTo>
                      <a:pt x="188" y="28"/>
                      <a:pt x="194" y="33"/>
                      <a:pt x="208" y="35"/>
                    </a:cubicBezTo>
                    <a:cubicBezTo>
                      <a:pt x="208" y="82"/>
                      <a:pt x="208" y="82"/>
                      <a:pt x="208" y="82"/>
                    </a:cubicBezTo>
                    <a:close/>
                  </a:path>
                </a:pathLst>
              </a:custGeom>
              <a:solidFill>
                <a:srgbClr val="000000"/>
              </a:solidFill>
              <a:ln w="12700">
                <a:solidFill>
                  <a:schemeClr val="bg1"/>
                </a:solidFill>
                <a:round/>
              </a:ln>
            </p:spPr>
            <p:txBody>
              <a:bodyPr vert="horz" wrap="square" lIns="91440" tIns="45720" rIns="91440" bIns="45720" numCol="1" anchor="t" anchorCtr="0" compatLnSpc="1"/>
              <a:lstStyle/>
              <a:p>
                <a:endParaRPr lang="en-US"/>
              </a:p>
            </p:txBody>
          </p:sp>
          <p:sp>
            <p:nvSpPr>
              <p:cNvPr id="14" name="Freeform 7"/>
              <p:cNvSpPr/>
              <p:nvPr/>
            </p:nvSpPr>
            <p:spPr bwMode="auto">
              <a:xfrm>
                <a:off x="3761" y="1976"/>
                <a:ext cx="153" cy="180"/>
              </a:xfrm>
              <a:custGeom>
                <a:avLst/>
                <a:gdLst>
                  <a:gd name="T0" fmla="*/ 99 w 101"/>
                  <a:gd name="T1" fmla="*/ 119 h 119"/>
                  <a:gd name="T2" fmla="*/ 62 w 101"/>
                  <a:gd name="T3" fmla="*/ 119 h 119"/>
                  <a:gd name="T4" fmla="*/ 61 w 101"/>
                  <a:gd name="T5" fmla="*/ 117 h 119"/>
                  <a:gd name="T6" fmla="*/ 64 w 101"/>
                  <a:gd name="T7" fmla="*/ 107 h 119"/>
                  <a:gd name="T8" fmla="*/ 63 w 101"/>
                  <a:gd name="T9" fmla="*/ 95 h 119"/>
                  <a:gd name="T10" fmla="*/ 60 w 101"/>
                  <a:gd name="T11" fmla="*/ 91 h 119"/>
                  <a:gd name="T12" fmla="*/ 45 w 101"/>
                  <a:gd name="T13" fmla="*/ 110 h 119"/>
                  <a:gd name="T14" fmla="*/ 32 w 101"/>
                  <a:gd name="T15" fmla="*/ 117 h 119"/>
                  <a:gd name="T16" fmla="*/ 30 w 101"/>
                  <a:gd name="T17" fmla="*/ 118 h 119"/>
                  <a:gd name="T18" fmla="*/ 28 w 101"/>
                  <a:gd name="T19" fmla="*/ 119 h 119"/>
                  <a:gd name="T20" fmla="*/ 3 w 101"/>
                  <a:gd name="T21" fmla="*/ 119 h 119"/>
                  <a:gd name="T22" fmla="*/ 1 w 101"/>
                  <a:gd name="T23" fmla="*/ 116 h 119"/>
                  <a:gd name="T24" fmla="*/ 1 w 101"/>
                  <a:gd name="T25" fmla="*/ 111 h 119"/>
                  <a:gd name="T26" fmla="*/ 9 w 101"/>
                  <a:gd name="T27" fmla="*/ 90 h 119"/>
                  <a:gd name="T28" fmla="*/ 15 w 101"/>
                  <a:gd name="T29" fmla="*/ 70 h 119"/>
                  <a:gd name="T30" fmla="*/ 13 w 101"/>
                  <a:gd name="T31" fmla="*/ 57 h 119"/>
                  <a:gd name="T32" fmla="*/ 16 w 101"/>
                  <a:gd name="T33" fmla="*/ 59 h 119"/>
                  <a:gd name="T34" fmla="*/ 26 w 101"/>
                  <a:gd name="T35" fmla="*/ 74 h 119"/>
                  <a:gd name="T36" fmla="*/ 28 w 101"/>
                  <a:gd name="T37" fmla="*/ 95 h 119"/>
                  <a:gd name="T38" fmla="*/ 28 w 101"/>
                  <a:gd name="T39" fmla="*/ 97 h 119"/>
                  <a:gd name="T40" fmla="*/ 30 w 101"/>
                  <a:gd name="T41" fmla="*/ 94 h 119"/>
                  <a:gd name="T42" fmla="*/ 32 w 101"/>
                  <a:gd name="T43" fmla="*/ 83 h 119"/>
                  <a:gd name="T44" fmla="*/ 30 w 101"/>
                  <a:gd name="T45" fmla="*/ 61 h 119"/>
                  <a:gd name="T46" fmla="*/ 34 w 101"/>
                  <a:gd name="T47" fmla="*/ 20 h 119"/>
                  <a:gd name="T48" fmla="*/ 53 w 101"/>
                  <a:gd name="T49" fmla="*/ 0 h 119"/>
                  <a:gd name="T50" fmla="*/ 54 w 101"/>
                  <a:gd name="T51" fmla="*/ 0 h 119"/>
                  <a:gd name="T52" fmla="*/ 51 w 101"/>
                  <a:gd name="T53" fmla="*/ 43 h 119"/>
                  <a:gd name="T54" fmla="*/ 71 w 101"/>
                  <a:gd name="T55" fmla="*/ 76 h 119"/>
                  <a:gd name="T56" fmla="*/ 79 w 101"/>
                  <a:gd name="T57" fmla="*/ 53 h 119"/>
                  <a:gd name="T58" fmla="*/ 91 w 101"/>
                  <a:gd name="T59" fmla="*/ 42 h 119"/>
                  <a:gd name="T60" fmla="*/ 88 w 101"/>
                  <a:gd name="T61" fmla="*/ 60 h 119"/>
                  <a:gd name="T62" fmla="*/ 94 w 101"/>
                  <a:gd name="T63" fmla="*/ 84 h 119"/>
                  <a:gd name="T64" fmla="*/ 101 w 101"/>
                  <a:gd name="T65" fmla="*/ 116 h 119"/>
                  <a:gd name="T66" fmla="*/ 99 w 101"/>
                  <a:gd name="T6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19">
                    <a:moveTo>
                      <a:pt x="99" y="119"/>
                    </a:moveTo>
                    <a:cubicBezTo>
                      <a:pt x="62" y="119"/>
                      <a:pt x="62" y="119"/>
                      <a:pt x="62" y="119"/>
                    </a:cubicBezTo>
                    <a:cubicBezTo>
                      <a:pt x="61" y="119"/>
                      <a:pt x="60" y="118"/>
                      <a:pt x="61" y="117"/>
                    </a:cubicBezTo>
                    <a:cubicBezTo>
                      <a:pt x="62" y="113"/>
                      <a:pt x="63" y="110"/>
                      <a:pt x="64" y="107"/>
                    </a:cubicBezTo>
                    <a:cubicBezTo>
                      <a:pt x="65" y="103"/>
                      <a:pt x="65" y="99"/>
                      <a:pt x="63" y="95"/>
                    </a:cubicBezTo>
                    <a:cubicBezTo>
                      <a:pt x="62" y="93"/>
                      <a:pt x="61" y="92"/>
                      <a:pt x="60" y="91"/>
                    </a:cubicBezTo>
                    <a:cubicBezTo>
                      <a:pt x="59" y="101"/>
                      <a:pt x="52" y="106"/>
                      <a:pt x="45" y="110"/>
                    </a:cubicBezTo>
                    <a:cubicBezTo>
                      <a:pt x="41" y="113"/>
                      <a:pt x="37" y="115"/>
                      <a:pt x="32" y="117"/>
                    </a:cubicBezTo>
                    <a:cubicBezTo>
                      <a:pt x="31" y="118"/>
                      <a:pt x="31" y="118"/>
                      <a:pt x="30" y="118"/>
                    </a:cubicBezTo>
                    <a:cubicBezTo>
                      <a:pt x="29" y="119"/>
                      <a:pt x="29" y="119"/>
                      <a:pt x="28" y="119"/>
                    </a:cubicBezTo>
                    <a:cubicBezTo>
                      <a:pt x="3" y="119"/>
                      <a:pt x="3" y="119"/>
                      <a:pt x="3" y="119"/>
                    </a:cubicBezTo>
                    <a:cubicBezTo>
                      <a:pt x="1" y="119"/>
                      <a:pt x="0" y="118"/>
                      <a:pt x="1" y="116"/>
                    </a:cubicBezTo>
                    <a:cubicBezTo>
                      <a:pt x="1" y="115"/>
                      <a:pt x="1" y="113"/>
                      <a:pt x="1" y="111"/>
                    </a:cubicBezTo>
                    <a:cubicBezTo>
                      <a:pt x="3" y="104"/>
                      <a:pt x="6" y="97"/>
                      <a:pt x="9" y="90"/>
                    </a:cubicBezTo>
                    <a:cubicBezTo>
                      <a:pt x="12" y="84"/>
                      <a:pt x="15" y="78"/>
                      <a:pt x="15" y="70"/>
                    </a:cubicBezTo>
                    <a:cubicBezTo>
                      <a:pt x="15" y="66"/>
                      <a:pt x="15" y="61"/>
                      <a:pt x="13" y="57"/>
                    </a:cubicBezTo>
                    <a:cubicBezTo>
                      <a:pt x="14" y="58"/>
                      <a:pt x="15" y="58"/>
                      <a:pt x="16" y="59"/>
                    </a:cubicBezTo>
                    <a:cubicBezTo>
                      <a:pt x="22" y="62"/>
                      <a:pt x="25" y="68"/>
                      <a:pt x="26" y="74"/>
                    </a:cubicBezTo>
                    <a:cubicBezTo>
                      <a:pt x="28" y="81"/>
                      <a:pt x="28" y="88"/>
                      <a:pt x="28" y="95"/>
                    </a:cubicBezTo>
                    <a:cubicBezTo>
                      <a:pt x="28" y="96"/>
                      <a:pt x="28" y="96"/>
                      <a:pt x="28" y="97"/>
                    </a:cubicBezTo>
                    <a:cubicBezTo>
                      <a:pt x="29" y="96"/>
                      <a:pt x="29" y="95"/>
                      <a:pt x="30" y="94"/>
                    </a:cubicBezTo>
                    <a:cubicBezTo>
                      <a:pt x="32" y="91"/>
                      <a:pt x="32" y="87"/>
                      <a:pt x="32" y="83"/>
                    </a:cubicBezTo>
                    <a:cubicBezTo>
                      <a:pt x="33" y="75"/>
                      <a:pt x="31" y="68"/>
                      <a:pt x="30" y="61"/>
                    </a:cubicBezTo>
                    <a:cubicBezTo>
                      <a:pt x="28" y="47"/>
                      <a:pt x="28" y="33"/>
                      <a:pt x="34" y="20"/>
                    </a:cubicBezTo>
                    <a:cubicBezTo>
                      <a:pt x="38" y="12"/>
                      <a:pt x="45" y="5"/>
                      <a:pt x="53" y="0"/>
                    </a:cubicBezTo>
                    <a:cubicBezTo>
                      <a:pt x="53" y="0"/>
                      <a:pt x="54" y="0"/>
                      <a:pt x="54" y="0"/>
                    </a:cubicBezTo>
                    <a:cubicBezTo>
                      <a:pt x="48" y="14"/>
                      <a:pt x="47" y="28"/>
                      <a:pt x="51" y="43"/>
                    </a:cubicBezTo>
                    <a:cubicBezTo>
                      <a:pt x="55" y="56"/>
                      <a:pt x="62" y="66"/>
                      <a:pt x="71" y="76"/>
                    </a:cubicBezTo>
                    <a:cubicBezTo>
                      <a:pt x="71" y="67"/>
                      <a:pt x="73" y="59"/>
                      <a:pt x="79" y="53"/>
                    </a:cubicBezTo>
                    <a:cubicBezTo>
                      <a:pt x="82" y="49"/>
                      <a:pt x="86" y="45"/>
                      <a:pt x="91" y="42"/>
                    </a:cubicBezTo>
                    <a:cubicBezTo>
                      <a:pt x="89" y="48"/>
                      <a:pt x="88" y="54"/>
                      <a:pt x="88" y="60"/>
                    </a:cubicBezTo>
                    <a:cubicBezTo>
                      <a:pt x="88" y="68"/>
                      <a:pt x="90" y="77"/>
                      <a:pt x="94" y="84"/>
                    </a:cubicBezTo>
                    <a:cubicBezTo>
                      <a:pt x="98" y="95"/>
                      <a:pt x="101" y="105"/>
                      <a:pt x="101" y="116"/>
                    </a:cubicBezTo>
                    <a:cubicBezTo>
                      <a:pt x="101" y="118"/>
                      <a:pt x="100" y="119"/>
                      <a:pt x="99" y="119"/>
                    </a:cubicBezTo>
                    <a:close/>
                  </a:path>
                </a:pathLst>
              </a:custGeom>
              <a:solidFill>
                <a:srgbClr val="000000"/>
              </a:solidFill>
              <a:ln w="9525">
                <a:solidFill>
                  <a:schemeClr val="bg1"/>
                </a:solidFill>
                <a:round/>
              </a:ln>
            </p:spPr>
            <p:txBody>
              <a:bodyPr vert="horz" wrap="square" lIns="91440" tIns="45720" rIns="91440" bIns="45720" numCol="1" anchor="t" anchorCtr="0" compatLnSpc="1"/>
              <a:lstStyle/>
              <a:p>
                <a:endParaRPr lang="en-US"/>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53"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par>
                                <p:cTn id="33" presetID="53" presetClass="entr" presetSubtype="16"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fade">
                                      <p:cBhvr>
                                        <p:cTn id="40" dur="500"/>
                                        <p:tgtEl>
                                          <p:spTgt spid="5">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5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xEl>
                                              <p:pRg st="0" end="0"/>
                                            </p:txEl>
                                          </p:spTgt>
                                        </p:tgtEl>
                                        <p:attrNameLst>
                                          <p:attrName>style.visibility</p:attrName>
                                        </p:attrNameLst>
                                      </p:cBhvr>
                                      <p:to>
                                        <p:strVal val="visible"/>
                                      </p:to>
                                    </p:set>
                                    <p:animEffect transition="in" filter="fade">
                                      <p:cBhvr>
                                        <p:cTn id="48" dur="500"/>
                                        <p:tgtEl>
                                          <p:spTgt spid="8">
                                            <p:txEl>
                                              <p:pRg st="0" end="0"/>
                                            </p:txEl>
                                          </p:spTgt>
                                        </p:tgtEl>
                                      </p:cBhvr>
                                    </p:animEffect>
                                  </p:childTnLst>
                                </p:cTn>
                              </p:par>
                              <p:par>
                                <p:cTn id="49" presetID="53" presetClass="entr" presetSubtype="16"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8">
                                            <p:txEl>
                                              <p:pRg st="1" end="1"/>
                                            </p:txEl>
                                          </p:spTgt>
                                        </p:tgtEl>
                                        <p:attrNameLst>
                                          <p:attrName>style.visibility</p:attrName>
                                        </p:attrNameLst>
                                      </p:cBhvr>
                                      <p:to>
                                        <p:strVal val="visible"/>
                                      </p:to>
                                    </p:set>
                                    <p:animEffect transition="in" filter="fade">
                                      <p:cBhvr>
                                        <p:cTn id="56" dur="500"/>
                                        <p:tgtEl>
                                          <p:spTgt spid="8">
                                            <p:txEl>
                                              <p:pRg st="1" end="1"/>
                                            </p:txEl>
                                          </p:spTgt>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8">
                                            <p:txEl>
                                              <p:pRg st="2" end="2"/>
                                            </p:txEl>
                                          </p:spTgt>
                                        </p:tgtEl>
                                        <p:attrNameLst>
                                          <p:attrName>style.visibility</p:attrName>
                                        </p:attrNameLst>
                                      </p:cBhvr>
                                      <p:to>
                                        <p:strVal val="visible"/>
                                      </p:to>
                                    </p:set>
                                    <p:animEffect transition="in" filter="fade">
                                      <p:cBhvr>
                                        <p:cTn id="60" dur="500"/>
                                        <p:tgtEl>
                                          <p:spTgt spid="8">
                                            <p:txEl>
                                              <p:pRg st="2" end="2"/>
                                            </p:txEl>
                                          </p:spTgt>
                                        </p:tgtEl>
                                      </p:cBhvr>
                                    </p:animEffect>
                                  </p:childTnLst>
                                </p:cTn>
                              </p:par>
                              <p:par>
                                <p:cTn id="61" presetID="53" presetClass="entr" presetSubtype="16"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par>
                                <p:cTn id="66" presetID="10" presetClass="entr" presetSubtype="0" fill="hold" nodeType="withEffect">
                                  <p:stCondLst>
                                    <p:cond delay="0"/>
                                  </p:stCondLst>
                                  <p:childTnLst>
                                    <p:set>
                                      <p:cBhvr>
                                        <p:cTn id="67" dur="1" fill="hold">
                                          <p:stCondLst>
                                            <p:cond delay="0"/>
                                          </p:stCondLst>
                                        </p:cTn>
                                        <p:tgtEl>
                                          <p:spTgt spid="8">
                                            <p:txEl>
                                              <p:pRg st="3" end="3"/>
                                            </p:txEl>
                                          </p:spTgt>
                                        </p:tgtEl>
                                        <p:attrNameLst>
                                          <p:attrName>style.visibility</p:attrName>
                                        </p:attrNameLst>
                                      </p:cBhvr>
                                      <p:to>
                                        <p:strVal val="visible"/>
                                      </p:to>
                                    </p:set>
                                    <p:animEffect transition="in" filter="fade">
                                      <p:cBhvr>
                                        <p:cTn id="68" dur="500"/>
                                        <p:tgtEl>
                                          <p:spTgt spid="8">
                                            <p:txEl>
                                              <p:pRg st="3" end="3"/>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8">
                                            <p:txEl>
                                              <p:pRg st="4" end="4"/>
                                            </p:txEl>
                                          </p:spTgt>
                                        </p:tgtEl>
                                        <p:attrNameLst>
                                          <p:attrName>style.visibility</p:attrName>
                                        </p:attrNameLst>
                                      </p:cBhvr>
                                      <p:to>
                                        <p:strVal val="visible"/>
                                      </p:to>
                                    </p:set>
                                    <p:animEffect transition="in" filter="fade">
                                      <p:cBhvr>
                                        <p:cTn id="71" dur="500"/>
                                        <p:tgtEl>
                                          <p:spTgt spid="8">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decel="100000"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 calcmode="lin" valueType="num">
                                      <p:cBhvr additive="base">
                                        <p:cTn id="76" dur="750" fill="hold"/>
                                        <p:tgtEl>
                                          <p:spTgt spid="57"/>
                                        </p:tgtEl>
                                        <p:attrNameLst>
                                          <p:attrName>ppt_x</p:attrName>
                                        </p:attrNameLst>
                                      </p:cBhvr>
                                      <p:tavLst>
                                        <p:tav tm="0">
                                          <p:val>
                                            <p:strVal val="#ppt_x"/>
                                          </p:val>
                                        </p:tav>
                                        <p:tav tm="100000">
                                          <p:val>
                                            <p:strVal val="#ppt_x"/>
                                          </p:val>
                                        </p:tav>
                                      </p:tavLst>
                                    </p:anim>
                                    <p:anim calcmode="lin" valueType="num">
                                      <p:cBhvr additive="base">
                                        <p:cTn id="77" dur="75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512826"/>
            <a:ext cx="12192000" cy="18047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 name="Title 2"/>
          <p:cNvSpPr>
            <a:spLocks noGrp="1"/>
          </p:cNvSpPr>
          <p:nvPr>
            <p:ph type="title"/>
          </p:nvPr>
        </p:nvSpPr>
        <p:spPr>
          <a:xfrm>
            <a:off x="588263" y="291061"/>
            <a:ext cx="11018520" cy="553999"/>
          </a:xfrm>
        </p:spPr>
        <p:txBody>
          <a:bodyPr/>
          <a:lstStyle/>
          <a:p>
            <a:pPr algn="ctr"/>
            <a:r>
              <a:rPr lang="en-US"/>
              <a:t>Cyber Resiliency</a:t>
            </a:r>
            <a:endParaRPr lang="en-US"/>
          </a:p>
        </p:txBody>
      </p:sp>
      <p:sp>
        <p:nvSpPr>
          <p:cNvPr id="4" name="Text Placeholder 3"/>
          <p:cNvSpPr>
            <a:spLocks noGrp="1"/>
          </p:cNvSpPr>
          <p:nvPr>
            <p:ph type="body" sz="quarter" idx="4294967295"/>
          </p:nvPr>
        </p:nvSpPr>
        <p:spPr>
          <a:xfrm>
            <a:off x="613700" y="1035861"/>
            <a:ext cx="10993083" cy="369332"/>
          </a:xfrm>
        </p:spPr>
        <p:txBody>
          <a:bodyPr/>
          <a:lstStyle/>
          <a:p>
            <a:pPr marL="0" indent="0">
              <a:spcAft>
                <a:spcPts val="1200"/>
              </a:spcAft>
              <a:buNone/>
            </a:pPr>
            <a:r>
              <a:rPr lang="en-US" sz="2400">
                <a:solidFill>
                  <a:schemeClr val="tx1"/>
                </a:solidFill>
                <a:latin typeface="Segoe UI Bold" panose="020B0802040204020203" pitchFamily="34" charset="0"/>
                <a:cs typeface="Segoe UI Bold" panose="020B0802040204020203" pitchFamily="34" charset="0"/>
              </a:rPr>
              <a:t>Aligned</a:t>
            </a:r>
            <a:r>
              <a:rPr lang="en-US" sz="2400">
                <a:solidFill>
                  <a:schemeClr val="tx1"/>
                </a:solidFill>
                <a:latin typeface="Segoe UI Semibold" panose="020B0702040204020203" pitchFamily="34" charset="0"/>
                <a:cs typeface="Segoe UI Semibold" panose="020B0702040204020203" pitchFamily="34" charset="0"/>
              </a:rPr>
              <a:t> - </a:t>
            </a:r>
            <a:r>
              <a:rPr lang="en-US" sz="1800">
                <a:solidFill>
                  <a:schemeClr val="tx1"/>
                </a:solidFill>
                <a:latin typeface="+mn-lt"/>
                <a:cs typeface="+mn-cs"/>
              </a:rPr>
              <a:t>Align and Integrate cybersecurity with business strategy, processes, and initiatives</a:t>
            </a:r>
            <a:endParaRPr lang="en-US" sz="1800">
              <a:solidFill>
                <a:schemeClr val="tx1"/>
              </a:solidFill>
              <a:latin typeface="+mn-lt"/>
              <a:cs typeface="+mn-cs"/>
            </a:endParaRPr>
          </a:p>
        </p:txBody>
      </p:sp>
      <p:sp>
        <p:nvSpPr>
          <p:cNvPr id="2" name="Rectangle 1"/>
          <p:cNvSpPr/>
          <p:nvPr/>
        </p:nvSpPr>
        <p:spPr>
          <a:xfrm>
            <a:off x="521396" y="3377013"/>
            <a:ext cx="3453333" cy="2135969"/>
          </a:xfrm>
          <a:prstGeom prst="rect">
            <a:avLst/>
          </a:prstGeom>
        </p:spPr>
        <p:txBody>
          <a:bodyPr wrap="square">
            <a:spAutoFit/>
          </a:bodyPr>
          <a:lstStyle/>
          <a:p>
            <a:pPr marL="0" marR="0" lvl="0" indent="0" algn="l" defTabSz="932815" rtl="0" eaLnBrk="1" fontAlgn="auto" latinLnBrk="0" hangingPunct="1">
              <a:lnSpc>
                <a:spcPct val="100000"/>
              </a:lnSpc>
              <a:spcBef>
                <a:spcPct val="20000"/>
              </a:spcBef>
              <a:spcAft>
                <a:spcPts val="1200"/>
              </a:spcAft>
              <a:buClrTx/>
              <a:buSzPct val="90000"/>
              <a:buFontTx/>
              <a:buNone/>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Mindset</a:t>
            </a:r>
            <a:endPar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228600" algn="l" defTabSz="932815" rtl="0" eaLnBrk="1" fontAlgn="auto" latinLnBrk="0" hangingPunct="1">
              <a:lnSpc>
                <a:spcPct val="100000"/>
              </a:lnSpc>
              <a:spcBef>
                <a:spcPct val="20000"/>
              </a:spcBef>
              <a:spcAft>
                <a:spcPts val="1200"/>
              </a:spcAft>
              <a:buClrTx/>
              <a:buSzPct val="90000"/>
              <a:buFontTx/>
              <a:buNone/>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Adopt a mindset that </a:t>
            </a:r>
            <a:r>
              <a:rPr kumimoji="0" lang="en-US" sz="1600" b="1" i="1"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assumes compromise </a:t>
            </a: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and focuses on:</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a:p>
            <a:pPr marL="57150" marR="0" lvl="0" indent="-285750" algn="l" defTabSz="932815"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Raising attacker costs</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a:p>
            <a:pPr marL="57150" marR="0" lvl="0" indent="-285750" algn="l" defTabSz="932815"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Rapid response/recovery</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a:p>
            <a:pPr marL="57150" marR="0" lvl="0" indent="-285750" algn="l" defTabSz="932815" rtl="0" eaLnBrk="1" fontAlgn="auto" latinLnBrk="0" hangingPunct="1">
              <a:lnSpc>
                <a:spcPct val="100000"/>
              </a:lnSpc>
              <a:spcBef>
                <a:spcPct val="20000"/>
              </a:spcBef>
              <a:spcAft>
                <a:spcPts val="1200"/>
              </a:spcAft>
              <a:buClrTx/>
              <a:buSzPct val="90000"/>
              <a:buFont typeface="Arial" panose="020B0604020202020204" pitchFamily="34" charset="0"/>
              <a:buChar char="•"/>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p:txBody>
      </p:sp>
      <p:sp>
        <p:nvSpPr>
          <p:cNvPr id="6" name="Rectangle 5"/>
          <p:cNvSpPr/>
          <p:nvPr/>
        </p:nvSpPr>
        <p:spPr>
          <a:xfrm>
            <a:off x="4660997" y="3377013"/>
            <a:ext cx="2926080" cy="2086725"/>
          </a:xfrm>
          <a:prstGeom prst="rect">
            <a:avLst/>
          </a:prstGeom>
        </p:spPr>
        <p:txBody>
          <a:bodyPr wrap="square">
            <a:spAutoFit/>
          </a:bodyPr>
          <a:lstStyle/>
          <a:p>
            <a:pPr marL="0" marR="0" lvl="0" indent="0" algn="l" defTabSz="932815" rtl="0" eaLnBrk="1" fontAlgn="auto" latinLnBrk="0" hangingPunct="1">
              <a:lnSpc>
                <a:spcPct val="100000"/>
              </a:lnSpc>
              <a:spcBef>
                <a:spcPct val="20000"/>
              </a:spcBef>
              <a:spcAft>
                <a:spcPts val="1200"/>
              </a:spcAft>
              <a:buClrTx/>
              <a:buSzPct val="90000"/>
              <a:buFontTx/>
              <a:buNone/>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a:t>
            </a:r>
            <a:endPar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228600" algn="l" defTabSz="932815" rtl="0" eaLnBrk="1" fontAlgn="auto" latinLnBrk="0" hangingPunct="1">
              <a:lnSpc>
                <a:spcPct val="100000"/>
              </a:lnSpc>
              <a:spcBef>
                <a:spcPct val="20000"/>
              </a:spcBef>
              <a:spcAft>
                <a:spcPts val="1200"/>
              </a:spcAft>
              <a:buClrTx/>
              <a:buSzPct val="90000"/>
              <a:buFontTx/>
              <a:buNone/>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Use cloud technologies to </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a:p>
            <a:pPr marL="57150" marR="0" lvl="0" indent="-285750" algn="l" defTabSz="932815"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Tap into community resources and knowledge</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a:p>
            <a:pPr marL="57150" marR="0" lvl="0" indent="-285750" algn="l" defTabSz="932815"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Accelerate innovation (security and productivity)</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p:txBody>
      </p:sp>
      <p:sp>
        <p:nvSpPr>
          <p:cNvPr id="12" name="Rectangle 11"/>
          <p:cNvSpPr/>
          <p:nvPr/>
        </p:nvSpPr>
        <p:spPr>
          <a:xfrm>
            <a:off x="8512874" y="3377013"/>
            <a:ext cx="2993326" cy="1594283"/>
          </a:xfrm>
          <a:prstGeom prst="rect">
            <a:avLst/>
          </a:prstGeom>
        </p:spPr>
        <p:txBody>
          <a:bodyPr wrap="square">
            <a:spAutoFit/>
          </a:bodyPr>
          <a:lstStyle/>
          <a:p>
            <a:pPr marL="0" marR="0" lvl="0" indent="0" algn="l" defTabSz="932815" rtl="0" eaLnBrk="1" fontAlgn="auto" latinLnBrk="0" hangingPunct="1">
              <a:lnSpc>
                <a:spcPct val="100000"/>
              </a:lnSpc>
              <a:spcBef>
                <a:spcPct val="20000"/>
              </a:spcBef>
              <a:spcAft>
                <a:spcPts val="1200"/>
              </a:spcAft>
              <a:buClrTx/>
              <a:buSzPct val="90000"/>
              <a:buFontTx/>
              <a:buNone/>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Hygiene</a:t>
            </a:r>
            <a:endPar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228600" algn="l" defTabSz="932815" rtl="0" eaLnBrk="1" fontAlgn="auto" latinLnBrk="0" hangingPunct="1">
              <a:lnSpc>
                <a:spcPct val="100000"/>
              </a:lnSpc>
              <a:spcBef>
                <a:spcPct val="20000"/>
              </a:spcBef>
              <a:spcAft>
                <a:spcPts val="1200"/>
              </a:spcAft>
              <a:buClrTx/>
              <a:buSzPct val="90000"/>
              <a:buFontTx/>
              <a:buNone/>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Lower overall risk by</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a:p>
            <a:pPr marL="114300" marR="0" lvl="0" indent="-342900" algn="l" defTabSz="932815" rtl="0" eaLnBrk="1" fontAlgn="auto" latinLnBrk="0" hangingPunct="1">
              <a:lnSpc>
                <a:spcPct val="100000"/>
              </a:lnSpc>
              <a:spcBef>
                <a:spcPct val="20000"/>
              </a:spcBef>
              <a:spcAft>
                <a:spcPts val="0"/>
              </a:spcAft>
              <a:buClrTx/>
              <a:buSzPct val="90000"/>
              <a:buFont typeface="+mj-lt"/>
              <a:buAutoNum type="arabicPeriod"/>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Identify well-known risks </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a:p>
            <a:pPr marL="114300" marR="0" lvl="0" indent="-342900" algn="l" defTabSz="932815" rtl="0" eaLnBrk="1" fontAlgn="auto" latinLnBrk="0" hangingPunct="1">
              <a:lnSpc>
                <a:spcPct val="100000"/>
              </a:lnSpc>
              <a:spcBef>
                <a:spcPct val="20000"/>
              </a:spcBef>
              <a:spcAft>
                <a:spcPts val="0"/>
              </a:spcAft>
              <a:buClrTx/>
              <a:buSzPct val="90000"/>
              <a:buFont typeface="+mj-lt"/>
              <a:buAutoNum type="arabicPeriod"/>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Steadily burn down list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p:txBody>
      </p:sp>
      <p:sp>
        <p:nvSpPr>
          <p:cNvPr id="30" name="brain_3" title="Icon of a brain"/>
          <p:cNvSpPr>
            <a:spLocks noChangeAspect="1" noEditPoints="1"/>
          </p:cNvSpPr>
          <p:nvPr/>
        </p:nvSpPr>
        <p:spPr bwMode="auto">
          <a:xfrm>
            <a:off x="809639" y="2233464"/>
            <a:ext cx="663705" cy="71366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8575"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sp>
        <p:nvSpPr>
          <p:cNvPr id="13" name="cloud"/>
          <p:cNvSpPr>
            <a:spLocks noChangeAspect="1"/>
          </p:cNvSpPr>
          <p:nvPr/>
        </p:nvSpPr>
        <p:spPr bwMode="auto">
          <a:xfrm>
            <a:off x="4737278" y="2233464"/>
            <a:ext cx="1181026" cy="75242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8" name="Left Brace 7"/>
          <p:cNvSpPr/>
          <p:nvPr/>
        </p:nvSpPr>
        <p:spPr>
          <a:xfrm rot="5400000">
            <a:off x="5717118" y="-3655716"/>
            <a:ext cx="581981" cy="11197352"/>
          </a:xfrm>
          <a:prstGeom prst="leftBrace">
            <a:avLst>
              <a:gd name="adj1" fmla="val 36584"/>
              <a:gd name="adj2" fmla="val 92991"/>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nvGrpSpPr>
          <p:cNvPr id="17" name="Group 16"/>
          <p:cNvGrpSpPr/>
          <p:nvPr/>
        </p:nvGrpSpPr>
        <p:grpSpPr>
          <a:xfrm>
            <a:off x="0" y="5623453"/>
            <a:ext cx="12192000" cy="1050398"/>
            <a:chOff x="0" y="5807603"/>
            <a:chExt cx="12192000" cy="1050398"/>
          </a:xfrm>
        </p:grpSpPr>
        <p:sp>
          <p:nvSpPr>
            <p:cNvPr id="16" name="Rectangle 15"/>
            <p:cNvSpPr/>
            <p:nvPr/>
          </p:nvSpPr>
          <p:spPr bwMode="auto">
            <a:xfrm>
              <a:off x="0" y="5807603"/>
              <a:ext cx="12192000" cy="10503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 name="Rectangle 10"/>
            <p:cNvSpPr/>
            <p:nvPr/>
          </p:nvSpPr>
          <p:spPr>
            <a:xfrm>
              <a:off x="4015945" y="5868531"/>
              <a:ext cx="3647857" cy="492443"/>
            </a:xfrm>
            <a:prstGeom prst="rect">
              <a:avLst/>
            </a:prstGeom>
          </p:spPr>
          <p:txBody>
            <a:bodyPr wrap="none">
              <a:spAutoFit/>
            </a:bodyPr>
            <a:lstStyle/>
            <a:p>
              <a:pPr marL="0" marR="0" lvl="0" indent="0" algn="ctr" defTabSz="932815" rtl="0" eaLnBrk="1" fontAlgn="auto" latinLnBrk="0" hangingPunct="1">
                <a:lnSpc>
                  <a:spcPct val="100000"/>
                </a:lnSpc>
                <a:spcBef>
                  <a:spcPct val="0"/>
                </a:spcBef>
                <a:spcAft>
                  <a:spcPts val="0"/>
                </a:spcAft>
                <a:buClrTx/>
                <a:buSzTx/>
                <a:buFontTx/>
                <a:buNone/>
                <a:defRPr/>
              </a:pPr>
              <a:r>
                <a:rPr kumimoji="0" lang="en-US" sz="2600" b="1" i="1" u="none" strike="noStrike" kern="1200" cap="none" spc="-51" normalizeH="0" baseline="0" noProof="0">
                  <a:ln w="3175">
                    <a:noFill/>
                  </a:ln>
                  <a:gradFill>
                    <a:gsLst>
                      <a:gs pos="1250">
                        <a:schemeClr val="bg1"/>
                      </a:gs>
                      <a:gs pos="100000">
                        <a:schemeClr val="bg1"/>
                      </a:gs>
                    </a:gsLst>
                    <a:lin ang="5400000" scaled="0"/>
                  </a:gradFill>
                  <a:effectLst/>
                  <a:uLnTx/>
                  <a:uFillTx/>
                  <a:latin typeface="Segoe UI Semibold" panose="020B0702040204020203"/>
                  <a:ea typeface="+mn-ea"/>
                  <a:cs typeface="Segoe UI" panose="020B0502040204020203" pitchFamily="34" charset="0"/>
                </a:rPr>
                <a:t>Key Measures of Success</a:t>
              </a:r>
              <a:endParaRPr kumimoji="0" lang="en-US" sz="2600" b="1" i="1" u="none" strike="noStrike" kern="1200" cap="none" spc="-51" normalizeH="0" baseline="0" noProof="0">
                <a:ln w="3175">
                  <a:noFill/>
                </a:ln>
                <a:gradFill>
                  <a:gsLst>
                    <a:gs pos="1250">
                      <a:schemeClr val="bg1"/>
                    </a:gs>
                    <a:gs pos="100000">
                      <a:schemeClr val="bg1"/>
                    </a:gs>
                  </a:gsLst>
                  <a:lin ang="5400000" scaled="0"/>
                </a:gradFill>
                <a:effectLst/>
                <a:uLnTx/>
                <a:uFillTx/>
                <a:latin typeface="Segoe UI Semibold" panose="020B0702040204020203"/>
                <a:ea typeface="+mn-ea"/>
                <a:cs typeface="Segoe UI" panose="020B0502040204020203" pitchFamily="34" charset="0"/>
              </a:endParaRPr>
            </a:p>
          </p:txBody>
        </p:sp>
        <p:sp>
          <p:nvSpPr>
            <p:cNvPr id="7" name="Rectangle 6"/>
            <p:cNvSpPr/>
            <p:nvPr/>
          </p:nvSpPr>
          <p:spPr>
            <a:xfrm>
              <a:off x="1966086" y="6360974"/>
              <a:ext cx="154484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solidFill>
                    <a:srgbClr val="FFFFFF"/>
                  </a:solidFill>
                  <a:effectLst/>
                  <a:uLnTx/>
                  <a:uFillTx/>
                  <a:latin typeface="Segoe UI" panose="020B0502040204020203"/>
                  <a:ea typeface="+mn-ea"/>
                  <a:cs typeface="+mn-cs"/>
                </a:rPr>
                <a:t>Cost of Attack</a:t>
              </a:r>
              <a:endParaRPr kumimoji="0" lang="en-US" sz="1600" b="1"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8" name="Rectangle 17"/>
            <p:cNvSpPr/>
            <p:nvPr/>
          </p:nvSpPr>
          <p:spPr>
            <a:xfrm>
              <a:off x="7587077" y="6355141"/>
              <a:ext cx="3656514" cy="338554"/>
            </a:xfrm>
            <a:prstGeom prst="rect">
              <a:avLst/>
            </a:prstGeom>
          </p:spPr>
          <p:txBody>
            <a:bodyPr wrap="non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solidFill>
                    <a:srgbClr val="FFFFFF"/>
                  </a:solidFill>
                  <a:effectLst/>
                  <a:uLnTx/>
                  <a:uFillTx/>
                  <a:latin typeface="Segoe UI" panose="020B0502040204020203"/>
                  <a:ea typeface="+mn-ea"/>
                  <a:cs typeface="+mn-cs"/>
                </a:rPr>
                <a:t>Mean Time To Remediation  (MTTR)</a:t>
              </a:r>
              <a:endParaRPr kumimoji="0" lang="en-US" sz="1600" b="1" i="0" u="none" strike="noStrike" kern="1200" cap="none" spc="0" normalizeH="0" baseline="0" noProof="0">
                <a:ln>
                  <a:noFill/>
                </a:ln>
                <a:solidFill>
                  <a:srgbClr val="FFFFFF"/>
                </a:solidFill>
                <a:effectLst/>
                <a:uLnTx/>
                <a:uFillTx/>
                <a:latin typeface="Segoe UI" panose="020B0502040204020203"/>
                <a:ea typeface="+mn-ea"/>
                <a:cs typeface="+mn-cs"/>
              </a:endParaRPr>
            </a:p>
          </p:txBody>
        </p:sp>
        <p:pic>
          <p:nvPicPr>
            <p:cNvPr id="19" name="Graphic 18" descr="Ruler"/>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621190" y="5868531"/>
              <a:ext cx="446870" cy="446870"/>
            </a:xfrm>
            <a:prstGeom prst="rect">
              <a:avLst/>
            </a:prstGeom>
          </p:spPr>
        </p:pic>
      </p:grpSp>
      <p:sp>
        <p:nvSpPr>
          <p:cNvPr id="23" name="Freeform 5"/>
          <p:cNvSpPr>
            <a:spLocks noEditPoints="1"/>
          </p:cNvSpPr>
          <p:nvPr/>
        </p:nvSpPr>
        <p:spPr bwMode="auto">
          <a:xfrm>
            <a:off x="8639046" y="2237666"/>
            <a:ext cx="776288" cy="774700"/>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solidFill>
            <a:schemeClr val="bg1"/>
          </a:solidFill>
          <a:ln>
            <a:noFill/>
          </a:ln>
        </p:spPr>
        <p:txBody>
          <a:bodyPr vert="horz" wrap="square" lIns="91440" tIns="45720" rIns="91440" bIns="45720" numCol="1" anchor="t" anchorCtr="0" compatLnSpc="1"/>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fltVal val="0"/>
                                          </p:val>
                                        </p:tav>
                                        <p:tav tm="100000">
                                          <p:val>
                                            <p:strVal val="#ppt_w"/>
                                          </p:val>
                                        </p:tav>
                                      </p:tavLst>
                                    </p:anim>
                                    <p:anim calcmode="lin" valueType="num">
                                      <p:cBhvr>
                                        <p:cTn id="21" dur="500" fill="hold"/>
                                        <p:tgtEl>
                                          <p:spTgt spid="30"/>
                                        </p:tgtEl>
                                        <p:attrNameLst>
                                          <p:attrName>ppt_h</p:attrName>
                                        </p:attrNameLst>
                                      </p:cBhvr>
                                      <p:tavLst>
                                        <p:tav tm="0">
                                          <p:val>
                                            <p:fltVal val="0"/>
                                          </p:val>
                                        </p:tav>
                                        <p:tav tm="100000">
                                          <p:val>
                                            <p:strVal val="#ppt_h"/>
                                          </p:val>
                                        </p:tav>
                                      </p:tavLst>
                                    </p:anim>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fade">
                                      <p:cBhvr>
                                        <p:cTn id="25" dur="500"/>
                                        <p:tgtEl>
                                          <p:spTgt spid="2">
                                            <p:txEl>
                                              <p:pRg st="0" end="0"/>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500"/>
                                        <p:tgtEl>
                                          <p:spTgt spid="6">
                                            <p:txEl>
                                              <p:pRg st="0" end="0"/>
                                            </p:tx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fade">
                                      <p:cBhvr>
                                        <p:cTn id="38" dur="500"/>
                                        <p:tgtEl>
                                          <p:spTgt spid="12">
                                            <p:txEl>
                                              <p:pRg st="0" end="0"/>
                                            </p:txEl>
                                          </p:spTgt>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fade">
                                      <p:cBhvr>
                                        <p:cTn id="47" dur="500"/>
                                        <p:tgtEl>
                                          <p:spTgt spid="2">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
                                            <p:txEl>
                                              <p:pRg st="2" end="2"/>
                                            </p:txEl>
                                          </p:spTgt>
                                        </p:tgtEl>
                                        <p:attrNameLst>
                                          <p:attrName>style.visibility</p:attrName>
                                        </p:attrNameLst>
                                      </p:cBhvr>
                                      <p:to>
                                        <p:strVal val="visible"/>
                                      </p:to>
                                    </p:set>
                                    <p:animEffect transition="in" filter="fade">
                                      <p:cBhvr>
                                        <p:cTn id="50" dur="500"/>
                                        <p:tgtEl>
                                          <p:spTgt spid="2">
                                            <p:txEl>
                                              <p:pRg st="2" end="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
                                            <p:txEl>
                                              <p:pRg st="3" end="3"/>
                                            </p:txEl>
                                          </p:spTgt>
                                        </p:tgtEl>
                                        <p:attrNameLst>
                                          <p:attrName>style.visibility</p:attrName>
                                        </p:attrNameLst>
                                      </p:cBhvr>
                                      <p:to>
                                        <p:strVal val="visible"/>
                                      </p:to>
                                    </p:set>
                                    <p:animEffect transition="in" filter="fade">
                                      <p:cBhvr>
                                        <p:cTn id="53" dur="500"/>
                                        <p:tgtEl>
                                          <p:spTgt spid="2">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1" end="1"/>
                                            </p:txEl>
                                          </p:spTgt>
                                        </p:tgtEl>
                                        <p:attrNameLst>
                                          <p:attrName>style.visibility</p:attrName>
                                        </p:attrNameLst>
                                      </p:cBhvr>
                                      <p:to>
                                        <p:strVal val="visible"/>
                                      </p:to>
                                    </p:set>
                                    <p:animEffect transition="in" filter="fade">
                                      <p:cBhvr>
                                        <p:cTn id="58" dur="500"/>
                                        <p:tgtEl>
                                          <p:spTgt spid="6">
                                            <p:txEl>
                                              <p:pRg st="1" end="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xEl>
                                              <p:pRg st="2" end="2"/>
                                            </p:txEl>
                                          </p:spTgt>
                                        </p:tgtEl>
                                        <p:attrNameLst>
                                          <p:attrName>style.visibility</p:attrName>
                                        </p:attrNameLst>
                                      </p:cBhvr>
                                      <p:to>
                                        <p:strVal val="visible"/>
                                      </p:to>
                                    </p:set>
                                    <p:animEffect transition="in" filter="fade">
                                      <p:cBhvr>
                                        <p:cTn id="61" dur="500"/>
                                        <p:tgtEl>
                                          <p:spTgt spid="6">
                                            <p:txEl>
                                              <p:pRg st="2" end="2"/>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6">
                                            <p:txEl>
                                              <p:pRg st="3" end="3"/>
                                            </p:txEl>
                                          </p:spTgt>
                                        </p:tgtEl>
                                        <p:attrNameLst>
                                          <p:attrName>style.visibility</p:attrName>
                                        </p:attrNameLst>
                                      </p:cBhvr>
                                      <p:to>
                                        <p:strVal val="visible"/>
                                      </p:to>
                                    </p:set>
                                    <p:animEffect transition="in" filter="fade">
                                      <p:cBhvr>
                                        <p:cTn id="64" dur="500"/>
                                        <p:tgtEl>
                                          <p:spTgt spid="6">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2">
                                            <p:txEl>
                                              <p:pRg st="1" end="1"/>
                                            </p:txEl>
                                          </p:spTgt>
                                        </p:tgtEl>
                                        <p:attrNameLst>
                                          <p:attrName>style.visibility</p:attrName>
                                        </p:attrNameLst>
                                      </p:cBhvr>
                                      <p:to>
                                        <p:strVal val="visible"/>
                                      </p:to>
                                    </p:set>
                                    <p:animEffect transition="in" filter="fade">
                                      <p:cBhvr>
                                        <p:cTn id="69" dur="500"/>
                                        <p:tgtEl>
                                          <p:spTgt spid="12">
                                            <p:txEl>
                                              <p:pRg st="1" end="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2">
                                            <p:txEl>
                                              <p:pRg st="2" end="2"/>
                                            </p:txEl>
                                          </p:spTgt>
                                        </p:tgtEl>
                                        <p:attrNameLst>
                                          <p:attrName>style.visibility</p:attrName>
                                        </p:attrNameLst>
                                      </p:cBhvr>
                                      <p:to>
                                        <p:strVal val="visible"/>
                                      </p:to>
                                    </p:set>
                                    <p:animEffect transition="in" filter="fade">
                                      <p:cBhvr>
                                        <p:cTn id="72" dur="500"/>
                                        <p:tgtEl>
                                          <p:spTgt spid="12">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12">
                                            <p:txEl>
                                              <p:pRg st="3" end="3"/>
                                            </p:txEl>
                                          </p:spTgt>
                                        </p:tgtEl>
                                        <p:attrNameLst>
                                          <p:attrName>style.visibility</p:attrName>
                                        </p:attrNameLst>
                                      </p:cBhvr>
                                      <p:to>
                                        <p:strVal val="visible"/>
                                      </p:to>
                                    </p:set>
                                    <p:animEffect transition="in" filter="fade">
                                      <p:cBhvr>
                                        <p:cTn id="75" dur="500"/>
                                        <p:tgtEl>
                                          <p:spTgt spid="12">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1000"/>
                                        <p:tgtEl>
                                          <p:spTgt spid="17"/>
                                        </p:tgtEl>
                                      </p:cBhvr>
                                    </p:animEffect>
                                    <p:anim calcmode="lin" valueType="num">
                                      <p:cBhvr>
                                        <p:cTn id="81" dur="1000" fill="hold"/>
                                        <p:tgtEl>
                                          <p:spTgt spid="17"/>
                                        </p:tgtEl>
                                        <p:attrNameLst>
                                          <p:attrName>ppt_x</p:attrName>
                                        </p:attrNameLst>
                                      </p:cBhvr>
                                      <p:tavLst>
                                        <p:tav tm="0">
                                          <p:val>
                                            <p:strVal val="#ppt_x"/>
                                          </p:val>
                                        </p:tav>
                                        <p:tav tm="100000">
                                          <p:val>
                                            <p:strVal val="#ppt_x"/>
                                          </p:val>
                                        </p:tav>
                                      </p:tavLst>
                                    </p:anim>
                                    <p:anim calcmode="lin" valueType="num">
                                      <p:cBhvr>
                                        <p:cTn id="8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13" grpId="0" animBg="1"/>
      <p:bldP spid="8"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923330"/>
          </a:xfrm>
        </p:spPr>
        <p:txBody>
          <a:bodyPr/>
          <a:lstStyle/>
          <a:p>
            <a:r>
              <a:rPr lang="en-US"/>
              <a:t>Three Major Forces in Digital Transformation</a:t>
            </a:r>
            <a:br>
              <a:rPr lang="en-US"/>
            </a:br>
            <a:r>
              <a:rPr lang="en-US" sz="2400" i="1"/>
              <a:t>Adoption Speed impacts Benefit/Risk curve</a:t>
            </a:r>
            <a:endParaRPr lang="en-US" sz="2400" i="1"/>
          </a:p>
        </p:txBody>
      </p:sp>
      <p:sp>
        <p:nvSpPr>
          <p:cNvPr id="7" name="Arrow: Up 6"/>
          <p:cNvSpPr/>
          <p:nvPr/>
        </p:nvSpPr>
        <p:spPr bwMode="auto">
          <a:xfrm>
            <a:off x="2731527" y="2559123"/>
            <a:ext cx="1371600" cy="2621280"/>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3" name="Arrow: Up 32"/>
          <p:cNvSpPr/>
          <p:nvPr/>
        </p:nvSpPr>
        <p:spPr bwMode="auto">
          <a:xfrm rot="10800000">
            <a:off x="4939293" y="2052518"/>
            <a:ext cx="1371600" cy="2100382"/>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4" name="Arrow: Up 33"/>
          <p:cNvSpPr/>
          <p:nvPr/>
        </p:nvSpPr>
        <p:spPr bwMode="auto">
          <a:xfrm>
            <a:off x="9053413" y="2894874"/>
            <a:ext cx="1371600" cy="2285529"/>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5" name="TextBox 34"/>
          <p:cNvSpPr txBox="1"/>
          <p:nvPr/>
        </p:nvSpPr>
        <p:spPr>
          <a:xfrm>
            <a:off x="1985264" y="5395790"/>
            <a:ext cx="237760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REALIZE VALUE FROM NEW TECHNOLOGY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36" name="TextBox 35"/>
          <p:cNvSpPr txBox="1"/>
          <p:nvPr/>
        </p:nvSpPr>
        <p:spPr>
          <a:xfrm>
            <a:off x="4740127" y="5409427"/>
            <a:ext cx="1615095"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INCREASED RISK FROM NEW THREATS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37" name="TextBox 36"/>
          <p:cNvSpPr txBox="1"/>
          <p:nvPr/>
        </p:nvSpPr>
        <p:spPr>
          <a:xfrm>
            <a:off x="8652978" y="5395790"/>
            <a:ext cx="2057785" cy="492443"/>
          </a:xfrm>
          <a:prstGeom prst="rect">
            <a:avLst/>
          </a:prstGeom>
          <a:solidFill>
            <a:srgbClr val="EAEAE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NEW CONTROLS AND APPROACHES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8" name="Arrow: Left 7"/>
          <p:cNvSpPr/>
          <p:nvPr/>
        </p:nvSpPr>
        <p:spPr bwMode="auto">
          <a:xfrm>
            <a:off x="7147058" y="3963126"/>
            <a:ext cx="3563705" cy="1335750"/>
          </a:xfrm>
          <a:prstGeom prst="leftArrow">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rPr>
              <a:t>DECREASE ORGANIZATIONAL RISK</a:t>
            </a:r>
            <a:endParaRPr kumimoji="0" lang="en-US" sz="1800" b="1" i="0" u="none" strike="noStrike" kern="1200" cap="none" spc="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12" name="Freeform: Shape 11"/>
          <p:cNvSpPr/>
          <p:nvPr/>
        </p:nvSpPr>
        <p:spPr bwMode="auto">
          <a:xfrm>
            <a:off x="1701800" y="2015861"/>
            <a:ext cx="9858571" cy="3546740"/>
          </a:xfrm>
          <a:custGeom>
            <a:avLst/>
            <a:gdLst>
              <a:gd name="connsiteX0" fmla="*/ 0 w 9389327"/>
              <a:gd name="connsiteY0" fmla="*/ 2475870 h 2542734"/>
              <a:gd name="connsiteX1" fmla="*/ 1226634 w 9389327"/>
              <a:gd name="connsiteY1" fmla="*/ 299 h 2542734"/>
              <a:gd name="connsiteX2" fmla="*/ 2821259 w 9389327"/>
              <a:gd name="connsiteY2" fmla="*/ 2308602 h 2542734"/>
              <a:gd name="connsiteX3" fmla="*/ 9389327 w 9389327"/>
              <a:gd name="connsiteY3" fmla="*/ 2464719 h 2542734"/>
              <a:gd name="connsiteX0-1" fmla="*/ 0 w 9734101"/>
              <a:gd name="connsiteY0-2" fmla="*/ 2596361 h 2596361"/>
              <a:gd name="connsiteX1-3" fmla="*/ 1571408 w 9734101"/>
              <a:gd name="connsiteY1-4" fmla="*/ 868 h 2596361"/>
              <a:gd name="connsiteX2-5" fmla="*/ 3166033 w 9734101"/>
              <a:gd name="connsiteY2-6" fmla="*/ 2309171 h 2596361"/>
              <a:gd name="connsiteX3-7" fmla="*/ 9734101 w 9734101"/>
              <a:gd name="connsiteY3-8" fmla="*/ 2465288 h 2596361"/>
              <a:gd name="connsiteX0-9" fmla="*/ 0 w 9734101"/>
              <a:gd name="connsiteY0-10" fmla="*/ 2595881 h 2595881"/>
              <a:gd name="connsiteX1-11" fmla="*/ 1571408 w 9734101"/>
              <a:gd name="connsiteY1-12" fmla="*/ 388 h 2595881"/>
              <a:gd name="connsiteX2-13" fmla="*/ 3166033 w 9734101"/>
              <a:gd name="connsiteY2-14" fmla="*/ 2308691 h 2595881"/>
              <a:gd name="connsiteX3-15" fmla="*/ 9734101 w 9734101"/>
              <a:gd name="connsiteY3-16" fmla="*/ 2464808 h 2595881"/>
              <a:gd name="connsiteX0-17" fmla="*/ 0 w 9734101"/>
              <a:gd name="connsiteY0-18" fmla="*/ 2596459 h 2596459"/>
              <a:gd name="connsiteX1-19" fmla="*/ 1571408 w 9734101"/>
              <a:gd name="connsiteY1-20" fmla="*/ 966 h 2596459"/>
              <a:gd name="connsiteX2-21" fmla="*/ 4725010 w 9734101"/>
              <a:gd name="connsiteY2-22" fmla="*/ 2294278 h 2596459"/>
              <a:gd name="connsiteX3-23" fmla="*/ 9734101 w 9734101"/>
              <a:gd name="connsiteY3-24" fmla="*/ 2465386 h 2596459"/>
              <a:gd name="connsiteX0-25" fmla="*/ 0 w 9734101"/>
              <a:gd name="connsiteY0-26" fmla="*/ 2431640 h 2431640"/>
              <a:gd name="connsiteX1-27" fmla="*/ 1466477 w 9734101"/>
              <a:gd name="connsiteY1-28" fmla="*/ 1039 h 2431640"/>
              <a:gd name="connsiteX2-29" fmla="*/ 4725010 w 9734101"/>
              <a:gd name="connsiteY2-30" fmla="*/ 2129459 h 2431640"/>
              <a:gd name="connsiteX3-31" fmla="*/ 9734101 w 9734101"/>
              <a:gd name="connsiteY3-32" fmla="*/ 2300567 h 2431640"/>
              <a:gd name="connsiteX0-33" fmla="*/ 0 w 9734101"/>
              <a:gd name="connsiteY0-34" fmla="*/ 2430614 h 2430614"/>
              <a:gd name="connsiteX1-35" fmla="*/ 1466477 w 9734101"/>
              <a:gd name="connsiteY1-36" fmla="*/ 13 h 2430614"/>
              <a:gd name="connsiteX2-37" fmla="*/ 4725010 w 9734101"/>
              <a:gd name="connsiteY2-38" fmla="*/ 2128433 h 2430614"/>
              <a:gd name="connsiteX3-39" fmla="*/ 9734101 w 9734101"/>
              <a:gd name="connsiteY3-40" fmla="*/ 2299541 h 2430614"/>
              <a:gd name="connsiteX0-41" fmla="*/ 0 w 9719111"/>
              <a:gd name="connsiteY0-42" fmla="*/ 2430614 h 2430614"/>
              <a:gd name="connsiteX1-43" fmla="*/ 1466477 w 9719111"/>
              <a:gd name="connsiteY1-44" fmla="*/ 13 h 2430614"/>
              <a:gd name="connsiteX2-45" fmla="*/ 4725010 w 9719111"/>
              <a:gd name="connsiteY2-46" fmla="*/ 2128433 h 2430614"/>
              <a:gd name="connsiteX3-47" fmla="*/ 9719111 w 9719111"/>
              <a:gd name="connsiteY3-48" fmla="*/ 2374492 h 2430614"/>
              <a:gd name="connsiteX0-49" fmla="*/ 0 w 9719111"/>
              <a:gd name="connsiteY0-50" fmla="*/ 2325684 h 2325684"/>
              <a:gd name="connsiteX1-51" fmla="*/ 1616379 w 9719111"/>
              <a:gd name="connsiteY1-52" fmla="*/ 14 h 2325684"/>
              <a:gd name="connsiteX2-53" fmla="*/ 4725010 w 9719111"/>
              <a:gd name="connsiteY2-54" fmla="*/ 2023503 h 2325684"/>
              <a:gd name="connsiteX3-55" fmla="*/ 9719111 w 9719111"/>
              <a:gd name="connsiteY3-56" fmla="*/ 2269562 h 2325684"/>
              <a:gd name="connsiteX0-57" fmla="*/ 0 w 9719111"/>
              <a:gd name="connsiteY0-58" fmla="*/ 2325684 h 2325684"/>
              <a:gd name="connsiteX1-59" fmla="*/ 1616379 w 9719111"/>
              <a:gd name="connsiteY1-60" fmla="*/ 14 h 2325684"/>
              <a:gd name="connsiteX2-61" fmla="*/ 4725010 w 9719111"/>
              <a:gd name="connsiteY2-62" fmla="*/ 2023503 h 2325684"/>
              <a:gd name="connsiteX3-63" fmla="*/ 9719111 w 9719111"/>
              <a:gd name="connsiteY3-64" fmla="*/ 2269562 h 2325684"/>
              <a:gd name="connsiteX0-65" fmla="*/ 0 w 9719111"/>
              <a:gd name="connsiteY0-66" fmla="*/ 2340673 h 2340673"/>
              <a:gd name="connsiteX1-67" fmla="*/ 1196654 w 9719111"/>
              <a:gd name="connsiteY1-68" fmla="*/ 13 h 2340673"/>
              <a:gd name="connsiteX2-69" fmla="*/ 4725010 w 9719111"/>
              <a:gd name="connsiteY2-70" fmla="*/ 2038492 h 2340673"/>
              <a:gd name="connsiteX3-71" fmla="*/ 9719111 w 9719111"/>
              <a:gd name="connsiteY3-72" fmla="*/ 2284551 h 2340673"/>
              <a:gd name="connsiteX0-73" fmla="*/ 0 w 9719111"/>
              <a:gd name="connsiteY0-74" fmla="*/ 2340720 h 2340720"/>
              <a:gd name="connsiteX1-75" fmla="*/ 1196654 w 9719111"/>
              <a:gd name="connsiteY1-76" fmla="*/ 60 h 2340720"/>
              <a:gd name="connsiteX2-77" fmla="*/ 4725010 w 9719111"/>
              <a:gd name="connsiteY2-78" fmla="*/ 2038539 h 2340720"/>
              <a:gd name="connsiteX3-79" fmla="*/ 9719111 w 9719111"/>
              <a:gd name="connsiteY3-80" fmla="*/ 2284598 h 2340720"/>
              <a:gd name="connsiteX0-81" fmla="*/ 0 w 9719111"/>
              <a:gd name="connsiteY0-82" fmla="*/ 2310742 h 2310742"/>
              <a:gd name="connsiteX1-83" fmla="*/ 1526438 w 9719111"/>
              <a:gd name="connsiteY1-84" fmla="*/ 63 h 2310742"/>
              <a:gd name="connsiteX2-85" fmla="*/ 4725010 w 9719111"/>
              <a:gd name="connsiteY2-86" fmla="*/ 2008561 h 2310742"/>
              <a:gd name="connsiteX3-87" fmla="*/ 9719111 w 9719111"/>
              <a:gd name="connsiteY3-88" fmla="*/ 2254620 h 2310742"/>
              <a:gd name="connsiteX0-89" fmla="*/ 0 w 9719111"/>
              <a:gd name="connsiteY0-90" fmla="*/ 2312559 h 2312559"/>
              <a:gd name="connsiteX1-91" fmla="*/ 1526438 w 9719111"/>
              <a:gd name="connsiteY1-92" fmla="*/ 1880 h 2312559"/>
              <a:gd name="connsiteX2-93" fmla="*/ 4725010 w 9719111"/>
              <a:gd name="connsiteY2-94" fmla="*/ 2010378 h 2312559"/>
              <a:gd name="connsiteX3-95" fmla="*/ 9719111 w 9719111"/>
              <a:gd name="connsiteY3-96" fmla="*/ 2256437 h 2312559"/>
              <a:gd name="connsiteX0-97" fmla="*/ 0 w 9719111"/>
              <a:gd name="connsiteY0-98" fmla="*/ 2347438 h 2347438"/>
              <a:gd name="connsiteX1-99" fmla="*/ 1526438 w 9719111"/>
              <a:gd name="connsiteY1-100" fmla="*/ 36759 h 2347438"/>
              <a:gd name="connsiteX2-101" fmla="*/ 4725010 w 9719111"/>
              <a:gd name="connsiteY2-102" fmla="*/ 2045257 h 2347438"/>
              <a:gd name="connsiteX3-103" fmla="*/ 9719111 w 9719111"/>
              <a:gd name="connsiteY3-104" fmla="*/ 2291316 h 2347438"/>
              <a:gd name="connsiteX0-105" fmla="*/ 0 w 9719111"/>
              <a:gd name="connsiteY0-106" fmla="*/ 2354290 h 2354290"/>
              <a:gd name="connsiteX1-107" fmla="*/ 1526438 w 9719111"/>
              <a:gd name="connsiteY1-108" fmla="*/ 43611 h 2354290"/>
              <a:gd name="connsiteX2-109" fmla="*/ 4725010 w 9719111"/>
              <a:gd name="connsiteY2-110" fmla="*/ 2052109 h 2354290"/>
              <a:gd name="connsiteX3-111" fmla="*/ 9719111 w 9719111"/>
              <a:gd name="connsiteY3-112" fmla="*/ 2298168 h 2354290"/>
              <a:gd name="connsiteX0-113" fmla="*/ 0 w 9706411"/>
              <a:gd name="connsiteY0-114" fmla="*/ 2354290 h 2354290"/>
              <a:gd name="connsiteX1-115" fmla="*/ 1526438 w 9706411"/>
              <a:gd name="connsiteY1-116" fmla="*/ 43611 h 2354290"/>
              <a:gd name="connsiteX2-117" fmla="*/ 4725010 w 9706411"/>
              <a:gd name="connsiteY2-118" fmla="*/ 2052109 h 2354290"/>
              <a:gd name="connsiteX3-119" fmla="*/ 9706411 w 9706411"/>
              <a:gd name="connsiteY3-120" fmla="*/ 2336268 h 2354290"/>
              <a:gd name="connsiteX0-121" fmla="*/ 0 w 9706411"/>
              <a:gd name="connsiteY0-122" fmla="*/ 2354290 h 2370430"/>
              <a:gd name="connsiteX1-123" fmla="*/ 1526438 w 9706411"/>
              <a:gd name="connsiteY1-124" fmla="*/ 43611 h 2370430"/>
              <a:gd name="connsiteX2-125" fmla="*/ 4725010 w 9706411"/>
              <a:gd name="connsiteY2-126" fmla="*/ 2052109 h 2370430"/>
              <a:gd name="connsiteX3-127" fmla="*/ 9706411 w 9706411"/>
              <a:gd name="connsiteY3-128" fmla="*/ 2366748 h 2370430"/>
              <a:gd name="connsiteX0-129" fmla="*/ 0 w 9706411"/>
              <a:gd name="connsiteY0-130" fmla="*/ 2354290 h 2366748"/>
              <a:gd name="connsiteX1-131" fmla="*/ 1526438 w 9706411"/>
              <a:gd name="connsiteY1-132" fmla="*/ 43611 h 2366748"/>
              <a:gd name="connsiteX2-133" fmla="*/ 4725010 w 9706411"/>
              <a:gd name="connsiteY2-134" fmla="*/ 2052109 h 2366748"/>
              <a:gd name="connsiteX3-135" fmla="*/ 9706411 w 9706411"/>
              <a:gd name="connsiteY3-136" fmla="*/ 2366748 h 2366748"/>
              <a:gd name="connsiteX0-137" fmla="*/ 0 w 9675931"/>
              <a:gd name="connsiteY0-138" fmla="*/ 526985 h 3267403"/>
              <a:gd name="connsiteX1-139" fmla="*/ 1495958 w 9675931"/>
              <a:gd name="connsiteY1-140" fmla="*/ 944266 h 3267403"/>
              <a:gd name="connsiteX2-141" fmla="*/ 4694530 w 9675931"/>
              <a:gd name="connsiteY2-142" fmla="*/ 2952764 h 3267403"/>
              <a:gd name="connsiteX3-143" fmla="*/ 9675931 w 9675931"/>
              <a:gd name="connsiteY3-144" fmla="*/ 3267403 h 3267403"/>
              <a:gd name="connsiteX0-145" fmla="*/ 0 w 9675931"/>
              <a:gd name="connsiteY0-146" fmla="*/ 5564 h 2745982"/>
              <a:gd name="connsiteX1-147" fmla="*/ 1495958 w 9675931"/>
              <a:gd name="connsiteY1-148" fmla="*/ 422845 h 2745982"/>
              <a:gd name="connsiteX2-149" fmla="*/ 4694530 w 9675931"/>
              <a:gd name="connsiteY2-150" fmla="*/ 2431343 h 2745982"/>
              <a:gd name="connsiteX3-151" fmla="*/ 9675931 w 9675931"/>
              <a:gd name="connsiteY3-152" fmla="*/ 2745982 h 2745982"/>
              <a:gd name="connsiteX0-153" fmla="*/ 0 w 9675931"/>
              <a:gd name="connsiteY0-154" fmla="*/ 2697 h 2743115"/>
              <a:gd name="connsiteX1-155" fmla="*/ 1495958 w 9675931"/>
              <a:gd name="connsiteY1-156" fmla="*/ 419978 h 2743115"/>
              <a:gd name="connsiteX2-157" fmla="*/ 4694530 w 9675931"/>
              <a:gd name="connsiteY2-158" fmla="*/ 2428476 h 2743115"/>
              <a:gd name="connsiteX3-159" fmla="*/ 9675931 w 9675931"/>
              <a:gd name="connsiteY3-160" fmla="*/ 2743115 h 2743115"/>
              <a:gd name="connsiteX0-161" fmla="*/ 0 w 9675931"/>
              <a:gd name="connsiteY0-162" fmla="*/ 1774 h 2742192"/>
              <a:gd name="connsiteX1-163" fmla="*/ 1495958 w 9675931"/>
              <a:gd name="connsiteY1-164" fmla="*/ 419055 h 2742192"/>
              <a:gd name="connsiteX2-165" fmla="*/ 4694530 w 9675931"/>
              <a:gd name="connsiteY2-166" fmla="*/ 2427553 h 2742192"/>
              <a:gd name="connsiteX3-167" fmla="*/ 9675931 w 9675931"/>
              <a:gd name="connsiteY3-168" fmla="*/ 2742192 h 2742192"/>
              <a:gd name="connsiteX0-169" fmla="*/ 0 w 9675931"/>
              <a:gd name="connsiteY0-170" fmla="*/ 1198 h 2741616"/>
              <a:gd name="connsiteX1-171" fmla="*/ 1623280 w 9675931"/>
              <a:gd name="connsiteY1-172" fmla="*/ 534225 h 2741616"/>
              <a:gd name="connsiteX2-173" fmla="*/ 4694530 w 9675931"/>
              <a:gd name="connsiteY2-174" fmla="*/ 2426977 h 2741616"/>
              <a:gd name="connsiteX3-175" fmla="*/ 9675931 w 9675931"/>
              <a:gd name="connsiteY3-176" fmla="*/ 2741616 h 2741616"/>
              <a:gd name="connsiteX0-177" fmla="*/ 0 w 9675931"/>
              <a:gd name="connsiteY0-178" fmla="*/ 2154 h 2742572"/>
              <a:gd name="connsiteX1-179" fmla="*/ 1623280 w 9675931"/>
              <a:gd name="connsiteY1-180" fmla="*/ 535181 h 2742572"/>
              <a:gd name="connsiteX2-181" fmla="*/ 4694530 w 9675931"/>
              <a:gd name="connsiteY2-182" fmla="*/ 2427933 h 2742572"/>
              <a:gd name="connsiteX3-183" fmla="*/ 9675931 w 9675931"/>
              <a:gd name="connsiteY3-184" fmla="*/ 2742572 h 2742572"/>
              <a:gd name="connsiteX0-185" fmla="*/ 0 w 9675931"/>
              <a:gd name="connsiteY0-186" fmla="*/ 413 h 2740831"/>
              <a:gd name="connsiteX1-187" fmla="*/ 1646430 w 9675931"/>
              <a:gd name="connsiteY1-188" fmla="*/ 1366818 h 2740831"/>
              <a:gd name="connsiteX2-189" fmla="*/ 4694530 w 9675931"/>
              <a:gd name="connsiteY2-190" fmla="*/ 2426192 h 2740831"/>
              <a:gd name="connsiteX3-191" fmla="*/ 9675931 w 9675931"/>
              <a:gd name="connsiteY3-192" fmla="*/ 2740831 h 2740831"/>
              <a:gd name="connsiteX0-193" fmla="*/ 0 w 9675931"/>
              <a:gd name="connsiteY0-194" fmla="*/ 812 h 2741230"/>
              <a:gd name="connsiteX1-195" fmla="*/ 1646430 w 9675931"/>
              <a:gd name="connsiteY1-196" fmla="*/ 1367217 h 2741230"/>
              <a:gd name="connsiteX2-197" fmla="*/ 4694530 w 9675931"/>
              <a:gd name="connsiteY2-198" fmla="*/ 2426591 h 2741230"/>
              <a:gd name="connsiteX3-199" fmla="*/ 9675931 w 9675931"/>
              <a:gd name="connsiteY3-200" fmla="*/ 2741230 h 2741230"/>
              <a:gd name="connsiteX0-201" fmla="*/ 0 w 9675931"/>
              <a:gd name="connsiteY0-202" fmla="*/ 812 h 2741230"/>
              <a:gd name="connsiteX1-203" fmla="*/ 1646430 w 9675931"/>
              <a:gd name="connsiteY1-204" fmla="*/ 1367217 h 2741230"/>
              <a:gd name="connsiteX2-205" fmla="*/ 4694530 w 9675931"/>
              <a:gd name="connsiteY2-206" fmla="*/ 2426591 h 2741230"/>
              <a:gd name="connsiteX3-207" fmla="*/ 9675931 w 9675931"/>
              <a:gd name="connsiteY3-208" fmla="*/ 2741230 h 2741230"/>
              <a:gd name="connsiteX0-209" fmla="*/ 0 w 9675931"/>
              <a:gd name="connsiteY0-210" fmla="*/ 812 h 2741230"/>
              <a:gd name="connsiteX1-211" fmla="*/ 1646430 w 9675931"/>
              <a:gd name="connsiteY1-212" fmla="*/ 1367217 h 2741230"/>
              <a:gd name="connsiteX2-213" fmla="*/ 4694530 w 9675931"/>
              <a:gd name="connsiteY2-214" fmla="*/ 2426591 h 2741230"/>
              <a:gd name="connsiteX3-215" fmla="*/ 9675931 w 9675931"/>
              <a:gd name="connsiteY3-216" fmla="*/ 2741230 h 2741230"/>
              <a:gd name="connsiteX0-217" fmla="*/ 0 w 9675931"/>
              <a:gd name="connsiteY0-218" fmla="*/ 426 h 2740844"/>
              <a:gd name="connsiteX1-219" fmla="*/ 1646430 w 9675931"/>
              <a:gd name="connsiteY1-220" fmla="*/ 1366831 h 2740844"/>
              <a:gd name="connsiteX2-221" fmla="*/ 4671380 w 9675931"/>
              <a:gd name="connsiteY2-222" fmla="*/ 2507228 h 2740844"/>
              <a:gd name="connsiteX3-223" fmla="*/ 9675931 w 9675931"/>
              <a:gd name="connsiteY3-224" fmla="*/ 2740844 h 2740844"/>
              <a:gd name="connsiteX0-225" fmla="*/ 0 w 9675931"/>
              <a:gd name="connsiteY0-226" fmla="*/ 451 h 2740869"/>
              <a:gd name="connsiteX1-227" fmla="*/ 1646430 w 9675931"/>
              <a:gd name="connsiteY1-228" fmla="*/ 1366856 h 2740869"/>
              <a:gd name="connsiteX2-229" fmla="*/ 4671380 w 9675931"/>
              <a:gd name="connsiteY2-230" fmla="*/ 2507253 h 2740869"/>
              <a:gd name="connsiteX3-231" fmla="*/ 9675931 w 9675931"/>
              <a:gd name="connsiteY3-232" fmla="*/ 2740869 h 2740869"/>
              <a:gd name="connsiteX0-233" fmla="*/ 0 w 9675931"/>
              <a:gd name="connsiteY0-234" fmla="*/ 428 h 2740846"/>
              <a:gd name="connsiteX1-235" fmla="*/ 1646430 w 9675931"/>
              <a:gd name="connsiteY1-236" fmla="*/ 1366833 h 2740846"/>
              <a:gd name="connsiteX2-237" fmla="*/ 4069497 w 9675931"/>
              <a:gd name="connsiteY2-238" fmla="*/ 2541954 h 2740846"/>
              <a:gd name="connsiteX3-239" fmla="*/ 9675931 w 9675931"/>
              <a:gd name="connsiteY3-240" fmla="*/ 2740846 h 2740846"/>
              <a:gd name="connsiteX0-241" fmla="*/ 0 w 9675931"/>
              <a:gd name="connsiteY0-242" fmla="*/ 428 h 2740846"/>
              <a:gd name="connsiteX1-243" fmla="*/ 1646430 w 9675931"/>
              <a:gd name="connsiteY1-244" fmla="*/ 1366833 h 2740846"/>
              <a:gd name="connsiteX2-245" fmla="*/ 4069497 w 9675931"/>
              <a:gd name="connsiteY2-246" fmla="*/ 2541954 h 2740846"/>
              <a:gd name="connsiteX3-247" fmla="*/ 9675931 w 9675931"/>
              <a:gd name="connsiteY3-248" fmla="*/ 2740846 h 2740846"/>
              <a:gd name="connsiteX0-249" fmla="*/ 0 w 9675931"/>
              <a:gd name="connsiteY0-250" fmla="*/ 497 h 2740915"/>
              <a:gd name="connsiteX1-251" fmla="*/ 1646430 w 9675931"/>
              <a:gd name="connsiteY1-252" fmla="*/ 1366902 h 2740915"/>
              <a:gd name="connsiteX2-253" fmla="*/ 4069497 w 9675931"/>
              <a:gd name="connsiteY2-254" fmla="*/ 2542023 h 2740915"/>
              <a:gd name="connsiteX3-255" fmla="*/ 9675931 w 9675931"/>
              <a:gd name="connsiteY3-256" fmla="*/ 2740915 h 2740915"/>
              <a:gd name="connsiteX0-257" fmla="*/ 0 w 9386371"/>
              <a:gd name="connsiteY0-258" fmla="*/ 1423712 h 1423712"/>
              <a:gd name="connsiteX1-259" fmla="*/ 1356870 w 9386371"/>
              <a:gd name="connsiteY1-260" fmla="*/ 1197 h 1423712"/>
              <a:gd name="connsiteX2-261" fmla="*/ 3779937 w 9386371"/>
              <a:gd name="connsiteY2-262" fmla="*/ 1176318 h 1423712"/>
              <a:gd name="connsiteX3-263" fmla="*/ 9386371 w 9386371"/>
              <a:gd name="connsiteY3-264" fmla="*/ 1375210 h 1423712"/>
              <a:gd name="connsiteX0-265" fmla="*/ 0 w 9386371"/>
              <a:gd name="connsiteY0-266" fmla="*/ 2901296 h 2901296"/>
              <a:gd name="connsiteX1-267" fmla="*/ 1143510 w 9386371"/>
              <a:gd name="connsiteY1-268" fmla="*/ 501 h 2901296"/>
              <a:gd name="connsiteX2-269" fmla="*/ 3779937 w 9386371"/>
              <a:gd name="connsiteY2-270" fmla="*/ 2653902 h 2901296"/>
              <a:gd name="connsiteX3-271" fmla="*/ 9386371 w 9386371"/>
              <a:gd name="connsiteY3-272" fmla="*/ 2852794 h 2901296"/>
              <a:gd name="connsiteX0-273" fmla="*/ 0 w 9584491"/>
              <a:gd name="connsiteY0-274" fmla="*/ 2186514 h 2854292"/>
              <a:gd name="connsiteX1-275" fmla="*/ 1341630 w 9584491"/>
              <a:gd name="connsiteY1-276" fmla="*/ 1999 h 2854292"/>
              <a:gd name="connsiteX2-277" fmla="*/ 3978057 w 9584491"/>
              <a:gd name="connsiteY2-278" fmla="*/ 2655400 h 2854292"/>
              <a:gd name="connsiteX3-279" fmla="*/ 9584491 w 9584491"/>
              <a:gd name="connsiteY3-280" fmla="*/ 2854292 h 2854292"/>
              <a:gd name="connsiteX0-281" fmla="*/ 0 w 9584491"/>
              <a:gd name="connsiteY0-282" fmla="*/ 2185931 h 2853709"/>
              <a:gd name="connsiteX1-283" fmla="*/ 1341630 w 9584491"/>
              <a:gd name="connsiteY1-284" fmla="*/ 1416 h 2853709"/>
              <a:gd name="connsiteX2-285" fmla="*/ 3246537 w 9584491"/>
              <a:gd name="connsiteY2-286" fmla="*/ 2578617 h 2853709"/>
              <a:gd name="connsiteX3-287" fmla="*/ 9584491 w 9584491"/>
              <a:gd name="connsiteY3-288" fmla="*/ 2853709 h 2853709"/>
              <a:gd name="connsiteX0-289" fmla="*/ 0 w 9584491"/>
              <a:gd name="connsiteY0-290" fmla="*/ 2185931 h 2853709"/>
              <a:gd name="connsiteX1-291" fmla="*/ 1341630 w 9584491"/>
              <a:gd name="connsiteY1-292" fmla="*/ 1416 h 2853709"/>
              <a:gd name="connsiteX2-293" fmla="*/ 3246537 w 9584491"/>
              <a:gd name="connsiteY2-294" fmla="*/ 2578617 h 2853709"/>
              <a:gd name="connsiteX3-295" fmla="*/ 6583331 w 9584491"/>
              <a:gd name="connsiteY3-296" fmla="*/ 2775725 h 2853709"/>
              <a:gd name="connsiteX4" fmla="*/ 9584491 w 9584491"/>
              <a:gd name="connsiteY4" fmla="*/ 2853709 h 2853709"/>
              <a:gd name="connsiteX0-297" fmla="*/ 0 w 9584491"/>
              <a:gd name="connsiteY0-298" fmla="*/ 2185931 h 2853709"/>
              <a:gd name="connsiteX1-299" fmla="*/ 1341630 w 9584491"/>
              <a:gd name="connsiteY1-300" fmla="*/ 1416 h 2853709"/>
              <a:gd name="connsiteX2-301" fmla="*/ 3246537 w 9584491"/>
              <a:gd name="connsiteY2-302" fmla="*/ 2578617 h 2853709"/>
              <a:gd name="connsiteX3-303" fmla="*/ 4769771 w 9584491"/>
              <a:gd name="connsiteY3-304" fmla="*/ 809765 h 2853709"/>
              <a:gd name="connsiteX4-305" fmla="*/ 9584491 w 9584491"/>
              <a:gd name="connsiteY4-306" fmla="*/ 2853709 h 2853709"/>
              <a:gd name="connsiteX0-307" fmla="*/ 0 w 8913931"/>
              <a:gd name="connsiteY0-308" fmla="*/ 2185931 h 2640617"/>
              <a:gd name="connsiteX1-309" fmla="*/ 1341630 w 8913931"/>
              <a:gd name="connsiteY1-310" fmla="*/ 1416 h 2640617"/>
              <a:gd name="connsiteX2-311" fmla="*/ 3246537 w 8913931"/>
              <a:gd name="connsiteY2-312" fmla="*/ 2578617 h 2640617"/>
              <a:gd name="connsiteX3-313" fmla="*/ 4769771 w 8913931"/>
              <a:gd name="connsiteY3-314" fmla="*/ 809765 h 2640617"/>
              <a:gd name="connsiteX4-315" fmla="*/ 8913931 w 8913931"/>
              <a:gd name="connsiteY4-316" fmla="*/ 491509 h 2640617"/>
              <a:gd name="connsiteX0-317" fmla="*/ 0 w 8913931"/>
              <a:gd name="connsiteY0-318" fmla="*/ 2185931 h 2653923"/>
              <a:gd name="connsiteX1-319" fmla="*/ 1341630 w 8913931"/>
              <a:gd name="connsiteY1-320" fmla="*/ 1416 h 2653923"/>
              <a:gd name="connsiteX2-321" fmla="*/ 3246537 w 8913931"/>
              <a:gd name="connsiteY2-322" fmla="*/ 2578617 h 2653923"/>
              <a:gd name="connsiteX3-323" fmla="*/ 4693571 w 8913931"/>
              <a:gd name="connsiteY3-324" fmla="*/ 1266965 h 2653923"/>
              <a:gd name="connsiteX4-325" fmla="*/ 8913931 w 8913931"/>
              <a:gd name="connsiteY4-326" fmla="*/ 491509 h 2653923"/>
              <a:gd name="connsiteX0-327" fmla="*/ 0 w 8913931"/>
              <a:gd name="connsiteY0-328" fmla="*/ 2184990 h 2491774"/>
              <a:gd name="connsiteX1-329" fmla="*/ 1341630 w 8913931"/>
              <a:gd name="connsiteY1-330" fmla="*/ 475 h 2491774"/>
              <a:gd name="connsiteX2-331" fmla="*/ 2438817 w 8913931"/>
              <a:gd name="connsiteY2-332" fmla="*/ 2410036 h 2491774"/>
              <a:gd name="connsiteX3-333" fmla="*/ 4693571 w 8913931"/>
              <a:gd name="connsiteY3-334" fmla="*/ 1266024 h 2491774"/>
              <a:gd name="connsiteX4-335" fmla="*/ 8913931 w 8913931"/>
              <a:gd name="connsiteY4-336" fmla="*/ 490568 h 2491774"/>
              <a:gd name="connsiteX0-337" fmla="*/ 0 w 8913931"/>
              <a:gd name="connsiteY0-338" fmla="*/ 2108807 h 2415591"/>
              <a:gd name="connsiteX1-339" fmla="*/ 1113030 w 8913931"/>
              <a:gd name="connsiteY1-340" fmla="*/ 492 h 2415591"/>
              <a:gd name="connsiteX2-341" fmla="*/ 2438817 w 8913931"/>
              <a:gd name="connsiteY2-342" fmla="*/ 2333853 h 2415591"/>
              <a:gd name="connsiteX3-343" fmla="*/ 4693571 w 8913931"/>
              <a:gd name="connsiteY3-344" fmla="*/ 1189841 h 2415591"/>
              <a:gd name="connsiteX4-345" fmla="*/ 8913931 w 8913931"/>
              <a:gd name="connsiteY4-346" fmla="*/ 414385 h 2415591"/>
              <a:gd name="connsiteX0-347" fmla="*/ 0 w 8913931"/>
              <a:gd name="connsiteY0-348" fmla="*/ 2109211 h 2415995"/>
              <a:gd name="connsiteX1-349" fmla="*/ 1113030 w 8913931"/>
              <a:gd name="connsiteY1-350" fmla="*/ 896 h 2415995"/>
              <a:gd name="connsiteX2-351" fmla="*/ 2438817 w 8913931"/>
              <a:gd name="connsiteY2-352" fmla="*/ 2334257 h 2415995"/>
              <a:gd name="connsiteX3-353" fmla="*/ 4693571 w 8913931"/>
              <a:gd name="connsiteY3-354" fmla="*/ 1190245 h 2415995"/>
              <a:gd name="connsiteX4-355" fmla="*/ 8913931 w 8913931"/>
              <a:gd name="connsiteY4-356" fmla="*/ 414789 h 2415995"/>
              <a:gd name="connsiteX0-357" fmla="*/ 0 w 8913931"/>
              <a:gd name="connsiteY0-358" fmla="*/ 2108318 h 2211708"/>
              <a:gd name="connsiteX1-359" fmla="*/ 1113030 w 8913931"/>
              <a:gd name="connsiteY1-360" fmla="*/ 3 h 2211708"/>
              <a:gd name="connsiteX2-361" fmla="*/ 2271177 w 8913931"/>
              <a:gd name="connsiteY2-362" fmla="*/ 2120004 h 2211708"/>
              <a:gd name="connsiteX3-363" fmla="*/ 4693571 w 8913931"/>
              <a:gd name="connsiteY3-364" fmla="*/ 1189352 h 2211708"/>
              <a:gd name="connsiteX4-365" fmla="*/ 8913931 w 8913931"/>
              <a:gd name="connsiteY4-366" fmla="*/ 413896 h 2211708"/>
              <a:gd name="connsiteX0-367" fmla="*/ 0 w 8913931"/>
              <a:gd name="connsiteY0-368" fmla="*/ 2108318 h 2218576"/>
              <a:gd name="connsiteX1-369" fmla="*/ 1113030 w 8913931"/>
              <a:gd name="connsiteY1-370" fmla="*/ 3 h 2218576"/>
              <a:gd name="connsiteX2-371" fmla="*/ 2271177 w 8913931"/>
              <a:gd name="connsiteY2-372" fmla="*/ 2120004 h 2218576"/>
              <a:gd name="connsiteX3-373" fmla="*/ 4160171 w 8913931"/>
              <a:gd name="connsiteY3-374" fmla="*/ 1311272 h 2218576"/>
              <a:gd name="connsiteX4-375" fmla="*/ 8913931 w 8913931"/>
              <a:gd name="connsiteY4-376" fmla="*/ 413896 h 2218576"/>
              <a:gd name="connsiteX0-377" fmla="*/ 0 w 8913931"/>
              <a:gd name="connsiteY0-378" fmla="*/ 2108318 h 2218576"/>
              <a:gd name="connsiteX1-379" fmla="*/ 1113030 w 8913931"/>
              <a:gd name="connsiteY1-380" fmla="*/ 3 h 2218576"/>
              <a:gd name="connsiteX2-381" fmla="*/ 2271177 w 8913931"/>
              <a:gd name="connsiteY2-382" fmla="*/ 2120004 h 2218576"/>
              <a:gd name="connsiteX3-383" fmla="*/ 4160171 w 8913931"/>
              <a:gd name="connsiteY3-384" fmla="*/ 1311272 h 2218576"/>
              <a:gd name="connsiteX4-385" fmla="*/ 8913931 w 8913931"/>
              <a:gd name="connsiteY4-386" fmla="*/ 413896 h 2218576"/>
              <a:gd name="connsiteX0-387" fmla="*/ 0 w 8913931"/>
              <a:gd name="connsiteY0-388" fmla="*/ 2108318 h 2238143"/>
              <a:gd name="connsiteX1-389" fmla="*/ 1113030 w 8913931"/>
              <a:gd name="connsiteY1-390" fmla="*/ 3 h 2238143"/>
              <a:gd name="connsiteX2-391" fmla="*/ 2271177 w 8913931"/>
              <a:gd name="connsiteY2-392" fmla="*/ 2120004 h 2238143"/>
              <a:gd name="connsiteX3-393" fmla="*/ 4160171 w 8913931"/>
              <a:gd name="connsiteY3-394" fmla="*/ 1311272 h 2238143"/>
              <a:gd name="connsiteX4-395" fmla="*/ 8913931 w 8913931"/>
              <a:gd name="connsiteY4-396" fmla="*/ 413896 h 2238143"/>
              <a:gd name="connsiteX0-397" fmla="*/ 0 w 8913931"/>
              <a:gd name="connsiteY0-398" fmla="*/ 2108318 h 2275027"/>
              <a:gd name="connsiteX1-399" fmla="*/ 1113030 w 8913931"/>
              <a:gd name="connsiteY1-400" fmla="*/ 3 h 2275027"/>
              <a:gd name="connsiteX2-401" fmla="*/ 2271177 w 8913931"/>
              <a:gd name="connsiteY2-402" fmla="*/ 2120004 h 2275027"/>
              <a:gd name="connsiteX3-403" fmla="*/ 4160171 w 8913931"/>
              <a:gd name="connsiteY3-404" fmla="*/ 1311272 h 2275027"/>
              <a:gd name="connsiteX4-405" fmla="*/ 8913931 w 8913931"/>
              <a:gd name="connsiteY4-406" fmla="*/ 413896 h 2275027"/>
              <a:gd name="connsiteX0-407" fmla="*/ 0 w 8913931"/>
              <a:gd name="connsiteY0-408" fmla="*/ 2108318 h 2120004"/>
              <a:gd name="connsiteX1-409" fmla="*/ 1113030 w 8913931"/>
              <a:gd name="connsiteY1-410" fmla="*/ 3 h 2120004"/>
              <a:gd name="connsiteX2-411" fmla="*/ 2271177 w 8913931"/>
              <a:gd name="connsiteY2-412" fmla="*/ 2120004 h 2120004"/>
              <a:gd name="connsiteX3-413" fmla="*/ 4160171 w 8913931"/>
              <a:gd name="connsiteY3-414" fmla="*/ 1311272 h 2120004"/>
              <a:gd name="connsiteX4-415" fmla="*/ 8913931 w 8913931"/>
              <a:gd name="connsiteY4-416" fmla="*/ 413896 h 2120004"/>
              <a:gd name="connsiteX0-417" fmla="*/ 0 w 8913931"/>
              <a:gd name="connsiteY0-418" fmla="*/ 2108318 h 2122470"/>
              <a:gd name="connsiteX1-419" fmla="*/ 1113030 w 8913931"/>
              <a:gd name="connsiteY1-420" fmla="*/ 3 h 2122470"/>
              <a:gd name="connsiteX2-421" fmla="*/ 2271177 w 8913931"/>
              <a:gd name="connsiteY2-422" fmla="*/ 2120004 h 2122470"/>
              <a:gd name="connsiteX3-423" fmla="*/ 4160171 w 8913931"/>
              <a:gd name="connsiteY3-424" fmla="*/ 1311272 h 2122470"/>
              <a:gd name="connsiteX4-425" fmla="*/ 8913931 w 8913931"/>
              <a:gd name="connsiteY4-426" fmla="*/ 413896 h 2122470"/>
              <a:gd name="connsiteX0-427" fmla="*/ 0 w 8913931"/>
              <a:gd name="connsiteY0-428" fmla="*/ 2108318 h 2120099"/>
              <a:gd name="connsiteX1-429" fmla="*/ 1113030 w 8913931"/>
              <a:gd name="connsiteY1-430" fmla="*/ 3 h 2120099"/>
              <a:gd name="connsiteX2-431" fmla="*/ 2271177 w 8913931"/>
              <a:gd name="connsiteY2-432" fmla="*/ 2120004 h 2120099"/>
              <a:gd name="connsiteX3-433" fmla="*/ 4160171 w 8913931"/>
              <a:gd name="connsiteY3-434" fmla="*/ 1311272 h 2120099"/>
              <a:gd name="connsiteX4-435" fmla="*/ 8913931 w 8913931"/>
              <a:gd name="connsiteY4-436" fmla="*/ 413896 h 2120099"/>
              <a:gd name="connsiteX0-437" fmla="*/ 0 w 8913931"/>
              <a:gd name="connsiteY0-438" fmla="*/ 2108318 h 2142927"/>
              <a:gd name="connsiteX1-439" fmla="*/ 1113030 w 8913931"/>
              <a:gd name="connsiteY1-440" fmla="*/ 3 h 2142927"/>
              <a:gd name="connsiteX2-441" fmla="*/ 2271177 w 8913931"/>
              <a:gd name="connsiteY2-442" fmla="*/ 2120004 h 2142927"/>
              <a:gd name="connsiteX3-443" fmla="*/ 3733451 w 8913931"/>
              <a:gd name="connsiteY3-444" fmla="*/ 960752 h 2142927"/>
              <a:gd name="connsiteX4-445" fmla="*/ 8913931 w 8913931"/>
              <a:gd name="connsiteY4-446" fmla="*/ 413896 h 2142927"/>
              <a:gd name="connsiteX0-447" fmla="*/ 0 w 8593891"/>
              <a:gd name="connsiteY0-448" fmla="*/ 2502274 h 2532817"/>
              <a:gd name="connsiteX1-449" fmla="*/ 1113030 w 8593891"/>
              <a:gd name="connsiteY1-450" fmla="*/ 393959 h 2532817"/>
              <a:gd name="connsiteX2-451" fmla="*/ 2271177 w 8593891"/>
              <a:gd name="connsiteY2-452" fmla="*/ 2513960 h 2532817"/>
              <a:gd name="connsiteX3-453" fmla="*/ 3733451 w 8593891"/>
              <a:gd name="connsiteY3-454" fmla="*/ 1354708 h 2532817"/>
              <a:gd name="connsiteX4-455" fmla="*/ 8593891 w 8593891"/>
              <a:gd name="connsiteY4-456" fmla="*/ 132 h 2532817"/>
              <a:gd name="connsiteX0-457" fmla="*/ 0 w 8593891"/>
              <a:gd name="connsiteY0-458" fmla="*/ 2502272 h 2502272"/>
              <a:gd name="connsiteX1-459" fmla="*/ 1113030 w 8593891"/>
              <a:gd name="connsiteY1-460" fmla="*/ 393957 h 2502272"/>
              <a:gd name="connsiteX2-461" fmla="*/ 2286417 w 8593891"/>
              <a:gd name="connsiteY2-462" fmla="*/ 2392038 h 2502272"/>
              <a:gd name="connsiteX3-463" fmla="*/ 3733451 w 8593891"/>
              <a:gd name="connsiteY3-464" fmla="*/ 1354706 h 2502272"/>
              <a:gd name="connsiteX4-465" fmla="*/ 8593891 w 8593891"/>
              <a:gd name="connsiteY4-466" fmla="*/ 130 h 2502272"/>
              <a:gd name="connsiteX0-467" fmla="*/ 0 w 8593891"/>
              <a:gd name="connsiteY0-468" fmla="*/ 2502359 h 2502359"/>
              <a:gd name="connsiteX1-469" fmla="*/ 1113030 w 8593891"/>
              <a:gd name="connsiteY1-470" fmla="*/ 394044 h 2502359"/>
              <a:gd name="connsiteX2-471" fmla="*/ 2286417 w 8593891"/>
              <a:gd name="connsiteY2-472" fmla="*/ 2392125 h 2502359"/>
              <a:gd name="connsiteX3-473" fmla="*/ 4525931 w 8593891"/>
              <a:gd name="connsiteY3-474" fmla="*/ 958553 h 2502359"/>
              <a:gd name="connsiteX4-475" fmla="*/ 8593891 w 8593891"/>
              <a:gd name="connsiteY4-476" fmla="*/ 217 h 2502359"/>
              <a:gd name="connsiteX0-477" fmla="*/ 0 w 8593891"/>
              <a:gd name="connsiteY0-478" fmla="*/ 2502353 h 2502353"/>
              <a:gd name="connsiteX1-479" fmla="*/ 1113030 w 8593891"/>
              <a:gd name="connsiteY1-480" fmla="*/ 394038 h 2502353"/>
              <a:gd name="connsiteX2-481" fmla="*/ 2347377 w 8593891"/>
              <a:gd name="connsiteY2-482" fmla="*/ 2270199 h 2502353"/>
              <a:gd name="connsiteX3-483" fmla="*/ 4525931 w 8593891"/>
              <a:gd name="connsiteY3-484" fmla="*/ 958547 h 2502353"/>
              <a:gd name="connsiteX4-485" fmla="*/ 8593891 w 8593891"/>
              <a:gd name="connsiteY4-486" fmla="*/ 211 h 2502353"/>
              <a:gd name="connsiteX0-487" fmla="*/ 0 w 8593891"/>
              <a:gd name="connsiteY0-488" fmla="*/ 2502353 h 2502353"/>
              <a:gd name="connsiteX1-489" fmla="*/ 1113030 w 8593891"/>
              <a:gd name="connsiteY1-490" fmla="*/ 394038 h 2502353"/>
              <a:gd name="connsiteX2-491" fmla="*/ 2347377 w 8593891"/>
              <a:gd name="connsiteY2-492" fmla="*/ 2270199 h 2502353"/>
              <a:gd name="connsiteX3-493" fmla="*/ 4525931 w 8593891"/>
              <a:gd name="connsiteY3-494" fmla="*/ 958547 h 2502353"/>
              <a:gd name="connsiteX4-495" fmla="*/ 8593891 w 8593891"/>
              <a:gd name="connsiteY4-496" fmla="*/ 211 h 2502353"/>
              <a:gd name="connsiteX0-497" fmla="*/ 0 w 8593891"/>
              <a:gd name="connsiteY0-498" fmla="*/ 2502347 h 2502347"/>
              <a:gd name="connsiteX1-499" fmla="*/ 1113030 w 8593891"/>
              <a:gd name="connsiteY1-500" fmla="*/ 394032 h 2502347"/>
              <a:gd name="connsiteX2-501" fmla="*/ 1966377 w 8593891"/>
              <a:gd name="connsiteY2-502" fmla="*/ 2178753 h 2502347"/>
              <a:gd name="connsiteX3-503" fmla="*/ 4525931 w 8593891"/>
              <a:gd name="connsiteY3-504" fmla="*/ 958541 h 2502347"/>
              <a:gd name="connsiteX4-505" fmla="*/ 8593891 w 8593891"/>
              <a:gd name="connsiteY4-506" fmla="*/ 205 h 2502347"/>
              <a:gd name="connsiteX0-507" fmla="*/ 0 w 8593891"/>
              <a:gd name="connsiteY0-508" fmla="*/ 2502347 h 2502347"/>
              <a:gd name="connsiteX1-509" fmla="*/ 1113030 w 8593891"/>
              <a:gd name="connsiteY1-510" fmla="*/ 394032 h 2502347"/>
              <a:gd name="connsiteX2-511" fmla="*/ 1966377 w 8593891"/>
              <a:gd name="connsiteY2-512" fmla="*/ 2178753 h 2502347"/>
              <a:gd name="connsiteX3-513" fmla="*/ 4525931 w 8593891"/>
              <a:gd name="connsiteY3-514" fmla="*/ 958541 h 2502347"/>
              <a:gd name="connsiteX4-515" fmla="*/ 8593891 w 8593891"/>
              <a:gd name="connsiteY4-516" fmla="*/ 205 h 2502347"/>
              <a:gd name="connsiteX0-517" fmla="*/ 0 w 8685331"/>
              <a:gd name="connsiteY0-518" fmla="*/ 2243377 h 2243377"/>
              <a:gd name="connsiteX1-519" fmla="*/ 1113030 w 8685331"/>
              <a:gd name="connsiteY1-520" fmla="*/ 135062 h 2243377"/>
              <a:gd name="connsiteX2-521" fmla="*/ 1966377 w 8685331"/>
              <a:gd name="connsiteY2-522" fmla="*/ 1919783 h 2243377"/>
              <a:gd name="connsiteX3-523" fmla="*/ 4525931 w 8685331"/>
              <a:gd name="connsiteY3-524" fmla="*/ 699571 h 2243377"/>
              <a:gd name="connsiteX4-525" fmla="*/ 8685331 w 8685331"/>
              <a:gd name="connsiteY4-526" fmla="*/ 315 h 2243377"/>
              <a:gd name="connsiteX0-527" fmla="*/ 0 w 8685331"/>
              <a:gd name="connsiteY0-528" fmla="*/ 2243377 h 2243377"/>
              <a:gd name="connsiteX1-529" fmla="*/ 1113030 w 8685331"/>
              <a:gd name="connsiteY1-530" fmla="*/ 135062 h 2243377"/>
              <a:gd name="connsiteX2-531" fmla="*/ 3152859 w 8685331"/>
              <a:gd name="connsiteY2-532" fmla="*/ 1673586 h 2243377"/>
              <a:gd name="connsiteX3-533" fmla="*/ 4525931 w 8685331"/>
              <a:gd name="connsiteY3-534" fmla="*/ 699571 h 2243377"/>
              <a:gd name="connsiteX4-535" fmla="*/ 8685331 w 8685331"/>
              <a:gd name="connsiteY4-536" fmla="*/ 315 h 2243377"/>
              <a:gd name="connsiteX0-537" fmla="*/ 0 w 8685331"/>
              <a:gd name="connsiteY0-538" fmla="*/ 2243377 h 2243377"/>
              <a:gd name="connsiteX1-539" fmla="*/ 1345891 w 8685331"/>
              <a:gd name="connsiteY1-540" fmla="*/ 104287 h 2243377"/>
              <a:gd name="connsiteX2-541" fmla="*/ 3152859 w 8685331"/>
              <a:gd name="connsiteY2-542" fmla="*/ 1673586 h 2243377"/>
              <a:gd name="connsiteX3-543" fmla="*/ 4525931 w 8685331"/>
              <a:gd name="connsiteY3-544" fmla="*/ 699571 h 2243377"/>
              <a:gd name="connsiteX4-545" fmla="*/ 8685331 w 8685331"/>
              <a:gd name="connsiteY4-546" fmla="*/ 315 h 2243377"/>
              <a:gd name="connsiteX0-547" fmla="*/ 0 w 8685331"/>
              <a:gd name="connsiteY0-548" fmla="*/ 2243377 h 2243377"/>
              <a:gd name="connsiteX1-549" fmla="*/ 1345891 w 8685331"/>
              <a:gd name="connsiteY1-550" fmla="*/ 104287 h 2243377"/>
              <a:gd name="connsiteX2-551" fmla="*/ 3319189 w 8685331"/>
              <a:gd name="connsiteY2-552" fmla="*/ 1412001 h 2243377"/>
              <a:gd name="connsiteX3-553" fmla="*/ 4525931 w 8685331"/>
              <a:gd name="connsiteY3-554" fmla="*/ 699571 h 2243377"/>
              <a:gd name="connsiteX4-555" fmla="*/ 8685331 w 8685331"/>
              <a:gd name="connsiteY4-556" fmla="*/ 315 h 2243377"/>
              <a:gd name="connsiteX0-557" fmla="*/ 0 w 8685331"/>
              <a:gd name="connsiteY0-558" fmla="*/ 2243377 h 2243377"/>
              <a:gd name="connsiteX1-559" fmla="*/ 1345891 w 8685331"/>
              <a:gd name="connsiteY1-560" fmla="*/ 104287 h 2243377"/>
              <a:gd name="connsiteX2-561" fmla="*/ 3319189 w 8685331"/>
              <a:gd name="connsiteY2-562" fmla="*/ 1412001 h 2243377"/>
              <a:gd name="connsiteX3-563" fmla="*/ 4525931 w 8685331"/>
              <a:gd name="connsiteY3-564" fmla="*/ 699571 h 2243377"/>
              <a:gd name="connsiteX4-565" fmla="*/ 8685331 w 8685331"/>
              <a:gd name="connsiteY4-566" fmla="*/ 315 h 2243377"/>
              <a:gd name="connsiteX0-567" fmla="*/ 0 w 8685331"/>
              <a:gd name="connsiteY0-568" fmla="*/ 2243432 h 2243432"/>
              <a:gd name="connsiteX1-569" fmla="*/ 1345891 w 8685331"/>
              <a:gd name="connsiteY1-570" fmla="*/ 104342 h 2243432"/>
              <a:gd name="connsiteX2-571" fmla="*/ 3319189 w 8685331"/>
              <a:gd name="connsiteY2-572" fmla="*/ 1412056 h 2243432"/>
              <a:gd name="connsiteX3-573" fmla="*/ 6821276 w 8685331"/>
              <a:gd name="connsiteY3-574" fmla="*/ 638077 h 2243432"/>
              <a:gd name="connsiteX4-575" fmla="*/ 8685331 w 8685331"/>
              <a:gd name="connsiteY4-576" fmla="*/ 370 h 2243432"/>
              <a:gd name="connsiteX0-577" fmla="*/ 0 w 8685331"/>
              <a:gd name="connsiteY0-578" fmla="*/ 2243495 h 2243495"/>
              <a:gd name="connsiteX1-579" fmla="*/ 1345891 w 8685331"/>
              <a:gd name="connsiteY1-580" fmla="*/ 104405 h 2243495"/>
              <a:gd name="connsiteX2-581" fmla="*/ 3319189 w 8685331"/>
              <a:gd name="connsiteY2-582" fmla="*/ 1412119 h 2243495"/>
              <a:gd name="connsiteX3-583" fmla="*/ 6821276 w 8685331"/>
              <a:gd name="connsiteY3-584" fmla="*/ 638140 h 2243495"/>
              <a:gd name="connsiteX4-585" fmla="*/ 8685331 w 8685331"/>
              <a:gd name="connsiteY4-586" fmla="*/ 433 h 2243495"/>
              <a:gd name="connsiteX0-587" fmla="*/ 0 w 8685331"/>
              <a:gd name="connsiteY0-588" fmla="*/ 2243062 h 2243062"/>
              <a:gd name="connsiteX1-589" fmla="*/ 1345891 w 8685331"/>
              <a:gd name="connsiteY1-590" fmla="*/ 103972 h 2243062"/>
              <a:gd name="connsiteX2-591" fmla="*/ 3319189 w 8685331"/>
              <a:gd name="connsiteY2-592" fmla="*/ 1411686 h 2243062"/>
              <a:gd name="connsiteX3-593" fmla="*/ 6821276 w 8685331"/>
              <a:gd name="connsiteY3-594" fmla="*/ 637707 h 2243062"/>
              <a:gd name="connsiteX4-595" fmla="*/ 8685331 w 8685331"/>
              <a:gd name="connsiteY4-596" fmla="*/ 0 h 2243062"/>
              <a:gd name="connsiteX0-597" fmla="*/ 0 w 8685331"/>
              <a:gd name="connsiteY0-598" fmla="*/ 2243062 h 2243062"/>
              <a:gd name="connsiteX1-599" fmla="*/ 1345891 w 8685331"/>
              <a:gd name="connsiteY1-600" fmla="*/ 103972 h 2243062"/>
              <a:gd name="connsiteX2-601" fmla="*/ 3319189 w 8685331"/>
              <a:gd name="connsiteY2-602" fmla="*/ 1411686 h 2243062"/>
              <a:gd name="connsiteX3-603" fmla="*/ 6898897 w 8685331"/>
              <a:gd name="connsiteY3-604" fmla="*/ 376122 h 2243062"/>
              <a:gd name="connsiteX4-605" fmla="*/ 8685331 w 8685331"/>
              <a:gd name="connsiteY4-606" fmla="*/ 0 h 2243062"/>
              <a:gd name="connsiteX0-607" fmla="*/ 0 w 8685331"/>
              <a:gd name="connsiteY0-608" fmla="*/ 2243062 h 2243062"/>
              <a:gd name="connsiteX1-609" fmla="*/ 1345891 w 8685331"/>
              <a:gd name="connsiteY1-610" fmla="*/ 103972 h 2243062"/>
              <a:gd name="connsiteX2-611" fmla="*/ 3319189 w 8685331"/>
              <a:gd name="connsiteY2-612" fmla="*/ 1411686 h 2243062"/>
              <a:gd name="connsiteX3-613" fmla="*/ 6898897 w 8685331"/>
              <a:gd name="connsiteY3-614" fmla="*/ 376122 h 2243062"/>
              <a:gd name="connsiteX4-615" fmla="*/ 8685331 w 8685331"/>
              <a:gd name="connsiteY4-616" fmla="*/ 0 h 2243062"/>
              <a:gd name="connsiteX0-617" fmla="*/ 0 w 8685331"/>
              <a:gd name="connsiteY0-618" fmla="*/ 2243062 h 2243062"/>
              <a:gd name="connsiteX1-619" fmla="*/ 1345891 w 8685331"/>
              <a:gd name="connsiteY1-620" fmla="*/ 103972 h 2243062"/>
              <a:gd name="connsiteX2-621" fmla="*/ 3319189 w 8685331"/>
              <a:gd name="connsiteY2-622" fmla="*/ 1411686 h 2243062"/>
              <a:gd name="connsiteX3-623" fmla="*/ 6898897 w 8685331"/>
              <a:gd name="connsiteY3-624" fmla="*/ 376122 h 2243062"/>
              <a:gd name="connsiteX4-625" fmla="*/ 8685331 w 8685331"/>
              <a:gd name="connsiteY4-626" fmla="*/ 0 h 2243062"/>
              <a:gd name="connsiteX0-627" fmla="*/ 0 w 8685331"/>
              <a:gd name="connsiteY0-628" fmla="*/ 2243062 h 2243062"/>
              <a:gd name="connsiteX1-629" fmla="*/ 1345891 w 8685331"/>
              <a:gd name="connsiteY1-630" fmla="*/ 103972 h 2243062"/>
              <a:gd name="connsiteX2-631" fmla="*/ 3319189 w 8685331"/>
              <a:gd name="connsiteY2-632" fmla="*/ 1411686 h 2243062"/>
              <a:gd name="connsiteX3-633" fmla="*/ 7176112 w 8685331"/>
              <a:gd name="connsiteY3-634" fmla="*/ 314573 h 2243062"/>
              <a:gd name="connsiteX4-635" fmla="*/ 8685331 w 8685331"/>
              <a:gd name="connsiteY4-636" fmla="*/ 0 h 2243062"/>
              <a:gd name="connsiteX0-637" fmla="*/ 0 w 8685331"/>
              <a:gd name="connsiteY0-638" fmla="*/ 2243062 h 2243062"/>
              <a:gd name="connsiteX1-639" fmla="*/ 1345891 w 8685331"/>
              <a:gd name="connsiteY1-640" fmla="*/ 103972 h 2243062"/>
              <a:gd name="connsiteX2-641" fmla="*/ 3319189 w 8685331"/>
              <a:gd name="connsiteY2-642" fmla="*/ 1411686 h 2243062"/>
              <a:gd name="connsiteX3-643" fmla="*/ 7176112 w 8685331"/>
              <a:gd name="connsiteY3-644" fmla="*/ 314573 h 2243062"/>
              <a:gd name="connsiteX4-645" fmla="*/ 8685331 w 8685331"/>
              <a:gd name="connsiteY4-646" fmla="*/ 0 h 2243062"/>
              <a:gd name="connsiteX0-647" fmla="*/ 0 w 8685331"/>
              <a:gd name="connsiteY0-648" fmla="*/ 2243062 h 2243062"/>
              <a:gd name="connsiteX1-649" fmla="*/ 1345891 w 8685331"/>
              <a:gd name="connsiteY1-650" fmla="*/ 103972 h 2243062"/>
              <a:gd name="connsiteX2-651" fmla="*/ 3319189 w 8685331"/>
              <a:gd name="connsiteY2-652" fmla="*/ 1411686 h 2243062"/>
              <a:gd name="connsiteX3-653" fmla="*/ 7043049 w 8685331"/>
              <a:gd name="connsiteY3-654" fmla="*/ 383816 h 2243062"/>
              <a:gd name="connsiteX4-655" fmla="*/ 8685331 w 8685331"/>
              <a:gd name="connsiteY4-656" fmla="*/ 0 h 2243062"/>
              <a:gd name="connsiteX0-657" fmla="*/ 0 w 8685331"/>
              <a:gd name="connsiteY0-658" fmla="*/ 2243062 h 2243062"/>
              <a:gd name="connsiteX1-659" fmla="*/ 1345891 w 8685331"/>
              <a:gd name="connsiteY1-660" fmla="*/ 103972 h 2243062"/>
              <a:gd name="connsiteX2-661" fmla="*/ 3319189 w 8685331"/>
              <a:gd name="connsiteY2-662" fmla="*/ 1411686 h 2243062"/>
              <a:gd name="connsiteX3-663" fmla="*/ 6932163 w 8685331"/>
              <a:gd name="connsiteY3-664" fmla="*/ 576158 h 2243062"/>
              <a:gd name="connsiteX4-665" fmla="*/ 8685331 w 8685331"/>
              <a:gd name="connsiteY4-666" fmla="*/ 0 h 2243062"/>
              <a:gd name="connsiteX0-667" fmla="*/ 0 w 8685331"/>
              <a:gd name="connsiteY0-668" fmla="*/ 2243062 h 2243062"/>
              <a:gd name="connsiteX1-669" fmla="*/ 1345891 w 8685331"/>
              <a:gd name="connsiteY1-670" fmla="*/ 103972 h 2243062"/>
              <a:gd name="connsiteX2-671" fmla="*/ 3319189 w 8685331"/>
              <a:gd name="connsiteY2-672" fmla="*/ 1411686 h 2243062"/>
              <a:gd name="connsiteX3-673" fmla="*/ 6932163 w 8685331"/>
              <a:gd name="connsiteY3-674" fmla="*/ 576158 h 2243062"/>
              <a:gd name="connsiteX4-675" fmla="*/ 8685331 w 8685331"/>
              <a:gd name="connsiteY4-676" fmla="*/ 0 h 2243062"/>
              <a:gd name="connsiteX0-677" fmla="*/ 0 w 8685331"/>
              <a:gd name="connsiteY0-678" fmla="*/ 2243062 h 2243062"/>
              <a:gd name="connsiteX1-679" fmla="*/ 1345891 w 8685331"/>
              <a:gd name="connsiteY1-680" fmla="*/ 103972 h 2243062"/>
              <a:gd name="connsiteX2-681" fmla="*/ 3319189 w 8685331"/>
              <a:gd name="connsiteY2-682" fmla="*/ 1411686 h 2243062"/>
              <a:gd name="connsiteX3-683" fmla="*/ 6932163 w 8685331"/>
              <a:gd name="connsiteY3-684" fmla="*/ 576158 h 2243062"/>
              <a:gd name="connsiteX4-685" fmla="*/ 8685331 w 8685331"/>
              <a:gd name="connsiteY4-686" fmla="*/ 0 h 2243062"/>
              <a:gd name="connsiteX0-687" fmla="*/ 0 w 8685331"/>
              <a:gd name="connsiteY0-688" fmla="*/ 2243062 h 2243062"/>
              <a:gd name="connsiteX1-689" fmla="*/ 1345891 w 8685331"/>
              <a:gd name="connsiteY1-690" fmla="*/ 103972 h 2243062"/>
              <a:gd name="connsiteX2-691" fmla="*/ 3319189 w 8685331"/>
              <a:gd name="connsiteY2-692" fmla="*/ 1411686 h 2243062"/>
              <a:gd name="connsiteX3-693" fmla="*/ 6932163 w 8685331"/>
              <a:gd name="connsiteY3-694" fmla="*/ 576158 h 2243062"/>
              <a:gd name="connsiteX4-695" fmla="*/ 8685331 w 8685331"/>
              <a:gd name="connsiteY4-696" fmla="*/ 0 h 2243062"/>
              <a:gd name="connsiteX0-697" fmla="*/ 0 w 8685331"/>
              <a:gd name="connsiteY0-698" fmla="*/ 2243062 h 2243062"/>
              <a:gd name="connsiteX1-699" fmla="*/ 1345891 w 8685331"/>
              <a:gd name="connsiteY1-700" fmla="*/ 103972 h 2243062"/>
              <a:gd name="connsiteX2-701" fmla="*/ 3319189 w 8685331"/>
              <a:gd name="connsiteY2-702" fmla="*/ 1411686 h 2243062"/>
              <a:gd name="connsiteX3-703" fmla="*/ 8685331 w 8685331"/>
              <a:gd name="connsiteY3-704" fmla="*/ 0 h 2243062"/>
              <a:gd name="connsiteX0-705" fmla="*/ 0 w 8485736"/>
              <a:gd name="connsiteY0-706" fmla="*/ 2148615 h 2148615"/>
              <a:gd name="connsiteX1-707" fmla="*/ 1345891 w 8485736"/>
              <a:gd name="connsiteY1-708" fmla="*/ 9525 h 2148615"/>
              <a:gd name="connsiteX2-709" fmla="*/ 3319189 w 8485736"/>
              <a:gd name="connsiteY2-710" fmla="*/ 1317239 h 2148615"/>
              <a:gd name="connsiteX3-711" fmla="*/ 8485736 w 8485736"/>
              <a:gd name="connsiteY3-712" fmla="*/ 174831 h 2148615"/>
              <a:gd name="connsiteX0-713" fmla="*/ 0 w 8485736"/>
              <a:gd name="connsiteY0-714" fmla="*/ 2148615 h 2148615"/>
              <a:gd name="connsiteX1-715" fmla="*/ 1345891 w 8485736"/>
              <a:gd name="connsiteY1-716" fmla="*/ 9525 h 2148615"/>
              <a:gd name="connsiteX2-717" fmla="*/ 3319189 w 8485736"/>
              <a:gd name="connsiteY2-718" fmla="*/ 1317239 h 2148615"/>
              <a:gd name="connsiteX3-719" fmla="*/ 8485736 w 8485736"/>
              <a:gd name="connsiteY3-720" fmla="*/ 174831 h 2148615"/>
            </a:gdLst>
            <a:ahLst/>
            <a:cxnLst>
              <a:cxn ang="0">
                <a:pos x="connsiteX0-1" y="connsiteY0-2"/>
              </a:cxn>
              <a:cxn ang="0">
                <a:pos x="connsiteX1-3" y="connsiteY1-4"/>
              </a:cxn>
              <a:cxn ang="0">
                <a:pos x="connsiteX2-5" y="connsiteY2-6"/>
              </a:cxn>
              <a:cxn ang="0">
                <a:pos x="connsiteX3-7" y="connsiteY3-8"/>
              </a:cxn>
            </a:cxnLst>
            <a:rect l="l" t="t" r="r" b="b"/>
            <a:pathLst>
              <a:path w="8485736" h="2148615">
                <a:moveTo>
                  <a:pt x="0" y="2148615"/>
                </a:moveTo>
                <a:cubicBezTo>
                  <a:pt x="865892" y="1149558"/>
                  <a:pt x="792693" y="148088"/>
                  <a:pt x="1345891" y="9525"/>
                </a:cubicBezTo>
                <a:cubicBezTo>
                  <a:pt x="1899089" y="-129038"/>
                  <a:pt x="2129215" y="1289688"/>
                  <a:pt x="3319189" y="1317239"/>
                </a:cubicBezTo>
                <a:cubicBezTo>
                  <a:pt x="4509163" y="1344790"/>
                  <a:pt x="6669207" y="361221"/>
                  <a:pt x="8485736" y="174831"/>
                </a:cubicBezTo>
              </a:path>
            </a:pathLst>
          </a:custGeom>
          <a:noFill/>
          <a:ln w="28575">
            <a:gradFill>
              <a:gsLst>
                <a:gs pos="23000">
                  <a:schemeClr val="accent1"/>
                </a:gs>
                <a:gs pos="100000">
                  <a:schemeClr val="tx1"/>
                </a:gs>
              </a:gsLst>
              <a:lin ang="3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
        <p:nvSpPr>
          <p:cNvPr id="11" name="Arrow: Left 10"/>
          <p:cNvSpPr/>
          <p:nvPr/>
        </p:nvSpPr>
        <p:spPr bwMode="auto">
          <a:xfrm>
            <a:off x="1334367" y="3962163"/>
            <a:ext cx="3792804" cy="1335750"/>
          </a:xfrm>
          <a:prstGeom prst="leftArrow">
            <a:avLst/>
          </a:prstGeom>
          <a:solidFill>
            <a:schemeClr val="accent3">
              <a:lumMod val="20000"/>
              <a:lumOff val="80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rPr>
              <a:t>INCREASE COMPETITIVE ADVANTAGE</a:t>
            </a:r>
            <a:endParaRPr kumimoji="0" lang="en-US" sz="1800" b="1" i="0" u="none" strike="noStrike" kern="1200" cap="none" spc="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P spid="34" grpId="0" animBg="1"/>
      <p:bldP spid="35" grpId="0"/>
      <p:bldP spid="36" grpId="0"/>
      <p:bldP spid="37" grpId="0" animBg="1"/>
      <p:bldP spid="8" grpId="0" animBg="1"/>
      <p:bldP spid="12"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923330"/>
          </a:xfrm>
        </p:spPr>
        <p:txBody>
          <a:bodyPr/>
          <a:lstStyle/>
          <a:p>
            <a:r>
              <a:rPr lang="en-US"/>
              <a:t>Three Major Forces in Digital Transformation</a:t>
            </a:r>
            <a:br>
              <a:rPr lang="en-US"/>
            </a:br>
            <a:r>
              <a:rPr lang="en-US" sz="2400" i="1"/>
              <a:t>Adoption Speed impacts Benefit/Risk curve</a:t>
            </a:r>
            <a:endParaRPr lang="en-US" sz="2400" i="1"/>
          </a:p>
        </p:txBody>
      </p:sp>
      <p:sp>
        <p:nvSpPr>
          <p:cNvPr id="7" name="Arrow: Up 6"/>
          <p:cNvSpPr/>
          <p:nvPr/>
        </p:nvSpPr>
        <p:spPr bwMode="auto">
          <a:xfrm>
            <a:off x="2911646" y="2052518"/>
            <a:ext cx="1371600" cy="3127885"/>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3" name="Arrow: Up 32"/>
          <p:cNvSpPr/>
          <p:nvPr/>
        </p:nvSpPr>
        <p:spPr bwMode="auto">
          <a:xfrm rot="10800000">
            <a:off x="5132854" y="1742083"/>
            <a:ext cx="1371600" cy="1335751"/>
          </a:xfrm>
          <a:prstGeom prst="up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4" name="Arrow: Up 33"/>
          <p:cNvSpPr/>
          <p:nvPr/>
        </p:nvSpPr>
        <p:spPr bwMode="auto">
          <a:xfrm>
            <a:off x="6271772" y="2825633"/>
            <a:ext cx="1371600" cy="2354770"/>
          </a:xfrm>
          <a:prstGeom prst="up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5" name="TextBox 34"/>
          <p:cNvSpPr txBox="1"/>
          <p:nvPr/>
        </p:nvSpPr>
        <p:spPr>
          <a:xfrm>
            <a:off x="2408643" y="5419773"/>
            <a:ext cx="2377606"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REALIZE VALUE FROM NEW TECHNOLOGY</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36" name="TextBox 35"/>
          <p:cNvSpPr txBox="1"/>
          <p:nvPr/>
        </p:nvSpPr>
        <p:spPr>
          <a:xfrm>
            <a:off x="4628122" y="3348339"/>
            <a:ext cx="158808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INCREASED RISK FROM NEW THREATS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37" name="TextBox 36"/>
          <p:cNvSpPr txBox="1"/>
          <p:nvPr/>
        </p:nvSpPr>
        <p:spPr>
          <a:xfrm>
            <a:off x="5916043" y="5303552"/>
            <a:ext cx="2083058" cy="492443"/>
          </a:xfrm>
          <a:prstGeom prst="rect">
            <a:avLst/>
          </a:prstGeom>
          <a:solidFill>
            <a:srgbClr val="EAEAE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1A1A1A"/>
                    </a:gs>
                    <a:gs pos="100000">
                      <a:srgbClr val="1A1A1A"/>
                    </a:gs>
                  </a:gsLst>
                  <a:lin ang="5400000" scaled="1"/>
                </a:gradFill>
                <a:effectLst/>
                <a:uLnTx/>
                <a:uFillTx/>
                <a:latin typeface="Segoe UI Black" panose="020B0A02040204020203" pitchFamily="34" charset="0"/>
                <a:ea typeface="Segoe UI Black" panose="020B0A02040204020203" pitchFamily="34" charset="0"/>
                <a:cs typeface="Segoe UI Black" panose="020B0A02040204020203" pitchFamily="34" charset="0"/>
              </a:rPr>
              <a:t>NEW CONTROLS AND APPROACHES</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12" name="Freeform: Shape 11"/>
          <p:cNvSpPr/>
          <p:nvPr/>
        </p:nvSpPr>
        <p:spPr bwMode="auto">
          <a:xfrm>
            <a:off x="1869440" y="1972636"/>
            <a:ext cx="9690931" cy="3216583"/>
          </a:xfrm>
          <a:custGeom>
            <a:avLst/>
            <a:gdLst>
              <a:gd name="connsiteX0" fmla="*/ 0 w 9389327"/>
              <a:gd name="connsiteY0" fmla="*/ 2475870 h 2542734"/>
              <a:gd name="connsiteX1" fmla="*/ 1226634 w 9389327"/>
              <a:gd name="connsiteY1" fmla="*/ 299 h 2542734"/>
              <a:gd name="connsiteX2" fmla="*/ 2821259 w 9389327"/>
              <a:gd name="connsiteY2" fmla="*/ 2308602 h 2542734"/>
              <a:gd name="connsiteX3" fmla="*/ 9389327 w 9389327"/>
              <a:gd name="connsiteY3" fmla="*/ 2464719 h 2542734"/>
              <a:gd name="connsiteX0-1" fmla="*/ 0 w 9734101"/>
              <a:gd name="connsiteY0-2" fmla="*/ 2596361 h 2596361"/>
              <a:gd name="connsiteX1-3" fmla="*/ 1571408 w 9734101"/>
              <a:gd name="connsiteY1-4" fmla="*/ 868 h 2596361"/>
              <a:gd name="connsiteX2-5" fmla="*/ 3166033 w 9734101"/>
              <a:gd name="connsiteY2-6" fmla="*/ 2309171 h 2596361"/>
              <a:gd name="connsiteX3-7" fmla="*/ 9734101 w 9734101"/>
              <a:gd name="connsiteY3-8" fmla="*/ 2465288 h 2596361"/>
              <a:gd name="connsiteX0-9" fmla="*/ 0 w 9734101"/>
              <a:gd name="connsiteY0-10" fmla="*/ 2595881 h 2595881"/>
              <a:gd name="connsiteX1-11" fmla="*/ 1571408 w 9734101"/>
              <a:gd name="connsiteY1-12" fmla="*/ 388 h 2595881"/>
              <a:gd name="connsiteX2-13" fmla="*/ 3166033 w 9734101"/>
              <a:gd name="connsiteY2-14" fmla="*/ 2308691 h 2595881"/>
              <a:gd name="connsiteX3-15" fmla="*/ 9734101 w 9734101"/>
              <a:gd name="connsiteY3-16" fmla="*/ 2464808 h 2595881"/>
              <a:gd name="connsiteX0-17" fmla="*/ 0 w 9734101"/>
              <a:gd name="connsiteY0-18" fmla="*/ 2596459 h 2596459"/>
              <a:gd name="connsiteX1-19" fmla="*/ 1571408 w 9734101"/>
              <a:gd name="connsiteY1-20" fmla="*/ 966 h 2596459"/>
              <a:gd name="connsiteX2-21" fmla="*/ 4725010 w 9734101"/>
              <a:gd name="connsiteY2-22" fmla="*/ 2294278 h 2596459"/>
              <a:gd name="connsiteX3-23" fmla="*/ 9734101 w 9734101"/>
              <a:gd name="connsiteY3-24" fmla="*/ 2465386 h 2596459"/>
              <a:gd name="connsiteX0-25" fmla="*/ 0 w 9734101"/>
              <a:gd name="connsiteY0-26" fmla="*/ 2431640 h 2431640"/>
              <a:gd name="connsiteX1-27" fmla="*/ 1466477 w 9734101"/>
              <a:gd name="connsiteY1-28" fmla="*/ 1039 h 2431640"/>
              <a:gd name="connsiteX2-29" fmla="*/ 4725010 w 9734101"/>
              <a:gd name="connsiteY2-30" fmla="*/ 2129459 h 2431640"/>
              <a:gd name="connsiteX3-31" fmla="*/ 9734101 w 9734101"/>
              <a:gd name="connsiteY3-32" fmla="*/ 2300567 h 2431640"/>
              <a:gd name="connsiteX0-33" fmla="*/ 0 w 9734101"/>
              <a:gd name="connsiteY0-34" fmla="*/ 2430614 h 2430614"/>
              <a:gd name="connsiteX1-35" fmla="*/ 1466477 w 9734101"/>
              <a:gd name="connsiteY1-36" fmla="*/ 13 h 2430614"/>
              <a:gd name="connsiteX2-37" fmla="*/ 4725010 w 9734101"/>
              <a:gd name="connsiteY2-38" fmla="*/ 2128433 h 2430614"/>
              <a:gd name="connsiteX3-39" fmla="*/ 9734101 w 9734101"/>
              <a:gd name="connsiteY3-40" fmla="*/ 2299541 h 2430614"/>
              <a:gd name="connsiteX0-41" fmla="*/ 0 w 9719111"/>
              <a:gd name="connsiteY0-42" fmla="*/ 2430614 h 2430614"/>
              <a:gd name="connsiteX1-43" fmla="*/ 1466477 w 9719111"/>
              <a:gd name="connsiteY1-44" fmla="*/ 13 h 2430614"/>
              <a:gd name="connsiteX2-45" fmla="*/ 4725010 w 9719111"/>
              <a:gd name="connsiteY2-46" fmla="*/ 2128433 h 2430614"/>
              <a:gd name="connsiteX3-47" fmla="*/ 9719111 w 9719111"/>
              <a:gd name="connsiteY3-48" fmla="*/ 2374492 h 2430614"/>
              <a:gd name="connsiteX0-49" fmla="*/ 0 w 9719111"/>
              <a:gd name="connsiteY0-50" fmla="*/ 2325684 h 2325684"/>
              <a:gd name="connsiteX1-51" fmla="*/ 1616379 w 9719111"/>
              <a:gd name="connsiteY1-52" fmla="*/ 14 h 2325684"/>
              <a:gd name="connsiteX2-53" fmla="*/ 4725010 w 9719111"/>
              <a:gd name="connsiteY2-54" fmla="*/ 2023503 h 2325684"/>
              <a:gd name="connsiteX3-55" fmla="*/ 9719111 w 9719111"/>
              <a:gd name="connsiteY3-56" fmla="*/ 2269562 h 2325684"/>
              <a:gd name="connsiteX0-57" fmla="*/ 0 w 9719111"/>
              <a:gd name="connsiteY0-58" fmla="*/ 2325684 h 2325684"/>
              <a:gd name="connsiteX1-59" fmla="*/ 1616379 w 9719111"/>
              <a:gd name="connsiteY1-60" fmla="*/ 14 h 2325684"/>
              <a:gd name="connsiteX2-61" fmla="*/ 4725010 w 9719111"/>
              <a:gd name="connsiteY2-62" fmla="*/ 2023503 h 2325684"/>
              <a:gd name="connsiteX3-63" fmla="*/ 9719111 w 9719111"/>
              <a:gd name="connsiteY3-64" fmla="*/ 2269562 h 2325684"/>
              <a:gd name="connsiteX0-65" fmla="*/ 0 w 9719111"/>
              <a:gd name="connsiteY0-66" fmla="*/ 2340673 h 2340673"/>
              <a:gd name="connsiteX1-67" fmla="*/ 1196654 w 9719111"/>
              <a:gd name="connsiteY1-68" fmla="*/ 13 h 2340673"/>
              <a:gd name="connsiteX2-69" fmla="*/ 4725010 w 9719111"/>
              <a:gd name="connsiteY2-70" fmla="*/ 2038492 h 2340673"/>
              <a:gd name="connsiteX3-71" fmla="*/ 9719111 w 9719111"/>
              <a:gd name="connsiteY3-72" fmla="*/ 2284551 h 2340673"/>
              <a:gd name="connsiteX0-73" fmla="*/ 0 w 9719111"/>
              <a:gd name="connsiteY0-74" fmla="*/ 2340720 h 2340720"/>
              <a:gd name="connsiteX1-75" fmla="*/ 1196654 w 9719111"/>
              <a:gd name="connsiteY1-76" fmla="*/ 60 h 2340720"/>
              <a:gd name="connsiteX2-77" fmla="*/ 4725010 w 9719111"/>
              <a:gd name="connsiteY2-78" fmla="*/ 2038539 h 2340720"/>
              <a:gd name="connsiteX3-79" fmla="*/ 9719111 w 9719111"/>
              <a:gd name="connsiteY3-80" fmla="*/ 2284598 h 2340720"/>
              <a:gd name="connsiteX0-81" fmla="*/ 0 w 9719111"/>
              <a:gd name="connsiteY0-82" fmla="*/ 2310742 h 2310742"/>
              <a:gd name="connsiteX1-83" fmla="*/ 1526438 w 9719111"/>
              <a:gd name="connsiteY1-84" fmla="*/ 63 h 2310742"/>
              <a:gd name="connsiteX2-85" fmla="*/ 4725010 w 9719111"/>
              <a:gd name="connsiteY2-86" fmla="*/ 2008561 h 2310742"/>
              <a:gd name="connsiteX3-87" fmla="*/ 9719111 w 9719111"/>
              <a:gd name="connsiteY3-88" fmla="*/ 2254620 h 2310742"/>
              <a:gd name="connsiteX0-89" fmla="*/ 0 w 9719111"/>
              <a:gd name="connsiteY0-90" fmla="*/ 2312559 h 2312559"/>
              <a:gd name="connsiteX1-91" fmla="*/ 1526438 w 9719111"/>
              <a:gd name="connsiteY1-92" fmla="*/ 1880 h 2312559"/>
              <a:gd name="connsiteX2-93" fmla="*/ 4725010 w 9719111"/>
              <a:gd name="connsiteY2-94" fmla="*/ 2010378 h 2312559"/>
              <a:gd name="connsiteX3-95" fmla="*/ 9719111 w 9719111"/>
              <a:gd name="connsiteY3-96" fmla="*/ 2256437 h 2312559"/>
              <a:gd name="connsiteX0-97" fmla="*/ 0 w 9719111"/>
              <a:gd name="connsiteY0-98" fmla="*/ 2347438 h 2347438"/>
              <a:gd name="connsiteX1-99" fmla="*/ 1526438 w 9719111"/>
              <a:gd name="connsiteY1-100" fmla="*/ 36759 h 2347438"/>
              <a:gd name="connsiteX2-101" fmla="*/ 4725010 w 9719111"/>
              <a:gd name="connsiteY2-102" fmla="*/ 2045257 h 2347438"/>
              <a:gd name="connsiteX3-103" fmla="*/ 9719111 w 9719111"/>
              <a:gd name="connsiteY3-104" fmla="*/ 2291316 h 2347438"/>
              <a:gd name="connsiteX0-105" fmla="*/ 0 w 9719111"/>
              <a:gd name="connsiteY0-106" fmla="*/ 2354290 h 2354290"/>
              <a:gd name="connsiteX1-107" fmla="*/ 1526438 w 9719111"/>
              <a:gd name="connsiteY1-108" fmla="*/ 43611 h 2354290"/>
              <a:gd name="connsiteX2-109" fmla="*/ 4725010 w 9719111"/>
              <a:gd name="connsiteY2-110" fmla="*/ 2052109 h 2354290"/>
              <a:gd name="connsiteX3-111" fmla="*/ 9719111 w 9719111"/>
              <a:gd name="connsiteY3-112" fmla="*/ 2298168 h 2354290"/>
              <a:gd name="connsiteX0-113" fmla="*/ 0 w 9706411"/>
              <a:gd name="connsiteY0-114" fmla="*/ 2354290 h 2354290"/>
              <a:gd name="connsiteX1-115" fmla="*/ 1526438 w 9706411"/>
              <a:gd name="connsiteY1-116" fmla="*/ 43611 h 2354290"/>
              <a:gd name="connsiteX2-117" fmla="*/ 4725010 w 9706411"/>
              <a:gd name="connsiteY2-118" fmla="*/ 2052109 h 2354290"/>
              <a:gd name="connsiteX3-119" fmla="*/ 9706411 w 9706411"/>
              <a:gd name="connsiteY3-120" fmla="*/ 2336268 h 2354290"/>
              <a:gd name="connsiteX0-121" fmla="*/ 0 w 9706411"/>
              <a:gd name="connsiteY0-122" fmla="*/ 2354290 h 2370430"/>
              <a:gd name="connsiteX1-123" fmla="*/ 1526438 w 9706411"/>
              <a:gd name="connsiteY1-124" fmla="*/ 43611 h 2370430"/>
              <a:gd name="connsiteX2-125" fmla="*/ 4725010 w 9706411"/>
              <a:gd name="connsiteY2-126" fmla="*/ 2052109 h 2370430"/>
              <a:gd name="connsiteX3-127" fmla="*/ 9706411 w 9706411"/>
              <a:gd name="connsiteY3-128" fmla="*/ 2366748 h 2370430"/>
              <a:gd name="connsiteX0-129" fmla="*/ 0 w 9706411"/>
              <a:gd name="connsiteY0-130" fmla="*/ 2354290 h 2366748"/>
              <a:gd name="connsiteX1-131" fmla="*/ 1526438 w 9706411"/>
              <a:gd name="connsiteY1-132" fmla="*/ 43611 h 2366748"/>
              <a:gd name="connsiteX2-133" fmla="*/ 4725010 w 9706411"/>
              <a:gd name="connsiteY2-134" fmla="*/ 2052109 h 2366748"/>
              <a:gd name="connsiteX3-135" fmla="*/ 9706411 w 9706411"/>
              <a:gd name="connsiteY3-136" fmla="*/ 2366748 h 2366748"/>
              <a:gd name="connsiteX0-137" fmla="*/ 0 w 9675931"/>
              <a:gd name="connsiteY0-138" fmla="*/ 526985 h 3267403"/>
              <a:gd name="connsiteX1-139" fmla="*/ 1495958 w 9675931"/>
              <a:gd name="connsiteY1-140" fmla="*/ 944266 h 3267403"/>
              <a:gd name="connsiteX2-141" fmla="*/ 4694530 w 9675931"/>
              <a:gd name="connsiteY2-142" fmla="*/ 2952764 h 3267403"/>
              <a:gd name="connsiteX3-143" fmla="*/ 9675931 w 9675931"/>
              <a:gd name="connsiteY3-144" fmla="*/ 3267403 h 3267403"/>
              <a:gd name="connsiteX0-145" fmla="*/ 0 w 9675931"/>
              <a:gd name="connsiteY0-146" fmla="*/ 5564 h 2745982"/>
              <a:gd name="connsiteX1-147" fmla="*/ 1495958 w 9675931"/>
              <a:gd name="connsiteY1-148" fmla="*/ 422845 h 2745982"/>
              <a:gd name="connsiteX2-149" fmla="*/ 4694530 w 9675931"/>
              <a:gd name="connsiteY2-150" fmla="*/ 2431343 h 2745982"/>
              <a:gd name="connsiteX3-151" fmla="*/ 9675931 w 9675931"/>
              <a:gd name="connsiteY3-152" fmla="*/ 2745982 h 2745982"/>
              <a:gd name="connsiteX0-153" fmla="*/ 0 w 9675931"/>
              <a:gd name="connsiteY0-154" fmla="*/ 2697 h 2743115"/>
              <a:gd name="connsiteX1-155" fmla="*/ 1495958 w 9675931"/>
              <a:gd name="connsiteY1-156" fmla="*/ 419978 h 2743115"/>
              <a:gd name="connsiteX2-157" fmla="*/ 4694530 w 9675931"/>
              <a:gd name="connsiteY2-158" fmla="*/ 2428476 h 2743115"/>
              <a:gd name="connsiteX3-159" fmla="*/ 9675931 w 9675931"/>
              <a:gd name="connsiteY3-160" fmla="*/ 2743115 h 2743115"/>
              <a:gd name="connsiteX0-161" fmla="*/ 0 w 9675931"/>
              <a:gd name="connsiteY0-162" fmla="*/ 1774 h 2742192"/>
              <a:gd name="connsiteX1-163" fmla="*/ 1495958 w 9675931"/>
              <a:gd name="connsiteY1-164" fmla="*/ 419055 h 2742192"/>
              <a:gd name="connsiteX2-165" fmla="*/ 4694530 w 9675931"/>
              <a:gd name="connsiteY2-166" fmla="*/ 2427553 h 2742192"/>
              <a:gd name="connsiteX3-167" fmla="*/ 9675931 w 9675931"/>
              <a:gd name="connsiteY3-168" fmla="*/ 2742192 h 2742192"/>
              <a:gd name="connsiteX0-169" fmla="*/ 0 w 9675931"/>
              <a:gd name="connsiteY0-170" fmla="*/ 1198 h 2741616"/>
              <a:gd name="connsiteX1-171" fmla="*/ 1623280 w 9675931"/>
              <a:gd name="connsiteY1-172" fmla="*/ 534225 h 2741616"/>
              <a:gd name="connsiteX2-173" fmla="*/ 4694530 w 9675931"/>
              <a:gd name="connsiteY2-174" fmla="*/ 2426977 h 2741616"/>
              <a:gd name="connsiteX3-175" fmla="*/ 9675931 w 9675931"/>
              <a:gd name="connsiteY3-176" fmla="*/ 2741616 h 2741616"/>
              <a:gd name="connsiteX0-177" fmla="*/ 0 w 9675931"/>
              <a:gd name="connsiteY0-178" fmla="*/ 2154 h 2742572"/>
              <a:gd name="connsiteX1-179" fmla="*/ 1623280 w 9675931"/>
              <a:gd name="connsiteY1-180" fmla="*/ 535181 h 2742572"/>
              <a:gd name="connsiteX2-181" fmla="*/ 4694530 w 9675931"/>
              <a:gd name="connsiteY2-182" fmla="*/ 2427933 h 2742572"/>
              <a:gd name="connsiteX3-183" fmla="*/ 9675931 w 9675931"/>
              <a:gd name="connsiteY3-184" fmla="*/ 2742572 h 2742572"/>
              <a:gd name="connsiteX0-185" fmla="*/ 0 w 9675931"/>
              <a:gd name="connsiteY0-186" fmla="*/ 413 h 2740831"/>
              <a:gd name="connsiteX1-187" fmla="*/ 1646430 w 9675931"/>
              <a:gd name="connsiteY1-188" fmla="*/ 1366818 h 2740831"/>
              <a:gd name="connsiteX2-189" fmla="*/ 4694530 w 9675931"/>
              <a:gd name="connsiteY2-190" fmla="*/ 2426192 h 2740831"/>
              <a:gd name="connsiteX3-191" fmla="*/ 9675931 w 9675931"/>
              <a:gd name="connsiteY3-192" fmla="*/ 2740831 h 2740831"/>
              <a:gd name="connsiteX0-193" fmla="*/ 0 w 9675931"/>
              <a:gd name="connsiteY0-194" fmla="*/ 812 h 2741230"/>
              <a:gd name="connsiteX1-195" fmla="*/ 1646430 w 9675931"/>
              <a:gd name="connsiteY1-196" fmla="*/ 1367217 h 2741230"/>
              <a:gd name="connsiteX2-197" fmla="*/ 4694530 w 9675931"/>
              <a:gd name="connsiteY2-198" fmla="*/ 2426591 h 2741230"/>
              <a:gd name="connsiteX3-199" fmla="*/ 9675931 w 9675931"/>
              <a:gd name="connsiteY3-200" fmla="*/ 2741230 h 2741230"/>
              <a:gd name="connsiteX0-201" fmla="*/ 0 w 9675931"/>
              <a:gd name="connsiteY0-202" fmla="*/ 812 h 2741230"/>
              <a:gd name="connsiteX1-203" fmla="*/ 1646430 w 9675931"/>
              <a:gd name="connsiteY1-204" fmla="*/ 1367217 h 2741230"/>
              <a:gd name="connsiteX2-205" fmla="*/ 4694530 w 9675931"/>
              <a:gd name="connsiteY2-206" fmla="*/ 2426591 h 2741230"/>
              <a:gd name="connsiteX3-207" fmla="*/ 9675931 w 9675931"/>
              <a:gd name="connsiteY3-208" fmla="*/ 2741230 h 2741230"/>
              <a:gd name="connsiteX0-209" fmla="*/ 0 w 9675931"/>
              <a:gd name="connsiteY0-210" fmla="*/ 812 h 2741230"/>
              <a:gd name="connsiteX1-211" fmla="*/ 1646430 w 9675931"/>
              <a:gd name="connsiteY1-212" fmla="*/ 1367217 h 2741230"/>
              <a:gd name="connsiteX2-213" fmla="*/ 4694530 w 9675931"/>
              <a:gd name="connsiteY2-214" fmla="*/ 2426591 h 2741230"/>
              <a:gd name="connsiteX3-215" fmla="*/ 9675931 w 9675931"/>
              <a:gd name="connsiteY3-216" fmla="*/ 2741230 h 2741230"/>
              <a:gd name="connsiteX0-217" fmla="*/ 0 w 9675931"/>
              <a:gd name="connsiteY0-218" fmla="*/ 426 h 2740844"/>
              <a:gd name="connsiteX1-219" fmla="*/ 1646430 w 9675931"/>
              <a:gd name="connsiteY1-220" fmla="*/ 1366831 h 2740844"/>
              <a:gd name="connsiteX2-221" fmla="*/ 4671380 w 9675931"/>
              <a:gd name="connsiteY2-222" fmla="*/ 2507228 h 2740844"/>
              <a:gd name="connsiteX3-223" fmla="*/ 9675931 w 9675931"/>
              <a:gd name="connsiteY3-224" fmla="*/ 2740844 h 2740844"/>
              <a:gd name="connsiteX0-225" fmla="*/ 0 w 9675931"/>
              <a:gd name="connsiteY0-226" fmla="*/ 451 h 2740869"/>
              <a:gd name="connsiteX1-227" fmla="*/ 1646430 w 9675931"/>
              <a:gd name="connsiteY1-228" fmla="*/ 1366856 h 2740869"/>
              <a:gd name="connsiteX2-229" fmla="*/ 4671380 w 9675931"/>
              <a:gd name="connsiteY2-230" fmla="*/ 2507253 h 2740869"/>
              <a:gd name="connsiteX3-231" fmla="*/ 9675931 w 9675931"/>
              <a:gd name="connsiteY3-232" fmla="*/ 2740869 h 2740869"/>
              <a:gd name="connsiteX0-233" fmla="*/ 0 w 9675931"/>
              <a:gd name="connsiteY0-234" fmla="*/ 428 h 2740846"/>
              <a:gd name="connsiteX1-235" fmla="*/ 1646430 w 9675931"/>
              <a:gd name="connsiteY1-236" fmla="*/ 1366833 h 2740846"/>
              <a:gd name="connsiteX2-237" fmla="*/ 4069497 w 9675931"/>
              <a:gd name="connsiteY2-238" fmla="*/ 2541954 h 2740846"/>
              <a:gd name="connsiteX3-239" fmla="*/ 9675931 w 9675931"/>
              <a:gd name="connsiteY3-240" fmla="*/ 2740846 h 2740846"/>
              <a:gd name="connsiteX0-241" fmla="*/ 0 w 9675931"/>
              <a:gd name="connsiteY0-242" fmla="*/ 428 h 2740846"/>
              <a:gd name="connsiteX1-243" fmla="*/ 1646430 w 9675931"/>
              <a:gd name="connsiteY1-244" fmla="*/ 1366833 h 2740846"/>
              <a:gd name="connsiteX2-245" fmla="*/ 4069497 w 9675931"/>
              <a:gd name="connsiteY2-246" fmla="*/ 2541954 h 2740846"/>
              <a:gd name="connsiteX3-247" fmla="*/ 9675931 w 9675931"/>
              <a:gd name="connsiteY3-248" fmla="*/ 2740846 h 2740846"/>
              <a:gd name="connsiteX0-249" fmla="*/ 0 w 9675931"/>
              <a:gd name="connsiteY0-250" fmla="*/ 497 h 2740915"/>
              <a:gd name="connsiteX1-251" fmla="*/ 1646430 w 9675931"/>
              <a:gd name="connsiteY1-252" fmla="*/ 1366902 h 2740915"/>
              <a:gd name="connsiteX2-253" fmla="*/ 4069497 w 9675931"/>
              <a:gd name="connsiteY2-254" fmla="*/ 2542023 h 2740915"/>
              <a:gd name="connsiteX3-255" fmla="*/ 9675931 w 9675931"/>
              <a:gd name="connsiteY3-256" fmla="*/ 2740915 h 2740915"/>
              <a:gd name="connsiteX0-257" fmla="*/ 0 w 9386371"/>
              <a:gd name="connsiteY0-258" fmla="*/ 1423712 h 1423712"/>
              <a:gd name="connsiteX1-259" fmla="*/ 1356870 w 9386371"/>
              <a:gd name="connsiteY1-260" fmla="*/ 1197 h 1423712"/>
              <a:gd name="connsiteX2-261" fmla="*/ 3779937 w 9386371"/>
              <a:gd name="connsiteY2-262" fmla="*/ 1176318 h 1423712"/>
              <a:gd name="connsiteX3-263" fmla="*/ 9386371 w 9386371"/>
              <a:gd name="connsiteY3-264" fmla="*/ 1375210 h 1423712"/>
              <a:gd name="connsiteX0-265" fmla="*/ 0 w 9386371"/>
              <a:gd name="connsiteY0-266" fmla="*/ 2901296 h 2901296"/>
              <a:gd name="connsiteX1-267" fmla="*/ 1143510 w 9386371"/>
              <a:gd name="connsiteY1-268" fmla="*/ 501 h 2901296"/>
              <a:gd name="connsiteX2-269" fmla="*/ 3779937 w 9386371"/>
              <a:gd name="connsiteY2-270" fmla="*/ 2653902 h 2901296"/>
              <a:gd name="connsiteX3-271" fmla="*/ 9386371 w 9386371"/>
              <a:gd name="connsiteY3-272" fmla="*/ 2852794 h 2901296"/>
              <a:gd name="connsiteX0-273" fmla="*/ 0 w 9584491"/>
              <a:gd name="connsiteY0-274" fmla="*/ 2186514 h 2854292"/>
              <a:gd name="connsiteX1-275" fmla="*/ 1341630 w 9584491"/>
              <a:gd name="connsiteY1-276" fmla="*/ 1999 h 2854292"/>
              <a:gd name="connsiteX2-277" fmla="*/ 3978057 w 9584491"/>
              <a:gd name="connsiteY2-278" fmla="*/ 2655400 h 2854292"/>
              <a:gd name="connsiteX3-279" fmla="*/ 9584491 w 9584491"/>
              <a:gd name="connsiteY3-280" fmla="*/ 2854292 h 2854292"/>
              <a:gd name="connsiteX0-281" fmla="*/ 0 w 9584491"/>
              <a:gd name="connsiteY0-282" fmla="*/ 2185931 h 2853709"/>
              <a:gd name="connsiteX1-283" fmla="*/ 1341630 w 9584491"/>
              <a:gd name="connsiteY1-284" fmla="*/ 1416 h 2853709"/>
              <a:gd name="connsiteX2-285" fmla="*/ 3246537 w 9584491"/>
              <a:gd name="connsiteY2-286" fmla="*/ 2578617 h 2853709"/>
              <a:gd name="connsiteX3-287" fmla="*/ 9584491 w 9584491"/>
              <a:gd name="connsiteY3-288" fmla="*/ 2853709 h 2853709"/>
              <a:gd name="connsiteX0-289" fmla="*/ 0 w 9584491"/>
              <a:gd name="connsiteY0-290" fmla="*/ 2185931 h 2853709"/>
              <a:gd name="connsiteX1-291" fmla="*/ 1341630 w 9584491"/>
              <a:gd name="connsiteY1-292" fmla="*/ 1416 h 2853709"/>
              <a:gd name="connsiteX2-293" fmla="*/ 3246537 w 9584491"/>
              <a:gd name="connsiteY2-294" fmla="*/ 2578617 h 2853709"/>
              <a:gd name="connsiteX3-295" fmla="*/ 6583331 w 9584491"/>
              <a:gd name="connsiteY3-296" fmla="*/ 2775725 h 2853709"/>
              <a:gd name="connsiteX4" fmla="*/ 9584491 w 9584491"/>
              <a:gd name="connsiteY4" fmla="*/ 2853709 h 2853709"/>
              <a:gd name="connsiteX0-297" fmla="*/ 0 w 9584491"/>
              <a:gd name="connsiteY0-298" fmla="*/ 2185931 h 2853709"/>
              <a:gd name="connsiteX1-299" fmla="*/ 1341630 w 9584491"/>
              <a:gd name="connsiteY1-300" fmla="*/ 1416 h 2853709"/>
              <a:gd name="connsiteX2-301" fmla="*/ 3246537 w 9584491"/>
              <a:gd name="connsiteY2-302" fmla="*/ 2578617 h 2853709"/>
              <a:gd name="connsiteX3-303" fmla="*/ 4769771 w 9584491"/>
              <a:gd name="connsiteY3-304" fmla="*/ 809765 h 2853709"/>
              <a:gd name="connsiteX4-305" fmla="*/ 9584491 w 9584491"/>
              <a:gd name="connsiteY4-306" fmla="*/ 2853709 h 2853709"/>
              <a:gd name="connsiteX0-307" fmla="*/ 0 w 8913931"/>
              <a:gd name="connsiteY0-308" fmla="*/ 2185931 h 2640617"/>
              <a:gd name="connsiteX1-309" fmla="*/ 1341630 w 8913931"/>
              <a:gd name="connsiteY1-310" fmla="*/ 1416 h 2640617"/>
              <a:gd name="connsiteX2-311" fmla="*/ 3246537 w 8913931"/>
              <a:gd name="connsiteY2-312" fmla="*/ 2578617 h 2640617"/>
              <a:gd name="connsiteX3-313" fmla="*/ 4769771 w 8913931"/>
              <a:gd name="connsiteY3-314" fmla="*/ 809765 h 2640617"/>
              <a:gd name="connsiteX4-315" fmla="*/ 8913931 w 8913931"/>
              <a:gd name="connsiteY4-316" fmla="*/ 491509 h 2640617"/>
              <a:gd name="connsiteX0-317" fmla="*/ 0 w 8913931"/>
              <a:gd name="connsiteY0-318" fmla="*/ 2185931 h 2653923"/>
              <a:gd name="connsiteX1-319" fmla="*/ 1341630 w 8913931"/>
              <a:gd name="connsiteY1-320" fmla="*/ 1416 h 2653923"/>
              <a:gd name="connsiteX2-321" fmla="*/ 3246537 w 8913931"/>
              <a:gd name="connsiteY2-322" fmla="*/ 2578617 h 2653923"/>
              <a:gd name="connsiteX3-323" fmla="*/ 4693571 w 8913931"/>
              <a:gd name="connsiteY3-324" fmla="*/ 1266965 h 2653923"/>
              <a:gd name="connsiteX4-325" fmla="*/ 8913931 w 8913931"/>
              <a:gd name="connsiteY4-326" fmla="*/ 491509 h 2653923"/>
              <a:gd name="connsiteX0-327" fmla="*/ 0 w 8913931"/>
              <a:gd name="connsiteY0-328" fmla="*/ 2184990 h 2491774"/>
              <a:gd name="connsiteX1-329" fmla="*/ 1341630 w 8913931"/>
              <a:gd name="connsiteY1-330" fmla="*/ 475 h 2491774"/>
              <a:gd name="connsiteX2-331" fmla="*/ 2438817 w 8913931"/>
              <a:gd name="connsiteY2-332" fmla="*/ 2410036 h 2491774"/>
              <a:gd name="connsiteX3-333" fmla="*/ 4693571 w 8913931"/>
              <a:gd name="connsiteY3-334" fmla="*/ 1266024 h 2491774"/>
              <a:gd name="connsiteX4-335" fmla="*/ 8913931 w 8913931"/>
              <a:gd name="connsiteY4-336" fmla="*/ 490568 h 2491774"/>
              <a:gd name="connsiteX0-337" fmla="*/ 0 w 8913931"/>
              <a:gd name="connsiteY0-338" fmla="*/ 2108807 h 2415591"/>
              <a:gd name="connsiteX1-339" fmla="*/ 1113030 w 8913931"/>
              <a:gd name="connsiteY1-340" fmla="*/ 492 h 2415591"/>
              <a:gd name="connsiteX2-341" fmla="*/ 2438817 w 8913931"/>
              <a:gd name="connsiteY2-342" fmla="*/ 2333853 h 2415591"/>
              <a:gd name="connsiteX3-343" fmla="*/ 4693571 w 8913931"/>
              <a:gd name="connsiteY3-344" fmla="*/ 1189841 h 2415591"/>
              <a:gd name="connsiteX4-345" fmla="*/ 8913931 w 8913931"/>
              <a:gd name="connsiteY4-346" fmla="*/ 414385 h 2415591"/>
              <a:gd name="connsiteX0-347" fmla="*/ 0 w 8913931"/>
              <a:gd name="connsiteY0-348" fmla="*/ 2109211 h 2415995"/>
              <a:gd name="connsiteX1-349" fmla="*/ 1113030 w 8913931"/>
              <a:gd name="connsiteY1-350" fmla="*/ 896 h 2415995"/>
              <a:gd name="connsiteX2-351" fmla="*/ 2438817 w 8913931"/>
              <a:gd name="connsiteY2-352" fmla="*/ 2334257 h 2415995"/>
              <a:gd name="connsiteX3-353" fmla="*/ 4693571 w 8913931"/>
              <a:gd name="connsiteY3-354" fmla="*/ 1190245 h 2415995"/>
              <a:gd name="connsiteX4-355" fmla="*/ 8913931 w 8913931"/>
              <a:gd name="connsiteY4-356" fmla="*/ 414789 h 2415995"/>
              <a:gd name="connsiteX0-357" fmla="*/ 0 w 8913931"/>
              <a:gd name="connsiteY0-358" fmla="*/ 2108318 h 2211708"/>
              <a:gd name="connsiteX1-359" fmla="*/ 1113030 w 8913931"/>
              <a:gd name="connsiteY1-360" fmla="*/ 3 h 2211708"/>
              <a:gd name="connsiteX2-361" fmla="*/ 2271177 w 8913931"/>
              <a:gd name="connsiteY2-362" fmla="*/ 2120004 h 2211708"/>
              <a:gd name="connsiteX3-363" fmla="*/ 4693571 w 8913931"/>
              <a:gd name="connsiteY3-364" fmla="*/ 1189352 h 2211708"/>
              <a:gd name="connsiteX4-365" fmla="*/ 8913931 w 8913931"/>
              <a:gd name="connsiteY4-366" fmla="*/ 413896 h 2211708"/>
              <a:gd name="connsiteX0-367" fmla="*/ 0 w 8913931"/>
              <a:gd name="connsiteY0-368" fmla="*/ 2108318 h 2218576"/>
              <a:gd name="connsiteX1-369" fmla="*/ 1113030 w 8913931"/>
              <a:gd name="connsiteY1-370" fmla="*/ 3 h 2218576"/>
              <a:gd name="connsiteX2-371" fmla="*/ 2271177 w 8913931"/>
              <a:gd name="connsiteY2-372" fmla="*/ 2120004 h 2218576"/>
              <a:gd name="connsiteX3-373" fmla="*/ 4160171 w 8913931"/>
              <a:gd name="connsiteY3-374" fmla="*/ 1311272 h 2218576"/>
              <a:gd name="connsiteX4-375" fmla="*/ 8913931 w 8913931"/>
              <a:gd name="connsiteY4-376" fmla="*/ 413896 h 2218576"/>
              <a:gd name="connsiteX0-377" fmla="*/ 0 w 8913931"/>
              <a:gd name="connsiteY0-378" fmla="*/ 2108318 h 2218576"/>
              <a:gd name="connsiteX1-379" fmla="*/ 1113030 w 8913931"/>
              <a:gd name="connsiteY1-380" fmla="*/ 3 h 2218576"/>
              <a:gd name="connsiteX2-381" fmla="*/ 2271177 w 8913931"/>
              <a:gd name="connsiteY2-382" fmla="*/ 2120004 h 2218576"/>
              <a:gd name="connsiteX3-383" fmla="*/ 4160171 w 8913931"/>
              <a:gd name="connsiteY3-384" fmla="*/ 1311272 h 2218576"/>
              <a:gd name="connsiteX4-385" fmla="*/ 8913931 w 8913931"/>
              <a:gd name="connsiteY4-386" fmla="*/ 413896 h 2218576"/>
              <a:gd name="connsiteX0-387" fmla="*/ 0 w 8913931"/>
              <a:gd name="connsiteY0-388" fmla="*/ 2108318 h 2238143"/>
              <a:gd name="connsiteX1-389" fmla="*/ 1113030 w 8913931"/>
              <a:gd name="connsiteY1-390" fmla="*/ 3 h 2238143"/>
              <a:gd name="connsiteX2-391" fmla="*/ 2271177 w 8913931"/>
              <a:gd name="connsiteY2-392" fmla="*/ 2120004 h 2238143"/>
              <a:gd name="connsiteX3-393" fmla="*/ 4160171 w 8913931"/>
              <a:gd name="connsiteY3-394" fmla="*/ 1311272 h 2238143"/>
              <a:gd name="connsiteX4-395" fmla="*/ 8913931 w 8913931"/>
              <a:gd name="connsiteY4-396" fmla="*/ 413896 h 2238143"/>
              <a:gd name="connsiteX0-397" fmla="*/ 0 w 8913931"/>
              <a:gd name="connsiteY0-398" fmla="*/ 2108318 h 2275027"/>
              <a:gd name="connsiteX1-399" fmla="*/ 1113030 w 8913931"/>
              <a:gd name="connsiteY1-400" fmla="*/ 3 h 2275027"/>
              <a:gd name="connsiteX2-401" fmla="*/ 2271177 w 8913931"/>
              <a:gd name="connsiteY2-402" fmla="*/ 2120004 h 2275027"/>
              <a:gd name="connsiteX3-403" fmla="*/ 4160171 w 8913931"/>
              <a:gd name="connsiteY3-404" fmla="*/ 1311272 h 2275027"/>
              <a:gd name="connsiteX4-405" fmla="*/ 8913931 w 8913931"/>
              <a:gd name="connsiteY4-406" fmla="*/ 413896 h 2275027"/>
              <a:gd name="connsiteX0-407" fmla="*/ 0 w 8913931"/>
              <a:gd name="connsiteY0-408" fmla="*/ 2108318 h 2120004"/>
              <a:gd name="connsiteX1-409" fmla="*/ 1113030 w 8913931"/>
              <a:gd name="connsiteY1-410" fmla="*/ 3 h 2120004"/>
              <a:gd name="connsiteX2-411" fmla="*/ 2271177 w 8913931"/>
              <a:gd name="connsiteY2-412" fmla="*/ 2120004 h 2120004"/>
              <a:gd name="connsiteX3-413" fmla="*/ 4160171 w 8913931"/>
              <a:gd name="connsiteY3-414" fmla="*/ 1311272 h 2120004"/>
              <a:gd name="connsiteX4-415" fmla="*/ 8913931 w 8913931"/>
              <a:gd name="connsiteY4-416" fmla="*/ 413896 h 2120004"/>
              <a:gd name="connsiteX0-417" fmla="*/ 0 w 8913931"/>
              <a:gd name="connsiteY0-418" fmla="*/ 2108318 h 2122470"/>
              <a:gd name="connsiteX1-419" fmla="*/ 1113030 w 8913931"/>
              <a:gd name="connsiteY1-420" fmla="*/ 3 h 2122470"/>
              <a:gd name="connsiteX2-421" fmla="*/ 2271177 w 8913931"/>
              <a:gd name="connsiteY2-422" fmla="*/ 2120004 h 2122470"/>
              <a:gd name="connsiteX3-423" fmla="*/ 4160171 w 8913931"/>
              <a:gd name="connsiteY3-424" fmla="*/ 1311272 h 2122470"/>
              <a:gd name="connsiteX4-425" fmla="*/ 8913931 w 8913931"/>
              <a:gd name="connsiteY4-426" fmla="*/ 413896 h 2122470"/>
              <a:gd name="connsiteX0-427" fmla="*/ 0 w 8913931"/>
              <a:gd name="connsiteY0-428" fmla="*/ 2108318 h 2120099"/>
              <a:gd name="connsiteX1-429" fmla="*/ 1113030 w 8913931"/>
              <a:gd name="connsiteY1-430" fmla="*/ 3 h 2120099"/>
              <a:gd name="connsiteX2-431" fmla="*/ 2271177 w 8913931"/>
              <a:gd name="connsiteY2-432" fmla="*/ 2120004 h 2120099"/>
              <a:gd name="connsiteX3-433" fmla="*/ 4160171 w 8913931"/>
              <a:gd name="connsiteY3-434" fmla="*/ 1311272 h 2120099"/>
              <a:gd name="connsiteX4-435" fmla="*/ 8913931 w 8913931"/>
              <a:gd name="connsiteY4-436" fmla="*/ 413896 h 2120099"/>
              <a:gd name="connsiteX0-437" fmla="*/ 0 w 8913931"/>
              <a:gd name="connsiteY0-438" fmla="*/ 2108318 h 2142927"/>
              <a:gd name="connsiteX1-439" fmla="*/ 1113030 w 8913931"/>
              <a:gd name="connsiteY1-440" fmla="*/ 3 h 2142927"/>
              <a:gd name="connsiteX2-441" fmla="*/ 2271177 w 8913931"/>
              <a:gd name="connsiteY2-442" fmla="*/ 2120004 h 2142927"/>
              <a:gd name="connsiteX3-443" fmla="*/ 3733451 w 8913931"/>
              <a:gd name="connsiteY3-444" fmla="*/ 960752 h 2142927"/>
              <a:gd name="connsiteX4-445" fmla="*/ 8913931 w 8913931"/>
              <a:gd name="connsiteY4-446" fmla="*/ 413896 h 2142927"/>
              <a:gd name="connsiteX0-447" fmla="*/ 0 w 8593891"/>
              <a:gd name="connsiteY0-448" fmla="*/ 2502274 h 2532817"/>
              <a:gd name="connsiteX1-449" fmla="*/ 1113030 w 8593891"/>
              <a:gd name="connsiteY1-450" fmla="*/ 393959 h 2532817"/>
              <a:gd name="connsiteX2-451" fmla="*/ 2271177 w 8593891"/>
              <a:gd name="connsiteY2-452" fmla="*/ 2513960 h 2532817"/>
              <a:gd name="connsiteX3-453" fmla="*/ 3733451 w 8593891"/>
              <a:gd name="connsiteY3-454" fmla="*/ 1354708 h 2532817"/>
              <a:gd name="connsiteX4-455" fmla="*/ 8593891 w 8593891"/>
              <a:gd name="connsiteY4-456" fmla="*/ 132 h 2532817"/>
              <a:gd name="connsiteX0-457" fmla="*/ 0 w 8593891"/>
              <a:gd name="connsiteY0-458" fmla="*/ 2502272 h 2502272"/>
              <a:gd name="connsiteX1-459" fmla="*/ 1113030 w 8593891"/>
              <a:gd name="connsiteY1-460" fmla="*/ 393957 h 2502272"/>
              <a:gd name="connsiteX2-461" fmla="*/ 2286417 w 8593891"/>
              <a:gd name="connsiteY2-462" fmla="*/ 2392038 h 2502272"/>
              <a:gd name="connsiteX3-463" fmla="*/ 3733451 w 8593891"/>
              <a:gd name="connsiteY3-464" fmla="*/ 1354706 h 2502272"/>
              <a:gd name="connsiteX4-465" fmla="*/ 8593891 w 8593891"/>
              <a:gd name="connsiteY4-466" fmla="*/ 130 h 2502272"/>
              <a:gd name="connsiteX0-467" fmla="*/ 0 w 8593891"/>
              <a:gd name="connsiteY0-468" fmla="*/ 2502359 h 2502359"/>
              <a:gd name="connsiteX1-469" fmla="*/ 1113030 w 8593891"/>
              <a:gd name="connsiteY1-470" fmla="*/ 394044 h 2502359"/>
              <a:gd name="connsiteX2-471" fmla="*/ 2286417 w 8593891"/>
              <a:gd name="connsiteY2-472" fmla="*/ 2392125 h 2502359"/>
              <a:gd name="connsiteX3-473" fmla="*/ 4525931 w 8593891"/>
              <a:gd name="connsiteY3-474" fmla="*/ 958553 h 2502359"/>
              <a:gd name="connsiteX4-475" fmla="*/ 8593891 w 8593891"/>
              <a:gd name="connsiteY4-476" fmla="*/ 217 h 2502359"/>
              <a:gd name="connsiteX0-477" fmla="*/ 0 w 8593891"/>
              <a:gd name="connsiteY0-478" fmla="*/ 2502353 h 2502353"/>
              <a:gd name="connsiteX1-479" fmla="*/ 1113030 w 8593891"/>
              <a:gd name="connsiteY1-480" fmla="*/ 394038 h 2502353"/>
              <a:gd name="connsiteX2-481" fmla="*/ 2347377 w 8593891"/>
              <a:gd name="connsiteY2-482" fmla="*/ 2270199 h 2502353"/>
              <a:gd name="connsiteX3-483" fmla="*/ 4525931 w 8593891"/>
              <a:gd name="connsiteY3-484" fmla="*/ 958547 h 2502353"/>
              <a:gd name="connsiteX4-485" fmla="*/ 8593891 w 8593891"/>
              <a:gd name="connsiteY4-486" fmla="*/ 211 h 2502353"/>
              <a:gd name="connsiteX0-487" fmla="*/ 0 w 8593891"/>
              <a:gd name="connsiteY0-488" fmla="*/ 2502353 h 2502353"/>
              <a:gd name="connsiteX1-489" fmla="*/ 1113030 w 8593891"/>
              <a:gd name="connsiteY1-490" fmla="*/ 394038 h 2502353"/>
              <a:gd name="connsiteX2-491" fmla="*/ 2347377 w 8593891"/>
              <a:gd name="connsiteY2-492" fmla="*/ 2270199 h 2502353"/>
              <a:gd name="connsiteX3-493" fmla="*/ 4525931 w 8593891"/>
              <a:gd name="connsiteY3-494" fmla="*/ 958547 h 2502353"/>
              <a:gd name="connsiteX4-495" fmla="*/ 8593891 w 8593891"/>
              <a:gd name="connsiteY4-496" fmla="*/ 211 h 2502353"/>
              <a:gd name="connsiteX0-497" fmla="*/ 0 w 8593891"/>
              <a:gd name="connsiteY0-498" fmla="*/ 2502347 h 2502347"/>
              <a:gd name="connsiteX1-499" fmla="*/ 1113030 w 8593891"/>
              <a:gd name="connsiteY1-500" fmla="*/ 394032 h 2502347"/>
              <a:gd name="connsiteX2-501" fmla="*/ 1966377 w 8593891"/>
              <a:gd name="connsiteY2-502" fmla="*/ 2178753 h 2502347"/>
              <a:gd name="connsiteX3-503" fmla="*/ 4525931 w 8593891"/>
              <a:gd name="connsiteY3-504" fmla="*/ 958541 h 2502347"/>
              <a:gd name="connsiteX4-505" fmla="*/ 8593891 w 8593891"/>
              <a:gd name="connsiteY4-506" fmla="*/ 205 h 2502347"/>
              <a:gd name="connsiteX0-507" fmla="*/ 0 w 8593891"/>
              <a:gd name="connsiteY0-508" fmla="*/ 2502347 h 2502347"/>
              <a:gd name="connsiteX1-509" fmla="*/ 1113030 w 8593891"/>
              <a:gd name="connsiteY1-510" fmla="*/ 394032 h 2502347"/>
              <a:gd name="connsiteX2-511" fmla="*/ 1966377 w 8593891"/>
              <a:gd name="connsiteY2-512" fmla="*/ 2178753 h 2502347"/>
              <a:gd name="connsiteX3-513" fmla="*/ 4525931 w 8593891"/>
              <a:gd name="connsiteY3-514" fmla="*/ 958541 h 2502347"/>
              <a:gd name="connsiteX4-515" fmla="*/ 8593891 w 8593891"/>
              <a:gd name="connsiteY4-516" fmla="*/ 205 h 2502347"/>
              <a:gd name="connsiteX0-517" fmla="*/ 0 w 8685331"/>
              <a:gd name="connsiteY0-518" fmla="*/ 2243377 h 2243377"/>
              <a:gd name="connsiteX1-519" fmla="*/ 1113030 w 8685331"/>
              <a:gd name="connsiteY1-520" fmla="*/ 135062 h 2243377"/>
              <a:gd name="connsiteX2-521" fmla="*/ 1966377 w 8685331"/>
              <a:gd name="connsiteY2-522" fmla="*/ 1919783 h 2243377"/>
              <a:gd name="connsiteX3-523" fmla="*/ 4525931 w 8685331"/>
              <a:gd name="connsiteY3-524" fmla="*/ 699571 h 2243377"/>
              <a:gd name="connsiteX4-525" fmla="*/ 8685331 w 8685331"/>
              <a:gd name="connsiteY4-526" fmla="*/ 315 h 2243377"/>
              <a:gd name="connsiteX0-527" fmla="*/ 0 w 8685331"/>
              <a:gd name="connsiteY0-528" fmla="*/ 2243377 h 2243377"/>
              <a:gd name="connsiteX1-529" fmla="*/ 1113030 w 8685331"/>
              <a:gd name="connsiteY1-530" fmla="*/ 135062 h 2243377"/>
              <a:gd name="connsiteX2-531" fmla="*/ 3152859 w 8685331"/>
              <a:gd name="connsiteY2-532" fmla="*/ 1673586 h 2243377"/>
              <a:gd name="connsiteX3-533" fmla="*/ 4525931 w 8685331"/>
              <a:gd name="connsiteY3-534" fmla="*/ 699571 h 2243377"/>
              <a:gd name="connsiteX4-535" fmla="*/ 8685331 w 8685331"/>
              <a:gd name="connsiteY4-536" fmla="*/ 315 h 2243377"/>
              <a:gd name="connsiteX0-537" fmla="*/ 0 w 8685331"/>
              <a:gd name="connsiteY0-538" fmla="*/ 2243377 h 2243377"/>
              <a:gd name="connsiteX1-539" fmla="*/ 1345891 w 8685331"/>
              <a:gd name="connsiteY1-540" fmla="*/ 104287 h 2243377"/>
              <a:gd name="connsiteX2-541" fmla="*/ 3152859 w 8685331"/>
              <a:gd name="connsiteY2-542" fmla="*/ 1673586 h 2243377"/>
              <a:gd name="connsiteX3-543" fmla="*/ 4525931 w 8685331"/>
              <a:gd name="connsiteY3-544" fmla="*/ 699571 h 2243377"/>
              <a:gd name="connsiteX4-545" fmla="*/ 8685331 w 8685331"/>
              <a:gd name="connsiteY4-546" fmla="*/ 315 h 2243377"/>
              <a:gd name="connsiteX0-547" fmla="*/ 0 w 8685331"/>
              <a:gd name="connsiteY0-548" fmla="*/ 2243377 h 2243377"/>
              <a:gd name="connsiteX1-549" fmla="*/ 1345891 w 8685331"/>
              <a:gd name="connsiteY1-550" fmla="*/ 104287 h 2243377"/>
              <a:gd name="connsiteX2-551" fmla="*/ 3319189 w 8685331"/>
              <a:gd name="connsiteY2-552" fmla="*/ 1412001 h 2243377"/>
              <a:gd name="connsiteX3-553" fmla="*/ 4525931 w 8685331"/>
              <a:gd name="connsiteY3-554" fmla="*/ 699571 h 2243377"/>
              <a:gd name="connsiteX4-555" fmla="*/ 8685331 w 8685331"/>
              <a:gd name="connsiteY4-556" fmla="*/ 315 h 2243377"/>
              <a:gd name="connsiteX0-557" fmla="*/ 0 w 8685331"/>
              <a:gd name="connsiteY0-558" fmla="*/ 2243377 h 2243377"/>
              <a:gd name="connsiteX1-559" fmla="*/ 1345891 w 8685331"/>
              <a:gd name="connsiteY1-560" fmla="*/ 104287 h 2243377"/>
              <a:gd name="connsiteX2-561" fmla="*/ 3319189 w 8685331"/>
              <a:gd name="connsiteY2-562" fmla="*/ 1412001 h 2243377"/>
              <a:gd name="connsiteX3-563" fmla="*/ 4525931 w 8685331"/>
              <a:gd name="connsiteY3-564" fmla="*/ 699571 h 2243377"/>
              <a:gd name="connsiteX4-565" fmla="*/ 8685331 w 8685331"/>
              <a:gd name="connsiteY4-566" fmla="*/ 315 h 2243377"/>
              <a:gd name="connsiteX0-567" fmla="*/ 0 w 8685331"/>
              <a:gd name="connsiteY0-568" fmla="*/ 2243432 h 2243432"/>
              <a:gd name="connsiteX1-569" fmla="*/ 1345891 w 8685331"/>
              <a:gd name="connsiteY1-570" fmla="*/ 104342 h 2243432"/>
              <a:gd name="connsiteX2-571" fmla="*/ 3319189 w 8685331"/>
              <a:gd name="connsiteY2-572" fmla="*/ 1412056 h 2243432"/>
              <a:gd name="connsiteX3-573" fmla="*/ 6821276 w 8685331"/>
              <a:gd name="connsiteY3-574" fmla="*/ 638077 h 2243432"/>
              <a:gd name="connsiteX4-575" fmla="*/ 8685331 w 8685331"/>
              <a:gd name="connsiteY4-576" fmla="*/ 370 h 2243432"/>
              <a:gd name="connsiteX0-577" fmla="*/ 0 w 8685331"/>
              <a:gd name="connsiteY0-578" fmla="*/ 2243495 h 2243495"/>
              <a:gd name="connsiteX1-579" fmla="*/ 1345891 w 8685331"/>
              <a:gd name="connsiteY1-580" fmla="*/ 104405 h 2243495"/>
              <a:gd name="connsiteX2-581" fmla="*/ 3319189 w 8685331"/>
              <a:gd name="connsiteY2-582" fmla="*/ 1412119 h 2243495"/>
              <a:gd name="connsiteX3-583" fmla="*/ 6821276 w 8685331"/>
              <a:gd name="connsiteY3-584" fmla="*/ 638140 h 2243495"/>
              <a:gd name="connsiteX4-585" fmla="*/ 8685331 w 8685331"/>
              <a:gd name="connsiteY4-586" fmla="*/ 433 h 2243495"/>
              <a:gd name="connsiteX0-587" fmla="*/ 0 w 8685331"/>
              <a:gd name="connsiteY0-588" fmla="*/ 2243062 h 2243062"/>
              <a:gd name="connsiteX1-589" fmla="*/ 1345891 w 8685331"/>
              <a:gd name="connsiteY1-590" fmla="*/ 103972 h 2243062"/>
              <a:gd name="connsiteX2-591" fmla="*/ 3319189 w 8685331"/>
              <a:gd name="connsiteY2-592" fmla="*/ 1411686 h 2243062"/>
              <a:gd name="connsiteX3-593" fmla="*/ 6821276 w 8685331"/>
              <a:gd name="connsiteY3-594" fmla="*/ 637707 h 2243062"/>
              <a:gd name="connsiteX4-595" fmla="*/ 8685331 w 8685331"/>
              <a:gd name="connsiteY4-596" fmla="*/ 0 h 2243062"/>
              <a:gd name="connsiteX0-597" fmla="*/ 0 w 8685331"/>
              <a:gd name="connsiteY0-598" fmla="*/ 2243062 h 2243062"/>
              <a:gd name="connsiteX1-599" fmla="*/ 1345891 w 8685331"/>
              <a:gd name="connsiteY1-600" fmla="*/ 103972 h 2243062"/>
              <a:gd name="connsiteX2-601" fmla="*/ 3319189 w 8685331"/>
              <a:gd name="connsiteY2-602" fmla="*/ 1411686 h 2243062"/>
              <a:gd name="connsiteX3-603" fmla="*/ 6898897 w 8685331"/>
              <a:gd name="connsiteY3-604" fmla="*/ 376122 h 2243062"/>
              <a:gd name="connsiteX4-605" fmla="*/ 8685331 w 8685331"/>
              <a:gd name="connsiteY4-606" fmla="*/ 0 h 2243062"/>
              <a:gd name="connsiteX0-607" fmla="*/ 0 w 8685331"/>
              <a:gd name="connsiteY0-608" fmla="*/ 2243062 h 2243062"/>
              <a:gd name="connsiteX1-609" fmla="*/ 1345891 w 8685331"/>
              <a:gd name="connsiteY1-610" fmla="*/ 103972 h 2243062"/>
              <a:gd name="connsiteX2-611" fmla="*/ 3319189 w 8685331"/>
              <a:gd name="connsiteY2-612" fmla="*/ 1411686 h 2243062"/>
              <a:gd name="connsiteX3-613" fmla="*/ 6898897 w 8685331"/>
              <a:gd name="connsiteY3-614" fmla="*/ 376122 h 2243062"/>
              <a:gd name="connsiteX4-615" fmla="*/ 8685331 w 8685331"/>
              <a:gd name="connsiteY4-616" fmla="*/ 0 h 2243062"/>
              <a:gd name="connsiteX0-617" fmla="*/ 0 w 8685331"/>
              <a:gd name="connsiteY0-618" fmla="*/ 2243062 h 2243062"/>
              <a:gd name="connsiteX1-619" fmla="*/ 1345891 w 8685331"/>
              <a:gd name="connsiteY1-620" fmla="*/ 103972 h 2243062"/>
              <a:gd name="connsiteX2-621" fmla="*/ 3319189 w 8685331"/>
              <a:gd name="connsiteY2-622" fmla="*/ 1411686 h 2243062"/>
              <a:gd name="connsiteX3-623" fmla="*/ 6898897 w 8685331"/>
              <a:gd name="connsiteY3-624" fmla="*/ 376122 h 2243062"/>
              <a:gd name="connsiteX4-625" fmla="*/ 8685331 w 8685331"/>
              <a:gd name="connsiteY4-626" fmla="*/ 0 h 2243062"/>
              <a:gd name="connsiteX0-627" fmla="*/ 0 w 8685331"/>
              <a:gd name="connsiteY0-628" fmla="*/ 2243062 h 2243062"/>
              <a:gd name="connsiteX1-629" fmla="*/ 1345891 w 8685331"/>
              <a:gd name="connsiteY1-630" fmla="*/ 103972 h 2243062"/>
              <a:gd name="connsiteX2-631" fmla="*/ 3319189 w 8685331"/>
              <a:gd name="connsiteY2-632" fmla="*/ 1411686 h 2243062"/>
              <a:gd name="connsiteX3-633" fmla="*/ 7176112 w 8685331"/>
              <a:gd name="connsiteY3-634" fmla="*/ 314573 h 2243062"/>
              <a:gd name="connsiteX4-635" fmla="*/ 8685331 w 8685331"/>
              <a:gd name="connsiteY4-636" fmla="*/ 0 h 2243062"/>
              <a:gd name="connsiteX0-637" fmla="*/ 0 w 8685331"/>
              <a:gd name="connsiteY0-638" fmla="*/ 2243062 h 2243062"/>
              <a:gd name="connsiteX1-639" fmla="*/ 1345891 w 8685331"/>
              <a:gd name="connsiteY1-640" fmla="*/ 103972 h 2243062"/>
              <a:gd name="connsiteX2-641" fmla="*/ 3319189 w 8685331"/>
              <a:gd name="connsiteY2-642" fmla="*/ 1411686 h 2243062"/>
              <a:gd name="connsiteX3-643" fmla="*/ 7176112 w 8685331"/>
              <a:gd name="connsiteY3-644" fmla="*/ 314573 h 2243062"/>
              <a:gd name="connsiteX4-645" fmla="*/ 8685331 w 8685331"/>
              <a:gd name="connsiteY4-646" fmla="*/ 0 h 2243062"/>
              <a:gd name="connsiteX0-647" fmla="*/ 0 w 8685331"/>
              <a:gd name="connsiteY0-648" fmla="*/ 2243062 h 2243062"/>
              <a:gd name="connsiteX1-649" fmla="*/ 1345891 w 8685331"/>
              <a:gd name="connsiteY1-650" fmla="*/ 103972 h 2243062"/>
              <a:gd name="connsiteX2-651" fmla="*/ 3319189 w 8685331"/>
              <a:gd name="connsiteY2-652" fmla="*/ 1411686 h 2243062"/>
              <a:gd name="connsiteX3-653" fmla="*/ 7043049 w 8685331"/>
              <a:gd name="connsiteY3-654" fmla="*/ 383816 h 2243062"/>
              <a:gd name="connsiteX4-655" fmla="*/ 8685331 w 8685331"/>
              <a:gd name="connsiteY4-656" fmla="*/ 0 h 2243062"/>
              <a:gd name="connsiteX0-657" fmla="*/ 0 w 8685331"/>
              <a:gd name="connsiteY0-658" fmla="*/ 2243062 h 2243062"/>
              <a:gd name="connsiteX1-659" fmla="*/ 1345891 w 8685331"/>
              <a:gd name="connsiteY1-660" fmla="*/ 103972 h 2243062"/>
              <a:gd name="connsiteX2-661" fmla="*/ 3319189 w 8685331"/>
              <a:gd name="connsiteY2-662" fmla="*/ 1411686 h 2243062"/>
              <a:gd name="connsiteX3-663" fmla="*/ 6932163 w 8685331"/>
              <a:gd name="connsiteY3-664" fmla="*/ 576158 h 2243062"/>
              <a:gd name="connsiteX4-665" fmla="*/ 8685331 w 8685331"/>
              <a:gd name="connsiteY4-666" fmla="*/ 0 h 2243062"/>
              <a:gd name="connsiteX0-667" fmla="*/ 0 w 8685331"/>
              <a:gd name="connsiteY0-668" fmla="*/ 2243062 h 2243062"/>
              <a:gd name="connsiteX1-669" fmla="*/ 1345891 w 8685331"/>
              <a:gd name="connsiteY1-670" fmla="*/ 103972 h 2243062"/>
              <a:gd name="connsiteX2-671" fmla="*/ 3319189 w 8685331"/>
              <a:gd name="connsiteY2-672" fmla="*/ 1411686 h 2243062"/>
              <a:gd name="connsiteX3-673" fmla="*/ 6932163 w 8685331"/>
              <a:gd name="connsiteY3-674" fmla="*/ 576158 h 2243062"/>
              <a:gd name="connsiteX4-675" fmla="*/ 8685331 w 8685331"/>
              <a:gd name="connsiteY4-676" fmla="*/ 0 h 2243062"/>
              <a:gd name="connsiteX0-677" fmla="*/ 0 w 8685331"/>
              <a:gd name="connsiteY0-678" fmla="*/ 2243062 h 2243062"/>
              <a:gd name="connsiteX1-679" fmla="*/ 1345891 w 8685331"/>
              <a:gd name="connsiteY1-680" fmla="*/ 103972 h 2243062"/>
              <a:gd name="connsiteX2-681" fmla="*/ 3319189 w 8685331"/>
              <a:gd name="connsiteY2-682" fmla="*/ 1411686 h 2243062"/>
              <a:gd name="connsiteX3-683" fmla="*/ 6932163 w 8685331"/>
              <a:gd name="connsiteY3-684" fmla="*/ 576158 h 2243062"/>
              <a:gd name="connsiteX4-685" fmla="*/ 8685331 w 8685331"/>
              <a:gd name="connsiteY4-686" fmla="*/ 0 h 2243062"/>
              <a:gd name="connsiteX0-687" fmla="*/ 0 w 8685331"/>
              <a:gd name="connsiteY0-688" fmla="*/ 2243062 h 2243062"/>
              <a:gd name="connsiteX1-689" fmla="*/ 1345891 w 8685331"/>
              <a:gd name="connsiteY1-690" fmla="*/ 103972 h 2243062"/>
              <a:gd name="connsiteX2-691" fmla="*/ 3319189 w 8685331"/>
              <a:gd name="connsiteY2-692" fmla="*/ 1411686 h 2243062"/>
              <a:gd name="connsiteX3-693" fmla="*/ 6932163 w 8685331"/>
              <a:gd name="connsiteY3-694" fmla="*/ 576158 h 2243062"/>
              <a:gd name="connsiteX4-695" fmla="*/ 8685331 w 8685331"/>
              <a:gd name="connsiteY4-696" fmla="*/ 0 h 2243062"/>
              <a:gd name="connsiteX0-697" fmla="*/ 0 w 8685331"/>
              <a:gd name="connsiteY0-698" fmla="*/ 2243062 h 2243062"/>
              <a:gd name="connsiteX1-699" fmla="*/ 1345891 w 8685331"/>
              <a:gd name="connsiteY1-700" fmla="*/ 103972 h 2243062"/>
              <a:gd name="connsiteX2-701" fmla="*/ 3319189 w 8685331"/>
              <a:gd name="connsiteY2-702" fmla="*/ 1411686 h 2243062"/>
              <a:gd name="connsiteX3-703" fmla="*/ 8685331 w 8685331"/>
              <a:gd name="connsiteY3-704" fmla="*/ 0 h 2243062"/>
              <a:gd name="connsiteX0-705" fmla="*/ 0 w 8485736"/>
              <a:gd name="connsiteY0-706" fmla="*/ 2148615 h 2148615"/>
              <a:gd name="connsiteX1-707" fmla="*/ 1345891 w 8485736"/>
              <a:gd name="connsiteY1-708" fmla="*/ 9525 h 2148615"/>
              <a:gd name="connsiteX2-709" fmla="*/ 3319189 w 8485736"/>
              <a:gd name="connsiteY2-710" fmla="*/ 1317239 h 2148615"/>
              <a:gd name="connsiteX3-711" fmla="*/ 8485736 w 8485736"/>
              <a:gd name="connsiteY3-712" fmla="*/ 174831 h 2148615"/>
              <a:gd name="connsiteX0-713" fmla="*/ 0 w 8485736"/>
              <a:gd name="connsiteY0-714" fmla="*/ 2148615 h 2148615"/>
              <a:gd name="connsiteX1-715" fmla="*/ 1345891 w 8485736"/>
              <a:gd name="connsiteY1-716" fmla="*/ 9525 h 2148615"/>
              <a:gd name="connsiteX2-717" fmla="*/ 3319189 w 8485736"/>
              <a:gd name="connsiteY2-718" fmla="*/ 1317239 h 2148615"/>
              <a:gd name="connsiteX3-719" fmla="*/ 8485736 w 8485736"/>
              <a:gd name="connsiteY3-720" fmla="*/ 174831 h 2148615"/>
              <a:gd name="connsiteX0-721" fmla="*/ 0 w 8485736"/>
              <a:gd name="connsiteY0-722" fmla="*/ 2183554 h 2183554"/>
              <a:gd name="connsiteX1-723" fmla="*/ 1345891 w 8485736"/>
              <a:gd name="connsiteY1-724" fmla="*/ 44464 h 2183554"/>
              <a:gd name="connsiteX2-725" fmla="*/ 3368380 w 8485736"/>
              <a:gd name="connsiteY2-726" fmla="*/ 694370 h 2183554"/>
              <a:gd name="connsiteX3-727" fmla="*/ 8485736 w 8485736"/>
              <a:gd name="connsiteY3-728" fmla="*/ 209770 h 2183554"/>
              <a:gd name="connsiteX0-729" fmla="*/ 0 w 8485736"/>
              <a:gd name="connsiteY0-730" fmla="*/ 2186511 h 2186511"/>
              <a:gd name="connsiteX1-731" fmla="*/ 1345891 w 8485736"/>
              <a:gd name="connsiteY1-732" fmla="*/ 47421 h 2186511"/>
              <a:gd name="connsiteX2-733" fmla="*/ 3368380 w 8485736"/>
              <a:gd name="connsiteY2-734" fmla="*/ 697327 h 2186511"/>
              <a:gd name="connsiteX3-735" fmla="*/ 4815320 w 8485736"/>
              <a:gd name="connsiteY3-736" fmla="*/ 622774 h 2186511"/>
              <a:gd name="connsiteX4-737" fmla="*/ 8485736 w 8485736"/>
              <a:gd name="connsiteY4-738" fmla="*/ 212727 h 2186511"/>
              <a:gd name="connsiteX0-739" fmla="*/ 0 w 8485736"/>
              <a:gd name="connsiteY0-740" fmla="*/ 2186511 h 2186511"/>
              <a:gd name="connsiteX1-741" fmla="*/ 1345891 w 8485736"/>
              <a:gd name="connsiteY1-742" fmla="*/ 47421 h 2186511"/>
              <a:gd name="connsiteX2-743" fmla="*/ 3368380 w 8485736"/>
              <a:gd name="connsiteY2-744" fmla="*/ 697327 h 2186511"/>
              <a:gd name="connsiteX3-745" fmla="*/ 4815320 w 8485736"/>
              <a:gd name="connsiteY3-746" fmla="*/ 622774 h 2186511"/>
              <a:gd name="connsiteX4-747" fmla="*/ 5372826 w 8485736"/>
              <a:gd name="connsiteY4-748" fmla="*/ 576613 h 2186511"/>
              <a:gd name="connsiteX5" fmla="*/ 8485736 w 8485736"/>
              <a:gd name="connsiteY5" fmla="*/ 212727 h 2186511"/>
              <a:gd name="connsiteX0-749" fmla="*/ 0 w 8485736"/>
              <a:gd name="connsiteY0-750" fmla="*/ 2186511 h 2186511"/>
              <a:gd name="connsiteX1-751" fmla="*/ 1345891 w 8485736"/>
              <a:gd name="connsiteY1-752" fmla="*/ 47421 h 2186511"/>
              <a:gd name="connsiteX2-753" fmla="*/ 3368380 w 8485736"/>
              <a:gd name="connsiteY2-754" fmla="*/ 697327 h 2186511"/>
              <a:gd name="connsiteX3-755" fmla="*/ 4815320 w 8485736"/>
              <a:gd name="connsiteY3-756" fmla="*/ 622774 h 2186511"/>
              <a:gd name="connsiteX4-757" fmla="*/ 5372826 w 8485736"/>
              <a:gd name="connsiteY4-758" fmla="*/ 576613 h 2186511"/>
              <a:gd name="connsiteX5-759" fmla="*/ 6635413 w 8485736"/>
              <a:gd name="connsiteY5-760" fmla="*/ 438127 h 2186511"/>
              <a:gd name="connsiteX6" fmla="*/ 8485736 w 8485736"/>
              <a:gd name="connsiteY6" fmla="*/ 212727 h 2186511"/>
              <a:gd name="connsiteX0-761" fmla="*/ 0 w 8485736"/>
              <a:gd name="connsiteY0-762" fmla="*/ 2185558 h 2185558"/>
              <a:gd name="connsiteX1-763" fmla="*/ 1345891 w 8485736"/>
              <a:gd name="connsiteY1-764" fmla="*/ 46468 h 2185558"/>
              <a:gd name="connsiteX2-765" fmla="*/ 3368380 w 8485736"/>
              <a:gd name="connsiteY2-766" fmla="*/ 696374 h 2185558"/>
              <a:gd name="connsiteX3-767" fmla="*/ 4536567 w 8485736"/>
              <a:gd name="connsiteY3-768" fmla="*/ 494876 h 2185558"/>
              <a:gd name="connsiteX4-769" fmla="*/ 5372826 w 8485736"/>
              <a:gd name="connsiteY4-770" fmla="*/ 575660 h 2185558"/>
              <a:gd name="connsiteX5-771" fmla="*/ 6635413 w 8485736"/>
              <a:gd name="connsiteY5-772" fmla="*/ 437174 h 2185558"/>
              <a:gd name="connsiteX6-773" fmla="*/ 8485736 w 8485736"/>
              <a:gd name="connsiteY6-774" fmla="*/ 211774 h 2185558"/>
              <a:gd name="connsiteX0-775" fmla="*/ 0 w 8485736"/>
              <a:gd name="connsiteY0-776" fmla="*/ 2185558 h 2185558"/>
              <a:gd name="connsiteX1-777" fmla="*/ 1345891 w 8485736"/>
              <a:gd name="connsiteY1-778" fmla="*/ 46468 h 2185558"/>
              <a:gd name="connsiteX2-779" fmla="*/ 3368380 w 8485736"/>
              <a:gd name="connsiteY2-780" fmla="*/ 696374 h 2185558"/>
              <a:gd name="connsiteX3-781" fmla="*/ 4536567 w 8485736"/>
              <a:gd name="connsiteY3-782" fmla="*/ 494876 h 2185558"/>
              <a:gd name="connsiteX4-783" fmla="*/ 5405621 w 8485736"/>
              <a:gd name="connsiteY4-784" fmla="*/ 621822 h 2185558"/>
              <a:gd name="connsiteX5-785" fmla="*/ 6635413 w 8485736"/>
              <a:gd name="connsiteY5-786" fmla="*/ 437174 h 2185558"/>
              <a:gd name="connsiteX6-787" fmla="*/ 8485736 w 8485736"/>
              <a:gd name="connsiteY6-788" fmla="*/ 211774 h 2185558"/>
              <a:gd name="connsiteX0-789" fmla="*/ 0 w 8485736"/>
              <a:gd name="connsiteY0-790" fmla="*/ 2185558 h 2185558"/>
              <a:gd name="connsiteX1-791" fmla="*/ 1345891 w 8485736"/>
              <a:gd name="connsiteY1-792" fmla="*/ 46468 h 2185558"/>
              <a:gd name="connsiteX2-793" fmla="*/ 3368380 w 8485736"/>
              <a:gd name="connsiteY2-794" fmla="*/ 696374 h 2185558"/>
              <a:gd name="connsiteX3-795" fmla="*/ 4536567 w 8485736"/>
              <a:gd name="connsiteY3-796" fmla="*/ 494876 h 2185558"/>
              <a:gd name="connsiteX4-797" fmla="*/ 5405621 w 8485736"/>
              <a:gd name="connsiteY4-798" fmla="*/ 621822 h 2185558"/>
              <a:gd name="connsiteX5-799" fmla="*/ 6635413 w 8485736"/>
              <a:gd name="connsiteY5-800" fmla="*/ 437174 h 2185558"/>
              <a:gd name="connsiteX6-801" fmla="*/ 8485736 w 8485736"/>
              <a:gd name="connsiteY6-802" fmla="*/ 211774 h 2185558"/>
              <a:gd name="connsiteX0-803" fmla="*/ 0 w 8485736"/>
              <a:gd name="connsiteY0-804" fmla="*/ 2185558 h 2185558"/>
              <a:gd name="connsiteX1-805" fmla="*/ 1345891 w 8485736"/>
              <a:gd name="connsiteY1-806" fmla="*/ 46468 h 2185558"/>
              <a:gd name="connsiteX2-807" fmla="*/ 3368380 w 8485736"/>
              <a:gd name="connsiteY2-808" fmla="*/ 696374 h 2185558"/>
              <a:gd name="connsiteX3-809" fmla="*/ 4536567 w 8485736"/>
              <a:gd name="connsiteY3-810" fmla="*/ 494876 h 2185558"/>
              <a:gd name="connsiteX4-811" fmla="*/ 5405622 w 8485736"/>
              <a:gd name="connsiteY4-812" fmla="*/ 636248 h 2185558"/>
              <a:gd name="connsiteX5-813" fmla="*/ 6635413 w 8485736"/>
              <a:gd name="connsiteY5-814" fmla="*/ 437174 h 2185558"/>
              <a:gd name="connsiteX6-815" fmla="*/ 8485736 w 8485736"/>
              <a:gd name="connsiteY6-816" fmla="*/ 211774 h 2185558"/>
              <a:gd name="connsiteX0-817" fmla="*/ 0 w 8485736"/>
              <a:gd name="connsiteY0-818" fmla="*/ 2185558 h 2185558"/>
              <a:gd name="connsiteX1-819" fmla="*/ 1345891 w 8485736"/>
              <a:gd name="connsiteY1-820" fmla="*/ 46468 h 2185558"/>
              <a:gd name="connsiteX2-821" fmla="*/ 3368380 w 8485736"/>
              <a:gd name="connsiteY2-822" fmla="*/ 696374 h 2185558"/>
              <a:gd name="connsiteX3-823" fmla="*/ 4536567 w 8485736"/>
              <a:gd name="connsiteY3-824" fmla="*/ 494876 h 2185558"/>
              <a:gd name="connsiteX4-825" fmla="*/ 5405622 w 8485736"/>
              <a:gd name="connsiteY4-826" fmla="*/ 636248 h 2185558"/>
              <a:gd name="connsiteX5-827" fmla="*/ 6635413 w 8485736"/>
              <a:gd name="connsiteY5-828" fmla="*/ 437174 h 2185558"/>
              <a:gd name="connsiteX6-829" fmla="*/ 8485736 w 8485736"/>
              <a:gd name="connsiteY6-830" fmla="*/ 211774 h 2185558"/>
              <a:gd name="connsiteX0-831" fmla="*/ 0 w 8485736"/>
              <a:gd name="connsiteY0-832" fmla="*/ 2185558 h 2185558"/>
              <a:gd name="connsiteX1-833" fmla="*/ 1345891 w 8485736"/>
              <a:gd name="connsiteY1-834" fmla="*/ 46468 h 2185558"/>
              <a:gd name="connsiteX2-835" fmla="*/ 3368380 w 8485736"/>
              <a:gd name="connsiteY2-836" fmla="*/ 696374 h 2185558"/>
              <a:gd name="connsiteX3-837" fmla="*/ 4536567 w 8485736"/>
              <a:gd name="connsiteY3-838" fmla="*/ 494876 h 2185558"/>
              <a:gd name="connsiteX4-839" fmla="*/ 5405622 w 8485736"/>
              <a:gd name="connsiteY4-840" fmla="*/ 636248 h 2185558"/>
              <a:gd name="connsiteX5-841" fmla="*/ 6635413 w 8485736"/>
              <a:gd name="connsiteY5-842" fmla="*/ 437174 h 2185558"/>
              <a:gd name="connsiteX6-843" fmla="*/ 8485736 w 8485736"/>
              <a:gd name="connsiteY6-844" fmla="*/ 211774 h 2185558"/>
              <a:gd name="connsiteX0-845" fmla="*/ 0 w 8485736"/>
              <a:gd name="connsiteY0-846" fmla="*/ 2185558 h 2185558"/>
              <a:gd name="connsiteX1-847" fmla="*/ 1345891 w 8485736"/>
              <a:gd name="connsiteY1-848" fmla="*/ 46468 h 2185558"/>
              <a:gd name="connsiteX2-849" fmla="*/ 3368380 w 8485736"/>
              <a:gd name="connsiteY2-850" fmla="*/ 696374 h 2185558"/>
              <a:gd name="connsiteX3-851" fmla="*/ 4536567 w 8485736"/>
              <a:gd name="connsiteY3-852" fmla="*/ 494876 h 2185558"/>
              <a:gd name="connsiteX4-853" fmla="*/ 5405622 w 8485736"/>
              <a:gd name="connsiteY4-854" fmla="*/ 636248 h 2185558"/>
              <a:gd name="connsiteX5-855" fmla="*/ 6635413 w 8485736"/>
              <a:gd name="connsiteY5-856" fmla="*/ 437174 h 2185558"/>
              <a:gd name="connsiteX6-857" fmla="*/ 8485736 w 8485736"/>
              <a:gd name="connsiteY6-858" fmla="*/ 211774 h 2185558"/>
              <a:gd name="connsiteX0-859" fmla="*/ 0 w 8485736"/>
              <a:gd name="connsiteY0-860" fmla="*/ 2185558 h 2185558"/>
              <a:gd name="connsiteX1-861" fmla="*/ 1345891 w 8485736"/>
              <a:gd name="connsiteY1-862" fmla="*/ 46468 h 2185558"/>
              <a:gd name="connsiteX2-863" fmla="*/ 3368380 w 8485736"/>
              <a:gd name="connsiteY2-864" fmla="*/ 696374 h 2185558"/>
              <a:gd name="connsiteX3-865" fmla="*/ 4536567 w 8485736"/>
              <a:gd name="connsiteY3-866" fmla="*/ 494876 h 2185558"/>
              <a:gd name="connsiteX4-867" fmla="*/ 5405622 w 8485736"/>
              <a:gd name="connsiteY4-868" fmla="*/ 636248 h 2185558"/>
              <a:gd name="connsiteX5-869" fmla="*/ 6635413 w 8485736"/>
              <a:gd name="connsiteY5-870" fmla="*/ 437174 h 2185558"/>
              <a:gd name="connsiteX6-871" fmla="*/ 7553658 w 8485736"/>
              <a:gd name="connsiteY6-872" fmla="*/ 389857 h 2185558"/>
              <a:gd name="connsiteX7" fmla="*/ 8485736 w 8485736"/>
              <a:gd name="connsiteY7" fmla="*/ 211774 h 2185558"/>
              <a:gd name="connsiteX0-873" fmla="*/ 0 w 8485736"/>
              <a:gd name="connsiteY0-874" fmla="*/ 2185558 h 2185558"/>
              <a:gd name="connsiteX1-875" fmla="*/ 1345891 w 8485736"/>
              <a:gd name="connsiteY1-876" fmla="*/ 46468 h 2185558"/>
              <a:gd name="connsiteX2-877" fmla="*/ 3368380 w 8485736"/>
              <a:gd name="connsiteY2-878" fmla="*/ 696374 h 2185558"/>
              <a:gd name="connsiteX3-879" fmla="*/ 4536567 w 8485736"/>
              <a:gd name="connsiteY3-880" fmla="*/ 494876 h 2185558"/>
              <a:gd name="connsiteX4-881" fmla="*/ 5405622 w 8485736"/>
              <a:gd name="connsiteY4-882" fmla="*/ 636248 h 2185558"/>
              <a:gd name="connsiteX5-883" fmla="*/ 6635413 w 8485736"/>
              <a:gd name="connsiteY5-884" fmla="*/ 437174 h 2185558"/>
              <a:gd name="connsiteX6-885" fmla="*/ 7553658 w 8485736"/>
              <a:gd name="connsiteY6-886" fmla="*/ 389857 h 2185558"/>
              <a:gd name="connsiteX7-887" fmla="*/ 8485736 w 8485736"/>
              <a:gd name="connsiteY7-888" fmla="*/ 211774 h 2185558"/>
              <a:gd name="connsiteX0-889" fmla="*/ 0 w 8485736"/>
              <a:gd name="connsiteY0-890" fmla="*/ 2185558 h 2185558"/>
              <a:gd name="connsiteX1-891" fmla="*/ 1345891 w 8485736"/>
              <a:gd name="connsiteY1-892" fmla="*/ 46468 h 2185558"/>
              <a:gd name="connsiteX2-893" fmla="*/ 3368380 w 8485736"/>
              <a:gd name="connsiteY2-894" fmla="*/ 696374 h 2185558"/>
              <a:gd name="connsiteX3-895" fmla="*/ 4536567 w 8485736"/>
              <a:gd name="connsiteY3-896" fmla="*/ 494876 h 2185558"/>
              <a:gd name="connsiteX4-897" fmla="*/ 5405622 w 8485736"/>
              <a:gd name="connsiteY4-898" fmla="*/ 636248 h 2185558"/>
              <a:gd name="connsiteX5-899" fmla="*/ 6635413 w 8485736"/>
              <a:gd name="connsiteY5-900" fmla="*/ 437174 h 2185558"/>
              <a:gd name="connsiteX6-901" fmla="*/ 7560217 w 8485736"/>
              <a:gd name="connsiteY6-902" fmla="*/ 459100 h 2185558"/>
              <a:gd name="connsiteX7-903" fmla="*/ 8485736 w 8485736"/>
              <a:gd name="connsiteY7-904" fmla="*/ 211774 h 2185558"/>
              <a:gd name="connsiteX0-905" fmla="*/ 0 w 8485736"/>
              <a:gd name="connsiteY0-906" fmla="*/ 2185558 h 2185558"/>
              <a:gd name="connsiteX1-907" fmla="*/ 1345891 w 8485736"/>
              <a:gd name="connsiteY1-908" fmla="*/ 46468 h 2185558"/>
              <a:gd name="connsiteX2-909" fmla="*/ 3368380 w 8485736"/>
              <a:gd name="connsiteY2-910" fmla="*/ 696374 h 2185558"/>
              <a:gd name="connsiteX3-911" fmla="*/ 4536567 w 8485736"/>
              <a:gd name="connsiteY3-912" fmla="*/ 494876 h 2185558"/>
              <a:gd name="connsiteX4-913" fmla="*/ 5405622 w 8485736"/>
              <a:gd name="connsiteY4-914" fmla="*/ 636248 h 2185558"/>
              <a:gd name="connsiteX5-915" fmla="*/ 6635413 w 8485736"/>
              <a:gd name="connsiteY5-916" fmla="*/ 437174 h 2185558"/>
              <a:gd name="connsiteX6-917" fmla="*/ 7560217 w 8485736"/>
              <a:gd name="connsiteY6-918" fmla="*/ 459100 h 2185558"/>
              <a:gd name="connsiteX7-919" fmla="*/ 8485736 w 8485736"/>
              <a:gd name="connsiteY7-920" fmla="*/ 211774 h 2185558"/>
              <a:gd name="connsiteX0-921" fmla="*/ 0 w 8485736"/>
              <a:gd name="connsiteY0-922" fmla="*/ 2185558 h 2185558"/>
              <a:gd name="connsiteX1-923" fmla="*/ 1345891 w 8485736"/>
              <a:gd name="connsiteY1-924" fmla="*/ 46468 h 2185558"/>
              <a:gd name="connsiteX2-925" fmla="*/ 3368380 w 8485736"/>
              <a:gd name="connsiteY2-926" fmla="*/ 696374 h 2185558"/>
              <a:gd name="connsiteX3-927" fmla="*/ 4536567 w 8485736"/>
              <a:gd name="connsiteY3-928" fmla="*/ 494876 h 2185558"/>
              <a:gd name="connsiteX4-929" fmla="*/ 5405622 w 8485736"/>
              <a:gd name="connsiteY4-930" fmla="*/ 636248 h 2185558"/>
              <a:gd name="connsiteX5-931" fmla="*/ 6635413 w 8485736"/>
              <a:gd name="connsiteY5-932" fmla="*/ 437174 h 2185558"/>
              <a:gd name="connsiteX6-933" fmla="*/ 7560217 w 8485736"/>
              <a:gd name="connsiteY6-934" fmla="*/ 459100 h 2185558"/>
              <a:gd name="connsiteX7-935" fmla="*/ 8485736 w 8485736"/>
              <a:gd name="connsiteY7-936" fmla="*/ 211774 h 2185558"/>
              <a:gd name="connsiteX0-937" fmla="*/ 0 w 8485736"/>
              <a:gd name="connsiteY0-938" fmla="*/ 2185558 h 2185558"/>
              <a:gd name="connsiteX1-939" fmla="*/ 1345891 w 8485736"/>
              <a:gd name="connsiteY1-940" fmla="*/ 46468 h 2185558"/>
              <a:gd name="connsiteX2-941" fmla="*/ 3368380 w 8485736"/>
              <a:gd name="connsiteY2-942" fmla="*/ 696374 h 2185558"/>
              <a:gd name="connsiteX3-943" fmla="*/ 4536567 w 8485736"/>
              <a:gd name="connsiteY3-944" fmla="*/ 494876 h 2185558"/>
              <a:gd name="connsiteX4-945" fmla="*/ 5405622 w 8485736"/>
              <a:gd name="connsiteY4-946" fmla="*/ 636248 h 2185558"/>
              <a:gd name="connsiteX5-947" fmla="*/ 6641972 w 8485736"/>
              <a:gd name="connsiteY5-948" fmla="*/ 386396 h 2185558"/>
              <a:gd name="connsiteX6-949" fmla="*/ 7560217 w 8485736"/>
              <a:gd name="connsiteY6-950" fmla="*/ 459100 h 2185558"/>
              <a:gd name="connsiteX7-951" fmla="*/ 8485736 w 8485736"/>
              <a:gd name="connsiteY7-952" fmla="*/ 211774 h 2185558"/>
              <a:gd name="connsiteX0-953" fmla="*/ 0 w 8485736"/>
              <a:gd name="connsiteY0-954" fmla="*/ 2185558 h 2185558"/>
              <a:gd name="connsiteX1-955" fmla="*/ 1345891 w 8485736"/>
              <a:gd name="connsiteY1-956" fmla="*/ 46468 h 2185558"/>
              <a:gd name="connsiteX2-957" fmla="*/ 3368380 w 8485736"/>
              <a:gd name="connsiteY2-958" fmla="*/ 696374 h 2185558"/>
              <a:gd name="connsiteX3-959" fmla="*/ 4536567 w 8485736"/>
              <a:gd name="connsiteY3-960" fmla="*/ 494876 h 2185558"/>
              <a:gd name="connsiteX4-961" fmla="*/ 5405622 w 8485736"/>
              <a:gd name="connsiteY4-962" fmla="*/ 636248 h 2185558"/>
              <a:gd name="connsiteX5-963" fmla="*/ 6641972 w 8485736"/>
              <a:gd name="connsiteY5-964" fmla="*/ 386396 h 2185558"/>
              <a:gd name="connsiteX6-965" fmla="*/ 7619247 w 8485736"/>
              <a:gd name="connsiteY6-966" fmla="*/ 459100 h 2185558"/>
              <a:gd name="connsiteX7-967" fmla="*/ 8485736 w 8485736"/>
              <a:gd name="connsiteY7-968" fmla="*/ 211774 h 2185558"/>
              <a:gd name="connsiteX0-969" fmla="*/ 0 w 8485736"/>
              <a:gd name="connsiteY0-970" fmla="*/ 2185558 h 2185558"/>
              <a:gd name="connsiteX1-971" fmla="*/ 1345891 w 8485736"/>
              <a:gd name="connsiteY1-972" fmla="*/ 46468 h 2185558"/>
              <a:gd name="connsiteX2-973" fmla="*/ 3368380 w 8485736"/>
              <a:gd name="connsiteY2-974" fmla="*/ 696374 h 2185558"/>
              <a:gd name="connsiteX3-975" fmla="*/ 4536567 w 8485736"/>
              <a:gd name="connsiteY3-976" fmla="*/ 494876 h 2185558"/>
              <a:gd name="connsiteX4-977" fmla="*/ 5405622 w 8485736"/>
              <a:gd name="connsiteY4-978" fmla="*/ 636248 h 2185558"/>
              <a:gd name="connsiteX5-979" fmla="*/ 6641972 w 8485736"/>
              <a:gd name="connsiteY5-980" fmla="*/ 386396 h 2185558"/>
              <a:gd name="connsiteX6-981" fmla="*/ 7619247 w 8485736"/>
              <a:gd name="connsiteY6-982" fmla="*/ 459100 h 2185558"/>
              <a:gd name="connsiteX7-983" fmla="*/ 8485736 w 8485736"/>
              <a:gd name="connsiteY7-984" fmla="*/ 211774 h 2185558"/>
              <a:gd name="connsiteX0-985" fmla="*/ 0 w 8341440"/>
              <a:gd name="connsiteY0-986" fmla="*/ 1948606 h 1948606"/>
              <a:gd name="connsiteX1-987" fmla="*/ 1201595 w 8341440"/>
              <a:gd name="connsiteY1-988" fmla="*/ 35710 h 1948606"/>
              <a:gd name="connsiteX2-989" fmla="*/ 3224084 w 8341440"/>
              <a:gd name="connsiteY2-990" fmla="*/ 685616 h 1948606"/>
              <a:gd name="connsiteX3-991" fmla="*/ 4392271 w 8341440"/>
              <a:gd name="connsiteY3-992" fmla="*/ 484118 h 1948606"/>
              <a:gd name="connsiteX4-993" fmla="*/ 5261326 w 8341440"/>
              <a:gd name="connsiteY4-994" fmla="*/ 625490 h 1948606"/>
              <a:gd name="connsiteX5-995" fmla="*/ 6497676 w 8341440"/>
              <a:gd name="connsiteY5-996" fmla="*/ 375638 h 1948606"/>
              <a:gd name="connsiteX6-997" fmla="*/ 7474951 w 8341440"/>
              <a:gd name="connsiteY6-998" fmla="*/ 448342 h 1948606"/>
              <a:gd name="connsiteX7-999" fmla="*/ 8341440 w 8341440"/>
              <a:gd name="connsiteY7-1000" fmla="*/ 201016 h 1948606"/>
            </a:gdLst>
            <a:ahLst/>
            <a:cxnLst>
              <a:cxn ang="0">
                <a:pos x="connsiteX0-1" y="connsiteY0-2"/>
              </a:cxn>
              <a:cxn ang="0">
                <a:pos x="connsiteX1-3" y="connsiteY1-4"/>
              </a:cxn>
              <a:cxn ang="0">
                <a:pos x="connsiteX2-5" y="connsiteY2-6"/>
              </a:cxn>
              <a:cxn ang="0">
                <a:pos x="connsiteX3-7" y="connsiteY3-8"/>
              </a:cxn>
              <a:cxn ang="0">
                <a:pos x="connsiteX4-305" y="connsiteY4-306"/>
              </a:cxn>
              <a:cxn ang="0">
                <a:pos x="connsiteX5-759" y="connsiteY5-760"/>
              </a:cxn>
              <a:cxn ang="0">
                <a:pos x="connsiteX6-773" y="connsiteY6-774"/>
              </a:cxn>
              <a:cxn ang="0">
                <a:pos x="connsiteX7-887" y="connsiteY7-888"/>
              </a:cxn>
            </a:cxnLst>
            <a:rect l="l" t="t" r="r" b="b"/>
            <a:pathLst>
              <a:path w="8341440" h="1948606">
                <a:moveTo>
                  <a:pt x="0" y="1948606"/>
                </a:moveTo>
                <a:cubicBezTo>
                  <a:pt x="865892" y="949549"/>
                  <a:pt x="664248" y="246208"/>
                  <a:pt x="1201595" y="35710"/>
                </a:cubicBezTo>
                <a:cubicBezTo>
                  <a:pt x="1738942" y="-174788"/>
                  <a:pt x="2692305" y="610881"/>
                  <a:pt x="3224084" y="685616"/>
                </a:cubicBezTo>
                <a:cubicBezTo>
                  <a:pt x="3755863" y="760351"/>
                  <a:pt x="4058197" y="504237"/>
                  <a:pt x="4392271" y="484118"/>
                </a:cubicBezTo>
                <a:cubicBezTo>
                  <a:pt x="4726345" y="463999"/>
                  <a:pt x="4910425" y="643570"/>
                  <a:pt x="5261326" y="625490"/>
                </a:cubicBezTo>
                <a:cubicBezTo>
                  <a:pt x="5612227" y="607410"/>
                  <a:pt x="6128739" y="405163"/>
                  <a:pt x="6497676" y="375638"/>
                </a:cubicBezTo>
                <a:cubicBezTo>
                  <a:pt x="6866613" y="346113"/>
                  <a:pt x="7167657" y="454365"/>
                  <a:pt x="7474951" y="448342"/>
                </a:cubicBezTo>
                <a:cubicBezTo>
                  <a:pt x="7782245" y="442319"/>
                  <a:pt x="8186094" y="230696"/>
                  <a:pt x="8341440" y="201016"/>
                </a:cubicBezTo>
              </a:path>
            </a:pathLst>
          </a:custGeom>
          <a:noFill/>
          <a:ln w="28575">
            <a:gradFill>
              <a:gsLst>
                <a:gs pos="23000">
                  <a:schemeClr val="accent1"/>
                </a:gs>
                <a:gs pos="100000">
                  <a:schemeClr val="tx1"/>
                </a:gs>
              </a:gsLst>
              <a:lin ang="3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panose="020B0502040204020203"/>
              <a:ea typeface="+mn-ea"/>
              <a:cs typeface="+mn-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1524000"/>
            <a:ext cx="12191999" cy="511174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 name="Oval 13"/>
          <p:cNvSpPr/>
          <p:nvPr/>
        </p:nvSpPr>
        <p:spPr bwMode="auto">
          <a:xfrm>
            <a:off x="783918" y="2135150"/>
            <a:ext cx="1291359" cy="1291359"/>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83868" y="277702"/>
            <a:ext cx="11018520" cy="923330"/>
          </a:xfrm>
        </p:spPr>
        <p:txBody>
          <a:bodyPr/>
          <a:lstStyle/>
          <a:p>
            <a:r>
              <a:rPr lang="en-US"/>
              <a:t>Machine Learning</a:t>
            </a:r>
            <a:br>
              <a:rPr lang="en-US"/>
            </a:br>
            <a:r>
              <a:rPr lang="en-US" sz="2400" b="0">
                <a:latin typeface="Segoe UI Semilight" panose="020B0402040204020203" pitchFamily="34" charset="0"/>
                <a:cs typeface="Segoe UI Semilight" panose="020B0402040204020203" pitchFamily="34" charset="0"/>
              </a:rPr>
              <a:t>Helps overcome human limitations using large datasets</a:t>
            </a:r>
            <a:endParaRPr lang="en-US" sz="2400" b="0">
              <a:latin typeface="Segoe UI Semilight" panose="020B0402040204020203" pitchFamily="34" charset="0"/>
              <a:cs typeface="Segoe UI Semilight" panose="020B0402040204020203" pitchFamily="34" charset="0"/>
            </a:endParaRPr>
          </a:p>
        </p:txBody>
      </p:sp>
      <p:grpSp>
        <p:nvGrpSpPr>
          <p:cNvPr id="28" name="Group 27"/>
          <p:cNvGrpSpPr/>
          <p:nvPr/>
        </p:nvGrpSpPr>
        <p:grpSpPr>
          <a:xfrm>
            <a:off x="1377950" y="2260600"/>
            <a:ext cx="9613901" cy="3745828"/>
            <a:chOff x="1377950" y="2025650"/>
            <a:chExt cx="9613901" cy="3745828"/>
          </a:xfrm>
        </p:grpSpPr>
        <p:sp>
          <p:nvSpPr>
            <p:cNvPr id="15" name="Oval 14"/>
            <p:cNvSpPr/>
            <p:nvPr/>
          </p:nvSpPr>
          <p:spPr bwMode="auto">
            <a:xfrm>
              <a:off x="7128339" y="2025650"/>
              <a:ext cx="3863512" cy="3745828"/>
            </a:xfrm>
            <a:prstGeom prst="ellipse">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7" name="Freeform: Shape 16"/>
            <p:cNvSpPr/>
            <p:nvPr/>
          </p:nvSpPr>
          <p:spPr bwMode="auto">
            <a:xfrm>
              <a:off x="1377950" y="2044700"/>
              <a:ext cx="7861300" cy="3726778"/>
            </a:xfrm>
            <a:custGeom>
              <a:avLst/>
              <a:gdLst>
                <a:gd name="connsiteX0" fmla="*/ 146050 w 6121400"/>
                <a:gd name="connsiteY0" fmla="*/ 0 h 2635250"/>
                <a:gd name="connsiteX1" fmla="*/ 0 w 6121400"/>
                <a:gd name="connsiteY1" fmla="*/ 711200 h 2635250"/>
                <a:gd name="connsiteX2" fmla="*/ 5835650 w 6121400"/>
                <a:gd name="connsiteY2" fmla="*/ 2635250 h 2635250"/>
                <a:gd name="connsiteX3" fmla="*/ 6121400 w 6121400"/>
                <a:gd name="connsiteY3" fmla="*/ 0 h 2635250"/>
                <a:gd name="connsiteX4" fmla="*/ 146050 w 612140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400" h="2635250">
                  <a:moveTo>
                    <a:pt x="146050" y="0"/>
                  </a:moveTo>
                  <a:lnTo>
                    <a:pt x="0" y="711200"/>
                  </a:lnTo>
                  <a:lnTo>
                    <a:pt x="5835650" y="2635250"/>
                  </a:lnTo>
                  <a:lnTo>
                    <a:pt x="6121400" y="0"/>
                  </a:lnTo>
                  <a:lnTo>
                    <a:pt x="146050" y="0"/>
                  </a:lnTo>
                  <a:close/>
                </a:path>
              </a:pathLst>
            </a:cu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grpSp>
      <p:sp>
        <p:nvSpPr>
          <p:cNvPr id="20" name="Rectangle 19"/>
          <p:cNvSpPr/>
          <p:nvPr/>
        </p:nvSpPr>
        <p:spPr>
          <a:xfrm>
            <a:off x="861432" y="5877126"/>
            <a:ext cx="5269391" cy="461665"/>
          </a:xfrm>
          <a:prstGeom prst="rect">
            <a:avLst/>
          </a:prstGeom>
        </p:spPr>
        <p:txBody>
          <a:bodyPr wrap="none">
            <a:spAutoFit/>
          </a:body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rPr>
              <a:t>2. Shines a light in human blind spots</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2" name="Rectangle 21"/>
          <p:cNvSpPr/>
          <p:nvPr/>
        </p:nvSpPr>
        <p:spPr>
          <a:xfrm>
            <a:off x="861432" y="1652497"/>
            <a:ext cx="4260333" cy="461665"/>
          </a:xfrm>
          <a:prstGeom prst="rect">
            <a:avLst/>
          </a:prstGeom>
        </p:spPr>
        <p:txBody>
          <a:bodyPr wrap="none">
            <a:spAutoFit/>
          </a:body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rPr>
              <a:t>1. Scales out Human Expertise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10" name="Graphic 9" descr="Lightbulb"/>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98841" y="2501720"/>
            <a:ext cx="558217" cy="558217"/>
          </a:xfrm>
          <a:prstGeom prst="rect">
            <a:avLst/>
          </a:prstGeom>
        </p:spPr>
      </p:pic>
      <p:sp>
        <p:nvSpPr>
          <p:cNvPr id="24" name="Diamond 23"/>
          <p:cNvSpPr/>
          <p:nvPr/>
        </p:nvSpPr>
        <p:spPr bwMode="auto">
          <a:xfrm>
            <a:off x="1499182" y="4147886"/>
            <a:ext cx="1834568" cy="1682223"/>
          </a:xfrm>
          <a:prstGeom prst="diamond">
            <a:avLst/>
          </a:prstGeom>
          <a:solidFill>
            <a:schemeClr val="bg1"/>
          </a:solidFill>
          <a:ln>
            <a:noFill/>
            <a:headEnd type="none" w="med" len="med"/>
            <a:tailEnd type="none" w="med" len="med"/>
          </a:ln>
          <a:effectLst>
            <a:softEdge rad="190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pic>
        <p:nvPicPr>
          <p:cNvPr id="41" name="Graphic 40" descr="Lightbulb"/>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137357" y="4757928"/>
            <a:ext cx="558217" cy="558217"/>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8" presetClass="entr" presetSubtype="32"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amond(out)">
                                      <p:cBhvr>
                                        <p:cTn id="20" dur="75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r>
              <a:rPr lang="en-US" spc="-100"/>
              <a:t>Microsoft Finance - Digital Transformation Areas</a:t>
            </a:r>
            <a:endParaRPr lang="en-US"/>
          </a:p>
        </p:txBody>
      </p:sp>
      <p:grpSp>
        <p:nvGrpSpPr>
          <p:cNvPr id="98" name="Group 97"/>
          <p:cNvGrpSpPr/>
          <p:nvPr/>
        </p:nvGrpSpPr>
        <p:grpSpPr>
          <a:xfrm>
            <a:off x="415867" y="1584597"/>
            <a:ext cx="2688892" cy="2394625"/>
            <a:chOff x="717076" y="2419608"/>
            <a:chExt cx="2743200" cy="2442989"/>
          </a:xfrm>
        </p:grpSpPr>
        <p:grpSp>
          <p:nvGrpSpPr>
            <p:cNvPr id="99" name="Group 98"/>
            <p:cNvGrpSpPr>
              <a:grpSpLocks noChangeAspect="1"/>
            </p:cNvGrpSpPr>
            <p:nvPr/>
          </p:nvGrpSpPr>
          <p:grpSpPr>
            <a:xfrm>
              <a:off x="1417328" y="2419608"/>
              <a:ext cx="1371600" cy="1371600"/>
              <a:chOff x="969333" y="2328236"/>
              <a:chExt cx="1600199" cy="1600199"/>
            </a:xfrm>
          </p:grpSpPr>
          <p:sp>
            <p:nvSpPr>
              <p:cNvPr id="101" name="Oval 100"/>
              <p:cNvSpPr/>
              <p:nvPr/>
            </p:nvSpPr>
            <p:spPr bwMode="auto">
              <a:xfrm>
                <a:off x="969333" y="2328236"/>
                <a:ext cx="1600199" cy="1600199"/>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
                    <a:srgbClr val="000000"/>
                  </a:buClr>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sym typeface="Arial" panose="020B0604020202020204"/>
                </a:endParaRPr>
              </a:p>
            </p:txBody>
          </p:sp>
          <p:grpSp>
            <p:nvGrpSpPr>
              <p:cNvPr id="102" name="Group 101"/>
              <p:cNvGrpSpPr/>
              <p:nvPr/>
            </p:nvGrpSpPr>
            <p:grpSpPr>
              <a:xfrm>
                <a:off x="1400792" y="2819444"/>
                <a:ext cx="730829" cy="729920"/>
                <a:chOff x="1479550" y="2228850"/>
                <a:chExt cx="1276350" cy="1274763"/>
              </a:xfrm>
              <a:solidFill>
                <a:schemeClr val="bg1"/>
              </a:solidFill>
            </p:grpSpPr>
            <p:sp>
              <p:nvSpPr>
                <p:cNvPr id="103" name="Freeform 5"/>
                <p:cNvSpPr/>
                <p:nvPr/>
              </p:nvSpPr>
              <p:spPr bwMode="auto">
                <a:xfrm>
                  <a:off x="2093913" y="2463800"/>
                  <a:ext cx="427038" cy="425450"/>
                </a:xfrm>
                <a:custGeom>
                  <a:avLst/>
                  <a:gdLst>
                    <a:gd name="T0" fmla="*/ 157 w 315"/>
                    <a:gd name="T1" fmla="*/ 0 h 315"/>
                    <a:gd name="T2" fmla="*/ 0 w 315"/>
                    <a:gd name="T3" fmla="*/ 158 h 315"/>
                    <a:gd name="T4" fmla="*/ 157 w 315"/>
                    <a:gd name="T5" fmla="*/ 315 h 315"/>
                    <a:gd name="T6" fmla="*/ 315 w 315"/>
                    <a:gd name="T7" fmla="*/ 158 h 315"/>
                    <a:gd name="T8" fmla="*/ 157 w 315"/>
                    <a:gd name="T9" fmla="*/ 158 h 315"/>
                    <a:gd name="T10" fmla="*/ 157 w 315"/>
                    <a:gd name="T11" fmla="*/ 0 h 315"/>
                  </a:gdLst>
                  <a:ahLst/>
                  <a:cxnLst>
                    <a:cxn ang="0">
                      <a:pos x="T0" y="T1"/>
                    </a:cxn>
                    <a:cxn ang="0">
                      <a:pos x="T2" y="T3"/>
                    </a:cxn>
                    <a:cxn ang="0">
                      <a:pos x="T4" y="T5"/>
                    </a:cxn>
                    <a:cxn ang="0">
                      <a:pos x="T6" y="T7"/>
                    </a:cxn>
                    <a:cxn ang="0">
                      <a:pos x="T8" y="T9"/>
                    </a:cxn>
                    <a:cxn ang="0">
                      <a:pos x="T10" y="T11"/>
                    </a:cxn>
                  </a:cxnLst>
                  <a:rect l="0" t="0" r="r" b="b"/>
                  <a:pathLst>
                    <a:path w="315" h="315">
                      <a:moveTo>
                        <a:pt x="157" y="0"/>
                      </a:moveTo>
                      <a:cubicBezTo>
                        <a:pt x="70" y="0"/>
                        <a:pt x="0" y="71"/>
                        <a:pt x="0" y="158"/>
                      </a:cubicBezTo>
                      <a:cubicBezTo>
                        <a:pt x="0" y="245"/>
                        <a:pt x="70" y="315"/>
                        <a:pt x="157" y="315"/>
                      </a:cubicBezTo>
                      <a:cubicBezTo>
                        <a:pt x="244" y="315"/>
                        <a:pt x="315" y="245"/>
                        <a:pt x="315" y="158"/>
                      </a:cubicBezTo>
                      <a:cubicBezTo>
                        <a:pt x="157" y="158"/>
                        <a:pt x="157" y="158"/>
                        <a:pt x="157" y="158"/>
                      </a:cubicBezTo>
                      <a:lnTo>
                        <a:pt x="1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04" name="Freeform 6"/>
                <p:cNvSpPr/>
                <p:nvPr/>
              </p:nvSpPr>
              <p:spPr bwMode="auto">
                <a:xfrm>
                  <a:off x="2393950" y="2381250"/>
                  <a:ext cx="214313" cy="214313"/>
                </a:xfrm>
                <a:custGeom>
                  <a:avLst/>
                  <a:gdLst>
                    <a:gd name="T0" fmla="*/ 0 w 158"/>
                    <a:gd name="T1" fmla="*/ 0 h 158"/>
                    <a:gd name="T2" fmla="*/ 0 w 158"/>
                    <a:gd name="T3" fmla="*/ 158 h 158"/>
                    <a:gd name="T4" fmla="*/ 158 w 158"/>
                    <a:gd name="T5" fmla="*/ 158 h 158"/>
                    <a:gd name="T6" fmla="*/ 0 w 158"/>
                    <a:gd name="T7" fmla="*/ 0 h 158"/>
                  </a:gdLst>
                  <a:ahLst/>
                  <a:cxnLst>
                    <a:cxn ang="0">
                      <a:pos x="T0" y="T1"/>
                    </a:cxn>
                    <a:cxn ang="0">
                      <a:pos x="T2" y="T3"/>
                    </a:cxn>
                    <a:cxn ang="0">
                      <a:pos x="T4" y="T5"/>
                    </a:cxn>
                    <a:cxn ang="0">
                      <a:pos x="T6" y="T7"/>
                    </a:cxn>
                  </a:cxnLst>
                  <a:rect l="0" t="0" r="r" b="b"/>
                  <a:pathLst>
                    <a:path w="158" h="158">
                      <a:moveTo>
                        <a:pt x="0" y="0"/>
                      </a:moveTo>
                      <a:cubicBezTo>
                        <a:pt x="0" y="158"/>
                        <a:pt x="0" y="158"/>
                        <a:pt x="0" y="158"/>
                      </a:cubicBezTo>
                      <a:cubicBezTo>
                        <a:pt x="158" y="158"/>
                        <a:pt x="158" y="158"/>
                        <a:pt x="158" y="158"/>
                      </a:cubicBezTo>
                      <a:cubicBezTo>
                        <a:pt x="158" y="71"/>
                        <a:pt x="87" y="0"/>
                        <a:pt x="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05" name="Freeform 7"/>
                <p:cNvSpPr>
                  <a:spLocks noEditPoints="1"/>
                </p:cNvSpPr>
                <p:nvPr/>
              </p:nvSpPr>
              <p:spPr bwMode="auto">
                <a:xfrm>
                  <a:off x="1558925" y="2540000"/>
                  <a:ext cx="520700" cy="963613"/>
                </a:xfrm>
                <a:custGeom>
                  <a:avLst/>
                  <a:gdLst>
                    <a:gd name="T0" fmla="*/ 220 w 384"/>
                    <a:gd name="T1" fmla="*/ 494 h 713"/>
                    <a:gd name="T2" fmla="*/ 165 w 384"/>
                    <a:gd name="T3" fmla="*/ 713 h 713"/>
                    <a:gd name="T4" fmla="*/ 286 w 384"/>
                    <a:gd name="T5" fmla="*/ 166 h 713"/>
                    <a:gd name="T6" fmla="*/ 355 w 384"/>
                    <a:gd name="T7" fmla="*/ 203 h 713"/>
                    <a:gd name="T8" fmla="*/ 384 w 384"/>
                    <a:gd name="T9" fmla="*/ 274 h 713"/>
                    <a:gd name="T10" fmla="*/ 380 w 384"/>
                    <a:gd name="T11" fmla="*/ 429 h 713"/>
                    <a:gd name="T12" fmla="*/ 352 w 384"/>
                    <a:gd name="T13" fmla="*/ 475 h 713"/>
                    <a:gd name="T14" fmla="*/ 329 w 384"/>
                    <a:gd name="T15" fmla="*/ 713 h 713"/>
                    <a:gd name="T16" fmla="*/ 274 w 384"/>
                    <a:gd name="T17" fmla="*/ 439 h 713"/>
                    <a:gd name="T18" fmla="*/ 313 w 384"/>
                    <a:gd name="T19" fmla="*/ 435 h 713"/>
                    <a:gd name="T20" fmla="*/ 327 w 384"/>
                    <a:gd name="T21" fmla="*/ 415 h 713"/>
                    <a:gd name="T22" fmla="*/ 329 w 384"/>
                    <a:gd name="T23" fmla="*/ 274 h 713"/>
                    <a:gd name="T24" fmla="*/ 312 w 384"/>
                    <a:gd name="T25" fmla="*/ 237 h 713"/>
                    <a:gd name="T26" fmla="*/ 274 w 384"/>
                    <a:gd name="T27" fmla="*/ 220 h 713"/>
                    <a:gd name="T28" fmla="*/ 91 w 384"/>
                    <a:gd name="T29" fmla="*/ 225 h 713"/>
                    <a:gd name="T30" fmla="*/ 60 w 384"/>
                    <a:gd name="T31" fmla="*/ 255 h 713"/>
                    <a:gd name="T32" fmla="*/ 55 w 384"/>
                    <a:gd name="T33" fmla="*/ 411 h 713"/>
                    <a:gd name="T34" fmla="*/ 75 w 384"/>
                    <a:gd name="T35" fmla="*/ 437 h 713"/>
                    <a:gd name="T36" fmla="*/ 110 w 384"/>
                    <a:gd name="T37" fmla="*/ 439 h 713"/>
                    <a:gd name="T38" fmla="*/ 55 w 384"/>
                    <a:gd name="T39" fmla="*/ 713 h 713"/>
                    <a:gd name="T40" fmla="*/ 15 w 384"/>
                    <a:gd name="T41" fmla="*/ 459 h 713"/>
                    <a:gd name="T42" fmla="*/ 0 w 384"/>
                    <a:gd name="T43" fmla="*/ 274 h 713"/>
                    <a:gd name="T44" fmla="*/ 30 w 384"/>
                    <a:gd name="T45" fmla="*/ 203 h 713"/>
                    <a:gd name="T46" fmla="*/ 98 w 384"/>
                    <a:gd name="T47" fmla="*/ 166 h 713"/>
                    <a:gd name="T48" fmla="*/ 83 w 384"/>
                    <a:gd name="T49" fmla="*/ 110 h 713"/>
                    <a:gd name="T50" fmla="*/ 115 w 384"/>
                    <a:gd name="T51" fmla="*/ 33 h 713"/>
                    <a:gd name="T52" fmla="*/ 192 w 384"/>
                    <a:gd name="T53" fmla="*/ 0 h 713"/>
                    <a:gd name="T54" fmla="*/ 270 w 384"/>
                    <a:gd name="T55" fmla="*/ 33 h 713"/>
                    <a:gd name="T56" fmla="*/ 302 w 384"/>
                    <a:gd name="T57" fmla="*/ 110 h 713"/>
                    <a:gd name="T58" fmla="*/ 286 w 384"/>
                    <a:gd name="T59" fmla="*/ 166 h 713"/>
                    <a:gd name="T60" fmla="*/ 171 w 384"/>
                    <a:gd name="T61" fmla="*/ 60 h 713"/>
                    <a:gd name="T62" fmla="*/ 142 w 384"/>
                    <a:gd name="T63" fmla="*/ 89 h 713"/>
                    <a:gd name="T64" fmla="*/ 142 w 384"/>
                    <a:gd name="T65" fmla="*/ 131 h 713"/>
                    <a:gd name="T66" fmla="*/ 171 w 384"/>
                    <a:gd name="T67" fmla="*/ 161 h 713"/>
                    <a:gd name="T68" fmla="*/ 214 w 384"/>
                    <a:gd name="T69" fmla="*/ 161 h 713"/>
                    <a:gd name="T70" fmla="*/ 243 w 384"/>
                    <a:gd name="T71" fmla="*/ 131 h 713"/>
                    <a:gd name="T72" fmla="*/ 243 w 384"/>
                    <a:gd name="T73" fmla="*/ 89 h 713"/>
                    <a:gd name="T74" fmla="*/ 214 w 384"/>
                    <a:gd name="T75" fmla="*/ 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713">
                      <a:moveTo>
                        <a:pt x="165" y="494"/>
                      </a:moveTo>
                      <a:cubicBezTo>
                        <a:pt x="220" y="494"/>
                        <a:pt x="220" y="494"/>
                        <a:pt x="220" y="494"/>
                      </a:cubicBezTo>
                      <a:cubicBezTo>
                        <a:pt x="220" y="713"/>
                        <a:pt x="220" y="713"/>
                        <a:pt x="220" y="713"/>
                      </a:cubicBezTo>
                      <a:cubicBezTo>
                        <a:pt x="165" y="713"/>
                        <a:pt x="165" y="713"/>
                        <a:pt x="165" y="713"/>
                      </a:cubicBezTo>
                      <a:lnTo>
                        <a:pt x="165" y="494"/>
                      </a:lnTo>
                      <a:close/>
                      <a:moveTo>
                        <a:pt x="286" y="166"/>
                      </a:moveTo>
                      <a:cubicBezTo>
                        <a:pt x="299" y="168"/>
                        <a:pt x="312" y="172"/>
                        <a:pt x="324" y="179"/>
                      </a:cubicBezTo>
                      <a:cubicBezTo>
                        <a:pt x="335" y="185"/>
                        <a:pt x="346" y="193"/>
                        <a:pt x="355" y="203"/>
                      </a:cubicBezTo>
                      <a:cubicBezTo>
                        <a:pt x="364" y="213"/>
                        <a:pt x="371" y="224"/>
                        <a:pt x="376" y="236"/>
                      </a:cubicBezTo>
                      <a:cubicBezTo>
                        <a:pt x="381" y="248"/>
                        <a:pt x="384" y="261"/>
                        <a:pt x="384" y="274"/>
                      </a:cubicBezTo>
                      <a:cubicBezTo>
                        <a:pt x="384" y="403"/>
                        <a:pt x="384" y="403"/>
                        <a:pt x="384" y="403"/>
                      </a:cubicBezTo>
                      <a:cubicBezTo>
                        <a:pt x="384" y="411"/>
                        <a:pt x="383" y="420"/>
                        <a:pt x="380" y="429"/>
                      </a:cubicBezTo>
                      <a:cubicBezTo>
                        <a:pt x="378" y="438"/>
                        <a:pt x="374" y="446"/>
                        <a:pt x="369" y="454"/>
                      </a:cubicBezTo>
                      <a:cubicBezTo>
                        <a:pt x="365" y="462"/>
                        <a:pt x="359" y="469"/>
                        <a:pt x="352" y="475"/>
                      </a:cubicBezTo>
                      <a:cubicBezTo>
                        <a:pt x="345" y="481"/>
                        <a:pt x="337" y="485"/>
                        <a:pt x="329" y="489"/>
                      </a:cubicBezTo>
                      <a:cubicBezTo>
                        <a:pt x="329" y="713"/>
                        <a:pt x="329" y="713"/>
                        <a:pt x="329" y="713"/>
                      </a:cubicBezTo>
                      <a:cubicBezTo>
                        <a:pt x="274" y="713"/>
                        <a:pt x="274" y="713"/>
                        <a:pt x="274" y="713"/>
                      </a:cubicBezTo>
                      <a:cubicBezTo>
                        <a:pt x="274" y="439"/>
                        <a:pt x="274" y="439"/>
                        <a:pt x="274" y="439"/>
                      </a:cubicBezTo>
                      <a:cubicBezTo>
                        <a:pt x="302" y="439"/>
                        <a:pt x="302" y="439"/>
                        <a:pt x="302" y="439"/>
                      </a:cubicBezTo>
                      <a:cubicBezTo>
                        <a:pt x="306" y="439"/>
                        <a:pt x="310" y="438"/>
                        <a:pt x="313" y="435"/>
                      </a:cubicBezTo>
                      <a:cubicBezTo>
                        <a:pt x="317" y="433"/>
                        <a:pt x="320" y="430"/>
                        <a:pt x="322" y="427"/>
                      </a:cubicBezTo>
                      <a:cubicBezTo>
                        <a:pt x="324" y="423"/>
                        <a:pt x="326" y="419"/>
                        <a:pt x="327" y="415"/>
                      </a:cubicBezTo>
                      <a:cubicBezTo>
                        <a:pt x="329" y="411"/>
                        <a:pt x="329" y="407"/>
                        <a:pt x="329" y="403"/>
                      </a:cubicBezTo>
                      <a:cubicBezTo>
                        <a:pt x="329" y="274"/>
                        <a:pt x="329" y="274"/>
                        <a:pt x="329" y="274"/>
                      </a:cubicBezTo>
                      <a:cubicBezTo>
                        <a:pt x="329" y="268"/>
                        <a:pt x="328" y="261"/>
                        <a:pt x="324" y="255"/>
                      </a:cubicBezTo>
                      <a:cubicBezTo>
                        <a:pt x="321" y="248"/>
                        <a:pt x="317" y="242"/>
                        <a:pt x="312" y="237"/>
                      </a:cubicBezTo>
                      <a:cubicBezTo>
                        <a:pt x="306" y="232"/>
                        <a:pt x="301" y="228"/>
                        <a:pt x="294" y="225"/>
                      </a:cubicBezTo>
                      <a:cubicBezTo>
                        <a:pt x="288" y="221"/>
                        <a:pt x="281" y="220"/>
                        <a:pt x="274" y="220"/>
                      </a:cubicBezTo>
                      <a:cubicBezTo>
                        <a:pt x="110" y="220"/>
                        <a:pt x="110" y="220"/>
                        <a:pt x="110" y="220"/>
                      </a:cubicBezTo>
                      <a:cubicBezTo>
                        <a:pt x="104" y="220"/>
                        <a:pt x="97" y="221"/>
                        <a:pt x="91" y="225"/>
                      </a:cubicBezTo>
                      <a:cubicBezTo>
                        <a:pt x="84" y="228"/>
                        <a:pt x="78" y="232"/>
                        <a:pt x="73" y="237"/>
                      </a:cubicBezTo>
                      <a:cubicBezTo>
                        <a:pt x="68" y="243"/>
                        <a:pt x="63" y="249"/>
                        <a:pt x="60" y="255"/>
                      </a:cubicBezTo>
                      <a:cubicBezTo>
                        <a:pt x="57" y="262"/>
                        <a:pt x="55" y="268"/>
                        <a:pt x="55" y="274"/>
                      </a:cubicBezTo>
                      <a:cubicBezTo>
                        <a:pt x="55" y="411"/>
                        <a:pt x="55" y="411"/>
                        <a:pt x="55" y="411"/>
                      </a:cubicBezTo>
                      <a:cubicBezTo>
                        <a:pt x="55" y="419"/>
                        <a:pt x="57" y="425"/>
                        <a:pt x="61" y="429"/>
                      </a:cubicBezTo>
                      <a:cubicBezTo>
                        <a:pt x="64" y="433"/>
                        <a:pt x="69" y="435"/>
                        <a:pt x="75" y="437"/>
                      </a:cubicBezTo>
                      <a:cubicBezTo>
                        <a:pt x="80" y="438"/>
                        <a:pt x="86" y="439"/>
                        <a:pt x="93" y="439"/>
                      </a:cubicBezTo>
                      <a:cubicBezTo>
                        <a:pt x="99" y="439"/>
                        <a:pt x="105" y="439"/>
                        <a:pt x="110" y="439"/>
                      </a:cubicBezTo>
                      <a:cubicBezTo>
                        <a:pt x="110" y="713"/>
                        <a:pt x="110" y="713"/>
                        <a:pt x="110" y="713"/>
                      </a:cubicBezTo>
                      <a:cubicBezTo>
                        <a:pt x="55" y="713"/>
                        <a:pt x="55" y="713"/>
                        <a:pt x="55" y="713"/>
                      </a:cubicBezTo>
                      <a:cubicBezTo>
                        <a:pt x="55" y="489"/>
                        <a:pt x="55" y="489"/>
                        <a:pt x="55" y="489"/>
                      </a:cubicBezTo>
                      <a:cubicBezTo>
                        <a:pt x="39" y="482"/>
                        <a:pt x="25" y="472"/>
                        <a:pt x="15" y="459"/>
                      </a:cubicBezTo>
                      <a:cubicBezTo>
                        <a:pt x="5" y="445"/>
                        <a:pt x="0" y="429"/>
                        <a:pt x="0" y="411"/>
                      </a:cubicBezTo>
                      <a:cubicBezTo>
                        <a:pt x="0" y="274"/>
                        <a:pt x="0" y="274"/>
                        <a:pt x="0" y="274"/>
                      </a:cubicBezTo>
                      <a:cubicBezTo>
                        <a:pt x="0" y="261"/>
                        <a:pt x="3" y="249"/>
                        <a:pt x="8" y="236"/>
                      </a:cubicBezTo>
                      <a:cubicBezTo>
                        <a:pt x="14" y="224"/>
                        <a:pt x="21" y="213"/>
                        <a:pt x="30" y="203"/>
                      </a:cubicBezTo>
                      <a:cubicBezTo>
                        <a:pt x="39" y="193"/>
                        <a:pt x="49" y="185"/>
                        <a:pt x="61" y="179"/>
                      </a:cubicBezTo>
                      <a:cubicBezTo>
                        <a:pt x="73" y="172"/>
                        <a:pt x="85" y="168"/>
                        <a:pt x="98" y="166"/>
                      </a:cubicBezTo>
                      <a:cubicBezTo>
                        <a:pt x="93" y="157"/>
                        <a:pt x="89" y="149"/>
                        <a:pt x="86" y="139"/>
                      </a:cubicBezTo>
                      <a:cubicBezTo>
                        <a:pt x="84" y="130"/>
                        <a:pt x="83" y="120"/>
                        <a:pt x="83" y="110"/>
                      </a:cubicBezTo>
                      <a:cubicBezTo>
                        <a:pt x="83" y="95"/>
                        <a:pt x="85" y="81"/>
                        <a:pt x="91" y="67"/>
                      </a:cubicBezTo>
                      <a:cubicBezTo>
                        <a:pt x="97" y="54"/>
                        <a:pt x="105" y="43"/>
                        <a:pt x="115" y="33"/>
                      </a:cubicBezTo>
                      <a:cubicBezTo>
                        <a:pt x="125" y="23"/>
                        <a:pt x="136" y="15"/>
                        <a:pt x="150" y="9"/>
                      </a:cubicBezTo>
                      <a:cubicBezTo>
                        <a:pt x="163" y="3"/>
                        <a:pt x="177" y="0"/>
                        <a:pt x="192" y="0"/>
                      </a:cubicBezTo>
                      <a:cubicBezTo>
                        <a:pt x="207" y="0"/>
                        <a:pt x="222" y="3"/>
                        <a:pt x="235" y="9"/>
                      </a:cubicBezTo>
                      <a:cubicBezTo>
                        <a:pt x="248" y="15"/>
                        <a:pt x="260" y="23"/>
                        <a:pt x="270" y="33"/>
                      </a:cubicBezTo>
                      <a:cubicBezTo>
                        <a:pt x="280" y="43"/>
                        <a:pt x="288" y="54"/>
                        <a:pt x="293" y="67"/>
                      </a:cubicBezTo>
                      <a:cubicBezTo>
                        <a:pt x="299" y="81"/>
                        <a:pt x="302" y="95"/>
                        <a:pt x="302" y="110"/>
                      </a:cubicBezTo>
                      <a:cubicBezTo>
                        <a:pt x="302" y="120"/>
                        <a:pt x="300" y="130"/>
                        <a:pt x="298" y="139"/>
                      </a:cubicBezTo>
                      <a:cubicBezTo>
                        <a:pt x="295" y="149"/>
                        <a:pt x="292" y="157"/>
                        <a:pt x="286" y="166"/>
                      </a:cubicBezTo>
                      <a:close/>
                      <a:moveTo>
                        <a:pt x="192" y="55"/>
                      </a:moveTo>
                      <a:cubicBezTo>
                        <a:pt x="184" y="55"/>
                        <a:pt x="177" y="57"/>
                        <a:pt x="171" y="60"/>
                      </a:cubicBezTo>
                      <a:cubicBezTo>
                        <a:pt x="164" y="62"/>
                        <a:pt x="158" y="66"/>
                        <a:pt x="153" y="71"/>
                      </a:cubicBezTo>
                      <a:cubicBezTo>
                        <a:pt x="148" y="76"/>
                        <a:pt x="145" y="82"/>
                        <a:pt x="142" y="89"/>
                      </a:cubicBezTo>
                      <a:cubicBezTo>
                        <a:pt x="139" y="95"/>
                        <a:pt x="137" y="102"/>
                        <a:pt x="137" y="110"/>
                      </a:cubicBezTo>
                      <a:cubicBezTo>
                        <a:pt x="137" y="118"/>
                        <a:pt x="139" y="125"/>
                        <a:pt x="142" y="131"/>
                      </a:cubicBezTo>
                      <a:cubicBezTo>
                        <a:pt x="145" y="138"/>
                        <a:pt x="148" y="144"/>
                        <a:pt x="153" y="149"/>
                      </a:cubicBezTo>
                      <a:cubicBezTo>
                        <a:pt x="158" y="154"/>
                        <a:pt x="164" y="158"/>
                        <a:pt x="171" y="161"/>
                      </a:cubicBezTo>
                      <a:cubicBezTo>
                        <a:pt x="177" y="163"/>
                        <a:pt x="184" y="165"/>
                        <a:pt x="192" y="165"/>
                      </a:cubicBezTo>
                      <a:cubicBezTo>
                        <a:pt x="200" y="165"/>
                        <a:pt x="207" y="163"/>
                        <a:pt x="214" y="161"/>
                      </a:cubicBezTo>
                      <a:cubicBezTo>
                        <a:pt x="220" y="158"/>
                        <a:pt x="226" y="154"/>
                        <a:pt x="231" y="149"/>
                      </a:cubicBezTo>
                      <a:cubicBezTo>
                        <a:pt x="236" y="144"/>
                        <a:pt x="240" y="138"/>
                        <a:pt x="243" y="131"/>
                      </a:cubicBezTo>
                      <a:cubicBezTo>
                        <a:pt x="246" y="125"/>
                        <a:pt x="247" y="118"/>
                        <a:pt x="247" y="110"/>
                      </a:cubicBezTo>
                      <a:cubicBezTo>
                        <a:pt x="247" y="102"/>
                        <a:pt x="246" y="95"/>
                        <a:pt x="243" y="89"/>
                      </a:cubicBezTo>
                      <a:cubicBezTo>
                        <a:pt x="240" y="82"/>
                        <a:pt x="236" y="76"/>
                        <a:pt x="231" y="71"/>
                      </a:cubicBezTo>
                      <a:cubicBezTo>
                        <a:pt x="226" y="66"/>
                        <a:pt x="220" y="62"/>
                        <a:pt x="214" y="60"/>
                      </a:cubicBezTo>
                      <a:cubicBezTo>
                        <a:pt x="207" y="57"/>
                        <a:pt x="200" y="55"/>
                        <a:pt x="19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06" name="Freeform 8"/>
                <p:cNvSpPr/>
                <p:nvPr/>
              </p:nvSpPr>
              <p:spPr bwMode="auto">
                <a:xfrm>
                  <a:off x="1479550" y="2228850"/>
                  <a:ext cx="1276350" cy="865188"/>
                </a:xfrm>
                <a:custGeom>
                  <a:avLst/>
                  <a:gdLst>
                    <a:gd name="T0" fmla="*/ 0 w 804"/>
                    <a:gd name="T1" fmla="*/ 0 h 545"/>
                    <a:gd name="T2" fmla="*/ 0 w 804"/>
                    <a:gd name="T3" fmla="*/ 311 h 545"/>
                    <a:gd name="T4" fmla="*/ 50 w 804"/>
                    <a:gd name="T5" fmla="*/ 311 h 545"/>
                    <a:gd name="T6" fmla="*/ 50 w 804"/>
                    <a:gd name="T7" fmla="*/ 50 h 545"/>
                    <a:gd name="T8" fmla="*/ 754 w 804"/>
                    <a:gd name="T9" fmla="*/ 50 h 545"/>
                    <a:gd name="T10" fmla="*/ 754 w 804"/>
                    <a:gd name="T11" fmla="*/ 495 h 545"/>
                    <a:gd name="T12" fmla="*/ 437 w 804"/>
                    <a:gd name="T13" fmla="*/ 495 h 545"/>
                    <a:gd name="T14" fmla="*/ 437 w 804"/>
                    <a:gd name="T15" fmla="*/ 545 h 545"/>
                    <a:gd name="T16" fmla="*/ 804 w 804"/>
                    <a:gd name="T17" fmla="*/ 545 h 545"/>
                    <a:gd name="T18" fmla="*/ 804 w 804"/>
                    <a:gd name="T19" fmla="*/ 0 h 545"/>
                    <a:gd name="T20" fmla="*/ 0 w 804"/>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4" h="545">
                      <a:moveTo>
                        <a:pt x="0" y="0"/>
                      </a:moveTo>
                      <a:lnTo>
                        <a:pt x="0" y="311"/>
                      </a:lnTo>
                      <a:lnTo>
                        <a:pt x="50" y="311"/>
                      </a:lnTo>
                      <a:lnTo>
                        <a:pt x="50" y="50"/>
                      </a:lnTo>
                      <a:lnTo>
                        <a:pt x="754" y="50"/>
                      </a:lnTo>
                      <a:lnTo>
                        <a:pt x="754" y="495"/>
                      </a:lnTo>
                      <a:lnTo>
                        <a:pt x="437" y="495"/>
                      </a:lnTo>
                      <a:lnTo>
                        <a:pt x="437" y="545"/>
                      </a:lnTo>
                      <a:lnTo>
                        <a:pt x="804" y="545"/>
                      </a:lnTo>
                      <a:lnTo>
                        <a:pt x="804"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07" name="Rectangle 9"/>
                <p:cNvSpPr>
                  <a:spLocks noChangeArrowheads="1"/>
                </p:cNvSpPr>
                <p:nvPr/>
              </p:nvSpPr>
              <p:spPr bwMode="auto">
                <a:xfrm>
                  <a:off x="1643063" y="2379663"/>
                  <a:ext cx="450850" cy="79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grpSp>
        </p:grpSp>
        <p:sp>
          <p:nvSpPr>
            <p:cNvPr id="100" name="Content Placeholder 22"/>
            <p:cNvSpPr txBox="1"/>
            <p:nvPr/>
          </p:nvSpPr>
          <p:spPr>
            <a:xfrm>
              <a:off x="717076" y="3865226"/>
              <a:ext cx="2743200" cy="997371"/>
            </a:xfrm>
            <a:prstGeom prst="rect">
              <a:avLst/>
            </a:prstGeom>
          </p:spPr>
          <p:txBody>
            <a:bodyPr vert="horz" wrap="square" lIns="179260" tIns="143408" rIns="179260" bIns="143408" rtlCol="0">
              <a:spAutoFit/>
            </a:bodyPr>
            <a:lstStyle>
              <a:lvl1pPr marL="342900" marR="0" indent="-3429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3600" kern="1200" spc="0" baseline="0">
                  <a:solidFill>
                    <a:srgbClr val="008272"/>
                  </a:solidFill>
                  <a:latin typeface="+mj-lt"/>
                  <a:ea typeface="+mn-ea"/>
                  <a:cs typeface="Segoe UI Semibold" panose="020B0702040204020203" pitchFamily="34" charset="0"/>
                </a:defRPr>
              </a:lvl1pPr>
              <a:lvl2pPr marL="584200" marR="0" indent="-2413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8001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287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2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57300" marR="0" indent="-228600" algn="l" defTabSz="932815" rtl="0" eaLnBrk="1" fontAlgn="auto" latinLnBrk="0" hangingPunct="1">
                <a:lnSpc>
                  <a:spcPct val="90000"/>
                </a:lnSpc>
                <a:spcBef>
                  <a:spcPct val="20000"/>
                </a:spcBef>
                <a:spcAft>
                  <a:spcPts val="0"/>
                </a:spcAft>
                <a:buClrTx/>
                <a:buSzPct val="90000"/>
                <a:buFont typeface="Arial" panose="020B0604020202020204" pitchFamily="34" charset="0"/>
                <a:buChar char="•"/>
                <a:defRPr sz="22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367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895985" rtl="0" eaLnBrk="1" fontAlgn="base" latinLnBrk="0" hangingPunct="1">
                <a:lnSpc>
                  <a:spcPct val="95000"/>
                </a:lnSpc>
                <a:spcBef>
                  <a:spcPct val="0"/>
                </a:spcBef>
                <a:spcAft>
                  <a:spcPct val="0"/>
                </a:spcAft>
                <a:buClrTx/>
                <a:buSzPct val="90000"/>
                <a:buFont typeface="Arial" panose="020B0604020202020204" pitchFamily="34" charset="0"/>
                <a:buNone/>
                <a:defRPr/>
              </a:pPr>
              <a: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t>Financial Analysis</a:t>
              </a:r>
              <a:b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br>
              <a: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t> &amp; Reporting</a:t>
              </a:r>
              <a:endPar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endParaRPr>
            </a:p>
          </p:txBody>
        </p:sp>
      </p:grpSp>
      <p:grpSp>
        <p:nvGrpSpPr>
          <p:cNvPr id="109" name="Group 108"/>
          <p:cNvGrpSpPr/>
          <p:nvPr/>
        </p:nvGrpSpPr>
        <p:grpSpPr>
          <a:xfrm>
            <a:off x="3201666" y="1584597"/>
            <a:ext cx="2688892" cy="2322072"/>
            <a:chOff x="3475038" y="2419608"/>
            <a:chExt cx="2743200" cy="2368972"/>
          </a:xfrm>
        </p:grpSpPr>
        <p:sp>
          <p:nvSpPr>
            <p:cNvPr id="110" name="Content Placeholder 23"/>
            <p:cNvSpPr txBox="1"/>
            <p:nvPr/>
          </p:nvSpPr>
          <p:spPr>
            <a:xfrm>
              <a:off x="3475038" y="3791208"/>
              <a:ext cx="2743200" cy="997372"/>
            </a:xfrm>
            <a:prstGeom prst="rect">
              <a:avLst/>
            </a:prstGeom>
          </p:spPr>
          <p:txBody>
            <a:bodyPr vert="horz" wrap="square" lIns="179260" tIns="143408" rIns="179260" bIns="143408" rtlCol="0">
              <a:spAutoFit/>
            </a:bodyPr>
            <a:lstStyle>
              <a:lvl1pPr marL="0"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0" baseline="0" dirty="0">
                  <a:solidFill>
                    <a:srgbClr val="008272"/>
                  </a:solidFill>
                  <a:latin typeface="Segoe UI Semibold" panose="020B0702040204020203" pitchFamily="34" charset="0"/>
                  <a:ea typeface="+mn-ea"/>
                  <a:cs typeface="Segoe UI Semibold" panose="020B0702040204020203" pitchFamily="34" charset="0"/>
                </a:defRPr>
              </a:lvl1pPr>
              <a:lvl2pPr marL="572770" marR="0" indent="-236220"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a:lstStyle>
            <a:p>
              <a:pPr marL="0" marR="0" lvl="0" indent="0" algn="ctr" defTabSz="895985" rtl="0" eaLnBrk="1" fontAlgn="base" latinLnBrk="0" hangingPunct="1">
                <a:lnSpc>
                  <a:spcPct val="95000"/>
                </a:lnSpc>
                <a:spcBef>
                  <a:spcPct val="0"/>
                </a:spcBef>
                <a:spcAft>
                  <a:spcPct val="0"/>
                </a:spcAft>
                <a:buClrTx/>
                <a:buSzPct val="90000"/>
                <a:buFont typeface="Arial" panose="020B0604020202020204" pitchFamily="34" charset="0"/>
                <a:buNone/>
                <a:defRPr/>
              </a:pPr>
              <a: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t>Strategy </a:t>
              </a:r>
              <a:b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br>
              <a: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t>&amp; Forecasting</a:t>
              </a:r>
              <a:endPar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endParaRPr>
            </a:p>
          </p:txBody>
        </p:sp>
        <p:grpSp>
          <p:nvGrpSpPr>
            <p:cNvPr id="111" name="Group 110"/>
            <p:cNvGrpSpPr>
              <a:grpSpLocks noChangeAspect="1"/>
            </p:cNvGrpSpPr>
            <p:nvPr/>
          </p:nvGrpSpPr>
          <p:grpSpPr>
            <a:xfrm>
              <a:off x="4160838" y="2419608"/>
              <a:ext cx="1371600" cy="1371600"/>
              <a:chOff x="3883229" y="2328236"/>
              <a:chExt cx="1600199" cy="1600199"/>
            </a:xfrm>
          </p:grpSpPr>
          <p:sp>
            <p:nvSpPr>
              <p:cNvPr id="112" name="Oval 111"/>
              <p:cNvSpPr/>
              <p:nvPr/>
            </p:nvSpPr>
            <p:spPr bwMode="auto">
              <a:xfrm>
                <a:off x="3883229" y="2328236"/>
                <a:ext cx="1600199" cy="1600199"/>
              </a:xfrm>
              <a:prstGeom prst="ellipse">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
                    <a:srgbClr val="000000"/>
                  </a:buClr>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sym typeface="Arial" panose="020B0604020202020204"/>
                </a:endParaRPr>
              </a:p>
            </p:txBody>
          </p:sp>
          <p:grpSp>
            <p:nvGrpSpPr>
              <p:cNvPr id="113" name="Group 112"/>
              <p:cNvGrpSpPr/>
              <p:nvPr/>
            </p:nvGrpSpPr>
            <p:grpSpPr>
              <a:xfrm>
                <a:off x="4317914" y="2762921"/>
                <a:ext cx="730829" cy="730829"/>
                <a:chOff x="3552825" y="2227263"/>
                <a:chExt cx="1276351" cy="1276350"/>
              </a:xfrm>
              <a:solidFill>
                <a:schemeClr val="bg1"/>
              </a:solidFill>
            </p:grpSpPr>
            <p:sp>
              <p:nvSpPr>
                <p:cNvPr id="114" name="Freeform 14"/>
                <p:cNvSpPr>
                  <a:spLocks noEditPoints="1"/>
                </p:cNvSpPr>
                <p:nvPr/>
              </p:nvSpPr>
              <p:spPr bwMode="auto">
                <a:xfrm>
                  <a:off x="3552825" y="2227263"/>
                  <a:ext cx="987425" cy="908050"/>
                </a:xfrm>
                <a:custGeom>
                  <a:avLst/>
                  <a:gdLst>
                    <a:gd name="T0" fmla="*/ 723 w 729"/>
                    <a:gd name="T1" fmla="*/ 197 h 672"/>
                    <a:gd name="T2" fmla="*/ 703 w 729"/>
                    <a:gd name="T3" fmla="*/ 137 h 672"/>
                    <a:gd name="T4" fmla="*/ 668 w 729"/>
                    <a:gd name="T5" fmla="*/ 85 h 672"/>
                    <a:gd name="T6" fmla="*/ 621 w 729"/>
                    <a:gd name="T7" fmla="*/ 43 h 672"/>
                    <a:gd name="T8" fmla="*/ 565 w 729"/>
                    <a:gd name="T9" fmla="*/ 15 h 672"/>
                    <a:gd name="T10" fmla="*/ 501 w 729"/>
                    <a:gd name="T11" fmla="*/ 2 h 672"/>
                    <a:gd name="T12" fmla="*/ 436 w 729"/>
                    <a:gd name="T13" fmla="*/ 6 h 672"/>
                    <a:gd name="T14" fmla="*/ 376 w 729"/>
                    <a:gd name="T15" fmla="*/ 26 h 672"/>
                    <a:gd name="T16" fmla="*/ 324 w 729"/>
                    <a:gd name="T17" fmla="*/ 61 h 672"/>
                    <a:gd name="T18" fmla="*/ 283 w 729"/>
                    <a:gd name="T19" fmla="*/ 108 h 672"/>
                    <a:gd name="T20" fmla="*/ 254 w 729"/>
                    <a:gd name="T21" fmla="*/ 165 h 672"/>
                    <a:gd name="T22" fmla="*/ 241 w 729"/>
                    <a:gd name="T23" fmla="*/ 229 h 672"/>
                    <a:gd name="T24" fmla="*/ 250 w 729"/>
                    <a:gd name="T25" fmla="*/ 313 h 672"/>
                    <a:gd name="T26" fmla="*/ 281 w 729"/>
                    <a:gd name="T27" fmla="*/ 380 h 672"/>
                    <a:gd name="T28" fmla="*/ 11 w 729"/>
                    <a:gd name="T29" fmla="*/ 616 h 672"/>
                    <a:gd name="T30" fmla="*/ 0 w 729"/>
                    <a:gd name="T31" fmla="*/ 638 h 672"/>
                    <a:gd name="T32" fmla="*/ 8 w 729"/>
                    <a:gd name="T33" fmla="*/ 661 h 672"/>
                    <a:gd name="T34" fmla="*/ 30 w 729"/>
                    <a:gd name="T35" fmla="*/ 672 h 672"/>
                    <a:gd name="T36" fmla="*/ 32 w 729"/>
                    <a:gd name="T37" fmla="*/ 672 h 672"/>
                    <a:gd name="T38" fmla="*/ 53 w 729"/>
                    <a:gd name="T39" fmla="*/ 664 h 672"/>
                    <a:gd name="T40" fmla="*/ 323 w 729"/>
                    <a:gd name="T41" fmla="*/ 429 h 672"/>
                    <a:gd name="T42" fmla="*/ 386 w 729"/>
                    <a:gd name="T43" fmla="*/ 469 h 672"/>
                    <a:gd name="T44" fmla="*/ 468 w 729"/>
                    <a:gd name="T45" fmla="*/ 489 h 672"/>
                    <a:gd name="T46" fmla="*/ 533 w 729"/>
                    <a:gd name="T47" fmla="*/ 485 h 672"/>
                    <a:gd name="T48" fmla="*/ 593 w 729"/>
                    <a:gd name="T49" fmla="*/ 464 h 672"/>
                    <a:gd name="T50" fmla="*/ 644 w 729"/>
                    <a:gd name="T51" fmla="*/ 430 h 672"/>
                    <a:gd name="T52" fmla="*/ 686 w 729"/>
                    <a:gd name="T53" fmla="*/ 383 h 672"/>
                    <a:gd name="T54" fmla="*/ 715 w 729"/>
                    <a:gd name="T55" fmla="*/ 326 h 672"/>
                    <a:gd name="T56" fmla="*/ 728 w 729"/>
                    <a:gd name="T57" fmla="*/ 262 h 672"/>
                    <a:gd name="T58" fmla="*/ 723 w 729"/>
                    <a:gd name="T59" fmla="*/ 197 h 672"/>
                    <a:gd name="T60" fmla="*/ 664 w 729"/>
                    <a:gd name="T61" fmla="*/ 258 h 672"/>
                    <a:gd name="T62" fmla="*/ 645 w 729"/>
                    <a:gd name="T63" fmla="*/ 327 h 672"/>
                    <a:gd name="T64" fmla="*/ 602 w 729"/>
                    <a:gd name="T65" fmla="*/ 381 h 672"/>
                    <a:gd name="T66" fmla="*/ 543 w 729"/>
                    <a:gd name="T67" fmla="*/ 416 h 672"/>
                    <a:gd name="T68" fmla="*/ 472 w 729"/>
                    <a:gd name="T69" fmla="*/ 425 h 672"/>
                    <a:gd name="T70" fmla="*/ 472 w 729"/>
                    <a:gd name="T71" fmla="*/ 425 h 672"/>
                    <a:gd name="T72" fmla="*/ 403 w 729"/>
                    <a:gd name="T73" fmla="*/ 406 h 672"/>
                    <a:gd name="T74" fmla="*/ 349 w 729"/>
                    <a:gd name="T75" fmla="*/ 364 h 672"/>
                    <a:gd name="T76" fmla="*/ 314 w 729"/>
                    <a:gd name="T77" fmla="*/ 304 h 672"/>
                    <a:gd name="T78" fmla="*/ 305 w 729"/>
                    <a:gd name="T79" fmla="*/ 233 h 672"/>
                    <a:gd name="T80" fmla="*/ 324 w 729"/>
                    <a:gd name="T81" fmla="*/ 164 h 672"/>
                    <a:gd name="T82" fmla="*/ 366 w 729"/>
                    <a:gd name="T83" fmla="*/ 110 h 672"/>
                    <a:gd name="T84" fmla="*/ 426 w 729"/>
                    <a:gd name="T85" fmla="*/ 75 h 672"/>
                    <a:gd name="T86" fmla="*/ 484 w 729"/>
                    <a:gd name="T87" fmla="*/ 65 h 672"/>
                    <a:gd name="T88" fmla="*/ 497 w 729"/>
                    <a:gd name="T89" fmla="*/ 65 h 672"/>
                    <a:gd name="T90" fmla="*/ 565 w 729"/>
                    <a:gd name="T91" fmla="*/ 84 h 672"/>
                    <a:gd name="T92" fmla="*/ 620 w 729"/>
                    <a:gd name="T93" fmla="*/ 127 h 672"/>
                    <a:gd name="T94" fmla="*/ 654 w 729"/>
                    <a:gd name="T95" fmla="*/ 187 h 672"/>
                    <a:gd name="T96" fmla="*/ 664 w 729"/>
                    <a:gd name="T97" fmla="*/ 25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9" h="672">
                      <a:moveTo>
                        <a:pt x="723" y="197"/>
                      </a:moveTo>
                      <a:cubicBezTo>
                        <a:pt x="719" y="176"/>
                        <a:pt x="712" y="156"/>
                        <a:pt x="703" y="137"/>
                      </a:cubicBezTo>
                      <a:cubicBezTo>
                        <a:pt x="694" y="118"/>
                        <a:pt x="682" y="101"/>
                        <a:pt x="668" y="85"/>
                      </a:cubicBezTo>
                      <a:cubicBezTo>
                        <a:pt x="654" y="69"/>
                        <a:pt x="639" y="55"/>
                        <a:pt x="621" y="43"/>
                      </a:cubicBezTo>
                      <a:cubicBezTo>
                        <a:pt x="604" y="32"/>
                        <a:pt x="585" y="22"/>
                        <a:pt x="565" y="15"/>
                      </a:cubicBezTo>
                      <a:cubicBezTo>
                        <a:pt x="545" y="8"/>
                        <a:pt x="523" y="3"/>
                        <a:pt x="501" y="2"/>
                      </a:cubicBezTo>
                      <a:cubicBezTo>
                        <a:pt x="479" y="0"/>
                        <a:pt x="457" y="1"/>
                        <a:pt x="436" y="6"/>
                      </a:cubicBezTo>
                      <a:cubicBezTo>
                        <a:pt x="415" y="10"/>
                        <a:pt x="395" y="17"/>
                        <a:pt x="376" y="26"/>
                      </a:cubicBezTo>
                      <a:cubicBezTo>
                        <a:pt x="357" y="36"/>
                        <a:pt x="340" y="48"/>
                        <a:pt x="324" y="61"/>
                      </a:cubicBezTo>
                      <a:cubicBezTo>
                        <a:pt x="308" y="75"/>
                        <a:pt x="294" y="91"/>
                        <a:pt x="283" y="108"/>
                      </a:cubicBezTo>
                      <a:cubicBezTo>
                        <a:pt x="271" y="125"/>
                        <a:pt x="261" y="144"/>
                        <a:pt x="254" y="165"/>
                      </a:cubicBezTo>
                      <a:cubicBezTo>
                        <a:pt x="247" y="185"/>
                        <a:pt x="242" y="206"/>
                        <a:pt x="241" y="229"/>
                      </a:cubicBezTo>
                      <a:cubicBezTo>
                        <a:pt x="239" y="257"/>
                        <a:pt x="242" y="286"/>
                        <a:pt x="250" y="313"/>
                      </a:cubicBezTo>
                      <a:cubicBezTo>
                        <a:pt x="257" y="337"/>
                        <a:pt x="267" y="359"/>
                        <a:pt x="281" y="380"/>
                      </a:cubicBezTo>
                      <a:cubicBezTo>
                        <a:pt x="11" y="616"/>
                        <a:pt x="11" y="616"/>
                        <a:pt x="11" y="616"/>
                      </a:cubicBezTo>
                      <a:cubicBezTo>
                        <a:pt x="5" y="622"/>
                        <a:pt x="1" y="629"/>
                        <a:pt x="0" y="638"/>
                      </a:cubicBezTo>
                      <a:cubicBezTo>
                        <a:pt x="0" y="647"/>
                        <a:pt x="3" y="655"/>
                        <a:pt x="8" y="661"/>
                      </a:cubicBezTo>
                      <a:cubicBezTo>
                        <a:pt x="14" y="668"/>
                        <a:pt x="22" y="672"/>
                        <a:pt x="30" y="672"/>
                      </a:cubicBezTo>
                      <a:cubicBezTo>
                        <a:pt x="31" y="672"/>
                        <a:pt x="32" y="672"/>
                        <a:pt x="32" y="672"/>
                      </a:cubicBezTo>
                      <a:cubicBezTo>
                        <a:pt x="40" y="672"/>
                        <a:pt x="47" y="669"/>
                        <a:pt x="53" y="664"/>
                      </a:cubicBezTo>
                      <a:cubicBezTo>
                        <a:pt x="323" y="429"/>
                        <a:pt x="323" y="429"/>
                        <a:pt x="323" y="429"/>
                      </a:cubicBezTo>
                      <a:cubicBezTo>
                        <a:pt x="342" y="445"/>
                        <a:pt x="363" y="459"/>
                        <a:pt x="386" y="469"/>
                      </a:cubicBezTo>
                      <a:cubicBezTo>
                        <a:pt x="411" y="481"/>
                        <a:pt x="439" y="487"/>
                        <a:pt x="468" y="489"/>
                      </a:cubicBezTo>
                      <a:cubicBezTo>
                        <a:pt x="490" y="491"/>
                        <a:pt x="512" y="489"/>
                        <a:pt x="533" y="485"/>
                      </a:cubicBezTo>
                      <a:cubicBezTo>
                        <a:pt x="554" y="481"/>
                        <a:pt x="574" y="474"/>
                        <a:pt x="593" y="464"/>
                      </a:cubicBezTo>
                      <a:cubicBezTo>
                        <a:pt x="611" y="455"/>
                        <a:pt x="629" y="443"/>
                        <a:pt x="644" y="430"/>
                      </a:cubicBezTo>
                      <a:cubicBezTo>
                        <a:pt x="660" y="416"/>
                        <a:pt x="674" y="400"/>
                        <a:pt x="686" y="383"/>
                      </a:cubicBezTo>
                      <a:cubicBezTo>
                        <a:pt x="698" y="366"/>
                        <a:pt x="707" y="347"/>
                        <a:pt x="715" y="326"/>
                      </a:cubicBezTo>
                      <a:cubicBezTo>
                        <a:pt x="722" y="306"/>
                        <a:pt x="726" y="284"/>
                        <a:pt x="728" y="262"/>
                      </a:cubicBezTo>
                      <a:cubicBezTo>
                        <a:pt x="729" y="240"/>
                        <a:pt x="728" y="218"/>
                        <a:pt x="723" y="197"/>
                      </a:cubicBezTo>
                      <a:close/>
                      <a:moveTo>
                        <a:pt x="664" y="258"/>
                      </a:moveTo>
                      <a:cubicBezTo>
                        <a:pt x="662" y="282"/>
                        <a:pt x="656" y="306"/>
                        <a:pt x="645" y="327"/>
                      </a:cubicBezTo>
                      <a:cubicBezTo>
                        <a:pt x="634" y="348"/>
                        <a:pt x="620" y="366"/>
                        <a:pt x="602" y="381"/>
                      </a:cubicBezTo>
                      <a:cubicBezTo>
                        <a:pt x="585" y="396"/>
                        <a:pt x="565" y="408"/>
                        <a:pt x="543" y="416"/>
                      </a:cubicBezTo>
                      <a:cubicBezTo>
                        <a:pt x="520" y="424"/>
                        <a:pt x="497" y="427"/>
                        <a:pt x="472" y="425"/>
                      </a:cubicBezTo>
                      <a:cubicBezTo>
                        <a:pt x="472" y="425"/>
                        <a:pt x="472" y="425"/>
                        <a:pt x="472" y="425"/>
                      </a:cubicBezTo>
                      <a:cubicBezTo>
                        <a:pt x="447" y="424"/>
                        <a:pt x="424" y="417"/>
                        <a:pt x="403" y="406"/>
                      </a:cubicBezTo>
                      <a:cubicBezTo>
                        <a:pt x="382" y="396"/>
                        <a:pt x="364" y="381"/>
                        <a:pt x="349" y="364"/>
                      </a:cubicBezTo>
                      <a:cubicBezTo>
                        <a:pt x="334" y="347"/>
                        <a:pt x="322" y="326"/>
                        <a:pt x="314" y="304"/>
                      </a:cubicBezTo>
                      <a:cubicBezTo>
                        <a:pt x="306" y="282"/>
                        <a:pt x="303" y="258"/>
                        <a:pt x="305" y="233"/>
                      </a:cubicBezTo>
                      <a:cubicBezTo>
                        <a:pt x="306" y="208"/>
                        <a:pt x="313" y="185"/>
                        <a:pt x="324" y="164"/>
                      </a:cubicBezTo>
                      <a:cubicBezTo>
                        <a:pt x="335" y="143"/>
                        <a:pt x="349" y="125"/>
                        <a:pt x="366" y="110"/>
                      </a:cubicBezTo>
                      <a:cubicBezTo>
                        <a:pt x="383" y="95"/>
                        <a:pt x="403" y="83"/>
                        <a:pt x="426" y="75"/>
                      </a:cubicBezTo>
                      <a:cubicBezTo>
                        <a:pt x="444" y="68"/>
                        <a:pt x="464" y="65"/>
                        <a:pt x="484" y="65"/>
                      </a:cubicBezTo>
                      <a:cubicBezTo>
                        <a:pt x="488" y="65"/>
                        <a:pt x="492" y="65"/>
                        <a:pt x="497" y="65"/>
                      </a:cubicBezTo>
                      <a:cubicBezTo>
                        <a:pt x="521" y="67"/>
                        <a:pt x="544" y="74"/>
                        <a:pt x="565" y="84"/>
                      </a:cubicBezTo>
                      <a:cubicBezTo>
                        <a:pt x="586" y="95"/>
                        <a:pt x="605" y="110"/>
                        <a:pt x="620" y="127"/>
                      </a:cubicBezTo>
                      <a:cubicBezTo>
                        <a:pt x="635" y="144"/>
                        <a:pt x="647" y="164"/>
                        <a:pt x="654" y="187"/>
                      </a:cubicBezTo>
                      <a:cubicBezTo>
                        <a:pt x="662" y="209"/>
                        <a:pt x="666" y="233"/>
                        <a:pt x="664"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15" name="Freeform 15"/>
                <p:cNvSpPr/>
                <p:nvPr/>
              </p:nvSpPr>
              <p:spPr bwMode="auto">
                <a:xfrm>
                  <a:off x="3948113" y="3140075"/>
                  <a:ext cx="80963" cy="363538"/>
                </a:xfrm>
                <a:custGeom>
                  <a:avLst/>
                  <a:gdLst>
                    <a:gd name="T0" fmla="*/ 51 w 51"/>
                    <a:gd name="T1" fmla="*/ 0 h 229"/>
                    <a:gd name="T2" fmla="*/ 0 w 51"/>
                    <a:gd name="T3" fmla="*/ 47 h 229"/>
                    <a:gd name="T4" fmla="*/ 0 w 51"/>
                    <a:gd name="T5" fmla="*/ 229 h 229"/>
                    <a:gd name="T6" fmla="*/ 51 w 51"/>
                    <a:gd name="T7" fmla="*/ 229 h 229"/>
                    <a:gd name="T8" fmla="*/ 51 w 51"/>
                    <a:gd name="T9" fmla="*/ 0 h 229"/>
                  </a:gdLst>
                  <a:ahLst/>
                  <a:cxnLst>
                    <a:cxn ang="0">
                      <a:pos x="T0" y="T1"/>
                    </a:cxn>
                    <a:cxn ang="0">
                      <a:pos x="T2" y="T3"/>
                    </a:cxn>
                    <a:cxn ang="0">
                      <a:pos x="T4" y="T5"/>
                    </a:cxn>
                    <a:cxn ang="0">
                      <a:pos x="T6" y="T7"/>
                    </a:cxn>
                    <a:cxn ang="0">
                      <a:pos x="T8" y="T9"/>
                    </a:cxn>
                  </a:cxnLst>
                  <a:rect l="0" t="0" r="r" b="b"/>
                  <a:pathLst>
                    <a:path w="51" h="229">
                      <a:moveTo>
                        <a:pt x="51" y="0"/>
                      </a:moveTo>
                      <a:lnTo>
                        <a:pt x="0" y="47"/>
                      </a:lnTo>
                      <a:lnTo>
                        <a:pt x="0" y="229"/>
                      </a:lnTo>
                      <a:lnTo>
                        <a:pt x="51" y="229"/>
                      </a:lnTo>
                      <a:lnTo>
                        <a:pt x="5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16" name="Freeform 16"/>
                <p:cNvSpPr/>
                <p:nvPr/>
              </p:nvSpPr>
              <p:spPr bwMode="auto">
                <a:xfrm>
                  <a:off x="3771900" y="3289300"/>
                  <a:ext cx="79375" cy="214313"/>
                </a:xfrm>
                <a:custGeom>
                  <a:avLst/>
                  <a:gdLst>
                    <a:gd name="T0" fmla="*/ 50 w 50"/>
                    <a:gd name="T1" fmla="*/ 0 h 135"/>
                    <a:gd name="T2" fmla="*/ 0 w 50"/>
                    <a:gd name="T3" fmla="*/ 46 h 135"/>
                    <a:gd name="T4" fmla="*/ 0 w 50"/>
                    <a:gd name="T5" fmla="*/ 135 h 135"/>
                    <a:gd name="T6" fmla="*/ 50 w 50"/>
                    <a:gd name="T7" fmla="*/ 135 h 135"/>
                    <a:gd name="T8" fmla="*/ 50 w 50"/>
                    <a:gd name="T9" fmla="*/ 0 h 135"/>
                  </a:gdLst>
                  <a:ahLst/>
                  <a:cxnLst>
                    <a:cxn ang="0">
                      <a:pos x="T0" y="T1"/>
                    </a:cxn>
                    <a:cxn ang="0">
                      <a:pos x="T2" y="T3"/>
                    </a:cxn>
                    <a:cxn ang="0">
                      <a:pos x="T4" y="T5"/>
                    </a:cxn>
                    <a:cxn ang="0">
                      <a:pos x="T6" y="T7"/>
                    </a:cxn>
                    <a:cxn ang="0">
                      <a:pos x="T8" y="T9"/>
                    </a:cxn>
                  </a:cxnLst>
                  <a:rect l="0" t="0" r="r" b="b"/>
                  <a:pathLst>
                    <a:path w="50" h="135">
                      <a:moveTo>
                        <a:pt x="50" y="0"/>
                      </a:moveTo>
                      <a:lnTo>
                        <a:pt x="0" y="46"/>
                      </a:lnTo>
                      <a:lnTo>
                        <a:pt x="0" y="135"/>
                      </a:lnTo>
                      <a:lnTo>
                        <a:pt x="50" y="135"/>
                      </a:ln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17" name="Freeform 17"/>
                <p:cNvSpPr/>
                <p:nvPr/>
              </p:nvSpPr>
              <p:spPr bwMode="auto">
                <a:xfrm>
                  <a:off x="4108450" y="3206750"/>
                  <a:ext cx="79375" cy="296863"/>
                </a:xfrm>
                <a:custGeom>
                  <a:avLst/>
                  <a:gdLst>
                    <a:gd name="T0" fmla="*/ 50 w 50"/>
                    <a:gd name="T1" fmla="*/ 44 h 187"/>
                    <a:gd name="T2" fmla="*/ 0 w 50"/>
                    <a:gd name="T3" fmla="*/ 0 h 187"/>
                    <a:gd name="T4" fmla="*/ 0 w 50"/>
                    <a:gd name="T5" fmla="*/ 187 h 187"/>
                    <a:gd name="T6" fmla="*/ 50 w 50"/>
                    <a:gd name="T7" fmla="*/ 187 h 187"/>
                    <a:gd name="T8" fmla="*/ 50 w 50"/>
                    <a:gd name="T9" fmla="*/ 44 h 187"/>
                  </a:gdLst>
                  <a:ahLst/>
                  <a:cxnLst>
                    <a:cxn ang="0">
                      <a:pos x="T0" y="T1"/>
                    </a:cxn>
                    <a:cxn ang="0">
                      <a:pos x="T2" y="T3"/>
                    </a:cxn>
                    <a:cxn ang="0">
                      <a:pos x="T4" y="T5"/>
                    </a:cxn>
                    <a:cxn ang="0">
                      <a:pos x="T6" y="T7"/>
                    </a:cxn>
                    <a:cxn ang="0">
                      <a:pos x="T8" y="T9"/>
                    </a:cxn>
                  </a:cxnLst>
                  <a:rect l="0" t="0" r="r" b="b"/>
                  <a:pathLst>
                    <a:path w="50" h="187">
                      <a:moveTo>
                        <a:pt x="50" y="44"/>
                      </a:moveTo>
                      <a:lnTo>
                        <a:pt x="0" y="0"/>
                      </a:lnTo>
                      <a:lnTo>
                        <a:pt x="0" y="187"/>
                      </a:lnTo>
                      <a:lnTo>
                        <a:pt x="50" y="187"/>
                      </a:lnTo>
                      <a:lnTo>
                        <a:pt x="5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18" name="Freeform 18"/>
                <p:cNvSpPr/>
                <p:nvPr/>
              </p:nvSpPr>
              <p:spPr bwMode="auto">
                <a:xfrm>
                  <a:off x="4267200" y="3343275"/>
                  <a:ext cx="80963" cy="160338"/>
                </a:xfrm>
                <a:custGeom>
                  <a:avLst/>
                  <a:gdLst>
                    <a:gd name="T0" fmla="*/ 51 w 51"/>
                    <a:gd name="T1" fmla="*/ 43 h 101"/>
                    <a:gd name="T2" fmla="*/ 0 w 51"/>
                    <a:gd name="T3" fmla="*/ 0 h 101"/>
                    <a:gd name="T4" fmla="*/ 0 w 51"/>
                    <a:gd name="T5" fmla="*/ 101 h 101"/>
                    <a:gd name="T6" fmla="*/ 51 w 51"/>
                    <a:gd name="T7" fmla="*/ 101 h 101"/>
                    <a:gd name="T8" fmla="*/ 51 w 51"/>
                    <a:gd name="T9" fmla="*/ 43 h 101"/>
                  </a:gdLst>
                  <a:ahLst/>
                  <a:cxnLst>
                    <a:cxn ang="0">
                      <a:pos x="T0" y="T1"/>
                    </a:cxn>
                    <a:cxn ang="0">
                      <a:pos x="T2" y="T3"/>
                    </a:cxn>
                    <a:cxn ang="0">
                      <a:pos x="T4" y="T5"/>
                    </a:cxn>
                    <a:cxn ang="0">
                      <a:pos x="T6" y="T7"/>
                    </a:cxn>
                    <a:cxn ang="0">
                      <a:pos x="T8" y="T9"/>
                    </a:cxn>
                  </a:cxnLst>
                  <a:rect l="0" t="0" r="r" b="b"/>
                  <a:pathLst>
                    <a:path w="51" h="101">
                      <a:moveTo>
                        <a:pt x="51" y="43"/>
                      </a:moveTo>
                      <a:lnTo>
                        <a:pt x="0" y="0"/>
                      </a:lnTo>
                      <a:lnTo>
                        <a:pt x="0" y="101"/>
                      </a:lnTo>
                      <a:lnTo>
                        <a:pt x="51" y="101"/>
                      </a:lnTo>
                      <a:lnTo>
                        <a:pt x="51"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19" name="Freeform 19"/>
                <p:cNvSpPr/>
                <p:nvPr/>
              </p:nvSpPr>
              <p:spPr bwMode="auto">
                <a:xfrm>
                  <a:off x="4427538" y="3252788"/>
                  <a:ext cx="79375" cy="250825"/>
                </a:xfrm>
                <a:custGeom>
                  <a:avLst/>
                  <a:gdLst>
                    <a:gd name="T0" fmla="*/ 50 w 50"/>
                    <a:gd name="T1" fmla="*/ 0 h 158"/>
                    <a:gd name="T2" fmla="*/ 0 w 50"/>
                    <a:gd name="T3" fmla="*/ 50 h 158"/>
                    <a:gd name="T4" fmla="*/ 0 w 50"/>
                    <a:gd name="T5" fmla="*/ 158 h 158"/>
                    <a:gd name="T6" fmla="*/ 50 w 50"/>
                    <a:gd name="T7" fmla="*/ 158 h 158"/>
                    <a:gd name="T8" fmla="*/ 50 w 50"/>
                    <a:gd name="T9" fmla="*/ 0 h 158"/>
                  </a:gdLst>
                  <a:ahLst/>
                  <a:cxnLst>
                    <a:cxn ang="0">
                      <a:pos x="T0" y="T1"/>
                    </a:cxn>
                    <a:cxn ang="0">
                      <a:pos x="T2" y="T3"/>
                    </a:cxn>
                    <a:cxn ang="0">
                      <a:pos x="T4" y="T5"/>
                    </a:cxn>
                    <a:cxn ang="0">
                      <a:pos x="T6" y="T7"/>
                    </a:cxn>
                    <a:cxn ang="0">
                      <a:pos x="T8" y="T9"/>
                    </a:cxn>
                  </a:cxnLst>
                  <a:rect l="0" t="0" r="r" b="b"/>
                  <a:pathLst>
                    <a:path w="50" h="158">
                      <a:moveTo>
                        <a:pt x="50" y="0"/>
                      </a:moveTo>
                      <a:lnTo>
                        <a:pt x="0" y="50"/>
                      </a:lnTo>
                      <a:lnTo>
                        <a:pt x="0" y="158"/>
                      </a:lnTo>
                      <a:lnTo>
                        <a:pt x="50" y="158"/>
                      </a:ln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20" name="Freeform 20"/>
                <p:cNvSpPr/>
                <p:nvPr/>
              </p:nvSpPr>
              <p:spPr bwMode="auto">
                <a:xfrm>
                  <a:off x="4587875" y="3092450"/>
                  <a:ext cx="79375" cy="411163"/>
                </a:xfrm>
                <a:custGeom>
                  <a:avLst/>
                  <a:gdLst>
                    <a:gd name="T0" fmla="*/ 50 w 50"/>
                    <a:gd name="T1" fmla="*/ 0 h 259"/>
                    <a:gd name="T2" fmla="*/ 0 w 50"/>
                    <a:gd name="T3" fmla="*/ 50 h 259"/>
                    <a:gd name="T4" fmla="*/ 0 w 50"/>
                    <a:gd name="T5" fmla="*/ 259 h 259"/>
                    <a:gd name="T6" fmla="*/ 50 w 50"/>
                    <a:gd name="T7" fmla="*/ 259 h 259"/>
                    <a:gd name="T8" fmla="*/ 50 w 50"/>
                    <a:gd name="T9" fmla="*/ 0 h 259"/>
                  </a:gdLst>
                  <a:ahLst/>
                  <a:cxnLst>
                    <a:cxn ang="0">
                      <a:pos x="T0" y="T1"/>
                    </a:cxn>
                    <a:cxn ang="0">
                      <a:pos x="T2" y="T3"/>
                    </a:cxn>
                    <a:cxn ang="0">
                      <a:pos x="T4" y="T5"/>
                    </a:cxn>
                    <a:cxn ang="0">
                      <a:pos x="T6" y="T7"/>
                    </a:cxn>
                    <a:cxn ang="0">
                      <a:pos x="T8" y="T9"/>
                    </a:cxn>
                  </a:cxnLst>
                  <a:rect l="0" t="0" r="r" b="b"/>
                  <a:pathLst>
                    <a:path w="50" h="259">
                      <a:moveTo>
                        <a:pt x="50" y="0"/>
                      </a:moveTo>
                      <a:lnTo>
                        <a:pt x="0" y="50"/>
                      </a:lnTo>
                      <a:lnTo>
                        <a:pt x="0" y="259"/>
                      </a:lnTo>
                      <a:lnTo>
                        <a:pt x="50" y="259"/>
                      </a:lnTo>
                      <a:lnTo>
                        <a:pt x="5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21" name="Freeform 21"/>
                <p:cNvSpPr/>
                <p:nvPr/>
              </p:nvSpPr>
              <p:spPr bwMode="auto">
                <a:xfrm>
                  <a:off x="3608388" y="2797175"/>
                  <a:ext cx="1220788" cy="706438"/>
                </a:xfrm>
                <a:custGeom>
                  <a:avLst/>
                  <a:gdLst>
                    <a:gd name="T0" fmla="*/ 719 w 769"/>
                    <a:gd name="T1" fmla="*/ 0 h 445"/>
                    <a:gd name="T2" fmla="*/ 594 w 769"/>
                    <a:gd name="T3" fmla="*/ 0 h 445"/>
                    <a:gd name="T4" fmla="*/ 594 w 769"/>
                    <a:gd name="T5" fmla="*/ 51 h 445"/>
                    <a:gd name="T6" fmla="*/ 669 w 769"/>
                    <a:gd name="T7" fmla="*/ 51 h 445"/>
                    <a:gd name="T8" fmla="*/ 467 w 769"/>
                    <a:gd name="T9" fmla="*/ 252 h 445"/>
                    <a:gd name="T10" fmla="*/ 266 w 769"/>
                    <a:gd name="T11" fmla="*/ 86 h 445"/>
                    <a:gd name="T12" fmla="*/ 27 w 769"/>
                    <a:gd name="T13" fmla="*/ 305 h 445"/>
                    <a:gd name="T14" fmla="*/ 0 w 769"/>
                    <a:gd name="T15" fmla="*/ 329 h 445"/>
                    <a:gd name="T16" fmla="*/ 0 w 769"/>
                    <a:gd name="T17" fmla="*/ 340 h 445"/>
                    <a:gd name="T18" fmla="*/ 0 w 769"/>
                    <a:gd name="T19" fmla="*/ 445 h 445"/>
                    <a:gd name="T20" fmla="*/ 51 w 769"/>
                    <a:gd name="T21" fmla="*/ 445 h 445"/>
                    <a:gd name="T22" fmla="*/ 51 w 769"/>
                    <a:gd name="T23" fmla="*/ 351 h 445"/>
                    <a:gd name="T24" fmla="*/ 266 w 769"/>
                    <a:gd name="T25" fmla="*/ 151 h 445"/>
                    <a:gd name="T26" fmla="*/ 467 w 769"/>
                    <a:gd name="T27" fmla="*/ 322 h 445"/>
                    <a:gd name="T28" fmla="*/ 719 w 769"/>
                    <a:gd name="T29" fmla="*/ 71 h 445"/>
                    <a:gd name="T30" fmla="*/ 719 w 769"/>
                    <a:gd name="T31" fmla="*/ 176 h 445"/>
                    <a:gd name="T32" fmla="*/ 769 w 769"/>
                    <a:gd name="T33" fmla="*/ 176 h 445"/>
                    <a:gd name="T34" fmla="*/ 769 w 769"/>
                    <a:gd name="T35" fmla="*/ 0 h 445"/>
                    <a:gd name="T36" fmla="*/ 719 w 769"/>
                    <a:gd name="T37"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9" h="445">
                      <a:moveTo>
                        <a:pt x="719" y="0"/>
                      </a:moveTo>
                      <a:lnTo>
                        <a:pt x="594" y="0"/>
                      </a:lnTo>
                      <a:lnTo>
                        <a:pt x="594" y="51"/>
                      </a:lnTo>
                      <a:lnTo>
                        <a:pt x="669" y="51"/>
                      </a:lnTo>
                      <a:lnTo>
                        <a:pt x="467" y="252"/>
                      </a:lnTo>
                      <a:lnTo>
                        <a:pt x="266" y="86"/>
                      </a:lnTo>
                      <a:lnTo>
                        <a:pt x="27" y="305"/>
                      </a:lnTo>
                      <a:lnTo>
                        <a:pt x="0" y="329"/>
                      </a:lnTo>
                      <a:lnTo>
                        <a:pt x="0" y="340"/>
                      </a:lnTo>
                      <a:lnTo>
                        <a:pt x="0" y="445"/>
                      </a:lnTo>
                      <a:lnTo>
                        <a:pt x="51" y="445"/>
                      </a:lnTo>
                      <a:lnTo>
                        <a:pt x="51" y="351"/>
                      </a:lnTo>
                      <a:lnTo>
                        <a:pt x="266" y="151"/>
                      </a:lnTo>
                      <a:lnTo>
                        <a:pt x="467" y="322"/>
                      </a:lnTo>
                      <a:lnTo>
                        <a:pt x="719" y="71"/>
                      </a:lnTo>
                      <a:lnTo>
                        <a:pt x="719" y="176"/>
                      </a:lnTo>
                      <a:lnTo>
                        <a:pt x="769" y="176"/>
                      </a:lnTo>
                      <a:lnTo>
                        <a:pt x="769" y="0"/>
                      </a:lnTo>
                      <a:lnTo>
                        <a:pt x="7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grpSp>
        </p:grpSp>
      </p:grpSp>
      <p:grpSp>
        <p:nvGrpSpPr>
          <p:cNvPr id="123" name="Group 122"/>
          <p:cNvGrpSpPr/>
          <p:nvPr/>
        </p:nvGrpSpPr>
        <p:grpSpPr>
          <a:xfrm>
            <a:off x="5987465" y="1584597"/>
            <a:ext cx="2688892" cy="2322391"/>
            <a:chOff x="8962057" y="2419608"/>
            <a:chExt cx="2743200" cy="2369296"/>
          </a:xfrm>
        </p:grpSpPr>
        <p:sp>
          <p:nvSpPr>
            <p:cNvPr id="124" name="Content Placeholder 23"/>
            <p:cNvSpPr txBox="1"/>
            <p:nvPr/>
          </p:nvSpPr>
          <p:spPr>
            <a:xfrm>
              <a:off x="8962057" y="3791533"/>
              <a:ext cx="2743200" cy="997371"/>
            </a:xfrm>
            <a:prstGeom prst="rect">
              <a:avLst/>
            </a:prstGeom>
          </p:spPr>
          <p:txBody>
            <a:bodyPr vert="horz" wrap="square" lIns="179260" tIns="143408" rIns="179260" bIns="143408" rtlCol="0">
              <a:spAutoFit/>
            </a:bodyPr>
            <a:lstStyle>
              <a:lvl1pPr marL="0"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0" baseline="0" dirty="0">
                  <a:solidFill>
                    <a:srgbClr val="008272"/>
                  </a:solidFill>
                  <a:latin typeface="Segoe UI Semibold" panose="020B0702040204020203" pitchFamily="34" charset="0"/>
                  <a:ea typeface="+mn-ea"/>
                  <a:cs typeface="Segoe UI Semibold" panose="020B0702040204020203" pitchFamily="34" charset="0"/>
                </a:defRPr>
              </a:lvl1pPr>
              <a:lvl2pPr marL="572770" marR="0" indent="-236220"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a:lstStyle>
            <a:p>
              <a:pPr marL="0" marR="0" lvl="0" indent="0" algn="ctr" defTabSz="895985" rtl="0" eaLnBrk="1" fontAlgn="base" latinLnBrk="0" hangingPunct="1">
                <a:lnSpc>
                  <a:spcPct val="95000"/>
                </a:lnSpc>
                <a:spcBef>
                  <a:spcPct val="0"/>
                </a:spcBef>
                <a:spcAft>
                  <a:spcPct val="0"/>
                </a:spcAft>
                <a:buClrTx/>
                <a:buSzPct val="90000"/>
                <a:buFont typeface="Arial" panose="020B0604020202020204" pitchFamily="34" charset="0"/>
                <a:buNone/>
                <a:defRPr/>
              </a:pPr>
              <a: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t>Business Process Automation</a:t>
              </a:r>
              <a:endPar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endParaRPr>
            </a:p>
          </p:txBody>
        </p:sp>
        <p:grpSp>
          <p:nvGrpSpPr>
            <p:cNvPr id="125" name="Group 124"/>
            <p:cNvGrpSpPr/>
            <p:nvPr/>
          </p:nvGrpSpPr>
          <p:grpSpPr>
            <a:xfrm>
              <a:off x="9647857" y="2419608"/>
              <a:ext cx="1371600" cy="1371600"/>
              <a:chOff x="9823194" y="2328236"/>
              <a:chExt cx="1600199" cy="1600199"/>
            </a:xfrm>
          </p:grpSpPr>
          <p:sp>
            <p:nvSpPr>
              <p:cNvPr id="126" name="Oval 125"/>
              <p:cNvSpPr/>
              <p:nvPr/>
            </p:nvSpPr>
            <p:spPr bwMode="auto">
              <a:xfrm>
                <a:off x="9823194" y="2328236"/>
                <a:ext cx="1600199" cy="1600199"/>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
                    <a:srgbClr val="000000"/>
                  </a:buClr>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sym typeface="Arial" panose="020B0604020202020204"/>
                </a:endParaRPr>
              </a:p>
            </p:txBody>
          </p:sp>
          <p:sp>
            <p:nvSpPr>
              <p:cNvPr id="127" name="Freeform 22"/>
              <p:cNvSpPr>
                <a:spLocks noChangeAspect="1" noEditPoints="1"/>
              </p:cNvSpPr>
              <p:nvPr/>
            </p:nvSpPr>
            <p:spPr bwMode="auto">
              <a:xfrm>
                <a:off x="10315828" y="2762566"/>
                <a:ext cx="614931" cy="731540"/>
              </a:xfrm>
              <a:custGeom>
                <a:avLst/>
                <a:gdLst>
                  <a:gd name="T0" fmla="*/ 304 w 791"/>
                  <a:gd name="T1" fmla="*/ 335 h 943"/>
                  <a:gd name="T2" fmla="*/ 243 w 791"/>
                  <a:gd name="T3" fmla="*/ 395 h 943"/>
                  <a:gd name="T4" fmla="*/ 487 w 791"/>
                  <a:gd name="T5" fmla="*/ 335 h 943"/>
                  <a:gd name="T6" fmla="*/ 548 w 791"/>
                  <a:gd name="T7" fmla="*/ 395 h 943"/>
                  <a:gd name="T8" fmla="*/ 487 w 791"/>
                  <a:gd name="T9" fmla="*/ 335 h 943"/>
                  <a:gd name="T10" fmla="*/ 741 w 791"/>
                  <a:gd name="T11" fmla="*/ 645 h 943"/>
                  <a:gd name="T12" fmla="*/ 785 w 791"/>
                  <a:gd name="T13" fmla="*/ 689 h 943"/>
                  <a:gd name="T14" fmla="*/ 791 w 791"/>
                  <a:gd name="T15" fmla="*/ 943 h 943"/>
                  <a:gd name="T16" fmla="*/ 730 w 791"/>
                  <a:gd name="T17" fmla="*/ 720 h 943"/>
                  <a:gd name="T18" fmla="*/ 710 w 791"/>
                  <a:gd name="T19" fmla="*/ 700 h 943"/>
                  <a:gd name="T20" fmla="*/ 67 w 791"/>
                  <a:gd name="T21" fmla="*/ 706 h 943"/>
                  <a:gd name="T22" fmla="*/ 61 w 791"/>
                  <a:gd name="T23" fmla="*/ 943 h 943"/>
                  <a:gd name="T24" fmla="*/ 0 w 791"/>
                  <a:gd name="T25" fmla="*/ 720 h 943"/>
                  <a:gd name="T26" fmla="*/ 24 w 791"/>
                  <a:gd name="T27" fmla="*/ 663 h 943"/>
                  <a:gd name="T28" fmla="*/ 81 w 791"/>
                  <a:gd name="T29" fmla="*/ 639 h 943"/>
                  <a:gd name="T30" fmla="*/ 243 w 791"/>
                  <a:gd name="T31" fmla="*/ 578 h 943"/>
                  <a:gd name="T32" fmla="*/ 171 w 791"/>
                  <a:gd name="T33" fmla="*/ 572 h 943"/>
                  <a:gd name="T34" fmla="*/ 128 w 791"/>
                  <a:gd name="T35" fmla="*/ 528 h 943"/>
                  <a:gd name="T36" fmla="*/ 122 w 791"/>
                  <a:gd name="T37" fmla="*/ 456 h 943"/>
                  <a:gd name="T38" fmla="*/ 61 w 791"/>
                  <a:gd name="T39" fmla="*/ 335 h 943"/>
                  <a:gd name="T40" fmla="*/ 122 w 791"/>
                  <a:gd name="T41" fmla="*/ 294 h 943"/>
                  <a:gd name="T42" fmla="*/ 146 w 791"/>
                  <a:gd name="T43" fmla="*/ 237 h 943"/>
                  <a:gd name="T44" fmla="*/ 203 w 791"/>
                  <a:gd name="T45" fmla="*/ 213 h 943"/>
                  <a:gd name="T46" fmla="*/ 365 w 791"/>
                  <a:gd name="T47" fmla="*/ 114 h 943"/>
                  <a:gd name="T48" fmla="*/ 335 w 791"/>
                  <a:gd name="T49" fmla="*/ 61 h 943"/>
                  <a:gd name="T50" fmla="*/ 353 w 791"/>
                  <a:gd name="T51" fmla="*/ 18 h 943"/>
                  <a:gd name="T52" fmla="*/ 396 w 791"/>
                  <a:gd name="T53" fmla="*/ 0 h 943"/>
                  <a:gd name="T54" fmla="*/ 439 w 791"/>
                  <a:gd name="T55" fmla="*/ 18 h 943"/>
                  <a:gd name="T56" fmla="*/ 456 w 791"/>
                  <a:gd name="T57" fmla="*/ 61 h 943"/>
                  <a:gd name="T58" fmla="*/ 426 w 791"/>
                  <a:gd name="T59" fmla="*/ 114 h 943"/>
                  <a:gd name="T60" fmla="*/ 588 w 791"/>
                  <a:gd name="T61" fmla="*/ 213 h 943"/>
                  <a:gd name="T62" fmla="*/ 645 w 791"/>
                  <a:gd name="T63" fmla="*/ 237 h 943"/>
                  <a:gd name="T64" fmla="*/ 669 w 791"/>
                  <a:gd name="T65" fmla="*/ 294 h 943"/>
                  <a:gd name="T66" fmla="*/ 730 w 791"/>
                  <a:gd name="T67" fmla="*/ 335 h 943"/>
                  <a:gd name="T68" fmla="*/ 669 w 791"/>
                  <a:gd name="T69" fmla="*/ 456 h 943"/>
                  <a:gd name="T70" fmla="*/ 663 w 791"/>
                  <a:gd name="T71" fmla="*/ 528 h 943"/>
                  <a:gd name="T72" fmla="*/ 619 w 791"/>
                  <a:gd name="T73" fmla="*/ 572 h 943"/>
                  <a:gd name="T74" fmla="*/ 548 w 791"/>
                  <a:gd name="T75" fmla="*/ 578 h 943"/>
                  <a:gd name="T76" fmla="*/ 710 w 791"/>
                  <a:gd name="T77" fmla="*/ 639 h 943"/>
                  <a:gd name="T78" fmla="*/ 189 w 791"/>
                  <a:gd name="T79" fmla="*/ 511 h 943"/>
                  <a:gd name="T80" fmla="*/ 588 w 791"/>
                  <a:gd name="T81" fmla="*/ 517 h 943"/>
                  <a:gd name="T82" fmla="*/ 608 w 791"/>
                  <a:gd name="T83" fmla="*/ 497 h 943"/>
                  <a:gd name="T84" fmla="*/ 603 w 791"/>
                  <a:gd name="T85" fmla="*/ 280 h 943"/>
                  <a:gd name="T86" fmla="*/ 203 w 791"/>
                  <a:gd name="T87" fmla="*/ 274 h 943"/>
                  <a:gd name="T88" fmla="*/ 183 w 791"/>
                  <a:gd name="T89" fmla="*/ 294 h 943"/>
                  <a:gd name="T90" fmla="*/ 304 w 791"/>
                  <a:gd name="T91" fmla="*/ 639 h 943"/>
                  <a:gd name="T92" fmla="*/ 487 w 791"/>
                  <a:gd name="T93" fmla="*/ 578 h 943"/>
                  <a:gd name="T94" fmla="*/ 304 w 791"/>
                  <a:gd name="T95" fmla="*/ 639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1" h="943">
                    <a:moveTo>
                      <a:pt x="243" y="335"/>
                    </a:moveTo>
                    <a:cubicBezTo>
                      <a:pt x="304" y="335"/>
                      <a:pt x="304" y="335"/>
                      <a:pt x="304" y="335"/>
                    </a:cubicBezTo>
                    <a:cubicBezTo>
                      <a:pt x="304" y="395"/>
                      <a:pt x="304" y="395"/>
                      <a:pt x="304" y="395"/>
                    </a:cubicBezTo>
                    <a:cubicBezTo>
                      <a:pt x="243" y="395"/>
                      <a:pt x="243" y="395"/>
                      <a:pt x="243" y="395"/>
                    </a:cubicBezTo>
                    <a:lnTo>
                      <a:pt x="243" y="335"/>
                    </a:lnTo>
                    <a:close/>
                    <a:moveTo>
                      <a:pt x="487" y="335"/>
                    </a:moveTo>
                    <a:cubicBezTo>
                      <a:pt x="548" y="335"/>
                      <a:pt x="548" y="335"/>
                      <a:pt x="548" y="335"/>
                    </a:cubicBezTo>
                    <a:cubicBezTo>
                      <a:pt x="548" y="395"/>
                      <a:pt x="548" y="395"/>
                      <a:pt x="548" y="395"/>
                    </a:cubicBezTo>
                    <a:cubicBezTo>
                      <a:pt x="487" y="395"/>
                      <a:pt x="487" y="395"/>
                      <a:pt x="487" y="395"/>
                    </a:cubicBezTo>
                    <a:lnTo>
                      <a:pt x="487" y="335"/>
                    </a:lnTo>
                    <a:close/>
                    <a:moveTo>
                      <a:pt x="710" y="639"/>
                    </a:moveTo>
                    <a:cubicBezTo>
                      <a:pt x="721" y="639"/>
                      <a:pt x="731" y="641"/>
                      <a:pt x="741" y="645"/>
                    </a:cubicBezTo>
                    <a:cubicBezTo>
                      <a:pt x="751" y="650"/>
                      <a:pt x="760" y="655"/>
                      <a:pt x="767" y="663"/>
                    </a:cubicBezTo>
                    <a:cubicBezTo>
                      <a:pt x="774" y="670"/>
                      <a:pt x="780" y="679"/>
                      <a:pt x="785" y="689"/>
                    </a:cubicBezTo>
                    <a:cubicBezTo>
                      <a:pt x="789" y="699"/>
                      <a:pt x="791" y="709"/>
                      <a:pt x="791" y="720"/>
                    </a:cubicBezTo>
                    <a:cubicBezTo>
                      <a:pt x="791" y="943"/>
                      <a:pt x="791" y="943"/>
                      <a:pt x="791" y="943"/>
                    </a:cubicBezTo>
                    <a:cubicBezTo>
                      <a:pt x="730" y="943"/>
                      <a:pt x="730" y="943"/>
                      <a:pt x="730" y="943"/>
                    </a:cubicBezTo>
                    <a:cubicBezTo>
                      <a:pt x="730" y="720"/>
                      <a:pt x="730" y="720"/>
                      <a:pt x="730" y="720"/>
                    </a:cubicBezTo>
                    <a:cubicBezTo>
                      <a:pt x="730" y="714"/>
                      <a:pt x="728" y="710"/>
                      <a:pt x="724" y="706"/>
                    </a:cubicBezTo>
                    <a:cubicBezTo>
                      <a:pt x="720" y="702"/>
                      <a:pt x="715" y="700"/>
                      <a:pt x="710" y="700"/>
                    </a:cubicBezTo>
                    <a:cubicBezTo>
                      <a:pt x="81" y="700"/>
                      <a:pt x="81" y="700"/>
                      <a:pt x="81" y="700"/>
                    </a:cubicBezTo>
                    <a:cubicBezTo>
                      <a:pt x="76" y="700"/>
                      <a:pt x="71" y="702"/>
                      <a:pt x="67" y="706"/>
                    </a:cubicBezTo>
                    <a:cubicBezTo>
                      <a:pt x="63" y="710"/>
                      <a:pt x="61" y="714"/>
                      <a:pt x="61" y="720"/>
                    </a:cubicBezTo>
                    <a:cubicBezTo>
                      <a:pt x="61" y="943"/>
                      <a:pt x="61" y="943"/>
                      <a:pt x="61" y="943"/>
                    </a:cubicBezTo>
                    <a:cubicBezTo>
                      <a:pt x="0" y="943"/>
                      <a:pt x="0" y="943"/>
                      <a:pt x="0" y="943"/>
                    </a:cubicBezTo>
                    <a:cubicBezTo>
                      <a:pt x="0" y="720"/>
                      <a:pt x="0" y="720"/>
                      <a:pt x="0" y="720"/>
                    </a:cubicBezTo>
                    <a:cubicBezTo>
                      <a:pt x="0" y="709"/>
                      <a:pt x="2" y="699"/>
                      <a:pt x="7" y="689"/>
                    </a:cubicBezTo>
                    <a:cubicBezTo>
                      <a:pt x="11" y="679"/>
                      <a:pt x="17" y="670"/>
                      <a:pt x="24" y="663"/>
                    </a:cubicBezTo>
                    <a:cubicBezTo>
                      <a:pt x="31" y="655"/>
                      <a:pt x="40" y="650"/>
                      <a:pt x="50" y="645"/>
                    </a:cubicBezTo>
                    <a:cubicBezTo>
                      <a:pt x="60" y="641"/>
                      <a:pt x="70" y="639"/>
                      <a:pt x="81" y="639"/>
                    </a:cubicBezTo>
                    <a:cubicBezTo>
                      <a:pt x="243" y="639"/>
                      <a:pt x="243" y="639"/>
                      <a:pt x="243" y="639"/>
                    </a:cubicBezTo>
                    <a:cubicBezTo>
                      <a:pt x="243" y="578"/>
                      <a:pt x="243" y="578"/>
                      <a:pt x="243" y="578"/>
                    </a:cubicBezTo>
                    <a:cubicBezTo>
                      <a:pt x="203" y="578"/>
                      <a:pt x="203" y="578"/>
                      <a:pt x="203" y="578"/>
                    </a:cubicBezTo>
                    <a:cubicBezTo>
                      <a:pt x="192" y="578"/>
                      <a:pt x="181" y="576"/>
                      <a:pt x="171" y="572"/>
                    </a:cubicBezTo>
                    <a:cubicBezTo>
                      <a:pt x="161" y="567"/>
                      <a:pt x="153" y="561"/>
                      <a:pt x="146" y="554"/>
                    </a:cubicBezTo>
                    <a:cubicBezTo>
                      <a:pt x="138" y="547"/>
                      <a:pt x="132" y="538"/>
                      <a:pt x="128" y="528"/>
                    </a:cubicBezTo>
                    <a:cubicBezTo>
                      <a:pt x="124" y="518"/>
                      <a:pt x="122" y="508"/>
                      <a:pt x="122" y="497"/>
                    </a:cubicBezTo>
                    <a:cubicBezTo>
                      <a:pt x="122" y="456"/>
                      <a:pt x="122" y="456"/>
                      <a:pt x="122" y="456"/>
                    </a:cubicBezTo>
                    <a:cubicBezTo>
                      <a:pt x="61" y="456"/>
                      <a:pt x="61" y="456"/>
                      <a:pt x="61" y="456"/>
                    </a:cubicBezTo>
                    <a:cubicBezTo>
                      <a:pt x="61" y="335"/>
                      <a:pt x="61" y="335"/>
                      <a:pt x="61" y="335"/>
                    </a:cubicBezTo>
                    <a:cubicBezTo>
                      <a:pt x="122" y="335"/>
                      <a:pt x="122" y="335"/>
                      <a:pt x="122" y="335"/>
                    </a:cubicBezTo>
                    <a:cubicBezTo>
                      <a:pt x="122" y="294"/>
                      <a:pt x="122" y="294"/>
                      <a:pt x="122" y="294"/>
                    </a:cubicBezTo>
                    <a:cubicBezTo>
                      <a:pt x="122" y="283"/>
                      <a:pt x="124" y="273"/>
                      <a:pt x="128" y="263"/>
                    </a:cubicBezTo>
                    <a:cubicBezTo>
                      <a:pt x="132" y="253"/>
                      <a:pt x="138" y="244"/>
                      <a:pt x="146" y="237"/>
                    </a:cubicBezTo>
                    <a:cubicBezTo>
                      <a:pt x="153" y="230"/>
                      <a:pt x="161" y="224"/>
                      <a:pt x="171" y="219"/>
                    </a:cubicBezTo>
                    <a:cubicBezTo>
                      <a:pt x="181" y="215"/>
                      <a:pt x="192" y="213"/>
                      <a:pt x="203" y="213"/>
                    </a:cubicBezTo>
                    <a:cubicBezTo>
                      <a:pt x="365" y="213"/>
                      <a:pt x="365" y="213"/>
                      <a:pt x="365" y="213"/>
                    </a:cubicBezTo>
                    <a:cubicBezTo>
                      <a:pt x="365" y="114"/>
                      <a:pt x="365" y="114"/>
                      <a:pt x="365" y="114"/>
                    </a:cubicBezTo>
                    <a:cubicBezTo>
                      <a:pt x="356" y="108"/>
                      <a:pt x="349" y="101"/>
                      <a:pt x="343" y="91"/>
                    </a:cubicBezTo>
                    <a:cubicBezTo>
                      <a:pt x="337" y="82"/>
                      <a:pt x="335" y="72"/>
                      <a:pt x="335" y="61"/>
                    </a:cubicBezTo>
                    <a:cubicBezTo>
                      <a:pt x="335" y="52"/>
                      <a:pt x="336" y="44"/>
                      <a:pt x="339" y="37"/>
                    </a:cubicBezTo>
                    <a:cubicBezTo>
                      <a:pt x="343" y="30"/>
                      <a:pt x="347" y="23"/>
                      <a:pt x="353" y="18"/>
                    </a:cubicBezTo>
                    <a:cubicBezTo>
                      <a:pt x="358" y="12"/>
                      <a:pt x="365" y="8"/>
                      <a:pt x="372" y="5"/>
                    </a:cubicBezTo>
                    <a:cubicBezTo>
                      <a:pt x="379" y="2"/>
                      <a:pt x="387" y="0"/>
                      <a:pt x="396" y="0"/>
                    </a:cubicBezTo>
                    <a:cubicBezTo>
                      <a:pt x="404" y="0"/>
                      <a:pt x="412" y="2"/>
                      <a:pt x="419" y="5"/>
                    </a:cubicBezTo>
                    <a:cubicBezTo>
                      <a:pt x="427" y="8"/>
                      <a:pt x="433" y="12"/>
                      <a:pt x="439" y="18"/>
                    </a:cubicBezTo>
                    <a:cubicBezTo>
                      <a:pt x="444" y="23"/>
                      <a:pt x="448" y="30"/>
                      <a:pt x="452" y="37"/>
                    </a:cubicBezTo>
                    <a:cubicBezTo>
                      <a:pt x="455" y="44"/>
                      <a:pt x="456" y="52"/>
                      <a:pt x="456" y="61"/>
                    </a:cubicBezTo>
                    <a:cubicBezTo>
                      <a:pt x="456" y="72"/>
                      <a:pt x="454" y="82"/>
                      <a:pt x="448" y="91"/>
                    </a:cubicBezTo>
                    <a:cubicBezTo>
                      <a:pt x="443" y="101"/>
                      <a:pt x="435" y="108"/>
                      <a:pt x="426" y="114"/>
                    </a:cubicBezTo>
                    <a:cubicBezTo>
                      <a:pt x="426" y="213"/>
                      <a:pt x="426" y="213"/>
                      <a:pt x="426" y="213"/>
                    </a:cubicBezTo>
                    <a:cubicBezTo>
                      <a:pt x="588" y="213"/>
                      <a:pt x="588" y="213"/>
                      <a:pt x="588" y="213"/>
                    </a:cubicBezTo>
                    <a:cubicBezTo>
                      <a:pt x="599" y="213"/>
                      <a:pt x="610" y="215"/>
                      <a:pt x="619" y="219"/>
                    </a:cubicBezTo>
                    <a:cubicBezTo>
                      <a:pt x="629" y="224"/>
                      <a:pt x="638" y="230"/>
                      <a:pt x="645" y="237"/>
                    </a:cubicBezTo>
                    <a:cubicBezTo>
                      <a:pt x="653" y="244"/>
                      <a:pt x="659" y="253"/>
                      <a:pt x="663" y="263"/>
                    </a:cubicBezTo>
                    <a:cubicBezTo>
                      <a:pt x="667" y="273"/>
                      <a:pt x="669" y="283"/>
                      <a:pt x="669" y="294"/>
                    </a:cubicBezTo>
                    <a:cubicBezTo>
                      <a:pt x="669" y="335"/>
                      <a:pt x="669" y="335"/>
                      <a:pt x="669" y="335"/>
                    </a:cubicBezTo>
                    <a:cubicBezTo>
                      <a:pt x="730" y="335"/>
                      <a:pt x="730" y="335"/>
                      <a:pt x="730" y="335"/>
                    </a:cubicBezTo>
                    <a:cubicBezTo>
                      <a:pt x="730" y="456"/>
                      <a:pt x="730" y="456"/>
                      <a:pt x="730" y="456"/>
                    </a:cubicBezTo>
                    <a:cubicBezTo>
                      <a:pt x="669" y="456"/>
                      <a:pt x="669" y="456"/>
                      <a:pt x="669" y="456"/>
                    </a:cubicBezTo>
                    <a:cubicBezTo>
                      <a:pt x="669" y="497"/>
                      <a:pt x="669" y="497"/>
                      <a:pt x="669" y="497"/>
                    </a:cubicBezTo>
                    <a:cubicBezTo>
                      <a:pt x="669" y="508"/>
                      <a:pt x="667" y="518"/>
                      <a:pt x="663" y="528"/>
                    </a:cubicBezTo>
                    <a:cubicBezTo>
                      <a:pt x="659" y="538"/>
                      <a:pt x="653" y="547"/>
                      <a:pt x="645" y="554"/>
                    </a:cubicBezTo>
                    <a:cubicBezTo>
                      <a:pt x="638" y="561"/>
                      <a:pt x="629" y="567"/>
                      <a:pt x="619" y="572"/>
                    </a:cubicBezTo>
                    <a:cubicBezTo>
                      <a:pt x="610" y="576"/>
                      <a:pt x="599" y="578"/>
                      <a:pt x="588" y="578"/>
                    </a:cubicBezTo>
                    <a:cubicBezTo>
                      <a:pt x="548" y="578"/>
                      <a:pt x="548" y="578"/>
                      <a:pt x="548" y="578"/>
                    </a:cubicBezTo>
                    <a:cubicBezTo>
                      <a:pt x="548" y="639"/>
                      <a:pt x="548" y="639"/>
                      <a:pt x="548" y="639"/>
                    </a:cubicBezTo>
                    <a:lnTo>
                      <a:pt x="710" y="639"/>
                    </a:lnTo>
                    <a:close/>
                    <a:moveTo>
                      <a:pt x="183" y="497"/>
                    </a:moveTo>
                    <a:cubicBezTo>
                      <a:pt x="183" y="502"/>
                      <a:pt x="185" y="507"/>
                      <a:pt x="189" y="511"/>
                    </a:cubicBezTo>
                    <a:cubicBezTo>
                      <a:pt x="193" y="515"/>
                      <a:pt x="197" y="517"/>
                      <a:pt x="203" y="517"/>
                    </a:cubicBezTo>
                    <a:cubicBezTo>
                      <a:pt x="588" y="517"/>
                      <a:pt x="588" y="517"/>
                      <a:pt x="588" y="517"/>
                    </a:cubicBezTo>
                    <a:cubicBezTo>
                      <a:pt x="594" y="517"/>
                      <a:pt x="599" y="515"/>
                      <a:pt x="603" y="511"/>
                    </a:cubicBezTo>
                    <a:cubicBezTo>
                      <a:pt x="607" y="507"/>
                      <a:pt x="608" y="502"/>
                      <a:pt x="608" y="497"/>
                    </a:cubicBezTo>
                    <a:cubicBezTo>
                      <a:pt x="608" y="294"/>
                      <a:pt x="608" y="294"/>
                      <a:pt x="608" y="294"/>
                    </a:cubicBezTo>
                    <a:cubicBezTo>
                      <a:pt x="608" y="289"/>
                      <a:pt x="607" y="284"/>
                      <a:pt x="603" y="280"/>
                    </a:cubicBezTo>
                    <a:cubicBezTo>
                      <a:pt x="599" y="276"/>
                      <a:pt x="594" y="274"/>
                      <a:pt x="588" y="274"/>
                    </a:cubicBezTo>
                    <a:cubicBezTo>
                      <a:pt x="203" y="274"/>
                      <a:pt x="203" y="274"/>
                      <a:pt x="203" y="274"/>
                    </a:cubicBezTo>
                    <a:cubicBezTo>
                      <a:pt x="197" y="274"/>
                      <a:pt x="193" y="276"/>
                      <a:pt x="189" y="280"/>
                    </a:cubicBezTo>
                    <a:cubicBezTo>
                      <a:pt x="185" y="284"/>
                      <a:pt x="183" y="289"/>
                      <a:pt x="183" y="294"/>
                    </a:cubicBezTo>
                    <a:lnTo>
                      <a:pt x="183" y="497"/>
                    </a:lnTo>
                    <a:close/>
                    <a:moveTo>
                      <a:pt x="304" y="639"/>
                    </a:moveTo>
                    <a:cubicBezTo>
                      <a:pt x="487" y="639"/>
                      <a:pt x="487" y="639"/>
                      <a:pt x="487" y="639"/>
                    </a:cubicBezTo>
                    <a:cubicBezTo>
                      <a:pt x="487" y="578"/>
                      <a:pt x="487" y="578"/>
                      <a:pt x="487" y="578"/>
                    </a:cubicBezTo>
                    <a:cubicBezTo>
                      <a:pt x="304" y="578"/>
                      <a:pt x="304" y="578"/>
                      <a:pt x="304" y="578"/>
                    </a:cubicBezTo>
                    <a:lnTo>
                      <a:pt x="304" y="639"/>
                    </a:lnTo>
                    <a:close/>
                  </a:path>
                </a:pathLst>
              </a:custGeom>
              <a:solidFill>
                <a:schemeClr val="bg1"/>
              </a:solidFill>
              <a:ln>
                <a:noFill/>
              </a:ln>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grpSp>
      </p:grpSp>
      <p:grpSp>
        <p:nvGrpSpPr>
          <p:cNvPr id="130" name="Group 129"/>
          <p:cNvGrpSpPr/>
          <p:nvPr/>
        </p:nvGrpSpPr>
        <p:grpSpPr>
          <a:xfrm>
            <a:off x="8773263" y="1584597"/>
            <a:ext cx="2688892" cy="2322072"/>
            <a:chOff x="6218548" y="2419608"/>
            <a:chExt cx="2743200" cy="2368972"/>
          </a:xfrm>
        </p:grpSpPr>
        <p:sp>
          <p:nvSpPr>
            <p:cNvPr id="131" name="Content Placeholder 23"/>
            <p:cNvSpPr txBox="1"/>
            <p:nvPr/>
          </p:nvSpPr>
          <p:spPr>
            <a:xfrm>
              <a:off x="6218548" y="3791208"/>
              <a:ext cx="2743200" cy="997372"/>
            </a:xfrm>
            <a:prstGeom prst="rect">
              <a:avLst/>
            </a:prstGeom>
          </p:spPr>
          <p:txBody>
            <a:bodyPr vert="horz" wrap="square" lIns="179260" tIns="143408" rIns="179260" bIns="143408" rtlCol="0">
              <a:spAutoFit/>
            </a:bodyPr>
            <a:lstStyle>
              <a:lvl1pPr marL="0" marR="0" indent="0" algn="l" defTabSz="914400" rtl="0" eaLnBrk="1" fontAlgn="auto" latinLnBrk="0" hangingPunct="1">
                <a:lnSpc>
                  <a:spcPct val="90000"/>
                </a:lnSpc>
                <a:spcBef>
                  <a:spcPct val="20000"/>
                </a:spcBef>
                <a:spcAft>
                  <a:spcPts val="0"/>
                </a:spcAft>
                <a:buClrTx/>
                <a:buSzPct val="90000"/>
                <a:buFont typeface="Arial" panose="020B0604020202020204" pitchFamily="34" charset="0"/>
                <a:buNone/>
                <a:defRPr lang="en-US" sz="2000" kern="1200" spc="0" baseline="0" dirty="0">
                  <a:solidFill>
                    <a:srgbClr val="008272"/>
                  </a:solidFill>
                  <a:latin typeface="Segoe UI Semibold" panose="020B0702040204020203" pitchFamily="34" charset="0"/>
                  <a:ea typeface="+mn-ea"/>
                  <a:cs typeface="Segoe UI Semibold" panose="020B0702040204020203" pitchFamily="34" charset="0"/>
                </a:defRPr>
              </a:lvl1pPr>
              <a:lvl2pPr marL="572770" marR="0" indent="-236220"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2400" kern="1200" spc="0" baseline="0">
                  <a:gradFill>
                    <a:gsLst>
                      <a:gs pos="1250">
                        <a:schemeClr val="tx1"/>
                      </a:gs>
                      <a:gs pos="100000">
                        <a:schemeClr val="tx1"/>
                      </a:gs>
                    </a:gsLst>
                    <a:lin ang="5400000" scaled="0"/>
                  </a:gradFill>
                  <a:latin typeface="+mn-lt"/>
                  <a:ea typeface="+mn-ea"/>
                  <a:cs typeface="+mn-cs"/>
                </a:defRPr>
              </a:lvl2pPr>
              <a:lvl3pPr marL="78422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3pPr>
              <a:lvl4pPr marL="1008380"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4pPr>
              <a:lvl5pPr marL="1232535" marR="0" indent="-224155" algn="l" defTabSz="914400" rtl="0" eaLnBrk="1" fontAlgn="auto" latinLnBrk="0" hangingPunct="1">
                <a:lnSpc>
                  <a:spcPct val="90000"/>
                </a:lnSpc>
                <a:spcBef>
                  <a:spcPct val="20000"/>
                </a:spcBef>
                <a:spcAft>
                  <a:spcPts val="0"/>
                </a:spcAft>
                <a:buClrTx/>
                <a:buSzPct val="90000"/>
                <a:buFont typeface="Arial" panose="020B0604020202020204" pitchFamily="34" charset="0"/>
                <a:buChar char="•"/>
                <a:defRPr sz="1800" kern="1200" spc="0" baseline="0">
                  <a:gradFill>
                    <a:gsLst>
                      <a:gs pos="1250">
                        <a:schemeClr val="tx1"/>
                      </a:gs>
                      <a:gs pos="100000">
                        <a:schemeClr val="tx1"/>
                      </a:gs>
                    </a:gsLst>
                    <a:lin ang="5400000" scaled="0"/>
                  </a:gradFill>
                  <a:latin typeface="+mn-lt"/>
                  <a:ea typeface="+mn-ea"/>
                  <a:cs typeface="+mn-cs"/>
                </a:defRPr>
              </a:lvl5pPr>
              <a:lvl6pPr marL="25139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1960" kern="1200">
                  <a:solidFill>
                    <a:schemeClr val="tx1"/>
                  </a:solidFill>
                  <a:latin typeface="+mn-lt"/>
                  <a:ea typeface="+mn-ea"/>
                  <a:cs typeface="+mn-cs"/>
                </a:defRPr>
              </a:lvl9pPr>
            </a:lstStyle>
            <a:p>
              <a:pPr marL="0" marR="0" lvl="0" indent="0" algn="ctr" defTabSz="895985" rtl="0" eaLnBrk="1" fontAlgn="base" latinLnBrk="0" hangingPunct="1">
                <a:lnSpc>
                  <a:spcPct val="95000"/>
                </a:lnSpc>
                <a:spcBef>
                  <a:spcPct val="0"/>
                </a:spcBef>
                <a:spcAft>
                  <a:spcPct val="0"/>
                </a:spcAft>
                <a:buClrTx/>
                <a:buSzPct val="90000"/>
                <a:buFont typeface="Arial" panose="020B0604020202020204" pitchFamily="34" charset="0"/>
                <a:buNone/>
                <a:defRPr/>
              </a:pPr>
              <a: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t>Risk</a:t>
              </a:r>
              <a:b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br>
              <a:r>
                <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rPr>
                <a:t>Management</a:t>
              </a:r>
              <a:endParaRPr kumimoji="0" lang="en-US" sz="2355"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panose="020B0402040204020203"/>
                <a:ea typeface="+mn-ea"/>
                <a:cs typeface="Segoe UI Semibold" panose="020B0702040204020203" pitchFamily="34" charset="0"/>
                <a:sym typeface="Arial" panose="020B0604020202020204"/>
              </a:endParaRPr>
            </a:p>
          </p:txBody>
        </p:sp>
        <p:grpSp>
          <p:nvGrpSpPr>
            <p:cNvPr id="132" name="Group 131"/>
            <p:cNvGrpSpPr>
              <a:grpSpLocks noChangeAspect="1"/>
            </p:cNvGrpSpPr>
            <p:nvPr/>
          </p:nvGrpSpPr>
          <p:grpSpPr>
            <a:xfrm>
              <a:off x="6904348" y="2419608"/>
              <a:ext cx="1371600" cy="1371600"/>
              <a:chOff x="6886094" y="2328236"/>
              <a:chExt cx="1600199" cy="1600199"/>
            </a:xfrm>
          </p:grpSpPr>
          <p:sp>
            <p:nvSpPr>
              <p:cNvPr id="133" name="Oval 132"/>
              <p:cNvSpPr/>
              <p:nvPr/>
            </p:nvSpPr>
            <p:spPr bwMode="auto">
              <a:xfrm>
                <a:off x="6886094" y="2328236"/>
                <a:ext cx="1600199" cy="1600199"/>
              </a:xfrm>
              <a:prstGeom prst="ellipse">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
                    <a:srgbClr val="000000"/>
                  </a:buClr>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sym typeface="Arial" panose="020B0604020202020204"/>
                </a:endParaRPr>
              </a:p>
            </p:txBody>
          </p:sp>
          <p:grpSp>
            <p:nvGrpSpPr>
              <p:cNvPr id="134" name="Group 133"/>
              <p:cNvGrpSpPr/>
              <p:nvPr/>
            </p:nvGrpSpPr>
            <p:grpSpPr>
              <a:xfrm>
                <a:off x="7361229" y="2763830"/>
                <a:ext cx="649929" cy="729011"/>
                <a:chOff x="5697538" y="2228850"/>
                <a:chExt cx="1135063" cy="1273176"/>
              </a:xfrm>
              <a:solidFill>
                <a:schemeClr val="bg1"/>
              </a:solidFill>
            </p:grpSpPr>
            <p:sp>
              <p:nvSpPr>
                <p:cNvPr id="135" name="Freeform 10"/>
                <p:cNvSpPr/>
                <p:nvPr/>
              </p:nvSpPr>
              <p:spPr bwMode="auto">
                <a:xfrm>
                  <a:off x="5697538" y="2228850"/>
                  <a:ext cx="1135063" cy="1119188"/>
                </a:xfrm>
                <a:custGeom>
                  <a:avLst/>
                  <a:gdLst>
                    <a:gd name="T0" fmla="*/ 419 w 839"/>
                    <a:gd name="T1" fmla="*/ 0 h 828"/>
                    <a:gd name="T2" fmla="*/ 0 w 839"/>
                    <a:gd name="T3" fmla="*/ 210 h 828"/>
                    <a:gd name="T4" fmla="*/ 0 w 839"/>
                    <a:gd name="T5" fmla="*/ 734 h 828"/>
                    <a:gd name="T6" fmla="*/ 187 w 839"/>
                    <a:gd name="T7" fmla="*/ 827 h 828"/>
                    <a:gd name="T8" fmla="*/ 142 w 839"/>
                    <a:gd name="T9" fmla="*/ 760 h 828"/>
                    <a:gd name="T10" fmla="*/ 120 w 839"/>
                    <a:gd name="T11" fmla="*/ 711 h 828"/>
                    <a:gd name="T12" fmla="*/ 66 w 839"/>
                    <a:gd name="T13" fmla="*/ 684 h 828"/>
                    <a:gd name="T14" fmla="*/ 66 w 839"/>
                    <a:gd name="T15" fmla="*/ 273 h 828"/>
                    <a:gd name="T16" fmla="*/ 268 w 839"/>
                    <a:gd name="T17" fmla="*/ 374 h 828"/>
                    <a:gd name="T18" fmla="*/ 293 w 839"/>
                    <a:gd name="T19" fmla="*/ 360 h 828"/>
                    <a:gd name="T20" fmla="*/ 328 w 839"/>
                    <a:gd name="T21" fmla="*/ 342 h 828"/>
                    <a:gd name="T22" fmla="*/ 104 w 839"/>
                    <a:gd name="T23" fmla="*/ 230 h 828"/>
                    <a:gd name="T24" fmla="*/ 298 w 839"/>
                    <a:gd name="T25" fmla="*/ 133 h 828"/>
                    <a:gd name="T26" fmla="*/ 298 w 839"/>
                    <a:gd name="T27" fmla="*/ 133 h 828"/>
                    <a:gd name="T28" fmla="*/ 419 w 839"/>
                    <a:gd name="T29" fmla="*/ 73 h 828"/>
                    <a:gd name="T30" fmla="*/ 734 w 839"/>
                    <a:gd name="T31" fmla="*/ 230 h 828"/>
                    <a:gd name="T32" fmla="*/ 510 w 839"/>
                    <a:gd name="T33" fmla="*/ 342 h 828"/>
                    <a:gd name="T34" fmla="*/ 546 w 839"/>
                    <a:gd name="T35" fmla="*/ 361 h 828"/>
                    <a:gd name="T36" fmla="*/ 581 w 839"/>
                    <a:gd name="T37" fmla="*/ 379 h 828"/>
                    <a:gd name="T38" fmla="*/ 774 w 839"/>
                    <a:gd name="T39" fmla="*/ 282 h 828"/>
                    <a:gd name="T40" fmla="*/ 774 w 839"/>
                    <a:gd name="T41" fmla="*/ 694 h 828"/>
                    <a:gd name="T42" fmla="*/ 714 w 839"/>
                    <a:gd name="T43" fmla="*/ 724 h 828"/>
                    <a:gd name="T44" fmla="*/ 697 w 839"/>
                    <a:gd name="T45" fmla="*/ 760 h 828"/>
                    <a:gd name="T46" fmla="*/ 651 w 839"/>
                    <a:gd name="T47" fmla="*/ 828 h 828"/>
                    <a:gd name="T48" fmla="*/ 839 w 839"/>
                    <a:gd name="T49" fmla="*/ 734 h 828"/>
                    <a:gd name="T50" fmla="*/ 839 w 839"/>
                    <a:gd name="T51" fmla="*/ 210 h 828"/>
                    <a:gd name="T52" fmla="*/ 419 w 839"/>
                    <a:gd name="T53" fmla="*/ 0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39" h="828">
                      <a:moveTo>
                        <a:pt x="419" y="0"/>
                      </a:moveTo>
                      <a:cubicBezTo>
                        <a:pt x="0" y="210"/>
                        <a:pt x="0" y="210"/>
                        <a:pt x="0" y="210"/>
                      </a:cubicBezTo>
                      <a:cubicBezTo>
                        <a:pt x="0" y="734"/>
                        <a:pt x="0" y="734"/>
                        <a:pt x="0" y="734"/>
                      </a:cubicBezTo>
                      <a:cubicBezTo>
                        <a:pt x="187" y="827"/>
                        <a:pt x="187" y="827"/>
                        <a:pt x="187" y="827"/>
                      </a:cubicBezTo>
                      <a:cubicBezTo>
                        <a:pt x="170" y="806"/>
                        <a:pt x="155" y="784"/>
                        <a:pt x="142" y="760"/>
                      </a:cubicBezTo>
                      <a:cubicBezTo>
                        <a:pt x="133" y="744"/>
                        <a:pt x="126" y="728"/>
                        <a:pt x="120" y="711"/>
                      </a:cubicBezTo>
                      <a:cubicBezTo>
                        <a:pt x="66" y="684"/>
                        <a:pt x="66" y="684"/>
                        <a:pt x="66" y="684"/>
                      </a:cubicBezTo>
                      <a:cubicBezTo>
                        <a:pt x="66" y="273"/>
                        <a:pt x="66" y="273"/>
                        <a:pt x="66" y="273"/>
                      </a:cubicBezTo>
                      <a:cubicBezTo>
                        <a:pt x="268" y="374"/>
                        <a:pt x="268" y="374"/>
                        <a:pt x="268" y="374"/>
                      </a:cubicBezTo>
                      <a:cubicBezTo>
                        <a:pt x="276" y="370"/>
                        <a:pt x="285" y="366"/>
                        <a:pt x="293" y="360"/>
                      </a:cubicBezTo>
                      <a:cubicBezTo>
                        <a:pt x="304" y="353"/>
                        <a:pt x="316" y="347"/>
                        <a:pt x="328" y="342"/>
                      </a:cubicBezTo>
                      <a:cubicBezTo>
                        <a:pt x="104" y="230"/>
                        <a:pt x="104" y="230"/>
                        <a:pt x="104" y="230"/>
                      </a:cubicBezTo>
                      <a:cubicBezTo>
                        <a:pt x="298" y="133"/>
                        <a:pt x="298" y="133"/>
                        <a:pt x="298" y="133"/>
                      </a:cubicBezTo>
                      <a:cubicBezTo>
                        <a:pt x="298" y="133"/>
                        <a:pt x="298" y="133"/>
                        <a:pt x="298" y="133"/>
                      </a:cubicBezTo>
                      <a:cubicBezTo>
                        <a:pt x="419" y="73"/>
                        <a:pt x="419" y="73"/>
                        <a:pt x="419" y="73"/>
                      </a:cubicBezTo>
                      <a:cubicBezTo>
                        <a:pt x="734" y="230"/>
                        <a:pt x="734" y="230"/>
                        <a:pt x="734" y="230"/>
                      </a:cubicBezTo>
                      <a:cubicBezTo>
                        <a:pt x="510" y="342"/>
                        <a:pt x="510" y="342"/>
                        <a:pt x="510" y="342"/>
                      </a:cubicBezTo>
                      <a:cubicBezTo>
                        <a:pt x="522" y="347"/>
                        <a:pt x="534" y="353"/>
                        <a:pt x="546" y="361"/>
                      </a:cubicBezTo>
                      <a:cubicBezTo>
                        <a:pt x="557" y="368"/>
                        <a:pt x="569" y="374"/>
                        <a:pt x="581" y="379"/>
                      </a:cubicBezTo>
                      <a:cubicBezTo>
                        <a:pt x="774" y="282"/>
                        <a:pt x="774" y="282"/>
                        <a:pt x="774" y="282"/>
                      </a:cubicBezTo>
                      <a:cubicBezTo>
                        <a:pt x="774" y="694"/>
                        <a:pt x="774" y="694"/>
                        <a:pt x="774" y="694"/>
                      </a:cubicBezTo>
                      <a:cubicBezTo>
                        <a:pt x="714" y="724"/>
                        <a:pt x="714" y="724"/>
                        <a:pt x="714" y="724"/>
                      </a:cubicBezTo>
                      <a:cubicBezTo>
                        <a:pt x="709" y="736"/>
                        <a:pt x="703" y="748"/>
                        <a:pt x="697" y="760"/>
                      </a:cubicBezTo>
                      <a:cubicBezTo>
                        <a:pt x="684" y="784"/>
                        <a:pt x="668" y="807"/>
                        <a:pt x="651" y="828"/>
                      </a:cubicBezTo>
                      <a:cubicBezTo>
                        <a:pt x="839" y="734"/>
                        <a:pt x="839" y="734"/>
                        <a:pt x="839" y="734"/>
                      </a:cubicBezTo>
                      <a:cubicBezTo>
                        <a:pt x="839" y="210"/>
                        <a:pt x="839" y="210"/>
                        <a:pt x="839" y="210"/>
                      </a:cubicBezTo>
                      <a:lnTo>
                        <a:pt x="4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36" name="Freeform 11"/>
                <p:cNvSpPr>
                  <a:spLocks noEditPoints="1"/>
                </p:cNvSpPr>
                <p:nvPr/>
              </p:nvSpPr>
              <p:spPr bwMode="auto">
                <a:xfrm>
                  <a:off x="5905500" y="2744788"/>
                  <a:ext cx="717550" cy="757238"/>
                </a:xfrm>
                <a:custGeom>
                  <a:avLst/>
                  <a:gdLst>
                    <a:gd name="T0" fmla="*/ 265 w 530"/>
                    <a:gd name="T1" fmla="*/ 0 h 560"/>
                    <a:gd name="T2" fmla="*/ 315 w 530"/>
                    <a:gd name="T3" fmla="*/ 7 h 560"/>
                    <a:gd name="T4" fmla="*/ 360 w 530"/>
                    <a:gd name="T5" fmla="*/ 28 h 560"/>
                    <a:gd name="T6" fmla="*/ 442 w 530"/>
                    <a:gd name="T7" fmla="*/ 64 h 560"/>
                    <a:gd name="T8" fmla="*/ 530 w 530"/>
                    <a:gd name="T9" fmla="*/ 75 h 560"/>
                    <a:gd name="T10" fmla="*/ 530 w 530"/>
                    <a:gd name="T11" fmla="*/ 201 h 560"/>
                    <a:gd name="T12" fmla="*/ 520 w 530"/>
                    <a:gd name="T13" fmla="*/ 279 h 560"/>
                    <a:gd name="T14" fmla="*/ 491 w 530"/>
                    <a:gd name="T15" fmla="*/ 350 h 560"/>
                    <a:gd name="T16" fmla="*/ 447 w 530"/>
                    <a:gd name="T17" fmla="*/ 414 h 560"/>
                    <a:gd name="T18" fmla="*/ 392 w 530"/>
                    <a:gd name="T19" fmla="*/ 470 h 560"/>
                    <a:gd name="T20" fmla="*/ 330 w 530"/>
                    <a:gd name="T21" fmla="*/ 519 h 560"/>
                    <a:gd name="T22" fmla="*/ 265 w 530"/>
                    <a:gd name="T23" fmla="*/ 560 h 560"/>
                    <a:gd name="T24" fmla="*/ 200 w 530"/>
                    <a:gd name="T25" fmla="*/ 519 h 560"/>
                    <a:gd name="T26" fmla="*/ 138 w 530"/>
                    <a:gd name="T27" fmla="*/ 470 h 560"/>
                    <a:gd name="T28" fmla="*/ 83 w 530"/>
                    <a:gd name="T29" fmla="*/ 414 h 560"/>
                    <a:gd name="T30" fmla="*/ 40 w 530"/>
                    <a:gd name="T31" fmla="*/ 350 h 560"/>
                    <a:gd name="T32" fmla="*/ 11 w 530"/>
                    <a:gd name="T33" fmla="*/ 279 h 560"/>
                    <a:gd name="T34" fmla="*/ 0 w 530"/>
                    <a:gd name="T35" fmla="*/ 201 h 560"/>
                    <a:gd name="T36" fmla="*/ 0 w 530"/>
                    <a:gd name="T37" fmla="*/ 75 h 560"/>
                    <a:gd name="T38" fmla="*/ 89 w 530"/>
                    <a:gd name="T39" fmla="*/ 64 h 560"/>
                    <a:gd name="T40" fmla="*/ 170 w 530"/>
                    <a:gd name="T41" fmla="*/ 28 h 560"/>
                    <a:gd name="T42" fmla="*/ 215 w 530"/>
                    <a:gd name="T43" fmla="*/ 7 h 560"/>
                    <a:gd name="T44" fmla="*/ 265 w 530"/>
                    <a:gd name="T45" fmla="*/ 0 h 560"/>
                    <a:gd name="T46" fmla="*/ 471 w 530"/>
                    <a:gd name="T47" fmla="*/ 130 h 560"/>
                    <a:gd name="T48" fmla="*/ 396 w 530"/>
                    <a:gd name="T49" fmla="*/ 112 h 560"/>
                    <a:gd name="T50" fmla="*/ 327 w 530"/>
                    <a:gd name="T51" fmla="*/ 77 h 560"/>
                    <a:gd name="T52" fmla="*/ 265 w 530"/>
                    <a:gd name="T53" fmla="*/ 59 h 560"/>
                    <a:gd name="T54" fmla="*/ 203 w 530"/>
                    <a:gd name="T55" fmla="*/ 77 h 560"/>
                    <a:gd name="T56" fmla="*/ 134 w 530"/>
                    <a:gd name="T57" fmla="*/ 112 h 560"/>
                    <a:gd name="T58" fmla="*/ 59 w 530"/>
                    <a:gd name="T59" fmla="*/ 130 h 560"/>
                    <a:gd name="T60" fmla="*/ 59 w 530"/>
                    <a:gd name="T61" fmla="*/ 201 h 560"/>
                    <a:gd name="T62" fmla="*/ 77 w 530"/>
                    <a:gd name="T63" fmla="*/ 291 h 560"/>
                    <a:gd name="T64" fmla="*/ 124 w 530"/>
                    <a:gd name="T65" fmla="*/ 371 h 560"/>
                    <a:gd name="T66" fmla="*/ 190 w 530"/>
                    <a:gd name="T67" fmla="*/ 438 h 560"/>
                    <a:gd name="T68" fmla="*/ 265 w 530"/>
                    <a:gd name="T69" fmla="*/ 491 h 560"/>
                    <a:gd name="T70" fmla="*/ 340 w 530"/>
                    <a:gd name="T71" fmla="*/ 438 h 560"/>
                    <a:gd name="T72" fmla="*/ 406 w 530"/>
                    <a:gd name="T73" fmla="*/ 371 h 560"/>
                    <a:gd name="T74" fmla="*/ 453 w 530"/>
                    <a:gd name="T75" fmla="*/ 291 h 560"/>
                    <a:gd name="T76" fmla="*/ 471 w 530"/>
                    <a:gd name="T77" fmla="*/ 201 h 560"/>
                    <a:gd name="T78" fmla="*/ 471 w 530"/>
                    <a:gd name="T79" fmla="*/ 130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0" h="560">
                      <a:moveTo>
                        <a:pt x="265" y="0"/>
                      </a:moveTo>
                      <a:cubicBezTo>
                        <a:pt x="284" y="0"/>
                        <a:pt x="300" y="2"/>
                        <a:pt x="315" y="7"/>
                      </a:cubicBezTo>
                      <a:cubicBezTo>
                        <a:pt x="330" y="11"/>
                        <a:pt x="345" y="18"/>
                        <a:pt x="360" y="28"/>
                      </a:cubicBezTo>
                      <a:cubicBezTo>
                        <a:pt x="386" y="45"/>
                        <a:pt x="413" y="57"/>
                        <a:pt x="442" y="64"/>
                      </a:cubicBezTo>
                      <a:cubicBezTo>
                        <a:pt x="470" y="72"/>
                        <a:pt x="500" y="75"/>
                        <a:pt x="530" y="75"/>
                      </a:cubicBezTo>
                      <a:cubicBezTo>
                        <a:pt x="530" y="201"/>
                        <a:pt x="530" y="201"/>
                        <a:pt x="530" y="201"/>
                      </a:cubicBezTo>
                      <a:cubicBezTo>
                        <a:pt x="530" y="228"/>
                        <a:pt x="527" y="254"/>
                        <a:pt x="520" y="279"/>
                      </a:cubicBezTo>
                      <a:cubicBezTo>
                        <a:pt x="513" y="304"/>
                        <a:pt x="503" y="327"/>
                        <a:pt x="491" y="350"/>
                      </a:cubicBezTo>
                      <a:cubicBezTo>
                        <a:pt x="479" y="372"/>
                        <a:pt x="464" y="394"/>
                        <a:pt x="447" y="414"/>
                      </a:cubicBezTo>
                      <a:cubicBezTo>
                        <a:pt x="430" y="434"/>
                        <a:pt x="412" y="452"/>
                        <a:pt x="392" y="470"/>
                      </a:cubicBezTo>
                      <a:cubicBezTo>
                        <a:pt x="373" y="488"/>
                        <a:pt x="352" y="504"/>
                        <a:pt x="330" y="519"/>
                      </a:cubicBezTo>
                      <a:cubicBezTo>
                        <a:pt x="309" y="534"/>
                        <a:pt x="287" y="547"/>
                        <a:pt x="265" y="560"/>
                      </a:cubicBezTo>
                      <a:cubicBezTo>
                        <a:pt x="243" y="547"/>
                        <a:pt x="221" y="534"/>
                        <a:pt x="200" y="519"/>
                      </a:cubicBezTo>
                      <a:cubicBezTo>
                        <a:pt x="178" y="504"/>
                        <a:pt x="158" y="488"/>
                        <a:pt x="138" y="470"/>
                      </a:cubicBezTo>
                      <a:cubicBezTo>
                        <a:pt x="118" y="452"/>
                        <a:pt x="100" y="434"/>
                        <a:pt x="83" y="414"/>
                      </a:cubicBezTo>
                      <a:cubicBezTo>
                        <a:pt x="66" y="394"/>
                        <a:pt x="52" y="372"/>
                        <a:pt x="40" y="350"/>
                      </a:cubicBezTo>
                      <a:cubicBezTo>
                        <a:pt x="27" y="327"/>
                        <a:pt x="18" y="304"/>
                        <a:pt x="11" y="279"/>
                      </a:cubicBezTo>
                      <a:cubicBezTo>
                        <a:pt x="3" y="254"/>
                        <a:pt x="0" y="228"/>
                        <a:pt x="0" y="201"/>
                      </a:cubicBezTo>
                      <a:cubicBezTo>
                        <a:pt x="0" y="75"/>
                        <a:pt x="0" y="75"/>
                        <a:pt x="0" y="75"/>
                      </a:cubicBezTo>
                      <a:cubicBezTo>
                        <a:pt x="31" y="75"/>
                        <a:pt x="60" y="72"/>
                        <a:pt x="89" y="64"/>
                      </a:cubicBezTo>
                      <a:cubicBezTo>
                        <a:pt x="117" y="57"/>
                        <a:pt x="144" y="45"/>
                        <a:pt x="170" y="28"/>
                      </a:cubicBezTo>
                      <a:cubicBezTo>
                        <a:pt x="186" y="18"/>
                        <a:pt x="201" y="11"/>
                        <a:pt x="215" y="7"/>
                      </a:cubicBezTo>
                      <a:cubicBezTo>
                        <a:pt x="230" y="2"/>
                        <a:pt x="247" y="0"/>
                        <a:pt x="265" y="0"/>
                      </a:cubicBezTo>
                      <a:close/>
                      <a:moveTo>
                        <a:pt x="471" y="130"/>
                      </a:moveTo>
                      <a:cubicBezTo>
                        <a:pt x="446" y="126"/>
                        <a:pt x="421" y="120"/>
                        <a:pt x="396" y="112"/>
                      </a:cubicBezTo>
                      <a:cubicBezTo>
                        <a:pt x="371" y="103"/>
                        <a:pt x="348" y="91"/>
                        <a:pt x="327" y="77"/>
                      </a:cubicBezTo>
                      <a:cubicBezTo>
                        <a:pt x="308" y="65"/>
                        <a:pt x="288" y="59"/>
                        <a:pt x="265" y="59"/>
                      </a:cubicBezTo>
                      <a:cubicBezTo>
                        <a:pt x="243" y="59"/>
                        <a:pt x="222" y="65"/>
                        <a:pt x="203" y="77"/>
                      </a:cubicBezTo>
                      <a:cubicBezTo>
                        <a:pt x="182" y="91"/>
                        <a:pt x="159" y="103"/>
                        <a:pt x="134" y="112"/>
                      </a:cubicBezTo>
                      <a:cubicBezTo>
                        <a:pt x="109" y="120"/>
                        <a:pt x="84" y="126"/>
                        <a:pt x="59" y="130"/>
                      </a:cubicBezTo>
                      <a:cubicBezTo>
                        <a:pt x="59" y="201"/>
                        <a:pt x="59" y="201"/>
                        <a:pt x="59" y="201"/>
                      </a:cubicBezTo>
                      <a:cubicBezTo>
                        <a:pt x="59" y="233"/>
                        <a:pt x="65" y="263"/>
                        <a:pt x="77" y="291"/>
                      </a:cubicBezTo>
                      <a:cubicBezTo>
                        <a:pt x="89" y="320"/>
                        <a:pt x="105" y="346"/>
                        <a:pt x="124" y="371"/>
                      </a:cubicBezTo>
                      <a:cubicBezTo>
                        <a:pt x="144" y="395"/>
                        <a:pt x="166" y="417"/>
                        <a:pt x="190" y="438"/>
                      </a:cubicBezTo>
                      <a:cubicBezTo>
                        <a:pt x="215" y="458"/>
                        <a:pt x="240" y="476"/>
                        <a:pt x="265" y="491"/>
                      </a:cubicBezTo>
                      <a:cubicBezTo>
                        <a:pt x="290" y="476"/>
                        <a:pt x="315" y="458"/>
                        <a:pt x="340" y="438"/>
                      </a:cubicBezTo>
                      <a:cubicBezTo>
                        <a:pt x="365" y="417"/>
                        <a:pt x="387" y="395"/>
                        <a:pt x="406" y="371"/>
                      </a:cubicBezTo>
                      <a:cubicBezTo>
                        <a:pt x="426" y="346"/>
                        <a:pt x="442" y="320"/>
                        <a:pt x="453" y="291"/>
                      </a:cubicBezTo>
                      <a:cubicBezTo>
                        <a:pt x="465" y="263"/>
                        <a:pt x="471" y="233"/>
                        <a:pt x="471" y="201"/>
                      </a:cubicBezTo>
                      <a:lnTo>
                        <a:pt x="471" y="1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37" name="Rectangle 12"/>
                <p:cNvSpPr>
                  <a:spLocks noChangeArrowheads="1"/>
                </p:cNvSpPr>
                <p:nvPr/>
              </p:nvSpPr>
              <p:spPr bwMode="auto">
                <a:xfrm>
                  <a:off x="6227763" y="3238500"/>
                  <a:ext cx="79375"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sp>
              <p:nvSpPr>
                <p:cNvPr id="138" name="Rectangle 13"/>
                <p:cNvSpPr>
                  <a:spLocks noChangeArrowheads="1"/>
                </p:cNvSpPr>
                <p:nvPr/>
              </p:nvSpPr>
              <p:spPr bwMode="auto">
                <a:xfrm>
                  <a:off x="6227763" y="2922588"/>
                  <a:ext cx="79375" cy="238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3" tIns="45707" rIns="91413" bIns="45707" numCol="1" anchor="t" anchorCtr="0" compatLnSpc="1"/>
                <a:lstStyle/>
                <a:p>
                  <a:pPr marL="0" marR="0" lvl="0" indent="0" algn="l" defTabSz="896620" rtl="0" eaLnBrk="1" fontAlgn="auto" latinLnBrk="0" hangingPunct="1">
                    <a:lnSpc>
                      <a:spcPct val="100000"/>
                    </a:lnSpc>
                    <a:spcBef>
                      <a:spcPts val="0"/>
                    </a:spcBef>
                    <a:spcAft>
                      <a:spcPts val="0"/>
                    </a:spcAft>
                    <a:buClr>
                      <a:srgbClr val="000000"/>
                    </a:buClr>
                    <a:buSzTx/>
                    <a:buFontTx/>
                    <a:buNone/>
                    <a:defRPr/>
                  </a:pPr>
                  <a:endParaRPr kumimoji="0" lang="en-US" sz="1765" b="0" i="0" u="none" strike="noStrike" kern="0" cap="none" spc="0" normalizeH="0" baseline="0" noProof="0">
                    <a:ln>
                      <a:noFill/>
                    </a:ln>
                    <a:solidFill>
                      <a:sysClr val="windowText" lastClr="000000"/>
                    </a:solidFill>
                    <a:effectLst/>
                    <a:uLnTx/>
                    <a:uFillTx/>
                    <a:latin typeface="Segoe UI" panose="020B0502040204020203"/>
                    <a:ea typeface="MS PGothic" panose="020B0600070205080204" charset="-128"/>
                    <a:cs typeface="Arial" panose="020B0604020202020204"/>
                    <a:sym typeface="Arial" panose="020B0604020202020204"/>
                  </a:endParaRPr>
                </a:p>
              </p:txBody>
            </p:sp>
          </p:grpSp>
        </p:grpSp>
      </p:grpSp>
      <p:sp>
        <p:nvSpPr>
          <p:cNvPr id="139" name="Rectangle 138"/>
          <p:cNvSpPr/>
          <p:nvPr/>
        </p:nvSpPr>
        <p:spPr>
          <a:xfrm>
            <a:off x="588263" y="4298629"/>
            <a:ext cx="2468436" cy="1528945"/>
          </a:xfrm>
          <a:prstGeom prst="rect">
            <a:avLst/>
          </a:prstGeom>
        </p:spPr>
        <p:txBody>
          <a:bodyPr wrap="square">
            <a:spAutoFit/>
          </a:bodyPr>
          <a:lstStyle/>
          <a:p>
            <a:pPr marL="0" marR="0" lvl="0" indent="0" algn="l" defTabSz="672465" rtl="0" eaLnBrk="1" fontAlgn="auto" latinLnBrk="0" hangingPunct="1">
              <a:lnSpc>
                <a:spcPct val="100000"/>
              </a:lnSpc>
              <a:spcBef>
                <a:spcPts val="0"/>
              </a:spcBef>
              <a:spcAft>
                <a:spcPts val="0"/>
              </a:spcAft>
              <a:buClrTx/>
              <a:buSzTx/>
              <a:buFontTx/>
              <a:buNone/>
              <a:defRPr/>
            </a:pPr>
            <a:r>
              <a:rPr kumimoji="0" lang="en-US" sz="1865"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Revenue Reporting</a:t>
            </a:r>
            <a:endParaRPr kumimoji="0" lang="en-US" sz="1865"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Near Realtime Financial Reporting</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Scale to meet changing business</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p:txBody>
      </p:sp>
      <p:sp>
        <p:nvSpPr>
          <p:cNvPr id="140" name="Rectangle 139"/>
          <p:cNvSpPr/>
          <p:nvPr/>
        </p:nvSpPr>
        <p:spPr>
          <a:xfrm>
            <a:off x="9304772" y="4298629"/>
            <a:ext cx="2341463" cy="1241622"/>
          </a:xfrm>
          <a:prstGeom prst="rect">
            <a:avLst/>
          </a:prstGeom>
        </p:spPr>
        <p:txBody>
          <a:bodyPr wrap="square">
            <a:spAutoFit/>
          </a:bodyPr>
          <a:lstStyle/>
          <a:p>
            <a:pPr marL="0" marR="0" lvl="0" indent="0" algn="l" defTabSz="672465" rtl="0" eaLnBrk="1" fontAlgn="auto" latinLnBrk="0" hangingPunct="1">
              <a:lnSpc>
                <a:spcPct val="100000"/>
              </a:lnSpc>
              <a:spcBef>
                <a:spcPts val="0"/>
              </a:spcBef>
              <a:spcAft>
                <a:spcPts val="0"/>
              </a:spcAft>
              <a:buClrTx/>
              <a:buSzTx/>
              <a:buFontTx/>
              <a:buNone/>
              <a:defRPr/>
            </a:pPr>
            <a:r>
              <a:rPr kumimoji="0" lang="en-US" sz="1865"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Tax Processing</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Cost Savings</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Compliance with New tax rules</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p:txBody>
      </p:sp>
      <p:sp>
        <p:nvSpPr>
          <p:cNvPr id="141" name="Rectangle 140"/>
          <p:cNvSpPr/>
          <p:nvPr/>
        </p:nvSpPr>
        <p:spPr>
          <a:xfrm>
            <a:off x="3522814" y="4298629"/>
            <a:ext cx="2296941" cy="1528945"/>
          </a:xfrm>
          <a:prstGeom prst="rect">
            <a:avLst/>
          </a:prstGeom>
        </p:spPr>
        <p:txBody>
          <a:bodyPr wrap="square">
            <a:spAutoFit/>
          </a:bodyPr>
          <a:lstStyle/>
          <a:p>
            <a:pPr marL="0" marR="0" lvl="0" indent="0" algn="l" defTabSz="672465" rtl="0" eaLnBrk="1" fontAlgn="auto" latinLnBrk="0" hangingPunct="1">
              <a:lnSpc>
                <a:spcPct val="100000"/>
              </a:lnSpc>
              <a:spcBef>
                <a:spcPts val="0"/>
              </a:spcBef>
              <a:spcAft>
                <a:spcPts val="0"/>
              </a:spcAft>
              <a:buClrTx/>
              <a:buSzTx/>
              <a:buFontTx/>
              <a:buNone/>
              <a:defRPr/>
            </a:pPr>
            <a:r>
              <a:rPr kumimoji="0" lang="en-US" sz="1865"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Financial Forecast</a:t>
            </a:r>
            <a:endParaRPr kumimoji="0" lang="en-US" sz="1865"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Predictive Analysis</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Instant Insights</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Broader and Deeper Views</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p:txBody>
      </p:sp>
      <p:sp>
        <p:nvSpPr>
          <p:cNvPr id="142" name="Rectangle 141"/>
          <p:cNvSpPr/>
          <p:nvPr/>
        </p:nvSpPr>
        <p:spPr>
          <a:xfrm>
            <a:off x="6352061" y="4298629"/>
            <a:ext cx="2528691" cy="1241622"/>
          </a:xfrm>
          <a:prstGeom prst="rect">
            <a:avLst/>
          </a:prstGeom>
        </p:spPr>
        <p:txBody>
          <a:bodyPr wrap="square">
            <a:spAutoFit/>
          </a:bodyPr>
          <a:lstStyle/>
          <a:p>
            <a:pPr marL="0" marR="0" lvl="0" indent="0" algn="l" defTabSz="672465" rtl="0" eaLnBrk="1" fontAlgn="auto" latinLnBrk="0" hangingPunct="1">
              <a:lnSpc>
                <a:spcPct val="100000"/>
              </a:lnSpc>
              <a:spcBef>
                <a:spcPts val="0"/>
              </a:spcBef>
              <a:spcAft>
                <a:spcPts val="0"/>
              </a:spcAft>
              <a:buClrTx/>
              <a:buSzTx/>
              <a:buFontTx/>
              <a:buNone/>
              <a:defRPr/>
            </a:pPr>
            <a:r>
              <a:rPr kumimoji="0" lang="en-US" sz="1865"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Reconciliation</a:t>
            </a:r>
            <a:endParaRPr kumimoji="0" lang="en-US" sz="1865" b="1" i="0" u="sng"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Cost savings</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Time savings</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a:p>
            <a:pPr marL="210185" marR="0" lvl="0" indent="-210185" algn="l" defTabSz="672465"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rPr>
              <a:t>Improved Accuracy</a:t>
            </a:r>
            <a:endParaRPr kumimoji="0" lang="en-US" sz="1865" b="1"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sym typeface="Arial" panose="020B0604020202020204"/>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anim calcmode="lin" valueType="num">
                                      <p:cBhvr>
                                        <p:cTn id="8" dur="1000" fill="hold"/>
                                        <p:tgtEl>
                                          <p:spTgt spid="98"/>
                                        </p:tgtEl>
                                        <p:attrNameLst>
                                          <p:attrName>ppt_x</p:attrName>
                                        </p:attrNameLst>
                                      </p:cBhvr>
                                      <p:tavLst>
                                        <p:tav tm="0">
                                          <p:val>
                                            <p:strVal val="#ppt_x"/>
                                          </p:val>
                                        </p:tav>
                                        <p:tav tm="100000">
                                          <p:val>
                                            <p:strVal val="#ppt_x"/>
                                          </p:val>
                                        </p:tav>
                                      </p:tavLst>
                                    </p:anim>
                                    <p:anim calcmode="lin" valueType="num">
                                      <p:cBhvr>
                                        <p:cTn id="9" dur="1000" fill="hold"/>
                                        <p:tgtEl>
                                          <p:spTgt spid="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1000"/>
                                        <p:tgtEl>
                                          <p:spTgt spid="109"/>
                                        </p:tgtEl>
                                      </p:cBhvr>
                                    </p:animEffect>
                                    <p:anim calcmode="lin" valueType="num">
                                      <p:cBhvr>
                                        <p:cTn id="13" dur="1000" fill="hold"/>
                                        <p:tgtEl>
                                          <p:spTgt spid="109"/>
                                        </p:tgtEl>
                                        <p:attrNameLst>
                                          <p:attrName>ppt_x</p:attrName>
                                        </p:attrNameLst>
                                      </p:cBhvr>
                                      <p:tavLst>
                                        <p:tav tm="0">
                                          <p:val>
                                            <p:strVal val="#ppt_x"/>
                                          </p:val>
                                        </p:tav>
                                        <p:tav tm="100000">
                                          <p:val>
                                            <p:strVal val="#ppt_x"/>
                                          </p:val>
                                        </p:tav>
                                      </p:tavLst>
                                    </p:anim>
                                    <p:anim calcmode="lin" valueType="num">
                                      <p:cBhvr>
                                        <p:cTn id="14" dur="1000" fill="hold"/>
                                        <p:tgtEl>
                                          <p:spTgt spid="10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1000"/>
                                        <p:tgtEl>
                                          <p:spTgt spid="130"/>
                                        </p:tgtEl>
                                      </p:cBhvr>
                                    </p:animEffect>
                                    <p:anim calcmode="lin" valueType="num">
                                      <p:cBhvr>
                                        <p:cTn id="18" dur="1000" fill="hold"/>
                                        <p:tgtEl>
                                          <p:spTgt spid="130"/>
                                        </p:tgtEl>
                                        <p:attrNameLst>
                                          <p:attrName>ppt_x</p:attrName>
                                        </p:attrNameLst>
                                      </p:cBhvr>
                                      <p:tavLst>
                                        <p:tav tm="0">
                                          <p:val>
                                            <p:strVal val="#ppt_x"/>
                                          </p:val>
                                        </p:tav>
                                        <p:tav tm="100000">
                                          <p:val>
                                            <p:strVal val="#ppt_x"/>
                                          </p:val>
                                        </p:tav>
                                      </p:tavLst>
                                    </p:anim>
                                    <p:anim calcmode="lin" valueType="num">
                                      <p:cBhvr>
                                        <p:cTn id="19" dur="1000" fill="hold"/>
                                        <p:tgtEl>
                                          <p:spTgt spid="13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1000"/>
                                        <p:tgtEl>
                                          <p:spTgt spid="123"/>
                                        </p:tgtEl>
                                      </p:cBhvr>
                                    </p:animEffect>
                                    <p:anim calcmode="lin" valueType="num">
                                      <p:cBhvr>
                                        <p:cTn id="23" dur="1000" fill="hold"/>
                                        <p:tgtEl>
                                          <p:spTgt spid="123"/>
                                        </p:tgtEl>
                                        <p:attrNameLst>
                                          <p:attrName>ppt_x</p:attrName>
                                        </p:attrNameLst>
                                      </p:cBhvr>
                                      <p:tavLst>
                                        <p:tav tm="0">
                                          <p:val>
                                            <p:strVal val="#ppt_x"/>
                                          </p:val>
                                        </p:tav>
                                        <p:tav tm="100000">
                                          <p:val>
                                            <p:strVal val="#ppt_x"/>
                                          </p:val>
                                        </p:tav>
                                      </p:tavLst>
                                    </p:anim>
                                    <p:anim calcmode="lin" valueType="num">
                                      <p:cBhvr>
                                        <p:cTn id="24" dur="1000" fill="hold"/>
                                        <p:tgtEl>
                                          <p:spTgt spid="123"/>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fade">
                                      <p:cBhvr>
                                        <p:cTn id="28" dur="500"/>
                                        <p:tgtEl>
                                          <p:spTgt spid="139"/>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500"/>
                                        <p:tgtEl>
                                          <p:spTgt spid="141"/>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500"/>
                                        <p:tgtEl>
                                          <p:spTgt spid="14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40"/>
                                        </p:tgtEl>
                                        <p:attrNameLst>
                                          <p:attrName>style.visibility</p:attrName>
                                        </p:attrNameLst>
                                      </p:cBhvr>
                                      <p:to>
                                        <p:strVal val="visible"/>
                                      </p:to>
                                    </p:set>
                                    <p:animEffect transition="in" filter="fade">
                                      <p:cBhvr>
                                        <p:cTn id="4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p:bldP spid="1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302966" y="2148297"/>
            <a:ext cx="7586069" cy="2561406"/>
            <a:chOff x="2302965" y="2148297"/>
            <a:chExt cx="7586069" cy="2561406"/>
          </a:xfrm>
        </p:grpSpPr>
        <p:grpSp>
          <p:nvGrpSpPr>
            <p:cNvPr id="4" name="Group 3"/>
            <p:cNvGrpSpPr/>
            <p:nvPr/>
          </p:nvGrpSpPr>
          <p:grpSpPr>
            <a:xfrm>
              <a:off x="2302965" y="2148297"/>
              <a:ext cx="1856652" cy="2561406"/>
              <a:chOff x="2348769" y="2113005"/>
              <a:chExt cx="1856652" cy="2561406"/>
            </a:xfrm>
          </p:grpSpPr>
          <p:grpSp>
            <p:nvGrpSpPr>
              <p:cNvPr id="3" name="Group 2"/>
              <p:cNvGrpSpPr/>
              <p:nvPr/>
            </p:nvGrpSpPr>
            <p:grpSpPr>
              <a:xfrm>
                <a:off x="2348769" y="2113005"/>
                <a:ext cx="1856652" cy="1856652"/>
                <a:chOff x="2323071" y="2113005"/>
                <a:chExt cx="1856652" cy="1856652"/>
              </a:xfrm>
            </p:grpSpPr>
            <p:sp>
              <p:nvSpPr>
                <p:cNvPr id="2" name="Oval 1"/>
                <p:cNvSpPr/>
                <p:nvPr/>
              </p:nvSpPr>
              <p:spPr bwMode="auto">
                <a:xfrm>
                  <a:off x="2323071" y="2113005"/>
                  <a:ext cx="1856652" cy="18566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 name="brain_3" title="Icon of a brain"/>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9" name="Rectangle 8"/>
              <p:cNvSpPr/>
              <p:nvPr/>
            </p:nvSpPr>
            <p:spPr>
              <a:xfrm>
                <a:off x="2379285" y="4151191"/>
                <a:ext cx="1795620" cy="523220"/>
              </a:xfrm>
              <a:prstGeom prst="rect">
                <a:avLst/>
              </a:prstGeom>
            </p:spPr>
            <p:txBody>
              <a:bodyPr wrap="none">
                <a:spAutoFit/>
              </a:bodyPr>
              <a:lstStyle/>
              <a:p>
                <a:pPr marL="0" marR="0" lvl="0" indent="0" algn="ctr" defTabSz="932815" rtl="0" eaLnBrk="1" fontAlgn="auto" latinLnBrk="0" hangingPunct="1">
                  <a:lnSpc>
                    <a:spcPct val="100000"/>
                  </a:lnSpc>
                  <a:spcBef>
                    <a:spcPct val="20000"/>
                  </a:spcBef>
                  <a:spcAft>
                    <a:spcPts val="1200"/>
                  </a:spcAft>
                  <a:buClrTx/>
                  <a:buSzPct val="90000"/>
                  <a:buFontTx/>
                  <a:buNone/>
                  <a:defRPr/>
                </a:pPr>
                <a:r>
                  <a:rPr kumimoji="0" lang="en-US" sz="28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MINDSET</a:t>
                </a:r>
                <a:endParaRPr kumimoji="0" lang="en-US" sz="28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sp>
          <p:nvSpPr>
            <p:cNvPr id="11" name="Oval 10"/>
            <p:cNvSpPr/>
            <p:nvPr/>
          </p:nvSpPr>
          <p:spPr bwMode="auto">
            <a:xfrm>
              <a:off x="5167673" y="2148297"/>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 name="Rectangle 9"/>
            <p:cNvSpPr/>
            <p:nvPr/>
          </p:nvSpPr>
          <p:spPr>
            <a:xfrm>
              <a:off x="5405395" y="4186483"/>
              <a:ext cx="1381212" cy="523220"/>
            </a:xfrm>
            <a:prstGeom prst="rect">
              <a:avLst/>
            </a:prstGeom>
          </p:spPr>
          <p:txBody>
            <a:bodyPr wrap="none">
              <a:spAutoFit/>
            </a:bodyPr>
            <a:lstStyle/>
            <a:p>
              <a:pPr marL="0" marR="0" lvl="0" indent="0" algn="ctr" defTabSz="932815" rtl="0" eaLnBrk="1" fontAlgn="auto" latinLnBrk="0" hangingPunct="1">
                <a:lnSpc>
                  <a:spcPct val="100000"/>
                </a:lnSpc>
                <a:spcBef>
                  <a:spcPct val="20000"/>
                </a:spcBef>
                <a:spcAft>
                  <a:spcPts val="1200"/>
                </a:spcAft>
                <a:buClrTx/>
                <a:buSzPct val="90000"/>
                <a:buFontTx/>
                <a:buNone/>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CLOUD</a:t>
              </a:r>
              <a:endPar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endParaRPr>
            </a:p>
          </p:txBody>
        </p:sp>
        <p:sp>
          <p:nvSpPr>
            <p:cNvPr id="15" name="Rectangle 14"/>
            <p:cNvSpPr/>
            <p:nvPr/>
          </p:nvSpPr>
          <p:spPr>
            <a:xfrm>
              <a:off x="8135995" y="4186483"/>
              <a:ext cx="1703415" cy="523220"/>
            </a:xfrm>
            <a:prstGeom prst="rect">
              <a:avLst/>
            </a:prstGeom>
          </p:spPr>
          <p:txBody>
            <a:bodyPr wrap="none">
              <a:spAutoFit/>
            </a:bodyPr>
            <a:lstStyle/>
            <a:p>
              <a:pPr marL="0" marR="0" lvl="0" indent="0" algn="l" defTabSz="932815" rtl="0" eaLnBrk="1" fontAlgn="auto" latinLnBrk="0" hangingPunct="1">
                <a:lnSpc>
                  <a:spcPct val="100000"/>
                </a:lnSpc>
                <a:spcBef>
                  <a:spcPct val="20000"/>
                </a:spcBef>
                <a:spcAft>
                  <a:spcPts val="1200"/>
                </a:spcAft>
                <a:buClrTx/>
                <a:buSzPct val="90000"/>
                <a:buFontTx/>
                <a:buNone/>
                <a:defRPr/>
              </a:pPr>
              <a:r>
                <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rPr>
                <a:t>HYGIENE</a:t>
              </a:r>
              <a:endPar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endParaRPr>
            </a:p>
          </p:txBody>
        </p:sp>
        <p:sp>
          <p:nvSpPr>
            <p:cNvPr id="20" name="Freeform 13" title="Icon of a cloud"/>
            <p:cNvSpPr>
              <a:spLocks noChangeAspect="1"/>
            </p:cNvSpPr>
            <p:nvPr/>
          </p:nvSpPr>
          <p:spPr bwMode="auto">
            <a:xfrm>
              <a:off x="5467153" y="2731662"/>
              <a:ext cx="1257693" cy="6899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57150" cap="flat">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grpSp>
          <p:nvGrpSpPr>
            <p:cNvPr id="24" name="Group 23"/>
            <p:cNvGrpSpPr/>
            <p:nvPr/>
          </p:nvGrpSpPr>
          <p:grpSpPr>
            <a:xfrm>
              <a:off x="8032382" y="2148297"/>
              <a:ext cx="1856652" cy="1856652"/>
              <a:chOff x="8032382" y="2148297"/>
              <a:chExt cx="1856652" cy="1856652"/>
            </a:xfrm>
            <a:solidFill>
              <a:schemeClr val="accent1">
                <a:lumMod val="75000"/>
              </a:schemeClr>
            </a:solidFill>
          </p:grpSpPr>
          <p:sp>
            <p:nvSpPr>
              <p:cNvPr id="16" name="Oval 15"/>
              <p:cNvSpPr/>
              <p:nvPr/>
            </p:nvSpPr>
            <p:spPr bwMode="auto">
              <a:xfrm>
                <a:off x="8032382" y="2148297"/>
                <a:ext cx="1856652" cy="18566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3" name="Freeform 5"/>
              <p:cNvSpPr>
                <a:spLocks noEditPoints="1"/>
              </p:cNvSpPr>
              <p:nvPr/>
            </p:nvSpPr>
            <p:spPr bwMode="auto">
              <a:xfrm>
                <a:off x="8523073" y="2639884"/>
                <a:ext cx="875270" cy="87347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grpFill/>
              <a:ln w="3175">
                <a:solidFill>
                  <a:schemeClr val="accent1"/>
                </a:solidFill>
              </a:ln>
            </p:spPr>
            <p:txBody>
              <a:bodyPr vert="horz" wrap="square" lIns="91440" tIns="45720" rIns="91440" bIns="45720" numCol="1" anchor="t" anchorCtr="0" compatLnSpc="1"/>
              <a:lstStyle/>
              <a:p>
                <a:endParaRPr lang="en-US"/>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Quick Primer on Security Culture</a:t>
            </a:r>
            <a:endParaRPr lang="en-US"/>
          </a:p>
        </p:txBody>
      </p:sp>
      <p:grpSp>
        <p:nvGrpSpPr>
          <p:cNvPr id="13" name="Group 12"/>
          <p:cNvGrpSpPr/>
          <p:nvPr/>
        </p:nvGrpSpPr>
        <p:grpSpPr>
          <a:xfrm>
            <a:off x="8916728" y="1545841"/>
            <a:ext cx="1487012" cy="1487012"/>
            <a:chOff x="8916728" y="1007222"/>
            <a:chExt cx="1487012" cy="1487012"/>
          </a:xfrm>
        </p:grpSpPr>
        <p:sp>
          <p:nvSpPr>
            <p:cNvPr id="25" name="Oval 24"/>
            <p:cNvSpPr/>
            <p:nvPr/>
          </p:nvSpPr>
          <p:spPr bwMode="auto">
            <a:xfrm>
              <a:off x="8916728" y="1007222"/>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mn-ea"/>
                <a:cs typeface="+mn-cs"/>
              </a:endParaRPr>
            </a:p>
          </p:txBody>
        </p:sp>
        <p:grpSp>
          <p:nvGrpSpPr>
            <p:cNvPr id="2" name="Group 1"/>
            <p:cNvGrpSpPr/>
            <p:nvPr/>
          </p:nvGrpSpPr>
          <p:grpSpPr>
            <a:xfrm>
              <a:off x="9052564" y="1292002"/>
              <a:ext cx="1215340" cy="917453"/>
              <a:chOff x="322385" y="5238029"/>
              <a:chExt cx="857403" cy="647249"/>
            </a:xfrm>
          </p:grpSpPr>
          <p:pic>
            <p:nvPicPr>
              <p:cNvPr id="3" name="Graphic 2" descr="Dog"/>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22385" y="5521323"/>
                <a:ext cx="273469" cy="273469"/>
              </a:xfrm>
              <a:prstGeom prst="rect">
                <a:avLst/>
              </a:prstGeom>
            </p:spPr>
          </p:pic>
          <p:pic>
            <p:nvPicPr>
              <p:cNvPr id="30" name="Graphic 29" descr="Dog"/>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32539" y="5238029"/>
                <a:ext cx="647249" cy="647249"/>
              </a:xfrm>
              <a:prstGeom prst="rect">
                <a:avLst/>
              </a:prstGeom>
            </p:spPr>
          </p:pic>
        </p:grpSp>
      </p:grpSp>
      <p:sp>
        <p:nvSpPr>
          <p:cNvPr id="10" name="Rectangle 9"/>
          <p:cNvSpPr/>
          <p:nvPr/>
        </p:nvSpPr>
        <p:spPr>
          <a:xfrm>
            <a:off x="9092648" y="3205017"/>
            <a:ext cx="2651760" cy="1671227"/>
          </a:xfrm>
          <a:prstGeom prst="rect">
            <a:avLst/>
          </a:prstGeom>
        </p:spPr>
        <p:txBody>
          <a:bodyPr>
            <a:spAutoFit/>
          </a:bodyPr>
          <a:lstStyle/>
          <a:p>
            <a:pPr marL="0" marR="0" lvl="0" indent="0" algn="l" defTabSz="932815" rtl="0" eaLnBrk="1" fontAlgn="ctr" latinLnBrk="0" hangingPunct="1">
              <a:lnSpc>
                <a:spcPct val="100000"/>
              </a:lnSpc>
              <a:spcBef>
                <a:spcPct val="20000"/>
              </a:spcBef>
              <a:spcAft>
                <a:spcPts val="600"/>
              </a:spcAft>
              <a:buClrTx/>
              <a:buSzPct val="90000"/>
              <a:buFontTx/>
              <a:buNone/>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Prevalent </a:t>
            </a:r>
            <a:b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‘Underdog’ attitude</a:t>
            </a: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234950" marR="0" lvl="1" indent="-234950" algn="l" defTabSz="932815"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Not involved early </a:t>
            </a:r>
            <a:b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b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in business/risk decision process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p:txBody>
      </p:sp>
      <p:sp>
        <p:nvSpPr>
          <p:cNvPr id="8" name="Rectangle 7"/>
          <p:cNvSpPr/>
          <p:nvPr/>
        </p:nvSpPr>
        <p:spPr>
          <a:xfrm>
            <a:off x="3103898" y="3179683"/>
            <a:ext cx="2651760" cy="1015663"/>
          </a:xfrm>
          <a:prstGeom prst="rect">
            <a:avLst/>
          </a:prstGeom>
        </p:spPr>
        <p:txBody>
          <a:bodyPr wrap="square">
            <a:spAutoFit/>
          </a:bodyPr>
          <a:lstStyle/>
          <a:p>
            <a:pPr marL="0" marR="0" lvl="0" indent="0" algn="l" defTabSz="932815" rtl="0" eaLnBrk="1" fontAlgn="ctr" latinLnBrk="0" hangingPunct="1">
              <a:lnSpc>
                <a:spcPct val="100000"/>
              </a:lnSpc>
              <a:spcBef>
                <a:spcPct val="20000"/>
              </a:spcBef>
              <a:spcAft>
                <a:spcPts val="600"/>
              </a:spcAft>
              <a:buClrTx/>
              <a:buSzPct val="90000"/>
              <a:buFontTx/>
              <a:buNone/>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Deeply care </a:t>
            </a:r>
            <a:b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about keeping the organization safe</a:t>
            </a: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6" name="Group 35"/>
          <p:cNvGrpSpPr/>
          <p:nvPr/>
        </p:nvGrpSpPr>
        <p:grpSpPr>
          <a:xfrm>
            <a:off x="3067344" y="1545841"/>
            <a:ext cx="1487012" cy="1487012"/>
            <a:chOff x="3067344" y="1545841"/>
            <a:chExt cx="1487012" cy="1487012"/>
          </a:xfrm>
        </p:grpSpPr>
        <p:sp>
          <p:nvSpPr>
            <p:cNvPr id="22" name="Oval 21"/>
            <p:cNvSpPr/>
            <p:nvPr/>
          </p:nvSpPr>
          <p:spPr bwMode="auto">
            <a:xfrm>
              <a:off x="3067344" y="1545841"/>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mn-ea"/>
                <a:cs typeface="+mn-cs"/>
              </a:endParaRPr>
            </a:p>
          </p:txBody>
        </p:sp>
        <p:sp>
          <p:nvSpPr>
            <p:cNvPr id="16" name="heart" title="Icon of a heart"/>
            <p:cNvSpPr>
              <a:spLocks noChangeAspect="1"/>
            </p:cNvSpPr>
            <p:nvPr/>
          </p:nvSpPr>
          <p:spPr bwMode="auto">
            <a:xfrm>
              <a:off x="3397466" y="1912961"/>
              <a:ext cx="826768" cy="752773"/>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38100"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sp>
        <p:nvSpPr>
          <p:cNvPr id="9" name="Rectangle 8"/>
          <p:cNvSpPr/>
          <p:nvPr/>
        </p:nvSpPr>
        <p:spPr>
          <a:xfrm>
            <a:off x="5984068" y="3210959"/>
            <a:ext cx="2651760" cy="2865400"/>
          </a:xfrm>
          <a:prstGeom prst="rect">
            <a:avLst/>
          </a:prstGeom>
        </p:spPr>
        <p:txBody>
          <a:bodyPr wrap="square">
            <a:spAutoFit/>
          </a:bodyPr>
          <a:lstStyle/>
          <a:p>
            <a:pPr marL="0" marR="0" lvl="0" indent="0" algn="l" defTabSz="932815" rtl="0" eaLnBrk="1" fontAlgn="ctr" latinLnBrk="0" hangingPunct="1">
              <a:lnSpc>
                <a:spcPct val="100000"/>
              </a:lnSpc>
              <a:spcBef>
                <a:spcPct val="20000"/>
              </a:spcBef>
              <a:spcAft>
                <a:spcPts val="600"/>
              </a:spcAft>
              <a:buClrTx/>
              <a:buSzPct val="90000"/>
              <a:buFontTx/>
              <a:buNone/>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Limited background in business/ communications</a:t>
            </a: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234950" marR="0" lvl="1" indent="-234950" algn="l" defTabSz="932815"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Many security people incorrectly assume/ accept accountability</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a:p>
            <a:pPr marL="234950" marR="0" lvl="1" indent="-234950" algn="l" defTabSz="932815" rtl="0" eaLnBrk="1" fontAlgn="auto" latinLnBrk="0" hangingPunct="1">
              <a:lnSpc>
                <a:spcPct val="100000"/>
              </a:lnSpc>
              <a:spcBef>
                <a:spcPct val="20000"/>
              </a:spcBef>
              <a:spcAft>
                <a:spcPts val="0"/>
              </a:spcAft>
              <a:buClrTx/>
              <a:buSzPct val="90000"/>
              <a:buFont typeface="Arial" panose="020B0604020202020204" pitchFamily="34" charset="0"/>
              <a:buChar char="•"/>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rPr>
              <a:t>Strained relationship with IT and Business backgrounds</a:t>
            </a:r>
            <a:endPar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ea typeface="+mn-ea"/>
              <a:cs typeface="+mn-cs"/>
            </a:endParaRPr>
          </a:p>
        </p:txBody>
      </p:sp>
      <p:grpSp>
        <p:nvGrpSpPr>
          <p:cNvPr id="37" name="Group 36"/>
          <p:cNvGrpSpPr/>
          <p:nvPr/>
        </p:nvGrpSpPr>
        <p:grpSpPr>
          <a:xfrm>
            <a:off x="5931224" y="1545841"/>
            <a:ext cx="1487012" cy="1487012"/>
            <a:chOff x="5931224" y="1545841"/>
            <a:chExt cx="1487012" cy="1487012"/>
          </a:xfrm>
        </p:grpSpPr>
        <p:sp>
          <p:nvSpPr>
            <p:cNvPr id="24" name="Oval 23"/>
            <p:cNvSpPr/>
            <p:nvPr/>
          </p:nvSpPr>
          <p:spPr bwMode="auto">
            <a:xfrm>
              <a:off x="5931224" y="1545841"/>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mn-ea"/>
                <a:cs typeface="+mn-cs"/>
              </a:endParaRPr>
            </a:p>
          </p:txBody>
        </p:sp>
        <p:sp>
          <p:nvSpPr>
            <p:cNvPr id="20" name="Commitments_EC4D" title="Icon of a handshake"/>
            <p:cNvSpPr>
              <a:spLocks noChangeAspect="1" noEditPoints="1"/>
            </p:cNvSpPr>
            <p:nvPr/>
          </p:nvSpPr>
          <p:spPr bwMode="auto">
            <a:xfrm>
              <a:off x="6273306" y="1912961"/>
              <a:ext cx="802849" cy="752773"/>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8100"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sp>
        <p:nvSpPr>
          <p:cNvPr id="31" name="Content Placeholder 3"/>
          <p:cNvSpPr txBox="1"/>
          <p:nvPr/>
        </p:nvSpPr>
        <p:spPr>
          <a:xfrm>
            <a:off x="588263" y="3179683"/>
            <a:ext cx="2651760" cy="1508105"/>
          </a:xfrm>
          <a:prstGeom prst="rect">
            <a:avLst/>
          </a:prstGeom>
        </p:spPr>
        <p:txBody>
          <a:bodyPr vert="horz" wrap="square" lIns="0" tIns="0" rIns="0" bIns="0" rtlCol="0">
            <a:spAutoFit/>
          </a:bodyPr>
          <a:lstStyle>
            <a:lvl1pPr marL="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32815" rtl="0" eaLnBrk="1" fontAlgn="ctr" latinLnBrk="0" hangingPunct="1">
              <a:lnSpc>
                <a:spcPct val="100000"/>
              </a:lnSpc>
              <a:spcBef>
                <a:spcPct val="20000"/>
              </a:spcBef>
              <a:spcAft>
                <a:spcPts val="600"/>
              </a:spcAft>
              <a:buClrTx/>
              <a:buSzPct val="90000"/>
              <a:buFont typeface="Wingdings" panose="05000000000000000000" pitchFamily="2" charset="2"/>
              <a:buNone/>
              <a:defRPr/>
            </a:pP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Deeply respect </a:t>
            </a:r>
            <a:b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truth and facts</a:t>
            </a: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815" rtl="0" eaLnBrk="1" fontAlgn="ctr" latinLnBrk="0" hangingPunct="1">
              <a:lnSpc>
                <a:spcPct val="100000"/>
              </a:lnSpc>
              <a:spcBef>
                <a:spcPct val="20000"/>
              </a:spcBef>
              <a:spcAft>
                <a:spcPts val="600"/>
              </a:spcAft>
              <a:buClrTx/>
              <a:buSzPct val="90000"/>
              <a:buFont typeface="Wingdings" panose="05000000000000000000" pitchFamily="2" charset="2"/>
              <a:buNone/>
              <a:defRPr/>
            </a:pP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1" indent="0" algn="l" defTabSz="932815" rtl="0" eaLnBrk="1" fontAlgn="ctr" latinLnBrk="0" hangingPunct="1">
              <a:lnSpc>
                <a:spcPct val="100000"/>
              </a:lnSpc>
              <a:spcBef>
                <a:spcPct val="20000"/>
              </a:spcBef>
              <a:spcAft>
                <a:spcPts val="600"/>
              </a:spcAft>
              <a:buClrTx/>
              <a:buSzPct val="90000"/>
              <a:buFont typeface="Wingdings" panose="05000000000000000000" pitchFamily="2" charset="2"/>
              <a:buNone/>
              <a:defRPr/>
            </a:pPr>
            <a:endParaRPr kumimoji="0" lang="en-US" sz="20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p:cNvGrpSpPr/>
          <p:nvPr/>
        </p:nvGrpSpPr>
        <p:grpSpPr>
          <a:xfrm>
            <a:off x="542204" y="1545841"/>
            <a:ext cx="1487012" cy="1487012"/>
            <a:chOff x="542204" y="1545841"/>
            <a:chExt cx="1487012" cy="1487012"/>
          </a:xfrm>
        </p:grpSpPr>
        <p:sp>
          <p:nvSpPr>
            <p:cNvPr id="33" name="Oval 32"/>
            <p:cNvSpPr/>
            <p:nvPr/>
          </p:nvSpPr>
          <p:spPr bwMode="auto">
            <a:xfrm>
              <a:off x="542204" y="1545841"/>
              <a:ext cx="1487012" cy="1487012"/>
            </a:xfrm>
            <a:prstGeom prst="ellipse">
              <a:avLst/>
            </a:prstGeom>
            <a:solidFill>
              <a:srgbClr val="0078D7"/>
            </a:solidFill>
            <a:ln w="10795" cap="flat" cmpd="sng" algn="ctr">
              <a:noFill/>
              <a:prstDash val="solid"/>
            </a:ln>
            <a:effectLst>
              <a:outerShdw blurRad="292100" dist="38100" dir="3600000" sx="102000" sy="102000" algn="tl" rotWithShape="0">
                <a:prstClr val="black">
                  <a:alpha val="30000"/>
                </a:prstClr>
              </a:outerShdw>
            </a:effectLst>
          </p:spPr>
          <p:txBody>
            <a:bodyPr rot="0" spcFirstLastPara="0" vertOverflow="overflow" horzOverflow="overflow" vert="horz" wrap="square" lIns="0" tIns="46637" rIns="0" bIns="46637" numCol="1" spcCol="0" rtlCol="0" fromWordArt="0" anchor="ctr"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mn-ea"/>
                <a:cs typeface="+mn-cs"/>
              </a:endParaRPr>
            </a:p>
          </p:txBody>
        </p:sp>
        <p:sp>
          <p:nvSpPr>
            <p:cNvPr id="34" name="brain_3" title="Icon of a brain"/>
            <p:cNvSpPr>
              <a:spLocks noChangeAspect="1" noEditPoints="1"/>
            </p:cNvSpPr>
            <p:nvPr/>
          </p:nvSpPr>
          <p:spPr bwMode="auto">
            <a:xfrm>
              <a:off x="935670" y="1907526"/>
              <a:ext cx="700080" cy="752773"/>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38100"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500"/>
                                        <p:tgtEl>
                                          <p:spTgt spid="9">
                                            <p:txEl>
                                              <p:pRg st="0" end="0"/>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fade">
                                      <p:cBhvr>
                                        <p:cTn id="39" dur="500"/>
                                        <p:tgtEl>
                                          <p:spTgt spid="9">
                                            <p:txEl>
                                              <p:pRg st="1" end="1"/>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fade">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xEl>
                                              <p:pRg st="0" end="0"/>
                                            </p:txEl>
                                          </p:spTgt>
                                        </p:tgtEl>
                                        <p:attrNameLst>
                                          <p:attrName>style.visibility</p:attrName>
                                        </p:attrNameLst>
                                      </p:cBhvr>
                                      <p:to>
                                        <p:strVal val="visible"/>
                                      </p:to>
                                    </p:set>
                                    <p:animEffect transition="in" filter="fade">
                                      <p:cBhvr>
                                        <p:cTn id="54" dur="500"/>
                                        <p:tgtEl>
                                          <p:spTgt spid="10">
                                            <p:txEl>
                                              <p:pRg st="0" end="0"/>
                                            </p:txEl>
                                          </p:spTgt>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
                                            <p:txEl>
                                              <p:pRg st="1" end="1"/>
                                            </p:txEl>
                                          </p:spTgt>
                                        </p:tgtEl>
                                        <p:attrNameLst>
                                          <p:attrName>style.visibility</p:attrName>
                                        </p:attrNameLst>
                                      </p:cBhvr>
                                      <p:to>
                                        <p:strVal val="visible"/>
                                      </p:to>
                                    </p:set>
                                    <p:animEffect transition="in" filter="fade">
                                      <p:cBhvr>
                                        <p:cTn id="58"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Rounded Rectangle 2"/>
          <p:cNvSpPr/>
          <p:nvPr/>
        </p:nvSpPr>
        <p:spPr bwMode="auto">
          <a:xfrm rot="5400000">
            <a:off x="4961515" y="-1031782"/>
            <a:ext cx="4096742" cy="9678758"/>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1" fmla="*/ 0 w 1379331"/>
              <a:gd name="connsiteY0-2" fmla="*/ 244699 h 1595517"/>
              <a:gd name="connsiteX1-3" fmla="*/ 229893 w 1379331"/>
              <a:gd name="connsiteY1-4" fmla="*/ 14806 h 1595517"/>
              <a:gd name="connsiteX2-5" fmla="*/ 597609 w 1379331"/>
              <a:gd name="connsiteY2-6" fmla="*/ 0 h 1595517"/>
              <a:gd name="connsiteX3-7" fmla="*/ 1149438 w 1379331"/>
              <a:gd name="connsiteY3-8" fmla="*/ 14806 h 1595517"/>
              <a:gd name="connsiteX4-9" fmla="*/ 1379331 w 1379331"/>
              <a:gd name="connsiteY4-10" fmla="*/ 244699 h 1595517"/>
              <a:gd name="connsiteX5-11" fmla="*/ 1379331 w 1379331"/>
              <a:gd name="connsiteY5-12" fmla="*/ 1365624 h 1595517"/>
              <a:gd name="connsiteX6-13" fmla="*/ 1149438 w 1379331"/>
              <a:gd name="connsiteY6-14" fmla="*/ 1595517 h 1595517"/>
              <a:gd name="connsiteX7-15" fmla="*/ 229893 w 1379331"/>
              <a:gd name="connsiteY7-16" fmla="*/ 1595517 h 1595517"/>
              <a:gd name="connsiteX8-17" fmla="*/ 0 w 1379331"/>
              <a:gd name="connsiteY8-18" fmla="*/ 1365624 h 1595517"/>
              <a:gd name="connsiteX9" fmla="*/ 0 w 1379331"/>
              <a:gd name="connsiteY9" fmla="*/ 244699 h 1595517"/>
              <a:gd name="connsiteX0-19" fmla="*/ 0 w 1379331"/>
              <a:gd name="connsiteY0-20" fmla="*/ 627059 h 1977877"/>
              <a:gd name="connsiteX1-21" fmla="*/ 229893 w 1379331"/>
              <a:gd name="connsiteY1-22" fmla="*/ 397166 h 1977877"/>
              <a:gd name="connsiteX2-23" fmla="*/ 597609 w 1379331"/>
              <a:gd name="connsiteY2-24" fmla="*/ 382360 h 1977877"/>
              <a:gd name="connsiteX3-25" fmla="*/ 1149438 w 1379331"/>
              <a:gd name="connsiteY3-26" fmla="*/ 397166 h 1977877"/>
              <a:gd name="connsiteX4-27" fmla="*/ 1379331 w 1379331"/>
              <a:gd name="connsiteY4-28" fmla="*/ 627059 h 1977877"/>
              <a:gd name="connsiteX5-29" fmla="*/ 1379331 w 1379331"/>
              <a:gd name="connsiteY5-30" fmla="*/ 1747984 h 1977877"/>
              <a:gd name="connsiteX6-31" fmla="*/ 1149438 w 1379331"/>
              <a:gd name="connsiteY6-32" fmla="*/ 1977877 h 1977877"/>
              <a:gd name="connsiteX7-33" fmla="*/ 229893 w 1379331"/>
              <a:gd name="connsiteY7-34" fmla="*/ 1977877 h 1977877"/>
              <a:gd name="connsiteX8-35" fmla="*/ 0 w 1379331"/>
              <a:gd name="connsiteY8-36" fmla="*/ 1747984 h 1977877"/>
              <a:gd name="connsiteX9-37" fmla="*/ 0 w 1379331"/>
              <a:gd name="connsiteY9-38" fmla="*/ 627059 h 1977877"/>
              <a:gd name="connsiteX0-39" fmla="*/ 0 w 1379331"/>
              <a:gd name="connsiteY0-40" fmla="*/ 627059 h 1977877"/>
              <a:gd name="connsiteX1-41" fmla="*/ 229893 w 1379331"/>
              <a:gd name="connsiteY1-42" fmla="*/ 397166 h 1977877"/>
              <a:gd name="connsiteX2-43" fmla="*/ 597609 w 1379331"/>
              <a:gd name="connsiteY2-44" fmla="*/ 382360 h 1977877"/>
              <a:gd name="connsiteX3-45" fmla="*/ 1149438 w 1379331"/>
              <a:gd name="connsiteY3-46" fmla="*/ 397166 h 1977877"/>
              <a:gd name="connsiteX4-47" fmla="*/ 1379331 w 1379331"/>
              <a:gd name="connsiteY4-48" fmla="*/ 627059 h 1977877"/>
              <a:gd name="connsiteX5-49" fmla="*/ 1379331 w 1379331"/>
              <a:gd name="connsiteY5-50" fmla="*/ 1747984 h 1977877"/>
              <a:gd name="connsiteX6-51" fmla="*/ 1149438 w 1379331"/>
              <a:gd name="connsiteY6-52" fmla="*/ 1977877 h 1977877"/>
              <a:gd name="connsiteX7-53" fmla="*/ 229893 w 1379331"/>
              <a:gd name="connsiteY7-54" fmla="*/ 1977877 h 1977877"/>
              <a:gd name="connsiteX8-55" fmla="*/ 0 w 1379331"/>
              <a:gd name="connsiteY8-56" fmla="*/ 1747984 h 1977877"/>
              <a:gd name="connsiteX9-57" fmla="*/ 0 w 1379331"/>
              <a:gd name="connsiteY9-58" fmla="*/ 627059 h 1977877"/>
              <a:gd name="connsiteX0-59" fmla="*/ 0 w 1379331"/>
              <a:gd name="connsiteY0-60" fmla="*/ 846386 h 2197204"/>
              <a:gd name="connsiteX1-61" fmla="*/ 229893 w 1379331"/>
              <a:gd name="connsiteY1-62" fmla="*/ 616493 h 2197204"/>
              <a:gd name="connsiteX2-63" fmla="*/ 705186 w 1379331"/>
              <a:gd name="connsiteY2-64" fmla="*/ 321989 h 2197204"/>
              <a:gd name="connsiteX3-65" fmla="*/ 1149438 w 1379331"/>
              <a:gd name="connsiteY3-66" fmla="*/ 616493 h 2197204"/>
              <a:gd name="connsiteX4-67" fmla="*/ 1379331 w 1379331"/>
              <a:gd name="connsiteY4-68" fmla="*/ 846386 h 2197204"/>
              <a:gd name="connsiteX5-69" fmla="*/ 1379331 w 1379331"/>
              <a:gd name="connsiteY5-70" fmla="*/ 1967311 h 2197204"/>
              <a:gd name="connsiteX6-71" fmla="*/ 1149438 w 1379331"/>
              <a:gd name="connsiteY6-72" fmla="*/ 2197204 h 2197204"/>
              <a:gd name="connsiteX7-73" fmla="*/ 229893 w 1379331"/>
              <a:gd name="connsiteY7-74" fmla="*/ 2197204 h 2197204"/>
              <a:gd name="connsiteX8-75" fmla="*/ 0 w 1379331"/>
              <a:gd name="connsiteY8-76" fmla="*/ 1967311 h 2197204"/>
              <a:gd name="connsiteX9-77" fmla="*/ 0 w 1379331"/>
              <a:gd name="connsiteY9-78" fmla="*/ 846386 h 2197204"/>
              <a:gd name="connsiteX0-79" fmla="*/ 0 w 1379331"/>
              <a:gd name="connsiteY0-80" fmla="*/ 846386 h 2197204"/>
              <a:gd name="connsiteX1-81" fmla="*/ 229893 w 1379331"/>
              <a:gd name="connsiteY1-82" fmla="*/ 616493 h 2197204"/>
              <a:gd name="connsiteX2-83" fmla="*/ 705186 w 1379331"/>
              <a:gd name="connsiteY2-84" fmla="*/ 321989 h 2197204"/>
              <a:gd name="connsiteX3-85" fmla="*/ 1149438 w 1379331"/>
              <a:gd name="connsiteY3-86" fmla="*/ 616493 h 2197204"/>
              <a:gd name="connsiteX4-87" fmla="*/ 1379331 w 1379331"/>
              <a:gd name="connsiteY4-88" fmla="*/ 846386 h 2197204"/>
              <a:gd name="connsiteX5-89" fmla="*/ 1379331 w 1379331"/>
              <a:gd name="connsiteY5-90" fmla="*/ 1967311 h 2197204"/>
              <a:gd name="connsiteX6-91" fmla="*/ 1149438 w 1379331"/>
              <a:gd name="connsiteY6-92" fmla="*/ 2197204 h 2197204"/>
              <a:gd name="connsiteX7-93" fmla="*/ 229893 w 1379331"/>
              <a:gd name="connsiteY7-94" fmla="*/ 2197204 h 2197204"/>
              <a:gd name="connsiteX8-95" fmla="*/ 0 w 1379331"/>
              <a:gd name="connsiteY8-96" fmla="*/ 1967311 h 2197204"/>
              <a:gd name="connsiteX9-97" fmla="*/ 0 w 1379331"/>
              <a:gd name="connsiteY9-98" fmla="*/ 846386 h 2197204"/>
              <a:gd name="connsiteX0-99" fmla="*/ 0 w 1379331"/>
              <a:gd name="connsiteY0-100" fmla="*/ 531243 h 1882061"/>
              <a:gd name="connsiteX1-101" fmla="*/ 229893 w 1379331"/>
              <a:gd name="connsiteY1-102" fmla="*/ 301350 h 1882061"/>
              <a:gd name="connsiteX2-103" fmla="*/ 705186 w 1379331"/>
              <a:gd name="connsiteY2-104" fmla="*/ 6846 h 1882061"/>
              <a:gd name="connsiteX3-105" fmla="*/ 1149438 w 1379331"/>
              <a:gd name="connsiteY3-106" fmla="*/ 301350 h 1882061"/>
              <a:gd name="connsiteX4-107" fmla="*/ 1379331 w 1379331"/>
              <a:gd name="connsiteY4-108" fmla="*/ 531243 h 1882061"/>
              <a:gd name="connsiteX5-109" fmla="*/ 1379331 w 1379331"/>
              <a:gd name="connsiteY5-110" fmla="*/ 1652168 h 1882061"/>
              <a:gd name="connsiteX6-111" fmla="*/ 1149438 w 1379331"/>
              <a:gd name="connsiteY6-112" fmla="*/ 1882061 h 1882061"/>
              <a:gd name="connsiteX7-113" fmla="*/ 229893 w 1379331"/>
              <a:gd name="connsiteY7-114" fmla="*/ 1882061 h 1882061"/>
              <a:gd name="connsiteX8-115" fmla="*/ 0 w 1379331"/>
              <a:gd name="connsiteY8-116" fmla="*/ 1652168 h 1882061"/>
              <a:gd name="connsiteX9-117" fmla="*/ 0 w 1379331"/>
              <a:gd name="connsiteY9-118" fmla="*/ 531243 h 1882061"/>
              <a:gd name="connsiteX0-119" fmla="*/ 0 w 1379331"/>
              <a:gd name="connsiteY0-120" fmla="*/ 531243 h 1882061"/>
              <a:gd name="connsiteX1-121" fmla="*/ 229893 w 1379331"/>
              <a:gd name="connsiteY1-122" fmla="*/ 301350 h 1882061"/>
              <a:gd name="connsiteX2-123" fmla="*/ 705186 w 1379331"/>
              <a:gd name="connsiteY2-124" fmla="*/ 6846 h 1882061"/>
              <a:gd name="connsiteX3-125" fmla="*/ 1149438 w 1379331"/>
              <a:gd name="connsiteY3-126" fmla="*/ 301350 h 1882061"/>
              <a:gd name="connsiteX4-127" fmla="*/ 1379331 w 1379331"/>
              <a:gd name="connsiteY4-128" fmla="*/ 531243 h 1882061"/>
              <a:gd name="connsiteX5-129" fmla="*/ 1379331 w 1379331"/>
              <a:gd name="connsiteY5-130" fmla="*/ 1652168 h 1882061"/>
              <a:gd name="connsiteX6-131" fmla="*/ 1149438 w 1379331"/>
              <a:gd name="connsiteY6-132" fmla="*/ 1882061 h 1882061"/>
              <a:gd name="connsiteX7-133" fmla="*/ 229893 w 1379331"/>
              <a:gd name="connsiteY7-134" fmla="*/ 1882061 h 1882061"/>
              <a:gd name="connsiteX8-135" fmla="*/ 0 w 1379331"/>
              <a:gd name="connsiteY8-136" fmla="*/ 1652168 h 1882061"/>
              <a:gd name="connsiteX9-137" fmla="*/ 0 w 1379331"/>
              <a:gd name="connsiteY9-138" fmla="*/ 531243 h 1882061"/>
              <a:gd name="connsiteX0-139" fmla="*/ 0 w 1379331"/>
              <a:gd name="connsiteY0-140" fmla="*/ 531243 h 1882061"/>
              <a:gd name="connsiteX1-141" fmla="*/ 229893 w 1379331"/>
              <a:gd name="connsiteY1-142" fmla="*/ 301350 h 1882061"/>
              <a:gd name="connsiteX2-143" fmla="*/ 705186 w 1379331"/>
              <a:gd name="connsiteY2-144" fmla="*/ 6846 h 1882061"/>
              <a:gd name="connsiteX3-145" fmla="*/ 1149438 w 1379331"/>
              <a:gd name="connsiteY3-146" fmla="*/ 301350 h 1882061"/>
              <a:gd name="connsiteX4-147" fmla="*/ 1379331 w 1379331"/>
              <a:gd name="connsiteY4-148" fmla="*/ 531243 h 1882061"/>
              <a:gd name="connsiteX5-149" fmla="*/ 1379331 w 1379331"/>
              <a:gd name="connsiteY5-150" fmla="*/ 1652168 h 1882061"/>
              <a:gd name="connsiteX6-151" fmla="*/ 1149438 w 1379331"/>
              <a:gd name="connsiteY6-152" fmla="*/ 1882061 h 1882061"/>
              <a:gd name="connsiteX7-153" fmla="*/ 229893 w 1379331"/>
              <a:gd name="connsiteY7-154" fmla="*/ 1882061 h 1882061"/>
              <a:gd name="connsiteX8-155" fmla="*/ 53789 w 1379331"/>
              <a:gd name="connsiteY8-156" fmla="*/ 1323565 h 1882061"/>
              <a:gd name="connsiteX9-157" fmla="*/ 0 w 1379331"/>
              <a:gd name="connsiteY9-158" fmla="*/ 531243 h 1882061"/>
              <a:gd name="connsiteX0-159" fmla="*/ 0 w 1379331"/>
              <a:gd name="connsiteY0-160" fmla="*/ 531243 h 1882061"/>
              <a:gd name="connsiteX1-161" fmla="*/ 229893 w 1379331"/>
              <a:gd name="connsiteY1-162" fmla="*/ 301350 h 1882061"/>
              <a:gd name="connsiteX2-163" fmla="*/ 705186 w 1379331"/>
              <a:gd name="connsiteY2-164" fmla="*/ 6846 h 1882061"/>
              <a:gd name="connsiteX3-165" fmla="*/ 1149438 w 1379331"/>
              <a:gd name="connsiteY3-166" fmla="*/ 301350 h 1882061"/>
              <a:gd name="connsiteX4-167" fmla="*/ 1379331 w 1379331"/>
              <a:gd name="connsiteY4-168" fmla="*/ 531243 h 1882061"/>
              <a:gd name="connsiteX5-169" fmla="*/ 1379331 w 1379331"/>
              <a:gd name="connsiteY5-170" fmla="*/ 1652168 h 1882061"/>
              <a:gd name="connsiteX6-171" fmla="*/ 1149438 w 1379331"/>
              <a:gd name="connsiteY6-172" fmla="*/ 1882061 h 1882061"/>
              <a:gd name="connsiteX7-173" fmla="*/ 627926 w 1379331"/>
              <a:gd name="connsiteY7-174" fmla="*/ 1494309 h 1882061"/>
              <a:gd name="connsiteX8-175" fmla="*/ 53789 w 1379331"/>
              <a:gd name="connsiteY8-176" fmla="*/ 1323565 h 1882061"/>
              <a:gd name="connsiteX9-177" fmla="*/ 0 w 1379331"/>
              <a:gd name="connsiteY9-178" fmla="*/ 531243 h 1882061"/>
              <a:gd name="connsiteX0-179" fmla="*/ 0 w 1379331"/>
              <a:gd name="connsiteY0-180" fmla="*/ 531243 h 1882061"/>
              <a:gd name="connsiteX1-181" fmla="*/ 229893 w 1379331"/>
              <a:gd name="connsiteY1-182" fmla="*/ 301350 h 1882061"/>
              <a:gd name="connsiteX2-183" fmla="*/ 705186 w 1379331"/>
              <a:gd name="connsiteY2-184" fmla="*/ 6846 h 1882061"/>
              <a:gd name="connsiteX3-185" fmla="*/ 1149438 w 1379331"/>
              <a:gd name="connsiteY3-186" fmla="*/ 301350 h 1882061"/>
              <a:gd name="connsiteX4-187" fmla="*/ 1379331 w 1379331"/>
              <a:gd name="connsiteY4-188" fmla="*/ 531243 h 1882061"/>
              <a:gd name="connsiteX5-189" fmla="*/ 1379331 w 1379331"/>
              <a:gd name="connsiteY5-190" fmla="*/ 1652168 h 1882061"/>
              <a:gd name="connsiteX6-191" fmla="*/ 1149438 w 1379331"/>
              <a:gd name="connsiteY6-192" fmla="*/ 1882061 h 1882061"/>
              <a:gd name="connsiteX7-193" fmla="*/ 627926 w 1379331"/>
              <a:gd name="connsiteY7-194" fmla="*/ 1494309 h 1882061"/>
              <a:gd name="connsiteX8-195" fmla="*/ 53789 w 1379331"/>
              <a:gd name="connsiteY8-196" fmla="*/ 1323565 h 1882061"/>
              <a:gd name="connsiteX9-197" fmla="*/ 0 w 1379331"/>
              <a:gd name="connsiteY9-198" fmla="*/ 531243 h 1882061"/>
              <a:gd name="connsiteX0-199" fmla="*/ 0 w 1379331"/>
              <a:gd name="connsiteY0-200" fmla="*/ 531243 h 1882061"/>
              <a:gd name="connsiteX1-201" fmla="*/ 283681 w 1379331"/>
              <a:gd name="connsiteY1-202" fmla="*/ 367070 h 1882061"/>
              <a:gd name="connsiteX2-203" fmla="*/ 705186 w 1379331"/>
              <a:gd name="connsiteY2-204" fmla="*/ 6846 h 1882061"/>
              <a:gd name="connsiteX3-205" fmla="*/ 1149438 w 1379331"/>
              <a:gd name="connsiteY3-206" fmla="*/ 301350 h 1882061"/>
              <a:gd name="connsiteX4-207" fmla="*/ 1379331 w 1379331"/>
              <a:gd name="connsiteY4-208" fmla="*/ 531243 h 1882061"/>
              <a:gd name="connsiteX5-209" fmla="*/ 1379331 w 1379331"/>
              <a:gd name="connsiteY5-210" fmla="*/ 1652168 h 1882061"/>
              <a:gd name="connsiteX6-211" fmla="*/ 1149438 w 1379331"/>
              <a:gd name="connsiteY6-212" fmla="*/ 1882061 h 1882061"/>
              <a:gd name="connsiteX7-213" fmla="*/ 627926 w 1379331"/>
              <a:gd name="connsiteY7-214" fmla="*/ 1494309 h 1882061"/>
              <a:gd name="connsiteX8-215" fmla="*/ 53789 w 1379331"/>
              <a:gd name="connsiteY8-216" fmla="*/ 1323565 h 1882061"/>
              <a:gd name="connsiteX9-217" fmla="*/ 0 w 1379331"/>
              <a:gd name="connsiteY9-218" fmla="*/ 531243 h 1882061"/>
              <a:gd name="connsiteX0-219" fmla="*/ 0 w 1379331"/>
              <a:gd name="connsiteY0-220" fmla="*/ 531243 h 1882061"/>
              <a:gd name="connsiteX1-221" fmla="*/ 283681 w 1379331"/>
              <a:gd name="connsiteY1-222" fmla="*/ 367070 h 1882061"/>
              <a:gd name="connsiteX2-223" fmla="*/ 705186 w 1379331"/>
              <a:gd name="connsiteY2-224" fmla="*/ 6846 h 1882061"/>
              <a:gd name="connsiteX3-225" fmla="*/ 1224742 w 1379331"/>
              <a:gd name="connsiteY3-226" fmla="*/ 301350 h 1882061"/>
              <a:gd name="connsiteX4-227" fmla="*/ 1379331 w 1379331"/>
              <a:gd name="connsiteY4-228" fmla="*/ 531243 h 1882061"/>
              <a:gd name="connsiteX5-229" fmla="*/ 1379331 w 1379331"/>
              <a:gd name="connsiteY5-230" fmla="*/ 1652168 h 1882061"/>
              <a:gd name="connsiteX6-231" fmla="*/ 1149438 w 1379331"/>
              <a:gd name="connsiteY6-232" fmla="*/ 1882061 h 1882061"/>
              <a:gd name="connsiteX7-233" fmla="*/ 627926 w 1379331"/>
              <a:gd name="connsiteY7-234" fmla="*/ 1494309 h 1882061"/>
              <a:gd name="connsiteX8-235" fmla="*/ 53789 w 1379331"/>
              <a:gd name="connsiteY8-236" fmla="*/ 1323565 h 1882061"/>
              <a:gd name="connsiteX9-237" fmla="*/ 0 w 1379331"/>
              <a:gd name="connsiteY9-238" fmla="*/ 531243 h 1882061"/>
              <a:gd name="connsiteX0-239" fmla="*/ 0 w 1379331"/>
              <a:gd name="connsiteY0-240" fmla="*/ 531243 h 1882061"/>
              <a:gd name="connsiteX1-241" fmla="*/ 283681 w 1379331"/>
              <a:gd name="connsiteY1-242" fmla="*/ 367070 h 1882061"/>
              <a:gd name="connsiteX2-243" fmla="*/ 705186 w 1379331"/>
              <a:gd name="connsiteY2-244" fmla="*/ 6846 h 1882061"/>
              <a:gd name="connsiteX3-245" fmla="*/ 1224742 w 1379331"/>
              <a:gd name="connsiteY3-246" fmla="*/ 301350 h 1882061"/>
              <a:gd name="connsiteX4-247" fmla="*/ 1379331 w 1379331"/>
              <a:gd name="connsiteY4-248" fmla="*/ 531243 h 1882061"/>
              <a:gd name="connsiteX5-249" fmla="*/ 1379331 w 1379331"/>
              <a:gd name="connsiteY5-250" fmla="*/ 1652168 h 1882061"/>
              <a:gd name="connsiteX6-251" fmla="*/ 1235499 w 1379331"/>
              <a:gd name="connsiteY6-252" fmla="*/ 1882061 h 1882061"/>
              <a:gd name="connsiteX7-253" fmla="*/ 627926 w 1379331"/>
              <a:gd name="connsiteY7-254" fmla="*/ 1494309 h 1882061"/>
              <a:gd name="connsiteX8-255" fmla="*/ 53789 w 1379331"/>
              <a:gd name="connsiteY8-256" fmla="*/ 1323565 h 1882061"/>
              <a:gd name="connsiteX9-257" fmla="*/ 0 w 1379331"/>
              <a:gd name="connsiteY9-258" fmla="*/ 531243 h 1882061"/>
              <a:gd name="connsiteX0-259" fmla="*/ 0 w 1379331"/>
              <a:gd name="connsiteY0-260" fmla="*/ 531243 h 1882061"/>
              <a:gd name="connsiteX1-261" fmla="*/ 283681 w 1379331"/>
              <a:gd name="connsiteY1-262" fmla="*/ 367070 h 1882061"/>
              <a:gd name="connsiteX2-263" fmla="*/ 705186 w 1379331"/>
              <a:gd name="connsiteY2-264" fmla="*/ 6846 h 1882061"/>
              <a:gd name="connsiteX3-265" fmla="*/ 1224742 w 1379331"/>
              <a:gd name="connsiteY3-266" fmla="*/ 301350 h 1882061"/>
              <a:gd name="connsiteX4-267" fmla="*/ 1379331 w 1379331"/>
              <a:gd name="connsiteY4-268" fmla="*/ 531243 h 1882061"/>
              <a:gd name="connsiteX5-269" fmla="*/ 1379331 w 1379331"/>
              <a:gd name="connsiteY5-270" fmla="*/ 1652168 h 1882061"/>
              <a:gd name="connsiteX6-271" fmla="*/ 1235499 w 1379331"/>
              <a:gd name="connsiteY6-272" fmla="*/ 1882061 h 1882061"/>
              <a:gd name="connsiteX7-273" fmla="*/ 627926 w 1379331"/>
              <a:gd name="connsiteY7-274" fmla="*/ 1494309 h 1882061"/>
              <a:gd name="connsiteX8-275" fmla="*/ 307152 w 1379331"/>
              <a:gd name="connsiteY8-276" fmla="*/ 1451044 h 1882061"/>
              <a:gd name="connsiteX9-277" fmla="*/ 53789 w 1379331"/>
              <a:gd name="connsiteY9-278" fmla="*/ 1323565 h 1882061"/>
              <a:gd name="connsiteX10" fmla="*/ 0 w 1379331"/>
              <a:gd name="connsiteY10" fmla="*/ 531243 h 1882061"/>
              <a:gd name="connsiteX0-279" fmla="*/ 0 w 1379331"/>
              <a:gd name="connsiteY0-280" fmla="*/ 531243 h 1882061"/>
              <a:gd name="connsiteX1-281" fmla="*/ 283681 w 1379331"/>
              <a:gd name="connsiteY1-282" fmla="*/ 367070 h 1882061"/>
              <a:gd name="connsiteX2-283" fmla="*/ 705186 w 1379331"/>
              <a:gd name="connsiteY2-284" fmla="*/ 6846 h 1882061"/>
              <a:gd name="connsiteX3-285" fmla="*/ 1224742 w 1379331"/>
              <a:gd name="connsiteY3-286" fmla="*/ 301350 h 1882061"/>
              <a:gd name="connsiteX4-287" fmla="*/ 1379331 w 1379331"/>
              <a:gd name="connsiteY4-288" fmla="*/ 531243 h 1882061"/>
              <a:gd name="connsiteX5-289" fmla="*/ 1379331 w 1379331"/>
              <a:gd name="connsiteY5-290" fmla="*/ 1652168 h 1882061"/>
              <a:gd name="connsiteX6-291" fmla="*/ 1235499 w 1379331"/>
              <a:gd name="connsiteY6-292" fmla="*/ 1882061 h 1882061"/>
              <a:gd name="connsiteX7-293" fmla="*/ 627926 w 1379331"/>
              <a:gd name="connsiteY7-294" fmla="*/ 1494309 h 1882061"/>
              <a:gd name="connsiteX8-295" fmla="*/ 307152 w 1379331"/>
              <a:gd name="connsiteY8-296" fmla="*/ 1451044 h 1882061"/>
              <a:gd name="connsiteX9-297" fmla="*/ 53789 w 1379331"/>
              <a:gd name="connsiteY9-298" fmla="*/ 1323565 h 1882061"/>
              <a:gd name="connsiteX10-299" fmla="*/ 16696 w 1379331"/>
              <a:gd name="connsiteY10-300" fmla="*/ 925279 h 1882061"/>
              <a:gd name="connsiteX11" fmla="*/ 0 w 1379331"/>
              <a:gd name="connsiteY11" fmla="*/ 531243 h 1882061"/>
              <a:gd name="connsiteX0-301" fmla="*/ 0 w 1382917"/>
              <a:gd name="connsiteY0-302" fmla="*/ 531243 h 1882061"/>
              <a:gd name="connsiteX1-303" fmla="*/ 283681 w 1382917"/>
              <a:gd name="connsiteY1-304" fmla="*/ 367070 h 1882061"/>
              <a:gd name="connsiteX2-305" fmla="*/ 705186 w 1382917"/>
              <a:gd name="connsiteY2-306" fmla="*/ 6846 h 1882061"/>
              <a:gd name="connsiteX3-307" fmla="*/ 1224742 w 1382917"/>
              <a:gd name="connsiteY3-308" fmla="*/ 301350 h 1882061"/>
              <a:gd name="connsiteX4-309" fmla="*/ 1379331 w 1382917"/>
              <a:gd name="connsiteY4-310" fmla="*/ 531243 h 1882061"/>
              <a:gd name="connsiteX5-311" fmla="*/ 1382917 w 1382917"/>
              <a:gd name="connsiteY5-312" fmla="*/ 898991 h 1882061"/>
              <a:gd name="connsiteX6-313" fmla="*/ 1379331 w 1382917"/>
              <a:gd name="connsiteY6-314" fmla="*/ 1652168 h 1882061"/>
              <a:gd name="connsiteX7-315" fmla="*/ 1235499 w 1382917"/>
              <a:gd name="connsiteY7-316" fmla="*/ 1882061 h 1882061"/>
              <a:gd name="connsiteX8-317" fmla="*/ 627926 w 1382917"/>
              <a:gd name="connsiteY8-318" fmla="*/ 1494309 h 1882061"/>
              <a:gd name="connsiteX9-319" fmla="*/ 307152 w 1382917"/>
              <a:gd name="connsiteY9-320" fmla="*/ 1451044 h 1882061"/>
              <a:gd name="connsiteX10-321" fmla="*/ 53789 w 1382917"/>
              <a:gd name="connsiteY10-322" fmla="*/ 1323565 h 1882061"/>
              <a:gd name="connsiteX11-323" fmla="*/ 16696 w 1382917"/>
              <a:gd name="connsiteY11-324" fmla="*/ 925279 h 1882061"/>
              <a:gd name="connsiteX12" fmla="*/ 0 w 1382917"/>
              <a:gd name="connsiteY12" fmla="*/ 531243 h 1882061"/>
              <a:gd name="connsiteX0-325" fmla="*/ 0 w 1382917"/>
              <a:gd name="connsiteY0-326" fmla="*/ 531243 h 1882061"/>
              <a:gd name="connsiteX1-327" fmla="*/ 283681 w 1382917"/>
              <a:gd name="connsiteY1-328" fmla="*/ 367070 h 1882061"/>
              <a:gd name="connsiteX2-329" fmla="*/ 705186 w 1382917"/>
              <a:gd name="connsiteY2-330" fmla="*/ 6846 h 1882061"/>
              <a:gd name="connsiteX3-331" fmla="*/ 1224742 w 1382917"/>
              <a:gd name="connsiteY3-332" fmla="*/ 301350 h 1882061"/>
              <a:gd name="connsiteX4-333" fmla="*/ 1379331 w 1382917"/>
              <a:gd name="connsiteY4-334" fmla="*/ 531243 h 1882061"/>
              <a:gd name="connsiteX5-335" fmla="*/ 1382917 w 1382917"/>
              <a:gd name="connsiteY5-336" fmla="*/ 898991 h 1882061"/>
              <a:gd name="connsiteX6-337" fmla="*/ 1379331 w 1382917"/>
              <a:gd name="connsiteY6-338" fmla="*/ 1652168 h 1882061"/>
              <a:gd name="connsiteX7-339" fmla="*/ 1235499 w 1382917"/>
              <a:gd name="connsiteY7-340" fmla="*/ 1882061 h 1882061"/>
              <a:gd name="connsiteX8-341" fmla="*/ 627926 w 1382917"/>
              <a:gd name="connsiteY8-342" fmla="*/ 1494309 h 1882061"/>
              <a:gd name="connsiteX9-343" fmla="*/ 475537 w 1382917"/>
              <a:gd name="connsiteY9-344" fmla="*/ 1463093 h 1882061"/>
              <a:gd name="connsiteX10-345" fmla="*/ 307152 w 1382917"/>
              <a:gd name="connsiteY10-346" fmla="*/ 1451044 h 1882061"/>
              <a:gd name="connsiteX11-347" fmla="*/ 53789 w 1382917"/>
              <a:gd name="connsiteY11-348" fmla="*/ 1323565 h 1882061"/>
              <a:gd name="connsiteX12-349" fmla="*/ 16696 w 1382917"/>
              <a:gd name="connsiteY12-350" fmla="*/ 925279 h 1882061"/>
              <a:gd name="connsiteX13" fmla="*/ 0 w 1382917"/>
              <a:gd name="connsiteY13" fmla="*/ 531243 h 1882061"/>
              <a:gd name="connsiteX0-351" fmla="*/ 0 w 1382917"/>
              <a:gd name="connsiteY0-352" fmla="*/ 531243 h 1882061"/>
              <a:gd name="connsiteX1-353" fmla="*/ 283681 w 1382917"/>
              <a:gd name="connsiteY1-354" fmla="*/ 367070 h 1882061"/>
              <a:gd name="connsiteX2-355" fmla="*/ 705186 w 1382917"/>
              <a:gd name="connsiteY2-356" fmla="*/ 6846 h 1882061"/>
              <a:gd name="connsiteX3-357" fmla="*/ 1224742 w 1382917"/>
              <a:gd name="connsiteY3-358" fmla="*/ 301350 h 1882061"/>
              <a:gd name="connsiteX4-359" fmla="*/ 1379331 w 1382917"/>
              <a:gd name="connsiteY4-360" fmla="*/ 531243 h 1882061"/>
              <a:gd name="connsiteX5-361" fmla="*/ 1382917 w 1382917"/>
              <a:gd name="connsiteY5-362" fmla="*/ 898991 h 1882061"/>
              <a:gd name="connsiteX6-363" fmla="*/ 1379331 w 1382917"/>
              <a:gd name="connsiteY6-364" fmla="*/ 1652168 h 1882061"/>
              <a:gd name="connsiteX7-365" fmla="*/ 1235499 w 1382917"/>
              <a:gd name="connsiteY7-366" fmla="*/ 1882061 h 1882061"/>
              <a:gd name="connsiteX8-367" fmla="*/ 627926 w 1382917"/>
              <a:gd name="connsiteY8-368" fmla="*/ 1494309 h 1882061"/>
              <a:gd name="connsiteX9-369" fmla="*/ 442199 w 1382917"/>
              <a:gd name="connsiteY9-370" fmla="*/ 1786048 h 1882061"/>
              <a:gd name="connsiteX10-371" fmla="*/ 307152 w 1382917"/>
              <a:gd name="connsiteY10-372" fmla="*/ 1451044 h 1882061"/>
              <a:gd name="connsiteX11-373" fmla="*/ 53789 w 1382917"/>
              <a:gd name="connsiteY11-374" fmla="*/ 1323565 h 1882061"/>
              <a:gd name="connsiteX12-375" fmla="*/ 16696 w 1382917"/>
              <a:gd name="connsiteY12-376" fmla="*/ 925279 h 1882061"/>
              <a:gd name="connsiteX13-377" fmla="*/ 0 w 1382917"/>
              <a:gd name="connsiteY13-378" fmla="*/ 531243 h 1882061"/>
              <a:gd name="connsiteX0-379" fmla="*/ 0 w 1382917"/>
              <a:gd name="connsiteY0-380" fmla="*/ 531243 h 1882061"/>
              <a:gd name="connsiteX1-381" fmla="*/ 283681 w 1382917"/>
              <a:gd name="connsiteY1-382" fmla="*/ 367070 h 1882061"/>
              <a:gd name="connsiteX2-383" fmla="*/ 705186 w 1382917"/>
              <a:gd name="connsiteY2-384" fmla="*/ 6846 h 1882061"/>
              <a:gd name="connsiteX3-385" fmla="*/ 1224742 w 1382917"/>
              <a:gd name="connsiteY3-386" fmla="*/ 301350 h 1882061"/>
              <a:gd name="connsiteX4-387" fmla="*/ 1379331 w 1382917"/>
              <a:gd name="connsiteY4-388" fmla="*/ 531243 h 1882061"/>
              <a:gd name="connsiteX5-389" fmla="*/ 1382917 w 1382917"/>
              <a:gd name="connsiteY5-390" fmla="*/ 898991 h 1882061"/>
              <a:gd name="connsiteX6-391" fmla="*/ 1379331 w 1382917"/>
              <a:gd name="connsiteY6-392" fmla="*/ 1652168 h 1882061"/>
              <a:gd name="connsiteX7-393" fmla="*/ 1235499 w 1382917"/>
              <a:gd name="connsiteY7-394" fmla="*/ 1882061 h 1882061"/>
              <a:gd name="connsiteX8-395" fmla="*/ 627926 w 1382917"/>
              <a:gd name="connsiteY8-396" fmla="*/ 1494309 h 1882061"/>
              <a:gd name="connsiteX9-397" fmla="*/ 442199 w 1382917"/>
              <a:gd name="connsiteY9-398" fmla="*/ 1786048 h 1882061"/>
              <a:gd name="connsiteX10-399" fmla="*/ 307152 w 1382917"/>
              <a:gd name="connsiteY10-400" fmla="*/ 1451044 h 1882061"/>
              <a:gd name="connsiteX11-401" fmla="*/ 53789 w 1382917"/>
              <a:gd name="connsiteY11-402" fmla="*/ 1323565 h 1882061"/>
              <a:gd name="connsiteX12-403" fmla="*/ 16696 w 1382917"/>
              <a:gd name="connsiteY12-404" fmla="*/ 925279 h 1882061"/>
              <a:gd name="connsiteX13-405" fmla="*/ 0 w 1382917"/>
              <a:gd name="connsiteY13-406" fmla="*/ 531243 h 1882061"/>
              <a:gd name="connsiteX0-407" fmla="*/ 0 w 1382917"/>
              <a:gd name="connsiteY0-408" fmla="*/ 531243 h 1882061"/>
              <a:gd name="connsiteX1-409" fmla="*/ 283681 w 1382917"/>
              <a:gd name="connsiteY1-410" fmla="*/ 367070 h 1882061"/>
              <a:gd name="connsiteX2-411" fmla="*/ 705186 w 1382917"/>
              <a:gd name="connsiteY2-412" fmla="*/ 6846 h 1882061"/>
              <a:gd name="connsiteX3-413" fmla="*/ 1224742 w 1382917"/>
              <a:gd name="connsiteY3-414" fmla="*/ 301350 h 1882061"/>
              <a:gd name="connsiteX4-415" fmla="*/ 1379331 w 1382917"/>
              <a:gd name="connsiteY4-416" fmla="*/ 531243 h 1882061"/>
              <a:gd name="connsiteX5-417" fmla="*/ 1382917 w 1382917"/>
              <a:gd name="connsiteY5-418" fmla="*/ 898991 h 1882061"/>
              <a:gd name="connsiteX6-419" fmla="*/ 1379331 w 1382917"/>
              <a:gd name="connsiteY6-420" fmla="*/ 1652168 h 1882061"/>
              <a:gd name="connsiteX7-421" fmla="*/ 1235499 w 1382917"/>
              <a:gd name="connsiteY7-422" fmla="*/ 1882061 h 1882061"/>
              <a:gd name="connsiteX8-423" fmla="*/ 627926 w 1382917"/>
              <a:gd name="connsiteY8-424" fmla="*/ 1494309 h 1882061"/>
              <a:gd name="connsiteX9-425" fmla="*/ 442199 w 1382917"/>
              <a:gd name="connsiteY9-426" fmla="*/ 1786048 h 1882061"/>
              <a:gd name="connsiteX10-427" fmla="*/ 307152 w 1382917"/>
              <a:gd name="connsiteY10-428" fmla="*/ 1451044 h 1882061"/>
              <a:gd name="connsiteX11-429" fmla="*/ 53789 w 1382917"/>
              <a:gd name="connsiteY11-430" fmla="*/ 1323565 h 1882061"/>
              <a:gd name="connsiteX12-431" fmla="*/ 16696 w 1382917"/>
              <a:gd name="connsiteY12-432" fmla="*/ 925279 h 1882061"/>
              <a:gd name="connsiteX13-433" fmla="*/ 0 w 1382917"/>
              <a:gd name="connsiteY13-434" fmla="*/ 531243 h 1882061"/>
              <a:gd name="connsiteX0-435" fmla="*/ 0 w 1382917"/>
              <a:gd name="connsiteY0-436" fmla="*/ 531243 h 1882061"/>
              <a:gd name="connsiteX1-437" fmla="*/ 283681 w 1382917"/>
              <a:gd name="connsiteY1-438" fmla="*/ 367070 h 1882061"/>
              <a:gd name="connsiteX2-439" fmla="*/ 705186 w 1382917"/>
              <a:gd name="connsiteY2-440" fmla="*/ 6846 h 1882061"/>
              <a:gd name="connsiteX3-441" fmla="*/ 1224742 w 1382917"/>
              <a:gd name="connsiteY3-442" fmla="*/ 301350 h 1882061"/>
              <a:gd name="connsiteX4-443" fmla="*/ 1379331 w 1382917"/>
              <a:gd name="connsiteY4-444" fmla="*/ 531243 h 1882061"/>
              <a:gd name="connsiteX5-445" fmla="*/ 1382917 w 1382917"/>
              <a:gd name="connsiteY5-446" fmla="*/ 898991 h 1882061"/>
              <a:gd name="connsiteX6-447" fmla="*/ 1379331 w 1382917"/>
              <a:gd name="connsiteY6-448" fmla="*/ 1652168 h 1882061"/>
              <a:gd name="connsiteX7-449" fmla="*/ 1235499 w 1382917"/>
              <a:gd name="connsiteY7-450" fmla="*/ 1882061 h 1882061"/>
              <a:gd name="connsiteX8-451" fmla="*/ 1066087 w 1382917"/>
              <a:gd name="connsiteY8-452" fmla="*/ 1528556 h 1882061"/>
              <a:gd name="connsiteX9-453" fmla="*/ 627926 w 1382917"/>
              <a:gd name="connsiteY9-454" fmla="*/ 1494309 h 1882061"/>
              <a:gd name="connsiteX10-455" fmla="*/ 442199 w 1382917"/>
              <a:gd name="connsiteY10-456" fmla="*/ 1786048 h 1882061"/>
              <a:gd name="connsiteX11-457" fmla="*/ 307152 w 1382917"/>
              <a:gd name="connsiteY11-458" fmla="*/ 1451044 h 1882061"/>
              <a:gd name="connsiteX12-459" fmla="*/ 53789 w 1382917"/>
              <a:gd name="connsiteY12-460" fmla="*/ 1323565 h 1882061"/>
              <a:gd name="connsiteX13-461" fmla="*/ 16696 w 1382917"/>
              <a:gd name="connsiteY13-462" fmla="*/ 925279 h 1882061"/>
              <a:gd name="connsiteX14" fmla="*/ 0 w 1382917"/>
              <a:gd name="connsiteY14" fmla="*/ 531243 h 1882061"/>
              <a:gd name="connsiteX0-463" fmla="*/ 0 w 1382917"/>
              <a:gd name="connsiteY0-464" fmla="*/ 531243 h 1882061"/>
              <a:gd name="connsiteX1-465" fmla="*/ 283681 w 1382917"/>
              <a:gd name="connsiteY1-466" fmla="*/ 367070 h 1882061"/>
              <a:gd name="connsiteX2-467" fmla="*/ 705186 w 1382917"/>
              <a:gd name="connsiteY2-468" fmla="*/ 6846 h 1882061"/>
              <a:gd name="connsiteX3-469" fmla="*/ 1224742 w 1382917"/>
              <a:gd name="connsiteY3-470" fmla="*/ 301350 h 1882061"/>
              <a:gd name="connsiteX4-471" fmla="*/ 1379331 w 1382917"/>
              <a:gd name="connsiteY4-472" fmla="*/ 531243 h 1882061"/>
              <a:gd name="connsiteX5-473" fmla="*/ 1382917 w 1382917"/>
              <a:gd name="connsiteY5-474" fmla="*/ 898991 h 1882061"/>
              <a:gd name="connsiteX6-475" fmla="*/ 1379331 w 1382917"/>
              <a:gd name="connsiteY6-476" fmla="*/ 1652168 h 1882061"/>
              <a:gd name="connsiteX7-477" fmla="*/ 1235499 w 1382917"/>
              <a:gd name="connsiteY7-478" fmla="*/ 1882061 h 1882061"/>
              <a:gd name="connsiteX8-479" fmla="*/ 1066087 w 1382917"/>
              <a:gd name="connsiteY8-480" fmla="*/ 1528556 h 1882061"/>
              <a:gd name="connsiteX9-481" fmla="*/ 627926 w 1382917"/>
              <a:gd name="connsiteY9-482" fmla="*/ 1494309 h 1882061"/>
              <a:gd name="connsiteX10-483" fmla="*/ 442199 w 1382917"/>
              <a:gd name="connsiteY10-484" fmla="*/ 1786048 h 1882061"/>
              <a:gd name="connsiteX11-485" fmla="*/ 307152 w 1382917"/>
              <a:gd name="connsiteY11-486" fmla="*/ 1451044 h 1882061"/>
              <a:gd name="connsiteX12-487" fmla="*/ 53789 w 1382917"/>
              <a:gd name="connsiteY12-488" fmla="*/ 1323565 h 1882061"/>
              <a:gd name="connsiteX13-489" fmla="*/ 16696 w 1382917"/>
              <a:gd name="connsiteY13-490" fmla="*/ 925279 h 1882061"/>
              <a:gd name="connsiteX14-491" fmla="*/ 0 w 1382917"/>
              <a:gd name="connsiteY14-492" fmla="*/ 531243 h 1882061"/>
              <a:gd name="connsiteX0-493" fmla="*/ 0 w 1382917"/>
              <a:gd name="connsiteY0-494" fmla="*/ 531243 h 1786048"/>
              <a:gd name="connsiteX1-495" fmla="*/ 283681 w 1382917"/>
              <a:gd name="connsiteY1-496" fmla="*/ 367070 h 1786048"/>
              <a:gd name="connsiteX2-497" fmla="*/ 705186 w 1382917"/>
              <a:gd name="connsiteY2-498" fmla="*/ 6846 h 1786048"/>
              <a:gd name="connsiteX3-499" fmla="*/ 1224742 w 1382917"/>
              <a:gd name="connsiteY3-500" fmla="*/ 301350 h 1786048"/>
              <a:gd name="connsiteX4-501" fmla="*/ 1379331 w 1382917"/>
              <a:gd name="connsiteY4-502" fmla="*/ 531243 h 1786048"/>
              <a:gd name="connsiteX5-503" fmla="*/ 1382917 w 1382917"/>
              <a:gd name="connsiteY5-504" fmla="*/ 898991 h 1786048"/>
              <a:gd name="connsiteX6-505" fmla="*/ 1379331 w 1382917"/>
              <a:gd name="connsiteY6-506" fmla="*/ 1652168 h 1786048"/>
              <a:gd name="connsiteX7-507" fmla="*/ 1235499 w 1382917"/>
              <a:gd name="connsiteY7-508" fmla="*/ 1729312 h 1786048"/>
              <a:gd name="connsiteX8-509" fmla="*/ 1066087 w 1382917"/>
              <a:gd name="connsiteY8-510" fmla="*/ 1528556 h 1786048"/>
              <a:gd name="connsiteX9-511" fmla="*/ 627926 w 1382917"/>
              <a:gd name="connsiteY9-512" fmla="*/ 1494309 h 1786048"/>
              <a:gd name="connsiteX10-513" fmla="*/ 442199 w 1382917"/>
              <a:gd name="connsiteY10-514" fmla="*/ 1786048 h 1786048"/>
              <a:gd name="connsiteX11-515" fmla="*/ 307152 w 1382917"/>
              <a:gd name="connsiteY11-516" fmla="*/ 1451044 h 1786048"/>
              <a:gd name="connsiteX12-517" fmla="*/ 53789 w 1382917"/>
              <a:gd name="connsiteY12-518" fmla="*/ 1323565 h 1786048"/>
              <a:gd name="connsiteX13-519" fmla="*/ 16696 w 1382917"/>
              <a:gd name="connsiteY13-520" fmla="*/ 925279 h 1786048"/>
              <a:gd name="connsiteX14-521" fmla="*/ 0 w 1382917"/>
              <a:gd name="connsiteY14-522" fmla="*/ 531243 h 1786048"/>
              <a:gd name="connsiteX0-523" fmla="*/ 0 w 1384341"/>
              <a:gd name="connsiteY0-524" fmla="*/ 531243 h 1786048"/>
              <a:gd name="connsiteX1-525" fmla="*/ 283681 w 1384341"/>
              <a:gd name="connsiteY1-526" fmla="*/ 367070 h 1786048"/>
              <a:gd name="connsiteX2-527" fmla="*/ 705186 w 1384341"/>
              <a:gd name="connsiteY2-528" fmla="*/ 6846 h 1786048"/>
              <a:gd name="connsiteX3-529" fmla="*/ 1224742 w 1384341"/>
              <a:gd name="connsiteY3-530" fmla="*/ 301350 h 1786048"/>
              <a:gd name="connsiteX4-531" fmla="*/ 1379331 w 1384341"/>
              <a:gd name="connsiteY4-532" fmla="*/ 531243 h 1786048"/>
              <a:gd name="connsiteX5-533" fmla="*/ 1382917 w 1384341"/>
              <a:gd name="connsiteY5-534" fmla="*/ 898991 h 1786048"/>
              <a:gd name="connsiteX6-535" fmla="*/ 1384093 w 1384341"/>
              <a:gd name="connsiteY6-536" fmla="*/ 1564883 h 1786048"/>
              <a:gd name="connsiteX7-537" fmla="*/ 1235499 w 1384341"/>
              <a:gd name="connsiteY7-538" fmla="*/ 1729312 h 1786048"/>
              <a:gd name="connsiteX8-539" fmla="*/ 1066087 w 1384341"/>
              <a:gd name="connsiteY8-540" fmla="*/ 1528556 h 1786048"/>
              <a:gd name="connsiteX9-541" fmla="*/ 627926 w 1384341"/>
              <a:gd name="connsiteY9-542" fmla="*/ 1494309 h 1786048"/>
              <a:gd name="connsiteX10-543" fmla="*/ 442199 w 1384341"/>
              <a:gd name="connsiteY10-544" fmla="*/ 1786048 h 1786048"/>
              <a:gd name="connsiteX11-545" fmla="*/ 307152 w 1384341"/>
              <a:gd name="connsiteY11-546" fmla="*/ 1451044 h 1786048"/>
              <a:gd name="connsiteX12-547" fmla="*/ 53789 w 1384341"/>
              <a:gd name="connsiteY12-548" fmla="*/ 1323565 h 1786048"/>
              <a:gd name="connsiteX13-549" fmla="*/ 16696 w 1384341"/>
              <a:gd name="connsiteY13-550" fmla="*/ 925279 h 1786048"/>
              <a:gd name="connsiteX14-551" fmla="*/ 0 w 1384341"/>
              <a:gd name="connsiteY14-552" fmla="*/ 531243 h 1786048"/>
              <a:gd name="connsiteX0-553" fmla="*/ 0 w 1384341"/>
              <a:gd name="connsiteY0-554" fmla="*/ 531243 h 1786048"/>
              <a:gd name="connsiteX1-555" fmla="*/ 283681 w 1384341"/>
              <a:gd name="connsiteY1-556" fmla="*/ 367070 h 1786048"/>
              <a:gd name="connsiteX2-557" fmla="*/ 705186 w 1384341"/>
              <a:gd name="connsiteY2-558" fmla="*/ 6846 h 1786048"/>
              <a:gd name="connsiteX3-559" fmla="*/ 1224742 w 1384341"/>
              <a:gd name="connsiteY3-560" fmla="*/ 301350 h 1786048"/>
              <a:gd name="connsiteX4-561" fmla="*/ 1379331 w 1384341"/>
              <a:gd name="connsiteY4-562" fmla="*/ 531243 h 1786048"/>
              <a:gd name="connsiteX5-563" fmla="*/ 1382917 w 1384341"/>
              <a:gd name="connsiteY5-564" fmla="*/ 898991 h 1786048"/>
              <a:gd name="connsiteX6-565" fmla="*/ 1384093 w 1384341"/>
              <a:gd name="connsiteY6-566" fmla="*/ 1564883 h 1786048"/>
              <a:gd name="connsiteX7-567" fmla="*/ 1237880 w 1384341"/>
              <a:gd name="connsiteY7-568" fmla="*/ 1674031 h 1786048"/>
              <a:gd name="connsiteX8-569" fmla="*/ 1066087 w 1384341"/>
              <a:gd name="connsiteY8-570" fmla="*/ 1528556 h 1786048"/>
              <a:gd name="connsiteX9-571" fmla="*/ 627926 w 1384341"/>
              <a:gd name="connsiteY9-572" fmla="*/ 1494309 h 1786048"/>
              <a:gd name="connsiteX10-573" fmla="*/ 442199 w 1384341"/>
              <a:gd name="connsiteY10-574" fmla="*/ 1786048 h 1786048"/>
              <a:gd name="connsiteX11-575" fmla="*/ 307152 w 1384341"/>
              <a:gd name="connsiteY11-576" fmla="*/ 1451044 h 1786048"/>
              <a:gd name="connsiteX12-577" fmla="*/ 53789 w 1384341"/>
              <a:gd name="connsiteY12-578" fmla="*/ 1323565 h 1786048"/>
              <a:gd name="connsiteX13-579" fmla="*/ 16696 w 1384341"/>
              <a:gd name="connsiteY13-580" fmla="*/ 925279 h 1786048"/>
              <a:gd name="connsiteX14-581" fmla="*/ 0 w 1384341"/>
              <a:gd name="connsiteY14-582" fmla="*/ 531243 h 1786048"/>
              <a:gd name="connsiteX0-583" fmla="*/ 0 w 1384341"/>
              <a:gd name="connsiteY0-584" fmla="*/ 531243 h 1786048"/>
              <a:gd name="connsiteX1-585" fmla="*/ 283681 w 1384341"/>
              <a:gd name="connsiteY1-586" fmla="*/ 367070 h 1786048"/>
              <a:gd name="connsiteX2-587" fmla="*/ 705186 w 1384341"/>
              <a:gd name="connsiteY2-588" fmla="*/ 6846 h 1786048"/>
              <a:gd name="connsiteX3-589" fmla="*/ 1224742 w 1384341"/>
              <a:gd name="connsiteY3-590" fmla="*/ 301350 h 1786048"/>
              <a:gd name="connsiteX4-591" fmla="*/ 1379331 w 1384341"/>
              <a:gd name="connsiteY4-592" fmla="*/ 531243 h 1786048"/>
              <a:gd name="connsiteX5-593" fmla="*/ 1382917 w 1384341"/>
              <a:gd name="connsiteY5-594" fmla="*/ 898991 h 1786048"/>
              <a:gd name="connsiteX6-595" fmla="*/ 1384093 w 1384341"/>
              <a:gd name="connsiteY6-596" fmla="*/ 1564883 h 1786048"/>
              <a:gd name="connsiteX7-597" fmla="*/ 1237880 w 1384341"/>
              <a:gd name="connsiteY7-598" fmla="*/ 1674031 h 1786048"/>
              <a:gd name="connsiteX8-599" fmla="*/ 966075 w 1384341"/>
              <a:gd name="connsiteY8-600" fmla="*/ 1525647 h 1786048"/>
              <a:gd name="connsiteX9-601" fmla="*/ 627926 w 1384341"/>
              <a:gd name="connsiteY9-602" fmla="*/ 1494309 h 1786048"/>
              <a:gd name="connsiteX10-603" fmla="*/ 442199 w 1384341"/>
              <a:gd name="connsiteY10-604" fmla="*/ 1786048 h 1786048"/>
              <a:gd name="connsiteX11-605" fmla="*/ 307152 w 1384341"/>
              <a:gd name="connsiteY11-606" fmla="*/ 1451044 h 1786048"/>
              <a:gd name="connsiteX12-607" fmla="*/ 53789 w 1384341"/>
              <a:gd name="connsiteY12-608" fmla="*/ 1323565 h 1786048"/>
              <a:gd name="connsiteX13-609" fmla="*/ 16696 w 1384341"/>
              <a:gd name="connsiteY13-610" fmla="*/ 925279 h 1786048"/>
              <a:gd name="connsiteX14-611" fmla="*/ 0 w 1384341"/>
              <a:gd name="connsiteY14-612" fmla="*/ 531243 h 1786048"/>
              <a:gd name="connsiteX0-613" fmla="*/ 0 w 1384341"/>
              <a:gd name="connsiteY0-614" fmla="*/ 531243 h 1786048"/>
              <a:gd name="connsiteX1-615" fmla="*/ 283681 w 1384341"/>
              <a:gd name="connsiteY1-616" fmla="*/ 367070 h 1786048"/>
              <a:gd name="connsiteX2-617" fmla="*/ 705186 w 1384341"/>
              <a:gd name="connsiteY2-618" fmla="*/ 6846 h 1786048"/>
              <a:gd name="connsiteX3-619" fmla="*/ 1224742 w 1384341"/>
              <a:gd name="connsiteY3-620" fmla="*/ 301350 h 1786048"/>
              <a:gd name="connsiteX4-621" fmla="*/ 1379331 w 1384341"/>
              <a:gd name="connsiteY4-622" fmla="*/ 531243 h 1786048"/>
              <a:gd name="connsiteX5-623" fmla="*/ 1382917 w 1384341"/>
              <a:gd name="connsiteY5-624" fmla="*/ 898991 h 1786048"/>
              <a:gd name="connsiteX6-625" fmla="*/ 1384093 w 1384341"/>
              <a:gd name="connsiteY6-626" fmla="*/ 1564883 h 1786048"/>
              <a:gd name="connsiteX7-627" fmla="*/ 1237880 w 1384341"/>
              <a:gd name="connsiteY7-628" fmla="*/ 1674031 h 1786048"/>
              <a:gd name="connsiteX8-629" fmla="*/ 966075 w 1384341"/>
              <a:gd name="connsiteY8-630" fmla="*/ 1525647 h 1786048"/>
              <a:gd name="connsiteX9-631" fmla="*/ 627926 w 1384341"/>
              <a:gd name="connsiteY9-632" fmla="*/ 1494309 h 1786048"/>
              <a:gd name="connsiteX10-633" fmla="*/ 442199 w 1384341"/>
              <a:gd name="connsiteY10-634" fmla="*/ 1786048 h 1786048"/>
              <a:gd name="connsiteX11-635" fmla="*/ 307152 w 1384341"/>
              <a:gd name="connsiteY11-636" fmla="*/ 1451044 h 1786048"/>
              <a:gd name="connsiteX12-637" fmla="*/ 53789 w 1384341"/>
              <a:gd name="connsiteY12-638" fmla="*/ 1323565 h 1786048"/>
              <a:gd name="connsiteX13-639" fmla="*/ 16696 w 1384341"/>
              <a:gd name="connsiteY13-640" fmla="*/ 925279 h 1786048"/>
              <a:gd name="connsiteX14-641" fmla="*/ 0 w 1384341"/>
              <a:gd name="connsiteY14-642" fmla="*/ 531243 h 1786048"/>
              <a:gd name="connsiteX0-643" fmla="*/ 0 w 1384341"/>
              <a:gd name="connsiteY0-644" fmla="*/ 531243 h 1674886"/>
              <a:gd name="connsiteX1-645" fmla="*/ 283681 w 1384341"/>
              <a:gd name="connsiteY1-646" fmla="*/ 367070 h 1674886"/>
              <a:gd name="connsiteX2-647" fmla="*/ 705186 w 1384341"/>
              <a:gd name="connsiteY2-648" fmla="*/ 6846 h 1674886"/>
              <a:gd name="connsiteX3-649" fmla="*/ 1224742 w 1384341"/>
              <a:gd name="connsiteY3-650" fmla="*/ 301350 h 1674886"/>
              <a:gd name="connsiteX4-651" fmla="*/ 1379331 w 1384341"/>
              <a:gd name="connsiteY4-652" fmla="*/ 531243 h 1674886"/>
              <a:gd name="connsiteX5-653" fmla="*/ 1382917 w 1384341"/>
              <a:gd name="connsiteY5-654" fmla="*/ 898991 h 1674886"/>
              <a:gd name="connsiteX6-655" fmla="*/ 1384093 w 1384341"/>
              <a:gd name="connsiteY6-656" fmla="*/ 1564883 h 1674886"/>
              <a:gd name="connsiteX7-657" fmla="*/ 1237880 w 1384341"/>
              <a:gd name="connsiteY7-658" fmla="*/ 1674031 h 1674886"/>
              <a:gd name="connsiteX8-659" fmla="*/ 966075 w 1384341"/>
              <a:gd name="connsiteY8-660" fmla="*/ 1525647 h 1674886"/>
              <a:gd name="connsiteX9-661" fmla="*/ 627926 w 1384341"/>
              <a:gd name="connsiteY9-662" fmla="*/ 1494309 h 1674886"/>
              <a:gd name="connsiteX10-663" fmla="*/ 444580 w 1384341"/>
              <a:gd name="connsiteY10-664" fmla="*/ 1496552 h 1674886"/>
              <a:gd name="connsiteX11-665" fmla="*/ 307152 w 1384341"/>
              <a:gd name="connsiteY11-666" fmla="*/ 1451044 h 1674886"/>
              <a:gd name="connsiteX12-667" fmla="*/ 53789 w 1384341"/>
              <a:gd name="connsiteY12-668" fmla="*/ 1323565 h 1674886"/>
              <a:gd name="connsiteX13-669" fmla="*/ 16696 w 1384341"/>
              <a:gd name="connsiteY13-670" fmla="*/ 925279 h 1674886"/>
              <a:gd name="connsiteX14-671" fmla="*/ 0 w 1384341"/>
              <a:gd name="connsiteY14-672" fmla="*/ 531243 h 1674886"/>
              <a:gd name="connsiteX0-673" fmla="*/ 0 w 1384341"/>
              <a:gd name="connsiteY0-674" fmla="*/ 531243 h 1674886"/>
              <a:gd name="connsiteX1-675" fmla="*/ 283681 w 1384341"/>
              <a:gd name="connsiteY1-676" fmla="*/ 367070 h 1674886"/>
              <a:gd name="connsiteX2-677" fmla="*/ 705186 w 1384341"/>
              <a:gd name="connsiteY2-678" fmla="*/ 6846 h 1674886"/>
              <a:gd name="connsiteX3-679" fmla="*/ 1224742 w 1384341"/>
              <a:gd name="connsiteY3-680" fmla="*/ 301350 h 1674886"/>
              <a:gd name="connsiteX4-681" fmla="*/ 1379331 w 1384341"/>
              <a:gd name="connsiteY4-682" fmla="*/ 531243 h 1674886"/>
              <a:gd name="connsiteX5-683" fmla="*/ 1382917 w 1384341"/>
              <a:gd name="connsiteY5-684" fmla="*/ 898991 h 1674886"/>
              <a:gd name="connsiteX6-685" fmla="*/ 1384093 w 1384341"/>
              <a:gd name="connsiteY6-686" fmla="*/ 1564883 h 1674886"/>
              <a:gd name="connsiteX7-687" fmla="*/ 1237880 w 1384341"/>
              <a:gd name="connsiteY7-688" fmla="*/ 1674031 h 1674886"/>
              <a:gd name="connsiteX8-689" fmla="*/ 966075 w 1384341"/>
              <a:gd name="connsiteY8-690" fmla="*/ 1525647 h 1674886"/>
              <a:gd name="connsiteX9-691" fmla="*/ 627926 w 1384341"/>
              <a:gd name="connsiteY9-692" fmla="*/ 1494309 h 1674886"/>
              <a:gd name="connsiteX10-693" fmla="*/ 444580 w 1384341"/>
              <a:gd name="connsiteY10-694" fmla="*/ 1496552 h 1674886"/>
              <a:gd name="connsiteX11-695" fmla="*/ 307152 w 1384341"/>
              <a:gd name="connsiteY11-696" fmla="*/ 1451044 h 1674886"/>
              <a:gd name="connsiteX12-697" fmla="*/ 402528 w 1384341"/>
              <a:gd name="connsiteY12-698" fmla="*/ 931603 h 1674886"/>
              <a:gd name="connsiteX13-699" fmla="*/ 16696 w 1384341"/>
              <a:gd name="connsiteY13-700" fmla="*/ 925279 h 1674886"/>
              <a:gd name="connsiteX14-701" fmla="*/ 0 w 1384341"/>
              <a:gd name="connsiteY14-702" fmla="*/ 531243 h 1674886"/>
              <a:gd name="connsiteX0-703" fmla="*/ 0 w 1384341"/>
              <a:gd name="connsiteY0-704" fmla="*/ 531243 h 1674886"/>
              <a:gd name="connsiteX1-705" fmla="*/ 283681 w 1384341"/>
              <a:gd name="connsiteY1-706" fmla="*/ 367070 h 1674886"/>
              <a:gd name="connsiteX2-707" fmla="*/ 705186 w 1384341"/>
              <a:gd name="connsiteY2-708" fmla="*/ 6846 h 1674886"/>
              <a:gd name="connsiteX3-709" fmla="*/ 1224742 w 1384341"/>
              <a:gd name="connsiteY3-710" fmla="*/ 301350 h 1674886"/>
              <a:gd name="connsiteX4-711" fmla="*/ 1379331 w 1384341"/>
              <a:gd name="connsiteY4-712" fmla="*/ 531243 h 1674886"/>
              <a:gd name="connsiteX5-713" fmla="*/ 1382917 w 1384341"/>
              <a:gd name="connsiteY5-714" fmla="*/ 898991 h 1674886"/>
              <a:gd name="connsiteX6-715" fmla="*/ 1384093 w 1384341"/>
              <a:gd name="connsiteY6-716" fmla="*/ 1564883 h 1674886"/>
              <a:gd name="connsiteX7-717" fmla="*/ 1237880 w 1384341"/>
              <a:gd name="connsiteY7-718" fmla="*/ 1674031 h 1674886"/>
              <a:gd name="connsiteX8-719" fmla="*/ 966075 w 1384341"/>
              <a:gd name="connsiteY8-720" fmla="*/ 1525647 h 1674886"/>
              <a:gd name="connsiteX9-721" fmla="*/ 627926 w 1384341"/>
              <a:gd name="connsiteY9-722" fmla="*/ 1494309 h 1674886"/>
              <a:gd name="connsiteX10-723" fmla="*/ 444580 w 1384341"/>
              <a:gd name="connsiteY10-724" fmla="*/ 1496552 h 1674886"/>
              <a:gd name="connsiteX11-725" fmla="*/ 435365 w 1384341"/>
              <a:gd name="connsiteY11-726" fmla="*/ 1383018 h 1674886"/>
              <a:gd name="connsiteX12-727" fmla="*/ 402528 w 1384341"/>
              <a:gd name="connsiteY12-728" fmla="*/ 931603 h 1674886"/>
              <a:gd name="connsiteX13-729" fmla="*/ 16696 w 1384341"/>
              <a:gd name="connsiteY13-730" fmla="*/ 925279 h 1674886"/>
              <a:gd name="connsiteX14-731" fmla="*/ 0 w 1384341"/>
              <a:gd name="connsiteY14-732" fmla="*/ 531243 h 1674886"/>
              <a:gd name="connsiteX0-733" fmla="*/ 0 w 1384341"/>
              <a:gd name="connsiteY0-734" fmla="*/ 531243 h 1724927"/>
              <a:gd name="connsiteX1-735" fmla="*/ 283681 w 1384341"/>
              <a:gd name="connsiteY1-736" fmla="*/ 367070 h 1724927"/>
              <a:gd name="connsiteX2-737" fmla="*/ 705186 w 1384341"/>
              <a:gd name="connsiteY2-738" fmla="*/ 6846 h 1724927"/>
              <a:gd name="connsiteX3-739" fmla="*/ 1224742 w 1384341"/>
              <a:gd name="connsiteY3-740" fmla="*/ 301350 h 1724927"/>
              <a:gd name="connsiteX4-741" fmla="*/ 1379331 w 1384341"/>
              <a:gd name="connsiteY4-742" fmla="*/ 531243 h 1724927"/>
              <a:gd name="connsiteX5-743" fmla="*/ 1382917 w 1384341"/>
              <a:gd name="connsiteY5-744" fmla="*/ 898991 h 1724927"/>
              <a:gd name="connsiteX6-745" fmla="*/ 1384093 w 1384341"/>
              <a:gd name="connsiteY6-746" fmla="*/ 1564883 h 1724927"/>
              <a:gd name="connsiteX7-747" fmla="*/ 1237880 w 1384341"/>
              <a:gd name="connsiteY7-748" fmla="*/ 1674031 h 1724927"/>
              <a:gd name="connsiteX8-749" fmla="*/ 966075 w 1384341"/>
              <a:gd name="connsiteY8-750" fmla="*/ 1525647 h 1724927"/>
              <a:gd name="connsiteX9-751" fmla="*/ 627926 w 1384341"/>
              <a:gd name="connsiteY9-752" fmla="*/ 1494309 h 1724927"/>
              <a:gd name="connsiteX10-753" fmla="*/ 519798 w 1384341"/>
              <a:gd name="connsiteY10-754" fmla="*/ 1724927 h 1724927"/>
              <a:gd name="connsiteX11-755" fmla="*/ 435365 w 1384341"/>
              <a:gd name="connsiteY11-756" fmla="*/ 1383018 h 1724927"/>
              <a:gd name="connsiteX12-757" fmla="*/ 402528 w 1384341"/>
              <a:gd name="connsiteY12-758" fmla="*/ 931603 h 1724927"/>
              <a:gd name="connsiteX13-759" fmla="*/ 16696 w 1384341"/>
              <a:gd name="connsiteY13-760" fmla="*/ 925279 h 1724927"/>
              <a:gd name="connsiteX14-761" fmla="*/ 0 w 1384341"/>
              <a:gd name="connsiteY14-762" fmla="*/ 531243 h 1724927"/>
              <a:gd name="connsiteX0-763" fmla="*/ 0 w 1384341"/>
              <a:gd name="connsiteY0-764" fmla="*/ 531243 h 1738881"/>
              <a:gd name="connsiteX1-765" fmla="*/ 283681 w 1384341"/>
              <a:gd name="connsiteY1-766" fmla="*/ 367070 h 1738881"/>
              <a:gd name="connsiteX2-767" fmla="*/ 705186 w 1384341"/>
              <a:gd name="connsiteY2-768" fmla="*/ 6846 h 1738881"/>
              <a:gd name="connsiteX3-769" fmla="*/ 1224742 w 1384341"/>
              <a:gd name="connsiteY3-770" fmla="*/ 301350 h 1738881"/>
              <a:gd name="connsiteX4-771" fmla="*/ 1379331 w 1384341"/>
              <a:gd name="connsiteY4-772" fmla="*/ 531243 h 1738881"/>
              <a:gd name="connsiteX5-773" fmla="*/ 1382917 w 1384341"/>
              <a:gd name="connsiteY5-774" fmla="*/ 898991 h 1738881"/>
              <a:gd name="connsiteX6-775" fmla="*/ 1384093 w 1384341"/>
              <a:gd name="connsiteY6-776" fmla="*/ 1564883 h 1738881"/>
              <a:gd name="connsiteX7-777" fmla="*/ 1237880 w 1384341"/>
              <a:gd name="connsiteY7-778" fmla="*/ 1674031 h 1738881"/>
              <a:gd name="connsiteX8-779" fmla="*/ 966075 w 1384341"/>
              <a:gd name="connsiteY8-780" fmla="*/ 1525647 h 1738881"/>
              <a:gd name="connsiteX9-781" fmla="*/ 827939 w 1384341"/>
              <a:gd name="connsiteY9-782" fmla="*/ 1738881 h 1738881"/>
              <a:gd name="connsiteX10-783" fmla="*/ 519798 w 1384341"/>
              <a:gd name="connsiteY10-784" fmla="*/ 1724927 h 1738881"/>
              <a:gd name="connsiteX11-785" fmla="*/ 435365 w 1384341"/>
              <a:gd name="connsiteY11-786" fmla="*/ 1383018 h 1738881"/>
              <a:gd name="connsiteX12-787" fmla="*/ 402528 w 1384341"/>
              <a:gd name="connsiteY12-788" fmla="*/ 931603 h 1738881"/>
              <a:gd name="connsiteX13-789" fmla="*/ 16696 w 1384341"/>
              <a:gd name="connsiteY13-790" fmla="*/ 925279 h 1738881"/>
              <a:gd name="connsiteX14-791" fmla="*/ 0 w 1384341"/>
              <a:gd name="connsiteY14-792" fmla="*/ 531243 h 1738881"/>
              <a:gd name="connsiteX0-793" fmla="*/ 0 w 1384341"/>
              <a:gd name="connsiteY0-794" fmla="*/ 531243 h 1801246"/>
              <a:gd name="connsiteX1-795" fmla="*/ 283681 w 1384341"/>
              <a:gd name="connsiteY1-796" fmla="*/ 367070 h 1801246"/>
              <a:gd name="connsiteX2-797" fmla="*/ 705186 w 1384341"/>
              <a:gd name="connsiteY2-798" fmla="*/ 6846 h 1801246"/>
              <a:gd name="connsiteX3-799" fmla="*/ 1224742 w 1384341"/>
              <a:gd name="connsiteY3-800" fmla="*/ 301350 h 1801246"/>
              <a:gd name="connsiteX4-801" fmla="*/ 1379331 w 1384341"/>
              <a:gd name="connsiteY4-802" fmla="*/ 531243 h 1801246"/>
              <a:gd name="connsiteX5-803" fmla="*/ 1382917 w 1384341"/>
              <a:gd name="connsiteY5-804" fmla="*/ 898991 h 1801246"/>
              <a:gd name="connsiteX6-805" fmla="*/ 1384093 w 1384341"/>
              <a:gd name="connsiteY6-806" fmla="*/ 1564883 h 1801246"/>
              <a:gd name="connsiteX7-807" fmla="*/ 1237880 w 1384341"/>
              <a:gd name="connsiteY7-808" fmla="*/ 1674031 h 1801246"/>
              <a:gd name="connsiteX8-809" fmla="*/ 978042 w 1384341"/>
              <a:gd name="connsiteY8-810" fmla="*/ 1736206 h 1801246"/>
              <a:gd name="connsiteX9-811" fmla="*/ 827939 w 1384341"/>
              <a:gd name="connsiteY9-812" fmla="*/ 1738881 h 1801246"/>
              <a:gd name="connsiteX10-813" fmla="*/ 519798 w 1384341"/>
              <a:gd name="connsiteY10-814" fmla="*/ 1724927 h 1801246"/>
              <a:gd name="connsiteX11-815" fmla="*/ 435365 w 1384341"/>
              <a:gd name="connsiteY11-816" fmla="*/ 1383018 h 1801246"/>
              <a:gd name="connsiteX12-817" fmla="*/ 402528 w 1384341"/>
              <a:gd name="connsiteY12-818" fmla="*/ 931603 h 1801246"/>
              <a:gd name="connsiteX13-819" fmla="*/ 16696 w 1384341"/>
              <a:gd name="connsiteY13-820" fmla="*/ 925279 h 1801246"/>
              <a:gd name="connsiteX14-821" fmla="*/ 0 w 1384341"/>
              <a:gd name="connsiteY14-822" fmla="*/ 531243 h 1801246"/>
              <a:gd name="connsiteX0-823" fmla="*/ 0 w 1384341"/>
              <a:gd name="connsiteY0-824" fmla="*/ 531243 h 1801246"/>
              <a:gd name="connsiteX1-825" fmla="*/ 283681 w 1384341"/>
              <a:gd name="connsiteY1-826" fmla="*/ 367070 h 1801246"/>
              <a:gd name="connsiteX2-827" fmla="*/ 705186 w 1384341"/>
              <a:gd name="connsiteY2-828" fmla="*/ 6846 h 1801246"/>
              <a:gd name="connsiteX3-829" fmla="*/ 1224742 w 1384341"/>
              <a:gd name="connsiteY3-830" fmla="*/ 301350 h 1801246"/>
              <a:gd name="connsiteX4-831" fmla="*/ 1379331 w 1384341"/>
              <a:gd name="connsiteY4-832" fmla="*/ 531243 h 1801246"/>
              <a:gd name="connsiteX5-833" fmla="*/ 1382917 w 1384341"/>
              <a:gd name="connsiteY5-834" fmla="*/ 898991 h 1801246"/>
              <a:gd name="connsiteX6-835" fmla="*/ 1384093 w 1384341"/>
              <a:gd name="connsiteY6-836" fmla="*/ 1564883 h 1801246"/>
              <a:gd name="connsiteX7-837" fmla="*/ 1237880 w 1384341"/>
              <a:gd name="connsiteY7-838" fmla="*/ 1674031 h 1801246"/>
              <a:gd name="connsiteX8-839" fmla="*/ 978042 w 1384341"/>
              <a:gd name="connsiteY8-840" fmla="*/ 1736206 h 1801246"/>
              <a:gd name="connsiteX9-841" fmla="*/ 827939 w 1384341"/>
              <a:gd name="connsiteY9-842" fmla="*/ 1738881 h 1801246"/>
              <a:gd name="connsiteX10-843" fmla="*/ 519798 w 1384341"/>
              <a:gd name="connsiteY10-844" fmla="*/ 1724927 h 1801246"/>
              <a:gd name="connsiteX11-845" fmla="*/ 435365 w 1384341"/>
              <a:gd name="connsiteY11-846" fmla="*/ 1383018 h 1801246"/>
              <a:gd name="connsiteX12-847" fmla="*/ 402528 w 1384341"/>
              <a:gd name="connsiteY12-848" fmla="*/ 931603 h 1801246"/>
              <a:gd name="connsiteX13-849" fmla="*/ 165423 w 1384341"/>
              <a:gd name="connsiteY13-850" fmla="*/ 862112 h 1801246"/>
              <a:gd name="connsiteX14-851" fmla="*/ 0 w 1384341"/>
              <a:gd name="connsiteY14-852" fmla="*/ 531243 h 1801246"/>
              <a:gd name="connsiteX0-853" fmla="*/ 3 w 1225360"/>
              <a:gd name="connsiteY0-854" fmla="*/ 524764 h 1801246"/>
              <a:gd name="connsiteX1-855" fmla="*/ 124700 w 1225360"/>
              <a:gd name="connsiteY1-856" fmla="*/ 367070 h 1801246"/>
              <a:gd name="connsiteX2-857" fmla="*/ 546205 w 1225360"/>
              <a:gd name="connsiteY2-858" fmla="*/ 6846 h 1801246"/>
              <a:gd name="connsiteX3-859" fmla="*/ 1065761 w 1225360"/>
              <a:gd name="connsiteY3-860" fmla="*/ 301350 h 1801246"/>
              <a:gd name="connsiteX4-861" fmla="*/ 1220350 w 1225360"/>
              <a:gd name="connsiteY4-862" fmla="*/ 531243 h 1801246"/>
              <a:gd name="connsiteX5-863" fmla="*/ 1223936 w 1225360"/>
              <a:gd name="connsiteY5-864" fmla="*/ 898991 h 1801246"/>
              <a:gd name="connsiteX6-865" fmla="*/ 1225112 w 1225360"/>
              <a:gd name="connsiteY6-866" fmla="*/ 1564883 h 1801246"/>
              <a:gd name="connsiteX7-867" fmla="*/ 1078899 w 1225360"/>
              <a:gd name="connsiteY7-868" fmla="*/ 1674031 h 1801246"/>
              <a:gd name="connsiteX8-869" fmla="*/ 819061 w 1225360"/>
              <a:gd name="connsiteY8-870" fmla="*/ 1736206 h 1801246"/>
              <a:gd name="connsiteX9-871" fmla="*/ 668958 w 1225360"/>
              <a:gd name="connsiteY9-872" fmla="*/ 1738881 h 1801246"/>
              <a:gd name="connsiteX10-873" fmla="*/ 360817 w 1225360"/>
              <a:gd name="connsiteY10-874" fmla="*/ 1724927 h 1801246"/>
              <a:gd name="connsiteX11-875" fmla="*/ 276384 w 1225360"/>
              <a:gd name="connsiteY11-876" fmla="*/ 1383018 h 1801246"/>
              <a:gd name="connsiteX12-877" fmla="*/ 243547 w 1225360"/>
              <a:gd name="connsiteY12-878" fmla="*/ 931603 h 1801246"/>
              <a:gd name="connsiteX13-879" fmla="*/ 6442 w 1225360"/>
              <a:gd name="connsiteY13-880" fmla="*/ 862112 h 1801246"/>
              <a:gd name="connsiteX14-881" fmla="*/ 3 w 1225360"/>
              <a:gd name="connsiteY14-882" fmla="*/ 524764 h 1801246"/>
              <a:gd name="connsiteX0-883" fmla="*/ 340 w 1225697"/>
              <a:gd name="connsiteY0-884" fmla="*/ 618052 h 1894534"/>
              <a:gd name="connsiteX1-885" fmla="*/ 114781 w 1225697"/>
              <a:gd name="connsiteY1-886" fmla="*/ 369 h 1894534"/>
              <a:gd name="connsiteX2-887" fmla="*/ 546542 w 1225697"/>
              <a:gd name="connsiteY2-888" fmla="*/ 100134 h 1894534"/>
              <a:gd name="connsiteX3-889" fmla="*/ 1066098 w 1225697"/>
              <a:gd name="connsiteY3-890" fmla="*/ 394638 h 1894534"/>
              <a:gd name="connsiteX4-891" fmla="*/ 1220687 w 1225697"/>
              <a:gd name="connsiteY4-892" fmla="*/ 624531 h 1894534"/>
              <a:gd name="connsiteX5-893" fmla="*/ 1224273 w 1225697"/>
              <a:gd name="connsiteY5-894" fmla="*/ 992279 h 1894534"/>
              <a:gd name="connsiteX6-895" fmla="*/ 1225449 w 1225697"/>
              <a:gd name="connsiteY6-896" fmla="*/ 1658171 h 1894534"/>
              <a:gd name="connsiteX7-897" fmla="*/ 1079236 w 1225697"/>
              <a:gd name="connsiteY7-898" fmla="*/ 1767319 h 1894534"/>
              <a:gd name="connsiteX8-899" fmla="*/ 819398 w 1225697"/>
              <a:gd name="connsiteY8-900" fmla="*/ 1829494 h 1894534"/>
              <a:gd name="connsiteX9-901" fmla="*/ 669295 w 1225697"/>
              <a:gd name="connsiteY9-902" fmla="*/ 1832169 h 1894534"/>
              <a:gd name="connsiteX10-903" fmla="*/ 361154 w 1225697"/>
              <a:gd name="connsiteY10-904" fmla="*/ 1818215 h 1894534"/>
              <a:gd name="connsiteX11-905" fmla="*/ 276721 w 1225697"/>
              <a:gd name="connsiteY11-906" fmla="*/ 1476306 h 1894534"/>
              <a:gd name="connsiteX12-907" fmla="*/ 243884 w 1225697"/>
              <a:gd name="connsiteY12-908" fmla="*/ 1024891 h 1894534"/>
              <a:gd name="connsiteX13-909" fmla="*/ 6779 w 1225697"/>
              <a:gd name="connsiteY13-910" fmla="*/ 955400 h 1894534"/>
              <a:gd name="connsiteX14-911" fmla="*/ 340 w 1225697"/>
              <a:gd name="connsiteY14-912" fmla="*/ 618052 h 1894534"/>
              <a:gd name="connsiteX0-913" fmla="*/ 112 w 1225469"/>
              <a:gd name="connsiteY0-914" fmla="*/ 618052 h 1894534"/>
              <a:gd name="connsiteX1-915" fmla="*/ 114553 w 1225469"/>
              <a:gd name="connsiteY1-916" fmla="*/ 369 h 1894534"/>
              <a:gd name="connsiteX2-917" fmla="*/ 546314 w 1225469"/>
              <a:gd name="connsiteY2-918" fmla="*/ 100134 h 1894534"/>
              <a:gd name="connsiteX3-919" fmla="*/ 1065870 w 1225469"/>
              <a:gd name="connsiteY3-920" fmla="*/ 394638 h 1894534"/>
              <a:gd name="connsiteX4-921" fmla="*/ 1220459 w 1225469"/>
              <a:gd name="connsiteY4-922" fmla="*/ 624531 h 1894534"/>
              <a:gd name="connsiteX5-923" fmla="*/ 1224045 w 1225469"/>
              <a:gd name="connsiteY5-924" fmla="*/ 992279 h 1894534"/>
              <a:gd name="connsiteX6-925" fmla="*/ 1225221 w 1225469"/>
              <a:gd name="connsiteY6-926" fmla="*/ 1658171 h 1894534"/>
              <a:gd name="connsiteX7-927" fmla="*/ 1079008 w 1225469"/>
              <a:gd name="connsiteY7-928" fmla="*/ 1767319 h 1894534"/>
              <a:gd name="connsiteX8-929" fmla="*/ 819170 w 1225469"/>
              <a:gd name="connsiteY8-930" fmla="*/ 1829494 h 1894534"/>
              <a:gd name="connsiteX9-931" fmla="*/ 669067 w 1225469"/>
              <a:gd name="connsiteY9-932" fmla="*/ 1832169 h 1894534"/>
              <a:gd name="connsiteX10-933" fmla="*/ 360926 w 1225469"/>
              <a:gd name="connsiteY10-934" fmla="*/ 1818215 h 1894534"/>
              <a:gd name="connsiteX11-935" fmla="*/ 276493 w 1225469"/>
              <a:gd name="connsiteY11-936" fmla="*/ 1476306 h 1894534"/>
              <a:gd name="connsiteX12-937" fmla="*/ 243656 w 1225469"/>
              <a:gd name="connsiteY12-938" fmla="*/ 1024891 h 1894534"/>
              <a:gd name="connsiteX13-939" fmla="*/ 6551 w 1225469"/>
              <a:gd name="connsiteY13-940" fmla="*/ 955400 h 1894534"/>
              <a:gd name="connsiteX14-941" fmla="*/ 112 w 1225469"/>
              <a:gd name="connsiteY14-942" fmla="*/ 618052 h 1894534"/>
              <a:gd name="connsiteX0-943" fmla="*/ 0 w 1225357"/>
              <a:gd name="connsiteY0-944" fmla="*/ 637001 h 1913483"/>
              <a:gd name="connsiteX1-945" fmla="*/ 114441 w 1225357"/>
              <a:gd name="connsiteY1-946" fmla="*/ 19318 h 1913483"/>
              <a:gd name="connsiteX2-947" fmla="*/ 547484 w 1225357"/>
              <a:gd name="connsiteY2-948" fmla="*/ 175569 h 1913483"/>
              <a:gd name="connsiteX3-949" fmla="*/ 1065758 w 1225357"/>
              <a:gd name="connsiteY3-950" fmla="*/ 413587 h 1913483"/>
              <a:gd name="connsiteX4-951" fmla="*/ 1220347 w 1225357"/>
              <a:gd name="connsiteY4-952" fmla="*/ 643480 h 1913483"/>
              <a:gd name="connsiteX5-953" fmla="*/ 1223933 w 1225357"/>
              <a:gd name="connsiteY5-954" fmla="*/ 1011228 h 1913483"/>
              <a:gd name="connsiteX6-955" fmla="*/ 1225109 w 1225357"/>
              <a:gd name="connsiteY6-956" fmla="*/ 1677120 h 1913483"/>
              <a:gd name="connsiteX7-957" fmla="*/ 1078896 w 1225357"/>
              <a:gd name="connsiteY7-958" fmla="*/ 1786268 h 1913483"/>
              <a:gd name="connsiteX8-959" fmla="*/ 819058 w 1225357"/>
              <a:gd name="connsiteY8-960" fmla="*/ 1848443 h 1913483"/>
              <a:gd name="connsiteX9-961" fmla="*/ 668955 w 1225357"/>
              <a:gd name="connsiteY9-962" fmla="*/ 1851118 h 1913483"/>
              <a:gd name="connsiteX10-963" fmla="*/ 360814 w 1225357"/>
              <a:gd name="connsiteY10-964" fmla="*/ 1837164 h 1913483"/>
              <a:gd name="connsiteX11-965" fmla="*/ 276381 w 1225357"/>
              <a:gd name="connsiteY11-966" fmla="*/ 1495255 h 1913483"/>
              <a:gd name="connsiteX12-967" fmla="*/ 243544 w 1225357"/>
              <a:gd name="connsiteY12-968" fmla="*/ 1043840 h 1913483"/>
              <a:gd name="connsiteX13-969" fmla="*/ 6439 w 1225357"/>
              <a:gd name="connsiteY13-970" fmla="*/ 974349 h 1913483"/>
              <a:gd name="connsiteX14-971" fmla="*/ 0 w 1225357"/>
              <a:gd name="connsiteY14-972" fmla="*/ 637001 h 1913483"/>
              <a:gd name="connsiteX0-973" fmla="*/ 0 w 1225357"/>
              <a:gd name="connsiteY0-974" fmla="*/ 674266 h 1950748"/>
              <a:gd name="connsiteX1-975" fmla="*/ 122134 w 1225357"/>
              <a:gd name="connsiteY1-976" fmla="*/ 16496 h 1950748"/>
              <a:gd name="connsiteX2-977" fmla="*/ 547484 w 1225357"/>
              <a:gd name="connsiteY2-978" fmla="*/ 212834 h 1950748"/>
              <a:gd name="connsiteX3-979" fmla="*/ 1065758 w 1225357"/>
              <a:gd name="connsiteY3-980" fmla="*/ 450852 h 1950748"/>
              <a:gd name="connsiteX4-981" fmla="*/ 1220347 w 1225357"/>
              <a:gd name="connsiteY4-982" fmla="*/ 680745 h 1950748"/>
              <a:gd name="connsiteX5-983" fmla="*/ 1223933 w 1225357"/>
              <a:gd name="connsiteY5-984" fmla="*/ 1048493 h 1950748"/>
              <a:gd name="connsiteX6-985" fmla="*/ 1225109 w 1225357"/>
              <a:gd name="connsiteY6-986" fmla="*/ 1714385 h 1950748"/>
              <a:gd name="connsiteX7-987" fmla="*/ 1078896 w 1225357"/>
              <a:gd name="connsiteY7-988" fmla="*/ 1823533 h 1950748"/>
              <a:gd name="connsiteX8-989" fmla="*/ 819058 w 1225357"/>
              <a:gd name="connsiteY8-990" fmla="*/ 1885708 h 1950748"/>
              <a:gd name="connsiteX9-991" fmla="*/ 668955 w 1225357"/>
              <a:gd name="connsiteY9-992" fmla="*/ 1888383 h 1950748"/>
              <a:gd name="connsiteX10-993" fmla="*/ 360814 w 1225357"/>
              <a:gd name="connsiteY10-994" fmla="*/ 1874429 h 1950748"/>
              <a:gd name="connsiteX11-995" fmla="*/ 276381 w 1225357"/>
              <a:gd name="connsiteY11-996" fmla="*/ 1532520 h 1950748"/>
              <a:gd name="connsiteX12-997" fmla="*/ 243544 w 1225357"/>
              <a:gd name="connsiteY12-998" fmla="*/ 1081105 h 1950748"/>
              <a:gd name="connsiteX13-999" fmla="*/ 6439 w 1225357"/>
              <a:gd name="connsiteY13-1000" fmla="*/ 1011614 h 1950748"/>
              <a:gd name="connsiteX14-1001" fmla="*/ 0 w 1225357"/>
              <a:gd name="connsiteY14-1002" fmla="*/ 674266 h 1950748"/>
              <a:gd name="connsiteX0-1003" fmla="*/ 0 w 1225357"/>
              <a:gd name="connsiteY0-1004" fmla="*/ 677145 h 1953627"/>
              <a:gd name="connsiteX1-1005" fmla="*/ 122134 w 1225357"/>
              <a:gd name="connsiteY1-1006" fmla="*/ 19375 h 1953627"/>
              <a:gd name="connsiteX2-1007" fmla="*/ 309487 w 1225357"/>
              <a:gd name="connsiteY2-1008" fmla="*/ 178296 h 1953627"/>
              <a:gd name="connsiteX3-1009" fmla="*/ 547484 w 1225357"/>
              <a:gd name="connsiteY3-1010" fmla="*/ 215713 h 1953627"/>
              <a:gd name="connsiteX4-1011" fmla="*/ 1065758 w 1225357"/>
              <a:gd name="connsiteY4-1012" fmla="*/ 453731 h 1953627"/>
              <a:gd name="connsiteX5-1013" fmla="*/ 1220347 w 1225357"/>
              <a:gd name="connsiteY5-1014" fmla="*/ 683624 h 1953627"/>
              <a:gd name="connsiteX6-1015" fmla="*/ 1223933 w 1225357"/>
              <a:gd name="connsiteY6-1016" fmla="*/ 1051372 h 1953627"/>
              <a:gd name="connsiteX7-1017" fmla="*/ 1225109 w 1225357"/>
              <a:gd name="connsiteY7-1018" fmla="*/ 1717264 h 1953627"/>
              <a:gd name="connsiteX8-1019" fmla="*/ 1078896 w 1225357"/>
              <a:gd name="connsiteY8-1020" fmla="*/ 1826412 h 1953627"/>
              <a:gd name="connsiteX9-1021" fmla="*/ 819058 w 1225357"/>
              <a:gd name="connsiteY9-1022" fmla="*/ 1888587 h 1953627"/>
              <a:gd name="connsiteX10-1023" fmla="*/ 668955 w 1225357"/>
              <a:gd name="connsiteY10-1024" fmla="*/ 1891262 h 1953627"/>
              <a:gd name="connsiteX11-1025" fmla="*/ 360814 w 1225357"/>
              <a:gd name="connsiteY11-1026" fmla="*/ 1877308 h 1953627"/>
              <a:gd name="connsiteX12-1027" fmla="*/ 276381 w 1225357"/>
              <a:gd name="connsiteY12-1028" fmla="*/ 1535399 h 1953627"/>
              <a:gd name="connsiteX13-1029" fmla="*/ 243544 w 1225357"/>
              <a:gd name="connsiteY13-1030" fmla="*/ 1083984 h 1953627"/>
              <a:gd name="connsiteX14-1031" fmla="*/ 6439 w 1225357"/>
              <a:gd name="connsiteY14-1032" fmla="*/ 1014493 h 1953627"/>
              <a:gd name="connsiteX15" fmla="*/ 0 w 1225357"/>
              <a:gd name="connsiteY15" fmla="*/ 677145 h 1953627"/>
              <a:gd name="connsiteX0-1033" fmla="*/ 0 w 1225357"/>
              <a:gd name="connsiteY0-1034" fmla="*/ 890839 h 2167321"/>
              <a:gd name="connsiteX1-1035" fmla="*/ 122134 w 1225357"/>
              <a:gd name="connsiteY1-1036" fmla="*/ 233069 h 2167321"/>
              <a:gd name="connsiteX2-1037" fmla="*/ 341540 w 1225357"/>
              <a:gd name="connsiteY2-1038" fmla="*/ 5695 h 2167321"/>
              <a:gd name="connsiteX3-1039" fmla="*/ 547484 w 1225357"/>
              <a:gd name="connsiteY3-1040" fmla="*/ 429407 h 2167321"/>
              <a:gd name="connsiteX4-1041" fmla="*/ 1065758 w 1225357"/>
              <a:gd name="connsiteY4-1042" fmla="*/ 667425 h 2167321"/>
              <a:gd name="connsiteX5-1043" fmla="*/ 1220347 w 1225357"/>
              <a:gd name="connsiteY5-1044" fmla="*/ 897318 h 2167321"/>
              <a:gd name="connsiteX6-1045" fmla="*/ 1223933 w 1225357"/>
              <a:gd name="connsiteY6-1046" fmla="*/ 1265066 h 2167321"/>
              <a:gd name="connsiteX7-1047" fmla="*/ 1225109 w 1225357"/>
              <a:gd name="connsiteY7-1048" fmla="*/ 1930958 h 2167321"/>
              <a:gd name="connsiteX8-1049" fmla="*/ 1078896 w 1225357"/>
              <a:gd name="connsiteY8-1050" fmla="*/ 2040106 h 2167321"/>
              <a:gd name="connsiteX9-1051" fmla="*/ 819058 w 1225357"/>
              <a:gd name="connsiteY9-1052" fmla="*/ 2102281 h 2167321"/>
              <a:gd name="connsiteX10-1053" fmla="*/ 668955 w 1225357"/>
              <a:gd name="connsiteY10-1054" fmla="*/ 2104956 h 2167321"/>
              <a:gd name="connsiteX11-1055" fmla="*/ 360814 w 1225357"/>
              <a:gd name="connsiteY11-1056" fmla="*/ 2091002 h 2167321"/>
              <a:gd name="connsiteX12-1057" fmla="*/ 276381 w 1225357"/>
              <a:gd name="connsiteY12-1058" fmla="*/ 1749093 h 2167321"/>
              <a:gd name="connsiteX13-1059" fmla="*/ 243544 w 1225357"/>
              <a:gd name="connsiteY13-1060" fmla="*/ 1297678 h 2167321"/>
              <a:gd name="connsiteX14-1061" fmla="*/ 6439 w 1225357"/>
              <a:gd name="connsiteY14-1062" fmla="*/ 1228187 h 2167321"/>
              <a:gd name="connsiteX15-1063" fmla="*/ 0 w 1225357"/>
              <a:gd name="connsiteY15-1064" fmla="*/ 890839 h 2167321"/>
              <a:gd name="connsiteX0-1065" fmla="*/ 0 w 1225357"/>
              <a:gd name="connsiteY0-1066" fmla="*/ 907598 h 2184080"/>
              <a:gd name="connsiteX1-1067" fmla="*/ 122134 w 1225357"/>
              <a:gd name="connsiteY1-1068" fmla="*/ 249828 h 2184080"/>
              <a:gd name="connsiteX2-1069" fmla="*/ 117167 w 1225357"/>
              <a:gd name="connsiteY2-1070" fmla="*/ 31566 h 2184080"/>
              <a:gd name="connsiteX3-1071" fmla="*/ 341540 w 1225357"/>
              <a:gd name="connsiteY3-1072" fmla="*/ 22454 h 2184080"/>
              <a:gd name="connsiteX4-1073" fmla="*/ 547484 w 1225357"/>
              <a:gd name="connsiteY4-1074" fmla="*/ 446166 h 2184080"/>
              <a:gd name="connsiteX5-1075" fmla="*/ 1065758 w 1225357"/>
              <a:gd name="connsiteY5-1076" fmla="*/ 684184 h 2184080"/>
              <a:gd name="connsiteX6-1077" fmla="*/ 1220347 w 1225357"/>
              <a:gd name="connsiteY6-1078" fmla="*/ 914077 h 2184080"/>
              <a:gd name="connsiteX7-1079" fmla="*/ 1223933 w 1225357"/>
              <a:gd name="connsiteY7-1080" fmla="*/ 1281825 h 2184080"/>
              <a:gd name="connsiteX8-1081" fmla="*/ 1225109 w 1225357"/>
              <a:gd name="connsiteY8-1082" fmla="*/ 1947717 h 2184080"/>
              <a:gd name="connsiteX9-1083" fmla="*/ 1078896 w 1225357"/>
              <a:gd name="connsiteY9-1084" fmla="*/ 2056865 h 2184080"/>
              <a:gd name="connsiteX10-1085" fmla="*/ 819058 w 1225357"/>
              <a:gd name="connsiteY10-1086" fmla="*/ 2119040 h 2184080"/>
              <a:gd name="connsiteX11-1087" fmla="*/ 668955 w 1225357"/>
              <a:gd name="connsiteY11-1088" fmla="*/ 2121715 h 2184080"/>
              <a:gd name="connsiteX12-1089" fmla="*/ 360814 w 1225357"/>
              <a:gd name="connsiteY12-1090" fmla="*/ 2107761 h 2184080"/>
              <a:gd name="connsiteX13-1091" fmla="*/ 276381 w 1225357"/>
              <a:gd name="connsiteY13-1092" fmla="*/ 1765852 h 2184080"/>
              <a:gd name="connsiteX14-1093" fmla="*/ 243544 w 1225357"/>
              <a:gd name="connsiteY14-1094" fmla="*/ 1314437 h 2184080"/>
              <a:gd name="connsiteX15-1095" fmla="*/ 6439 w 1225357"/>
              <a:gd name="connsiteY15-1096" fmla="*/ 1244946 h 2184080"/>
              <a:gd name="connsiteX16" fmla="*/ 0 w 1225357"/>
              <a:gd name="connsiteY16" fmla="*/ 907598 h 2184080"/>
              <a:gd name="connsiteX0-1097" fmla="*/ 0 w 1225357"/>
              <a:gd name="connsiteY0-1098" fmla="*/ 907598 h 2184080"/>
              <a:gd name="connsiteX1-1099" fmla="*/ 103543 w 1225357"/>
              <a:gd name="connsiteY1-1100" fmla="*/ 246791 h 2184080"/>
              <a:gd name="connsiteX2-1101" fmla="*/ 117167 w 1225357"/>
              <a:gd name="connsiteY2-1102" fmla="*/ 31566 h 2184080"/>
              <a:gd name="connsiteX3-1103" fmla="*/ 341540 w 1225357"/>
              <a:gd name="connsiteY3-1104" fmla="*/ 22454 h 2184080"/>
              <a:gd name="connsiteX4-1105" fmla="*/ 547484 w 1225357"/>
              <a:gd name="connsiteY4-1106" fmla="*/ 446166 h 2184080"/>
              <a:gd name="connsiteX5-1107" fmla="*/ 1065758 w 1225357"/>
              <a:gd name="connsiteY5-1108" fmla="*/ 684184 h 2184080"/>
              <a:gd name="connsiteX6-1109" fmla="*/ 1220347 w 1225357"/>
              <a:gd name="connsiteY6-1110" fmla="*/ 914077 h 2184080"/>
              <a:gd name="connsiteX7-1111" fmla="*/ 1223933 w 1225357"/>
              <a:gd name="connsiteY7-1112" fmla="*/ 1281825 h 2184080"/>
              <a:gd name="connsiteX8-1113" fmla="*/ 1225109 w 1225357"/>
              <a:gd name="connsiteY8-1114" fmla="*/ 1947717 h 2184080"/>
              <a:gd name="connsiteX9-1115" fmla="*/ 1078896 w 1225357"/>
              <a:gd name="connsiteY9-1116" fmla="*/ 2056865 h 2184080"/>
              <a:gd name="connsiteX10-1117" fmla="*/ 819058 w 1225357"/>
              <a:gd name="connsiteY10-1118" fmla="*/ 2119040 h 2184080"/>
              <a:gd name="connsiteX11-1119" fmla="*/ 668955 w 1225357"/>
              <a:gd name="connsiteY11-1120" fmla="*/ 2121715 h 2184080"/>
              <a:gd name="connsiteX12-1121" fmla="*/ 360814 w 1225357"/>
              <a:gd name="connsiteY12-1122" fmla="*/ 2107761 h 2184080"/>
              <a:gd name="connsiteX13-1123" fmla="*/ 276381 w 1225357"/>
              <a:gd name="connsiteY13-1124" fmla="*/ 1765852 h 2184080"/>
              <a:gd name="connsiteX14-1125" fmla="*/ 243544 w 1225357"/>
              <a:gd name="connsiteY14-1126" fmla="*/ 1314437 h 2184080"/>
              <a:gd name="connsiteX15-1127" fmla="*/ 6439 w 1225357"/>
              <a:gd name="connsiteY15-1128" fmla="*/ 1244946 h 2184080"/>
              <a:gd name="connsiteX16-1129" fmla="*/ 0 w 1225357"/>
              <a:gd name="connsiteY16-1130" fmla="*/ 907598 h 2184080"/>
              <a:gd name="connsiteX0-1131" fmla="*/ 0 w 1225357"/>
              <a:gd name="connsiteY0-1132" fmla="*/ 907598 h 2184080"/>
              <a:gd name="connsiteX1-1133" fmla="*/ 103543 w 1225357"/>
              <a:gd name="connsiteY1-1134" fmla="*/ 246791 h 2184080"/>
              <a:gd name="connsiteX2-1135" fmla="*/ 117167 w 1225357"/>
              <a:gd name="connsiteY2-1136" fmla="*/ 31566 h 2184080"/>
              <a:gd name="connsiteX3-1137" fmla="*/ 341540 w 1225357"/>
              <a:gd name="connsiteY3-1138" fmla="*/ 22454 h 2184080"/>
              <a:gd name="connsiteX4-1139" fmla="*/ 547484 w 1225357"/>
              <a:gd name="connsiteY4-1140" fmla="*/ 446166 h 2184080"/>
              <a:gd name="connsiteX5-1141" fmla="*/ 1065758 w 1225357"/>
              <a:gd name="connsiteY5-1142" fmla="*/ 684184 h 2184080"/>
              <a:gd name="connsiteX6-1143" fmla="*/ 1220347 w 1225357"/>
              <a:gd name="connsiteY6-1144" fmla="*/ 914077 h 2184080"/>
              <a:gd name="connsiteX7-1145" fmla="*/ 1223933 w 1225357"/>
              <a:gd name="connsiteY7-1146" fmla="*/ 1281825 h 2184080"/>
              <a:gd name="connsiteX8-1147" fmla="*/ 1225109 w 1225357"/>
              <a:gd name="connsiteY8-1148" fmla="*/ 1947717 h 2184080"/>
              <a:gd name="connsiteX9-1149" fmla="*/ 1078896 w 1225357"/>
              <a:gd name="connsiteY9-1150" fmla="*/ 2056865 h 2184080"/>
              <a:gd name="connsiteX10-1151" fmla="*/ 819058 w 1225357"/>
              <a:gd name="connsiteY10-1152" fmla="*/ 2119040 h 2184080"/>
              <a:gd name="connsiteX11-1153" fmla="*/ 668955 w 1225357"/>
              <a:gd name="connsiteY11-1154" fmla="*/ 2121715 h 2184080"/>
              <a:gd name="connsiteX12-1155" fmla="*/ 360814 w 1225357"/>
              <a:gd name="connsiteY12-1156" fmla="*/ 2107761 h 2184080"/>
              <a:gd name="connsiteX13-1157" fmla="*/ 276381 w 1225357"/>
              <a:gd name="connsiteY13-1158" fmla="*/ 1765852 h 2184080"/>
              <a:gd name="connsiteX14-1159" fmla="*/ 243544 w 1225357"/>
              <a:gd name="connsiteY14-1160" fmla="*/ 1314437 h 2184080"/>
              <a:gd name="connsiteX15-1161" fmla="*/ 6439 w 1225357"/>
              <a:gd name="connsiteY15-1162" fmla="*/ 1244946 h 2184080"/>
              <a:gd name="connsiteX16-1163" fmla="*/ 0 w 1225357"/>
              <a:gd name="connsiteY16-1164" fmla="*/ 907598 h 2184080"/>
              <a:gd name="connsiteX0-1165" fmla="*/ 0 w 1225357"/>
              <a:gd name="connsiteY0-1166" fmla="*/ 907947 h 2184429"/>
              <a:gd name="connsiteX1-1167" fmla="*/ 103543 w 1225357"/>
              <a:gd name="connsiteY1-1168" fmla="*/ 247140 h 2184429"/>
              <a:gd name="connsiteX2-1169" fmla="*/ 117167 w 1225357"/>
              <a:gd name="connsiteY2-1170" fmla="*/ 31915 h 2184429"/>
              <a:gd name="connsiteX3-1171" fmla="*/ 372311 w 1225357"/>
              <a:gd name="connsiteY3-1172" fmla="*/ 22196 h 2184429"/>
              <a:gd name="connsiteX4-1173" fmla="*/ 547484 w 1225357"/>
              <a:gd name="connsiteY4-1174" fmla="*/ 446515 h 2184429"/>
              <a:gd name="connsiteX5-1175" fmla="*/ 1065758 w 1225357"/>
              <a:gd name="connsiteY5-1176" fmla="*/ 684533 h 2184429"/>
              <a:gd name="connsiteX6-1177" fmla="*/ 1220347 w 1225357"/>
              <a:gd name="connsiteY6-1178" fmla="*/ 914426 h 2184429"/>
              <a:gd name="connsiteX7-1179" fmla="*/ 1223933 w 1225357"/>
              <a:gd name="connsiteY7-1180" fmla="*/ 1282174 h 2184429"/>
              <a:gd name="connsiteX8-1181" fmla="*/ 1225109 w 1225357"/>
              <a:gd name="connsiteY8-1182" fmla="*/ 1948066 h 2184429"/>
              <a:gd name="connsiteX9-1183" fmla="*/ 1078896 w 1225357"/>
              <a:gd name="connsiteY9-1184" fmla="*/ 2057214 h 2184429"/>
              <a:gd name="connsiteX10-1185" fmla="*/ 819058 w 1225357"/>
              <a:gd name="connsiteY10-1186" fmla="*/ 2119389 h 2184429"/>
              <a:gd name="connsiteX11-1187" fmla="*/ 668955 w 1225357"/>
              <a:gd name="connsiteY11-1188" fmla="*/ 2122064 h 2184429"/>
              <a:gd name="connsiteX12-1189" fmla="*/ 360814 w 1225357"/>
              <a:gd name="connsiteY12-1190" fmla="*/ 2108110 h 2184429"/>
              <a:gd name="connsiteX13-1191" fmla="*/ 276381 w 1225357"/>
              <a:gd name="connsiteY13-1192" fmla="*/ 1766201 h 2184429"/>
              <a:gd name="connsiteX14-1193" fmla="*/ 243544 w 1225357"/>
              <a:gd name="connsiteY14-1194" fmla="*/ 1314786 h 2184429"/>
              <a:gd name="connsiteX15-1195" fmla="*/ 6439 w 1225357"/>
              <a:gd name="connsiteY15-1196" fmla="*/ 1245295 h 2184429"/>
              <a:gd name="connsiteX16-1197" fmla="*/ 0 w 1225357"/>
              <a:gd name="connsiteY16-1198" fmla="*/ 907947 h 2184429"/>
              <a:gd name="connsiteX0-1199" fmla="*/ 0 w 1225357"/>
              <a:gd name="connsiteY0-1200" fmla="*/ 907947 h 2184429"/>
              <a:gd name="connsiteX1-1201" fmla="*/ 103543 w 1225357"/>
              <a:gd name="connsiteY1-1202" fmla="*/ 247140 h 2184429"/>
              <a:gd name="connsiteX2-1203" fmla="*/ 117167 w 1225357"/>
              <a:gd name="connsiteY2-1204" fmla="*/ 31915 h 2184429"/>
              <a:gd name="connsiteX3-1205" fmla="*/ 372311 w 1225357"/>
              <a:gd name="connsiteY3-1206" fmla="*/ 22196 h 2184429"/>
              <a:gd name="connsiteX4-1207" fmla="*/ 547484 w 1225357"/>
              <a:gd name="connsiteY4-1208" fmla="*/ 446515 h 2184429"/>
              <a:gd name="connsiteX5-1209" fmla="*/ 1065758 w 1225357"/>
              <a:gd name="connsiteY5-1210" fmla="*/ 684533 h 2184429"/>
              <a:gd name="connsiteX6-1211" fmla="*/ 1220347 w 1225357"/>
              <a:gd name="connsiteY6-1212" fmla="*/ 914426 h 2184429"/>
              <a:gd name="connsiteX7-1213" fmla="*/ 1223933 w 1225357"/>
              <a:gd name="connsiteY7-1214" fmla="*/ 1282174 h 2184429"/>
              <a:gd name="connsiteX8-1215" fmla="*/ 1225109 w 1225357"/>
              <a:gd name="connsiteY8-1216" fmla="*/ 1948066 h 2184429"/>
              <a:gd name="connsiteX9-1217" fmla="*/ 1078896 w 1225357"/>
              <a:gd name="connsiteY9-1218" fmla="*/ 2057214 h 2184429"/>
              <a:gd name="connsiteX10-1219" fmla="*/ 819058 w 1225357"/>
              <a:gd name="connsiteY10-1220" fmla="*/ 2119389 h 2184429"/>
              <a:gd name="connsiteX11-1221" fmla="*/ 668955 w 1225357"/>
              <a:gd name="connsiteY11-1222" fmla="*/ 2122064 h 2184429"/>
              <a:gd name="connsiteX12-1223" fmla="*/ 360814 w 1225357"/>
              <a:gd name="connsiteY12-1224" fmla="*/ 2108110 h 2184429"/>
              <a:gd name="connsiteX13-1225" fmla="*/ 276381 w 1225357"/>
              <a:gd name="connsiteY13-1226" fmla="*/ 1766201 h 2184429"/>
              <a:gd name="connsiteX14-1227" fmla="*/ 243544 w 1225357"/>
              <a:gd name="connsiteY14-1228" fmla="*/ 1314786 h 2184429"/>
              <a:gd name="connsiteX15-1229" fmla="*/ 6439 w 1225357"/>
              <a:gd name="connsiteY15-1230" fmla="*/ 1245295 h 2184429"/>
              <a:gd name="connsiteX16-1231" fmla="*/ 0 w 1225357"/>
              <a:gd name="connsiteY16-1232" fmla="*/ 907947 h 2184429"/>
              <a:gd name="connsiteX0-1233" fmla="*/ 0 w 1225357"/>
              <a:gd name="connsiteY0-1234" fmla="*/ 907947 h 2184429"/>
              <a:gd name="connsiteX1-1235" fmla="*/ 103543 w 1225357"/>
              <a:gd name="connsiteY1-1236" fmla="*/ 247140 h 2184429"/>
              <a:gd name="connsiteX2-1237" fmla="*/ 117167 w 1225357"/>
              <a:gd name="connsiteY2-1238" fmla="*/ 31915 h 2184429"/>
              <a:gd name="connsiteX3-1239" fmla="*/ 372311 w 1225357"/>
              <a:gd name="connsiteY3-1240" fmla="*/ 22196 h 2184429"/>
              <a:gd name="connsiteX4-1241" fmla="*/ 458590 w 1225357"/>
              <a:gd name="connsiteY4-1242" fmla="*/ 440036 h 2184429"/>
              <a:gd name="connsiteX5-1243" fmla="*/ 1065758 w 1225357"/>
              <a:gd name="connsiteY5-1244" fmla="*/ 684533 h 2184429"/>
              <a:gd name="connsiteX6-1245" fmla="*/ 1220347 w 1225357"/>
              <a:gd name="connsiteY6-1246" fmla="*/ 914426 h 2184429"/>
              <a:gd name="connsiteX7-1247" fmla="*/ 1223933 w 1225357"/>
              <a:gd name="connsiteY7-1248" fmla="*/ 1282174 h 2184429"/>
              <a:gd name="connsiteX8-1249" fmla="*/ 1225109 w 1225357"/>
              <a:gd name="connsiteY8-1250" fmla="*/ 1948066 h 2184429"/>
              <a:gd name="connsiteX9-1251" fmla="*/ 1078896 w 1225357"/>
              <a:gd name="connsiteY9-1252" fmla="*/ 2057214 h 2184429"/>
              <a:gd name="connsiteX10-1253" fmla="*/ 819058 w 1225357"/>
              <a:gd name="connsiteY10-1254" fmla="*/ 2119389 h 2184429"/>
              <a:gd name="connsiteX11-1255" fmla="*/ 668955 w 1225357"/>
              <a:gd name="connsiteY11-1256" fmla="*/ 2122064 h 2184429"/>
              <a:gd name="connsiteX12-1257" fmla="*/ 360814 w 1225357"/>
              <a:gd name="connsiteY12-1258" fmla="*/ 2108110 h 2184429"/>
              <a:gd name="connsiteX13-1259" fmla="*/ 276381 w 1225357"/>
              <a:gd name="connsiteY13-1260" fmla="*/ 1766201 h 2184429"/>
              <a:gd name="connsiteX14-1261" fmla="*/ 243544 w 1225357"/>
              <a:gd name="connsiteY14-1262" fmla="*/ 1314786 h 2184429"/>
              <a:gd name="connsiteX15-1263" fmla="*/ 6439 w 1225357"/>
              <a:gd name="connsiteY15-1264" fmla="*/ 1245295 h 2184429"/>
              <a:gd name="connsiteX16-1265" fmla="*/ 0 w 1225357"/>
              <a:gd name="connsiteY16-1266" fmla="*/ 907947 h 2184429"/>
              <a:gd name="connsiteX0-1267" fmla="*/ 0 w 1225357"/>
              <a:gd name="connsiteY0-1268" fmla="*/ 907947 h 2184429"/>
              <a:gd name="connsiteX1-1269" fmla="*/ 103543 w 1225357"/>
              <a:gd name="connsiteY1-1270" fmla="*/ 247140 h 2184429"/>
              <a:gd name="connsiteX2-1271" fmla="*/ 117167 w 1225357"/>
              <a:gd name="connsiteY2-1272" fmla="*/ 31915 h 2184429"/>
              <a:gd name="connsiteX3-1273" fmla="*/ 372311 w 1225357"/>
              <a:gd name="connsiteY3-1274" fmla="*/ 22196 h 2184429"/>
              <a:gd name="connsiteX4-1275" fmla="*/ 458590 w 1225357"/>
              <a:gd name="connsiteY4-1276" fmla="*/ 440036 h 2184429"/>
              <a:gd name="connsiteX5-1277" fmla="*/ 948629 w 1225357"/>
              <a:gd name="connsiteY5-1278" fmla="*/ 517819 h 2184429"/>
              <a:gd name="connsiteX6-1279" fmla="*/ 1065758 w 1225357"/>
              <a:gd name="connsiteY6-1280" fmla="*/ 684533 h 2184429"/>
              <a:gd name="connsiteX7-1281" fmla="*/ 1220347 w 1225357"/>
              <a:gd name="connsiteY7-1282" fmla="*/ 914426 h 2184429"/>
              <a:gd name="connsiteX8-1283" fmla="*/ 1223933 w 1225357"/>
              <a:gd name="connsiteY8-1284" fmla="*/ 1282174 h 2184429"/>
              <a:gd name="connsiteX9-1285" fmla="*/ 1225109 w 1225357"/>
              <a:gd name="connsiteY9-1286" fmla="*/ 1948066 h 2184429"/>
              <a:gd name="connsiteX10-1287" fmla="*/ 1078896 w 1225357"/>
              <a:gd name="connsiteY10-1288" fmla="*/ 2057214 h 2184429"/>
              <a:gd name="connsiteX11-1289" fmla="*/ 819058 w 1225357"/>
              <a:gd name="connsiteY11-1290" fmla="*/ 2119389 h 2184429"/>
              <a:gd name="connsiteX12-1291" fmla="*/ 668955 w 1225357"/>
              <a:gd name="connsiteY12-1292" fmla="*/ 2122064 h 2184429"/>
              <a:gd name="connsiteX13-1293" fmla="*/ 360814 w 1225357"/>
              <a:gd name="connsiteY13-1294" fmla="*/ 2108110 h 2184429"/>
              <a:gd name="connsiteX14-1295" fmla="*/ 276381 w 1225357"/>
              <a:gd name="connsiteY14-1296" fmla="*/ 1766201 h 2184429"/>
              <a:gd name="connsiteX15-1297" fmla="*/ 243544 w 1225357"/>
              <a:gd name="connsiteY15-1298" fmla="*/ 1314786 h 2184429"/>
              <a:gd name="connsiteX16-1299" fmla="*/ 6439 w 1225357"/>
              <a:gd name="connsiteY16-1300" fmla="*/ 1245295 h 2184429"/>
              <a:gd name="connsiteX17" fmla="*/ 0 w 1225357"/>
              <a:gd name="connsiteY17" fmla="*/ 907947 h 2184429"/>
              <a:gd name="connsiteX0-1301" fmla="*/ 0 w 1225357"/>
              <a:gd name="connsiteY0-1302" fmla="*/ 907947 h 2184429"/>
              <a:gd name="connsiteX1-1303" fmla="*/ 103543 w 1225357"/>
              <a:gd name="connsiteY1-1304" fmla="*/ 247140 h 2184429"/>
              <a:gd name="connsiteX2-1305" fmla="*/ 117167 w 1225357"/>
              <a:gd name="connsiteY2-1306" fmla="*/ 31915 h 2184429"/>
              <a:gd name="connsiteX3-1307" fmla="*/ 372311 w 1225357"/>
              <a:gd name="connsiteY3-1308" fmla="*/ 22196 h 2184429"/>
              <a:gd name="connsiteX4-1309" fmla="*/ 458590 w 1225357"/>
              <a:gd name="connsiteY4-1310" fmla="*/ 440036 h 2184429"/>
              <a:gd name="connsiteX5-1311" fmla="*/ 976836 w 1225357"/>
              <a:gd name="connsiteY5-1312" fmla="*/ 428534 h 2184429"/>
              <a:gd name="connsiteX6-1313" fmla="*/ 1065758 w 1225357"/>
              <a:gd name="connsiteY6-1314" fmla="*/ 684533 h 2184429"/>
              <a:gd name="connsiteX7-1315" fmla="*/ 1220347 w 1225357"/>
              <a:gd name="connsiteY7-1316" fmla="*/ 914426 h 2184429"/>
              <a:gd name="connsiteX8-1317" fmla="*/ 1223933 w 1225357"/>
              <a:gd name="connsiteY8-1318" fmla="*/ 1282174 h 2184429"/>
              <a:gd name="connsiteX9-1319" fmla="*/ 1225109 w 1225357"/>
              <a:gd name="connsiteY9-1320" fmla="*/ 1948066 h 2184429"/>
              <a:gd name="connsiteX10-1321" fmla="*/ 1078896 w 1225357"/>
              <a:gd name="connsiteY10-1322" fmla="*/ 2057214 h 2184429"/>
              <a:gd name="connsiteX11-1323" fmla="*/ 819058 w 1225357"/>
              <a:gd name="connsiteY11-1324" fmla="*/ 2119389 h 2184429"/>
              <a:gd name="connsiteX12-1325" fmla="*/ 668955 w 1225357"/>
              <a:gd name="connsiteY12-1326" fmla="*/ 2122064 h 2184429"/>
              <a:gd name="connsiteX13-1327" fmla="*/ 360814 w 1225357"/>
              <a:gd name="connsiteY13-1328" fmla="*/ 2108110 h 2184429"/>
              <a:gd name="connsiteX14-1329" fmla="*/ 276381 w 1225357"/>
              <a:gd name="connsiteY14-1330" fmla="*/ 1766201 h 2184429"/>
              <a:gd name="connsiteX15-1331" fmla="*/ 243544 w 1225357"/>
              <a:gd name="connsiteY15-1332" fmla="*/ 1314786 h 2184429"/>
              <a:gd name="connsiteX16-1333" fmla="*/ 6439 w 1225357"/>
              <a:gd name="connsiteY16-1334" fmla="*/ 1245295 h 2184429"/>
              <a:gd name="connsiteX17-1335" fmla="*/ 0 w 1225357"/>
              <a:gd name="connsiteY17-1336" fmla="*/ 907947 h 2184429"/>
              <a:gd name="connsiteX0-1337" fmla="*/ 0 w 1225357"/>
              <a:gd name="connsiteY0-1338" fmla="*/ 907947 h 2184429"/>
              <a:gd name="connsiteX1-1339" fmla="*/ 103543 w 1225357"/>
              <a:gd name="connsiteY1-1340" fmla="*/ 247140 h 2184429"/>
              <a:gd name="connsiteX2-1341" fmla="*/ 117167 w 1225357"/>
              <a:gd name="connsiteY2-1342" fmla="*/ 31915 h 2184429"/>
              <a:gd name="connsiteX3-1343" fmla="*/ 372311 w 1225357"/>
              <a:gd name="connsiteY3-1344" fmla="*/ 22196 h 2184429"/>
              <a:gd name="connsiteX4-1345" fmla="*/ 458590 w 1225357"/>
              <a:gd name="connsiteY4-1346" fmla="*/ 440036 h 2184429"/>
              <a:gd name="connsiteX5-1347" fmla="*/ 976836 w 1225357"/>
              <a:gd name="connsiteY5-1348" fmla="*/ 428534 h 2184429"/>
              <a:gd name="connsiteX6-1349" fmla="*/ 1065758 w 1225357"/>
              <a:gd name="connsiteY6-1350" fmla="*/ 684533 h 2184429"/>
              <a:gd name="connsiteX7-1351" fmla="*/ 1220347 w 1225357"/>
              <a:gd name="connsiteY7-1352" fmla="*/ 914426 h 2184429"/>
              <a:gd name="connsiteX8-1353" fmla="*/ 1223933 w 1225357"/>
              <a:gd name="connsiteY8-1354" fmla="*/ 1282174 h 2184429"/>
              <a:gd name="connsiteX9-1355" fmla="*/ 1225109 w 1225357"/>
              <a:gd name="connsiteY9-1356" fmla="*/ 1948066 h 2184429"/>
              <a:gd name="connsiteX10-1357" fmla="*/ 1078896 w 1225357"/>
              <a:gd name="connsiteY10-1358" fmla="*/ 2057214 h 2184429"/>
              <a:gd name="connsiteX11-1359" fmla="*/ 819058 w 1225357"/>
              <a:gd name="connsiteY11-1360" fmla="*/ 2119389 h 2184429"/>
              <a:gd name="connsiteX12-1361" fmla="*/ 668955 w 1225357"/>
              <a:gd name="connsiteY12-1362" fmla="*/ 2122064 h 2184429"/>
              <a:gd name="connsiteX13-1363" fmla="*/ 360814 w 1225357"/>
              <a:gd name="connsiteY13-1364" fmla="*/ 2108110 h 2184429"/>
              <a:gd name="connsiteX14-1365" fmla="*/ 276381 w 1225357"/>
              <a:gd name="connsiteY14-1366" fmla="*/ 1766201 h 2184429"/>
              <a:gd name="connsiteX15-1367" fmla="*/ 243544 w 1225357"/>
              <a:gd name="connsiteY15-1368" fmla="*/ 1314786 h 2184429"/>
              <a:gd name="connsiteX16-1369" fmla="*/ 6439 w 1225357"/>
              <a:gd name="connsiteY16-1370" fmla="*/ 1245295 h 2184429"/>
              <a:gd name="connsiteX17-1371" fmla="*/ 0 w 1225357"/>
              <a:gd name="connsiteY17-1372" fmla="*/ 907947 h 2184429"/>
              <a:gd name="connsiteX0-1373" fmla="*/ 0 w 1233103"/>
              <a:gd name="connsiteY0-1374" fmla="*/ 907947 h 2184429"/>
              <a:gd name="connsiteX1-1375" fmla="*/ 103543 w 1233103"/>
              <a:gd name="connsiteY1-1376" fmla="*/ 247140 h 2184429"/>
              <a:gd name="connsiteX2-1377" fmla="*/ 117167 w 1233103"/>
              <a:gd name="connsiteY2-1378" fmla="*/ 31915 h 2184429"/>
              <a:gd name="connsiteX3-1379" fmla="*/ 372311 w 1233103"/>
              <a:gd name="connsiteY3-1380" fmla="*/ 22196 h 2184429"/>
              <a:gd name="connsiteX4-1381" fmla="*/ 458590 w 1233103"/>
              <a:gd name="connsiteY4-1382" fmla="*/ 440036 h 2184429"/>
              <a:gd name="connsiteX5-1383" fmla="*/ 976836 w 1233103"/>
              <a:gd name="connsiteY5-1384" fmla="*/ 428534 h 2184429"/>
              <a:gd name="connsiteX6-1385" fmla="*/ 1150379 w 1233103"/>
              <a:gd name="connsiteY6-1386" fmla="*/ 469925 h 2184429"/>
              <a:gd name="connsiteX7-1387" fmla="*/ 1220347 w 1233103"/>
              <a:gd name="connsiteY7-1388" fmla="*/ 914426 h 2184429"/>
              <a:gd name="connsiteX8-1389" fmla="*/ 1223933 w 1233103"/>
              <a:gd name="connsiteY8-1390" fmla="*/ 1282174 h 2184429"/>
              <a:gd name="connsiteX9-1391" fmla="*/ 1225109 w 1233103"/>
              <a:gd name="connsiteY9-1392" fmla="*/ 1948066 h 2184429"/>
              <a:gd name="connsiteX10-1393" fmla="*/ 1078896 w 1233103"/>
              <a:gd name="connsiteY10-1394" fmla="*/ 2057214 h 2184429"/>
              <a:gd name="connsiteX11-1395" fmla="*/ 819058 w 1233103"/>
              <a:gd name="connsiteY11-1396" fmla="*/ 2119389 h 2184429"/>
              <a:gd name="connsiteX12-1397" fmla="*/ 668955 w 1233103"/>
              <a:gd name="connsiteY12-1398" fmla="*/ 2122064 h 2184429"/>
              <a:gd name="connsiteX13-1399" fmla="*/ 360814 w 1233103"/>
              <a:gd name="connsiteY13-1400" fmla="*/ 2108110 h 2184429"/>
              <a:gd name="connsiteX14-1401" fmla="*/ 276381 w 1233103"/>
              <a:gd name="connsiteY14-1402" fmla="*/ 1766201 h 2184429"/>
              <a:gd name="connsiteX15-1403" fmla="*/ 243544 w 1233103"/>
              <a:gd name="connsiteY15-1404" fmla="*/ 1314786 h 2184429"/>
              <a:gd name="connsiteX16-1405" fmla="*/ 6439 w 1233103"/>
              <a:gd name="connsiteY16-1406" fmla="*/ 1245295 h 2184429"/>
              <a:gd name="connsiteX17-1407" fmla="*/ 0 w 1233103"/>
              <a:gd name="connsiteY17-1408" fmla="*/ 907947 h 2184429"/>
              <a:gd name="connsiteX0-1409" fmla="*/ 0 w 1233103"/>
              <a:gd name="connsiteY0-1410" fmla="*/ 907947 h 2184429"/>
              <a:gd name="connsiteX1-1411" fmla="*/ 103543 w 1233103"/>
              <a:gd name="connsiteY1-1412" fmla="*/ 247140 h 2184429"/>
              <a:gd name="connsiteX2-1413" fmla="*/ 117167 w 1233103"/>
              <a:gd name="connsiteY2-1414" fmla="*/ 31915 h 2184429"/>
              <a:gd name="connsiteX3-1415" fmla="*/ 372311 w 1233103"/>
              <a:gd name="connsiteY3-1416" fmla="*/ 22196 h 2184429"/>
              <a:gd name="connsiteX4-1417" fmla="*/ 458590 w 1233103"/>
              <a:gd name="connsiteY4-1418" fmla="*/ 440036 h 2184429"/>
              <a:gd name="connsiteX5-1419" fmla="*/ 976836 w 1233103"/>
              <a:gd name="connsiteY5-1420" fmla="*/ 428534 h 2184429"/>
              <a:gd name="connsiteX6-1421" fmla="*/ 1150379 w 1233103"/>
              <a:gd name="connsiteY6-1422" fmla="*/ 469925 h 2184429"/>
              <a:gd name="connsiteX7-1423" fmla="*/ 1220347 w 1233103"/>
              <a:gd name="connsiteY7-1424" fmla="*/ 914426 h 2184429"/>
              <a:gd name="connsiteX8-1425" fmla="*/ 1223933 w 1233103"/>
              <a:gd name="connsiteY8-1426" fmla="*/ 1282174 h 2184429"/>
              <a:gd name="connsiteX9-1427" fmla="*/ 1225109 w 1233103"/>
              <a:gd name="connsiteY9-1428" fmla="*/ 1948066 h 2184429"/>
              <a:gd name="connsiteX10-1429" fmla="*/ 1078896 w 1233103"/>
              <a:gd name="connsiteY10-1430" fmla="*/ 2057214 h 2184429"/>
              <a:gd name="connsiteX11-1431" fmla="*/ 819058 w 1233103"/>
              <a:gd name="connsiteY11-1432" fmla="*/ 2119389 h 2184429"/>
              <a:gd name="connsiteX12-1433" fmla="*/ 668955 w 1233103"/>
              <a:gd name="connsiteY12-1434" fmla="*/ 2122064 h 2184429"/>
              <a:gd name="connsiteX13-1435" fmla="*/ 360814 w 1233103"/>
              <a:gd name="connsiteY13-1436" fmla="*/ 2108110 h 2184429"/>
              <a:gd name="connsiteX14-1437" fmla="*/ 276381 w 1233103"/>
              <a:gd name="connsiteY14-1438" fmla="*/ 1766201 h 2184429"/>
              <a:gd name="connsiteX15-1439" fmla="*/ 243544 w 1233103"/>
              <a:gd name="connsiteY15-1440" fmla="*/ 1314786 h 2184429"/>
              <a:gd name="connsiteX16-1441" fmla="*/ 6439 w 1233103"/>
              <a:gd name="connsiteY16-1442" fmla="*/ 1245295 h 2184429"/>
              <a:gd name="connsiteX17-1443" fmla="*/ 0 w 1233103"/>
              <a:gd name="connsiteY17-1444" fmla="*/ 907947 h 2184429"/>
              <a:gd name="connsiteX0-1445" fmla="*/ 0 w 1233104"/>
              <a:gd name="connsiteY0-1446" fmla="*/ 907947 h 2184429"/>
              <a:gd name="connsiteX1-1447" fmla="*/ 103543 w 1233104"/>
              <a:gd name="connsiteY1-1448" fmla="*/ 247140 h 2184429"/>
              <a:gd name="connsiteX2-1449" fmla="*/ 117167 w 1233104"/>
              <a:gd name="connsiteY2-1450" fmla="*/ 31915 h 2184429"/>
              <a:gd name="connsiteX3-1451" fmla="*/ 372311 w 1233104"/>
              <a:gd name="connsiteY3-1452" fmla="*/ 22196 h 2184429"/>
              <a:gd name="connsiteX4-1453" fmla="*/ 458590 w 1233104"/>
              <a:gd name="connsiteY4-1454" fmla="*/ 440036 h 2184429"/>
              <a:gd name="connsiteX5-1455" fmla="*/ 976836 w 1233104"/>
              <a:gd name="connsiteY5-1456" fmla="*/ 428534 h 2184429"/>
              <a:gd name="connsiteX6-1457" fmla="*/ 1150379 w 1233104"/>
              <a:gd name="connsiteY6-1458" fmla="*/ 469925 h 2184429"/>
              <a:gd name="connsiteX7-1459" fmla="*/ 1220347 w 1233104"/>
              <a:gd name="connsiteY7-1460" fmla="*/ 914426 h 2184429"/>
              <a:gd name="connsiteX8-1461" fmla="*/ 1223933 w 1233104"/>
              <a:gd name="connsiteY8-1462" fmla="*/ 1282174 h 2184429"/>
              <a:gd name="connsiteX9-1463" fmla="*/ 1225109 w 1233104"/>
              <a:gd name="connsiteY9-1464" fmla="*/ 1948066 h 2184429"/>
              <a:gd name="connsiteX10-1465" fmla="*/ 1078896 w 1233104"/>
              <a:gd name="connsiteY10-1466" fmla="*/ 2057214 h 2184429"/>
              <a:gd name="connsiteX11-1467" fmla="*/ 819058 w 1233104"/>
              <a:gd name="connsiteY11-1468" fmla="*/ 2119389 h 2184429"/>
              <a:gd name="connsiteX12-1469" fmla="*/ 668955 w 1233104"/>
              <a:gd name="connsiteY12-1470" fmla="*/ 2122064 h 2184429"/>
              <a:gd name="connsiteX13-1471" fmla="*/ 360814 w 1233104"/>
              <a:gd name="connsiteY13-1472" fmla="*/ 2108110 h 2184429"/>
              <a:gd name="connsiteX14-1473" fmla="*/ 276381 w 1233104"/>
              <a:gd name="connsiteY14-1474" fmla="*/ 1766201 h 2184429"/>
              <a:gd name="connsiteX15-1475" fmla="*/ 243544 w 1233104"/>
              <a:gd name="connsiteY15-1476" fmla="*/ 1314786 h 2184429"/>
              <a:gd name="connsiteX16-1477" fmla="*/ 6439 w 1233104"/>
              <a:gd name="connsiteY16-1478" fmla="*/ 1245295 h 2184429"/>
              <a:gd name="connsiteX17-1479" fmla="*/ 0 w 1233104"/>
              <a:gd name="connsiteY17-1480" fmla="*/ 907947 h 2184429"/>
              <a:gd name="connsiteX0-1481" fmla="*/ 0 w 1269394"/>
              <a:gd name="connsiteY0-1482" fmla="*/ 907947 h 2184429"/>
              <a:gd name="connsiteX1-1483" fmla="*/ 103543 w 1269394"/>
              <a:gd name="connsiteY1-1484" fmla="*/ 247140 h 2184429"/>
              <a:gd name="connsiteX2-1485" fmla="*/ 117167 w 1269394"/>
              <a:gd name="connsiteY2-1486" fmla="*/ 31915 h 2184429"/>
              <a:gd name="connsiteX3-1487" fmla="*/ 372311 w 1269394"/>
              <a:gd name="connsiteY3-1488" fmla="*/ 22196 h 2184429"/>
              <a:gd name="connsiteX4-1489" fmla="*/ 458590 w 1269394"/>
              <a:gd name="connsiteY4-1490" fmla="*/ 440036 h 2184429"/>
              <a:gd name="connsiteX5-1491" fmla="*/ 976836 w 1269394"/>
              <a:gd name="connsiteY5-1492" fmla="*/ 428534 h 2184429"/>
              <a:gd name="connsiteX6-1493" fmla="*/ 1210212 w 1269394"/>
              <a:gd name="connsiteY6-1494" fmla="*/ 454538 h 2184429"/>
              <a:gd name="connsiteX7-1495" fmla="*/ 1220347 w 1269394"/>
              <a:gd name="connsiteY7-1496" fmla="*/ 914426 h 2184429"/>
              <a:gd name="connsiteX8-1497" fmla="*/ 1223933 w 1269394"/>
              <a:gd name="connsiteY8-1498" fmla="*/ 1282174 h 2184429"/>
              <a:gd name="connsiteX9-1499" fmla="*/ 1225109 w 1269394"/>
              <a:gd name="connsiteY9-1500" fmla="*/ 1948066 h 2184429"/>
              <a:gd name="connsiteX10-1501" fmla="*/ 1078896 w 1269394"/>
              <a:gd name="connsiteY10-1502" fmla="*/ 2057214 h 2184429"/>
              <a:gd name="connsiteX11-1503" fmla="*/ 819058 w 1269394"/>
              <a:gd name="connsiteY11-1504" fmla="*/ 2119389 h 2184429"/>
              <a:gd name="connsiteX12-1505" fmla="*/ 668955 w 1269394"/>
              <a:gd name="connsiteY12-1506" fmla="*/ 2122064 h 2184429"/>
              <a:gd name="connsiteX13-1507" fmla="*/ 360814 w 1269394"/>
              <a:gd name="connsiteY13-1508" fmla="*/ 2108110 h 2184429"/>
              <a:gd name="connsiteX14-1509" fmla="*/ 276381 w 1269394"/>
              <a:gd name="connsiteY14-1510" fmla="*/ 1766201 h 2184429"/>
              <a:gd name="connsiteX15-1511" fmla="*/ 243544 w 1269394"/>
              <a:gd name="connsiteY15-1512" fmla="*/ 1314786 h 2184429"/>
              <a:gd name="connsiteX16-1513" fmla="*/ 6439 w 1269394"/>
              <a:gd name="connsiteY16-1514" fmla="*/ 1245295 h 2184429"/>
              <a:gd name="connsiteX17-1515" fmla="*/ 0 w 1269394"/>
              <a:gd name="connsiteY17-1516" fmla="*/ 907947 h 2184429"/>
              <a:gd name="connsiteX0-1517" fmla="*/ 0 w 1269394"/>
              <a:gd name="connsiteY0-1518" fmla="*/ 907947 h 2184429"/>
              <a:gd name="connsiteX1-1519" fmla="*/ 103543 w 1269394"/>
              <a:gd name="connsiteY1-1520" fmla="*/ 247140 h 2184429"/>
              <a:gd name="connsiteX2-1521" fmla="*/ 117167 w 1269394"/>
              <a:gd name="connsiteY2-1522" fmla="*/ 31915 h 2184429"/>
              <a:gd name="connsiteX3-1523" fmla="*/ 372311 w 1269394"/>
              <a:gd name="connsiteY3-1524" fmla="*/ 22196 h 2184429"/>
              <a:gd name="connsiteX4-1525" fmla="*/ 458590 w 1269394"/>
              <a:gd name="connsiteY4-1526" fmla="*/ 440036 h 2184429"/>
              <a:gd name="connsiteX5-1527" fmla="*/ 976836 w 1269394"/>
              <a:gd name="connsiteY5-1528" fmla="*/ 428534 h 2184429"/>
              <a:gd name="connsiteX6-1529" fmla="*/ 1210212 w 1269394"/>
              <a:gd name="connsiteY6-1530" fmla="*/ 454538 h 2184429"/>
              <a:gd name="connsiteX7-1531" fmla="*/ 1220347 w 1269394"/>
              <a:gd name="connsiteY7-1532" fmla="*/ 914426 h 2184429"/>
              <a:gd name="connsiteX8-1533" fmla="*/ 1223933 w 1269394"/>
              <a:gd name="connsiteY8-1534" fmla="*/ 1282174 h 2184429"/>
              <a:gd name="connsiteX9-1535" fmla="*/ 1225109 w 1269394"/>
              <a:gd name="connsiteY9-1536" fmla="*/ 1948066 h 2184429"/>
              <a:gd name="connsiteX10-1537" fmla="*/ 1078896 w 1269394"/>
              <a:gd name="connsiteY10-1538" fmla="*/ 2057214 h 2184429"/>
              <a:gd name="connsiteX11-1539" fmla="*/ 819058 w 1269394"/>
              <a:gd name="connsiteY11-1540" fmla="*/ 2119389 h 2184429"/>
              <a:gd name="connsiteX12-1541" fmla="*/ 668955 w 1269394"/>
              <a:gd name="connsiteY12-1542" fmla="*/ 2122064 h 2184429"/>
              <a:gd name="connsiteX13-1543" fmla="*/ 360814 w 1269394"/>
              <a:gd name="connsiteY13-1544" fmla="*/ 2108110 h 2184429"/>
              <a:gd name="connsiteX14-1545" fmla="*/ 276381 w 1269394"/>
              <a:gd name="connsiteY14-1546" fmla="*/ 1766201 h 2184429"/>
              <a:gd name="connsiteX15-1547" fmla="*/ 243544 w 1269394"/>
              <a:gd name="connsiteY15-1548" fmla="*/ 1314786 h 2184429"/>
              <a:gd name="connsiteX16-1549" fmla="*/ 6439 w 1269394"/>
              <a:gd name="connsiteY16-1550" fmla="*/ 1245295 h 2184429"/>
              <a:gd name="connsiteX17-1551" fmla="*/ 0 w 1269394"/>
              <a:gd name="connsiteY17-1552" fmla="*/ 907947 h 2184429"/>
              <a:gd name="connsiteX0-1553" fmla="*/ 0 w 1269394"/>
              <a:gd name="connsiteY0-1554" fmla="*/ 907947 h 2184429"/>
              <a:gd name="connsiteX1-1555" fmla="*/ 103543 w 1269394"/>
              <a:gd name="connsiteY1-1556" fmla="*/ 247140 h 2184429"/>
              <a:gd name="connsiteX2-1557" fmla="*/ 117167 w 1269394"/>
              <a:gd name="connsiteY2-1558" fmla="*/ 31915 h 2184429"/>
              <a:gd name="connsiteX3-1559" fmla="*/ 372311 w 1269394"/>
              <a:gd name="connsiteY3-1560" fmla="*/ 22196 h 2184429"/>
              <a:gd name="connsiteX4-1561" fmla="*/ 458590 w 1269394"/>
              <a:gd name="connsiteY4-1562" fmla="*/ 440036 h 2184429"/>
              <a:gd name="connsiteX5-1563" fmla="*/ 976836 w 1269394"/>
              <a:gd name="connsiteY5-1564" fmla="*/ 428534 h 2184429"/>
              <a:gd name="connsiteX6-1565" fmla="*/ 1210212 w 1269394"/>
              <a:gd name="connsiteY6-1566" fmla="*/ 454538 h 2184429"/>
              <a:gd name="connsiteX7-1567" fmla="*/ 1220347 w 1269394"/>
              <a:gd name="connsiteY7-1568" fmla="*/ 914426 h 2184429"/>
              <a:gd name="connsiteX8-1569" fmla="*/ 1223933 w 1269394"/>
              <a:gd name="connsiteY8-1570" fmla="*/ 1282174 h 2184429"/>
              <a:gd name="connsiteX9-1571" fmla="*/ 1225109 w 1269394"/>
              <a:gd name="connsiteY9-1572" fmla="*/ 1948066 h 2184429"/>
              <a:gd name="connsiteX10-1573" fmla="*/ 1078896 w 1269394"/>
              <a:gd name="connsiteY10-1574" fmla="*/ 2057214 h 2184429"/>
              <a:gd name="connsiteX11-1575" fmla="*/ 819058 w 1269394"/>
              <a:gd name="connsiteY11-1576" fmla="*/ 2119389 h 2184429"/>
              <a:gd name="connsiteX12-1577" fmla="*/ 668955 w 1269394"/>
              <a:gd name="connsiteY12-1578" fmla="*/ 2122064 h 2184429"/>
              <a:gd name="connsiteX13-1579" fmla="*/ 360814 w 1269394"/>
              <a:gd name="connsiteY13-1580" fmla="*/ 2108110 h 2184429"/>
              <a:gd name="connsiteX14-1581" fmla="*/ 276381 w 1269394"/>
              <a:gd name="connsiteY14-1582" fmla="*/ 1766201 h 2184429"/>
              <a:gd name="connsiteX15-1583" fmla="*/ 243544 w 1269394"/>
              <a:gd name="connsiteY15-1584" fmla="*/ 1314786 h 2184429"/>
              <a:gd name="connsiteX16-1585" fmla="*/ 6439 w 1269394"/>
              <a:gd name="connsiteY16-1586" fmla="*/ 1245295 h 2184429"/>
              <a:gd name="connsiteX17-1587" fmla="*/ 0 w 1269394"/>
              <a:gd name="connsiteY17-1588" fmla="*/ 907947 h 2184429"/>
              <a:gd name="connsiteX0-1589" fmla="*/ 0 w 1234303"/>
              <a:gd name="connsiteY0-1590" fmla="*/ 907947 h 2184429"/>
              <a:gd name="connsiteX1-1591" fmla="*/ 103543 w 1234303"/>
              <a:gd name="connsiteY1-1592" fmla="*/ 247140 h 2184429"/>
              <a:gd name="connsiteX2-1593" fmla="*/ 117167 w 1234303"/>
              <a:gd name="connsiteY2-1594" fmla="*/ 31915 h 2184429"/>
              <a:gd name="connsiteX3-1595" fmla="*/ 372311 w 1234303"/>
              <a:gd name="connsiteY3-1596" fmla="*/ 22196 h 2184429"/>
              <a:gd name="connsiteX4-1597" fmla="*/ 458590 w 1234303"/>
              <a:gd name="connsiteY4-1598" fmla="*/ 440036 h 2184429"/>
              <a:gd name="connsiteX5-1599" fmla="*/ 976836 w 1234303"/>
              <a:gd name="connsiteY5-1600" fmla="*/ 428534 h 2184429"/>
              <a:gd name="connsiteX6-1601" fmla="*/ 1210212 w 1234303"/>
              <a:gd name="connsiteY6-1602" fmla="*/ 454538 h 2184429"/>
              <a:gd name="connsiteX7-1603" fmla="*/ 1220347 w 1234303"/>
              <a:gd name="connsiteY7-1604" fmla="*/ 914426 h 2184429"/>
              <a:gd name="connsiteX8-1605" fmla="*/ 1223933 w 1234303"/>
              <a:gd name="connsiteY8-1606" fmla="*/ 1282174 h 2184429"/>
              <a:gd name="connsiteX9-1607" fmla="*/ 1225109 w 1234303"/>
              <a:gd name="connsiteY9-1608" fmla="*/ 1948066 h 2184429"/>
              <a:gd name="connsiteX10-1609" fmla="*/ 1078896 w 1234303"/>
              <a:gd name="connsiteY10-1610" fmla="*/ 2057214 h 2184429"/>
              <a:gd name="connsiteX11-1611" fmla="*/ 819058 w 1234303"/>
              <a:gd name="connsiteY11-1612" fmla="*/ 2119389 h 2184429"/>
              <a:gd name="connsiteX12-1613" fmla="*/ 668955 w 1234303"/>
              <a:gd name="connsiteY12-1614" fmla="*/ 2122064 h 2184429"/>
              <a:gd name="connsiteX13-1615" fmla="*/ 360814 w 1234303"/>
              <a:gd name="connsiteY13-1616" fmla="*/ 2108110 h 2184429"/>
              <a:gd name="connsiteX14-1617" fmla="*/ 276381 w 1234303"/>
              <a:gd name="connsiteY14-1618" fmla="*/ 1766201 h 2184429"/>
              <a:gd name="connsiteX15-1619" fmla="*/ 243544 w 1234303"/>
              <a:gd name="connsiteY15-1620" fmla="*/ 1314786 h 2184429"/>
              <a:gd name="connsiteX16-1621" fmla="*/ 6439 w 1234303"/>
              <a:gd name="connsiteY16-1622" fmla="*/ 1245295 h 2184429"/>
              <a:gd name="connsiteX17-1623" fmla="*/ 0 w 1234303"/>
              <a:gd name="connsiteY17-1624" fmla="*/ 907947 h 2184429"/>
              <a:gd name="connsiteX0-1625" fmla="*/ 0 w 1234303"/>
              <a:gd name="connsiteY0-1626" fmla="*/ 907947 h 2170382"/>
              <a:gd name="connsiteX1-1627" fmla="*/ 103543 w 1234303"/>
              <a:gd name="connsiteY1-1628" fmla="*/ 247140 h 2170382"/>
              <a:gd name="connsiteX2-1629" fmla="*/ 117167 w 1234303"/>
              <a:gd name="connsiteY2-1630" fmla="*/ 31915 h 2170382"/>
              <a:gd name="connsiteX3-1631" fmla="*/ 372311 w 1234303"/>
              <a:gd name="connsiteY3-1632" fmla="*/ 22196 h 2170382"/>
              <a:gd name="connsiteX4-1633" fmla="*/ 458590 w 1234303"/>
              <a:gd name="connsiteY4-1634" fmla="*/ 440036 h 2170382"/>
              <a:gd name="connsiteX5-1635" fmla="*/ 976836 w 1234303"/>
              <a:gd name="connsiteY5-1636" fmla="*/ 428534 h 2170382"/>
              <a:gd name="connsiteX6-1637" fmla="*/ 1210212 w 1234303"/>
              <a:gd name="connsiteY6-1638" fmla="*/ 454538 h 2170382"/>
              <a:gd name="connsiteX7-1639" fmla="*/ 1220347 w 1234303"/>
              <a:gd name="connsiteY7-1640" fmla="*/ 914426 h 2170382"/>
              <a:gd name="connsiteX8-1641" fmla="*/ 1223933 w 1234303"/>
              <a:gd name="connsiteY8-1642" fmla="*/ 1282174 h 2170382"/>
              <a:gd name="connsiteX9-1643" fmla="*/ 1225109 w 1234303"/>
              <a:gd name="connsiteY9-1644" fmla="*/ 1948066 h 2170382"/>
              <a:gd name="connsiteX10-1645" fmla="*/ 1078896 w 1234303"/>
              <a:gd name="connsiteY10-1646" fmla="*/ 2057214 h 2170382"/>
              <a:gd name="connsiteX11-1647" fmla="*/ 878037 w 1234303"/>
              <a:gd name="connsiteY11-1648" fmla="*/ 2102382 h 2170382"/>
              <a:gd name="connsiteX12-1649" fmla="*/ 668955 w 1234303"/>
              <a:gd name="connsiteY12-1650" fmla="*/ 2122064 h 2170382"/>
              <a:gd name="connsiteX13-1651" fmla="*/ 360814 w 1234303"/>
              <a:gd name="connsiteY13-1652" fmla="*/ 2108110 h 2170382"/>
              <a:gd name="connsiteX14-1653" fmla="*/ 276381 w 1234303"/>
              <a:gd name="connsiteY14-1654" fmla="*/ 1766201 h 2170382"/>
              <a:gd name="connsiteX15-1655" fmla="*/ 243544 w 1234303"/>
              <a:gd name="connsiteY15-1656" fmla="*/ 1314786 h 2170382"/>
              <a:gd name="connsiteX16-1657" fmla="*/ 6439 w 1234303"/>
              <a:gd name="connsiteY16-1658" fmla="*/ 1245295 h 2170382"/>
              <a:gd name="connsiteX17-1659" fmla="*/ 0 w 1234303"/>
              <a:gd name="connsiteY17-1660" fmla="*/ 907947 h 2170382"/>
              <a:gd name="connsiteX0-1661" fmla="*/ 0 w 1234303"/>
              <a:gd name="connsiteY0-1662" fmla="*/ 907947 h 2122064"/>
              <a:gd name="connsiteX1-1663" fmla="*/ 103543 w 1234303"/>
              <a:gd name="connsiteY1-1664" fmla="*/ 247140 h 2122064"/>
              <a:gd name="connsiteX2-1665" fmla="*/ 117167 w 1234303"/>
              <a:gd name="connsiteY2-1666" fmla="*/ 31915 h 2122064"/>
              <a:gd name="connsiteX3-1667" fmla="*/ 372311 w 1234303"/>
              <a:gd name="connsiteY3-1668" fmla="*/ 22196 h 2122064"/>
              <a:gd name="connsiteX4-1669" fmla="*/ 458590 w 1234303"/>
              <a:gd name="connsiteY4-1670" fmla="*/ 440036 h 2122064"/>
              <a:gd name="connsiteX5-1671" fmla="*/ 976836 w 1234303"/>
              <a:gd name="connsiteY5-1672" fmla="*/ 428534 h 2122064"/>
              <a:gd name="connsiteX6-1673" fmla="*/ 1210212 w 1234303"/>
              <a:gd name="connsiteY6-1674" fmla="*/ 454538 h 2122064"/>
              <a:gd name="connsiteX7-1675" fmla="*/ 1220347 w 1234303"/>
              <a:gd name="connsiteY7-1676" fmla="*/ 914426 h 2122064"/>
              <a:gd name="connsiteX8-1677" fmla="*/ 1223933 w 1234303"/>
              <a:gd name="connsiteY8-1678" fmla="*/ 1282174 h 2122064"/>
              <a:gd name="connsiteX9-1679" fmla="*/ 1225109 w 1234303"/>
              <a:gd name="connsiteY9-1680" fmla="*/ 1948066 h 2122064"/>
              <a:gd name="connsiteX10-1681" fmla="*/ 1078896 w 1234303"/>
              <a:gd name="connsiteY10-1682" fmla="*/ 2057214 h 2122064"/>
              <a:gd name="connsiteX11-1683" fmla="*/ 668955 w 1234303"/>
              <a:gd name="connsiteY11-1684" fmla="*/ 2122064 h 2122064"/>
              <a:gd name="connsiteX12-1685" fmla="*/ 360814 w 1234303"/>
              <a:gd name="connsiteY12-1686" fmla="*/ 2108110 h 2122064"/>
              <a:gd name="connsiteX13-1687" fmla="*/ 276381 w 1234303"/>
              <a:gd name="connsiteY13-1688" fmla="*/ 1766201 h 2122064"/>
              <a:gd name="connsiteX14-1689" fmla="*/ 243544 w 1234303"/>
              <a:gd name="connsiteY14-1690" fmla="*/ 1314786 h 2122064"/>
              <a:gd name="connsiteX15-1691" fmla="*/ 6439 w 1234303"/>
              <a:gd name="connsiteY15-1692" fmla="*/ 1245295 h 2122064"/>
              <a:gd name="connsiteX16-1693" fmla="*/ 0 w 1234303"/>
              <a:gd name="connsiteY16-1694" fmla="*/ 907947 h 2122064"/>
              <a:gd name="connsiteX0-1695" fmla="*/ 0 w 1234303"/>
              <a:gd name="connsiteY0-1696" fmla="*/ 907947 h 2127365"/>
              <a:gd name="connsiteX1-1697" fmla="*/ 103543 w 1234303"/>
              <a:gd name="connsiteY1-1698" fmla="*/ 247140 h 2127365"/>
              <a:gd name="connsiteX2-1699" fmla="*/ 117167 w 1234303"/>
              <a:gd name="connsiteY2-1700" fmla="*/ 31915 h 2127365"/>
              <a:gd name="connsiteX3-1701" fmla="*/ 372311 w 1234303"/>
              <a:gd name="connsiteY3-1702" fmla="*/ 22196 h 2127365"/>
              <a:gd name="connsiteX4-1703" fmla="*/ 458590 w 1234303"/>
              <a:gd name="connsiteY4-1704" fmla="*/ 440036 h 2127365"/>
              <a:gd name="connsiteX5-1705" fmla="*/ 976836 w 1234303"/>
              <a:gd name="connsiteY5-1706" fmla="*/ 428534 h 2127365"/>
              <a:gd name="connsiteX6-1707" fmla="*/ 1210212 w 1234303"/>
              <a:gd name="connsiteY6-1708" fmla="*/ 454538 h 2127365"/>
              <a:gd name="connsiteX7-1709" fmla="*/ 1220347 w 1234303"/>
              <a:gd name="connsiteY7-1710" fmla="*/ 914426 h 2127365"/>
              <a:gd name="connsiteX8-1711" fmla="*/ 1223933 w 1234303"/>
              <a:gd name="connsiteY8-1712" fmla="*/ 1282174 h 2127365"/>
              <a:gd name="connsiteX9-1713" fmla="*/ 1225109 w 1234303"/>
              <a:gd name="connsiteY9-1714" fmla="*/ 1948066 h 2127365"/>
              <a:gd name="connsiteX10-1715" fmla="*/ 1078896 w 1234303"/>
              <a:gd name="connsiteY10-1716" fmla="*/ 2057214 h 2127365"/>
              <a:gd name="connsiteX11-1717" fmla="*/ 810223 w 1234303"/>
              <a:gd name="connsiteY11-1718" fmla="*/ 2127365 h 2127365"/>
              <a:gd name="connsiteX12-1719" fmla="*/ 360814 w 1234303"/>
              <a:gd name="connsiteY12-1720" fmla="*/ 2108110 h 2127365"/>
              <a:gd name="connsiteX13-1721" fmla="*/ 276381 w 1234303"/>
              <a:gd name="connsiteY13-1722" fmla="*/ 1766201 h 2127365"/>
              <a:gd name="connsiteX14-1723" fmla="*/ 243544 w 1234303"/>
              <a:gd name="connsiteY14-1724" fmla="*/ 1314786 h 2127365"/>
              <a:gd name="connsiteX15-1725" fmla="*/ 6439 w 1234303"/>
              <a:gd name="connsiteY15-1726" fmla="*/ 1245295 h 2127365"/>
              <a:gd name="connsiteX16-1727" fmla="*/ 0 w 1234303"/>
              <a:gd name="connsiteY16-1728" fmla="*/ 907947 h 2127365"/>
              <a:gd name="connsiteX0-1729" fmla="*/ 0 w 1234303"/>
              <a:gd name="connsiteY0-1730" fmla="*/ 907947 h 2127365"/>
              <a:gd name="connsiteX1-1731" fmla="*/ 103543 w 1234303"/>
              <a:gd name="connsiteY1-1732" fmla="*/ 247140 h 2127365"/>
              <a:gd name="connsiteX2-1733" fmla="*/ 117167 w 1234303"/>
              <a:gd name="connsiteY2-1734" fmla="*/ 31915 h 2127365"/>
              <a:gd name="connsiteX3-1735" fmla="*/ 372311 w 1234303"/>
              <a:gd name="connsiteY3-1736" fmla="*/ 22196 h 2127365"/>
              <a:gd name="connsiteX4-1737" fmla="*/ 458590 w 1234303"/>
              <a:gd name="connsiteY4-1738" fmla="*/ 440036 h 2127365"/>
              <a:gd name="connsiteX5-1739" fmla="*/ 976836 w 1234303"/>
              <a:gd name="connsiteY5-1740" fmla="*/ 428534 h 2127365"/>
              <a:gd name="connsiteX6-1741" fmla="*/ 1210212 w 1234303"/>
              <a:gd name="connsiteY6-1742" fmla="*/ 454538 h 2127365"/>
              <a:gd name="connsiteX7-1743" fmla="*/ 1220347 w 1234303"/>
              <a:gd name="connsiteY7-1744" fmla="*/ 914426 h 2127365"/>
              <a:gd name="connsiteX8-1745" fmla="*/ 1223933 w 1234303"/>
              <a:gd name="connsiteY8-1746" fmla="*/ 1282174 h 2127365"/>
              <a:gd name="connsiteX9-1747" fmla="*/ 1225109 w 1234303"/>
              <a:gd name="connsiteY9-1748" fmla="*/ 1948066 h 2127365"/>
              <a:gd name="connsiteX10-1749" fmla="*/ 1078896 w 1234303"/>
              <a:gd name="connsiteY10-1750" fmla="*/ 2106246 h 2127365"/>
              <a:gd name="connsiteX11-1751" fmla="*/ 810223 w 1234303"/>
              <a:gd name="connsiteY11-1752" fmla="*/ 2127365 h 2127365"/>
              <a:gd name="connsiteX12-1753" fmla="*/ 360814 w 1234303"/>
              <a:gd name="connsiteY12-1754" fmla="*/ 2108110 h 2127365"/>
              <a:gd name="connsiteX13-1755" fmla="*/ 276381 w 1234303"/>
              <a:gd name="connsiteY13-1756" fmla="*/ 1766201 h 2127365"/>
              <a:gd name="connsiteX14-1757" fmla="*/ 243544 w 1234303"/>
              <a:gd name="connsiteY14-1758" fmla="*/ 1314786 h 2127365"/>
              <a:gd name="connsiteX15-1759" fmla="*/ 6439 w 1234303"/>
              <a:gd name="connsiteY15-1760" fmla="*/ 1245295 h 2127365"/>
              <a:gd name="connsiteX16-1761" fmla="*/ 0 w 1234303"/>
              <a:gd name="connsiteY16-1762" fmla="*/ 907947 h 2127365"/>
              <a:gd name="connsiteX0-1763" fmla="*/ 0 w 1234303"/>
              <a:gd name="connsiteY0-1764" fmla="*/ 907947 h 2139629"/>
              <a:gd name="connsiteX1-1765" fmla="*/ 103543 w 1234303"/>
              <a:gd name="connsiteY1-1766" fmla="*/ 247140 h 2139629"/>
              <a:gd name="connsiteX2-1767" fmla="*/ 117167 w 1234303"/>
              <a:gd name="connsiteY2-1768" fmla="*/ 31915 h 2139629"/>
              <a:gd name="connsiteX3-1769" fmla="*/ 372311 w 1234303"/>
              <a:gd name="connsiteY3-1770" fmla="*/ 22196 h 2139629"/>
              <a:gd name="connsiteX4-1771" fmla="*/ 458590 w 1234303"/>
              <a:gd name="connsiteY4-1772" fmla="*/ 440036 h 2139629"/>
              <a:gd name="connsiteX5-1773" fmla="*/ 976836 w 1234303"/>
              <a:gd name="connsiteY5-1774" fmla="*/ 428534 h 2139629"/>
              <a:gd name="connsiteX6-1775" fmla="*/ 1210212 w 1234303"/>
              <a:gd name="connsiteY6-1776" fmla="*/ 454538 h 2139629"/>
              <a:gd name="connsiteX7-1777" fmla="*/ 1220347 w 1234303"/>
              <a:gd name="connsiteY7-1778" fmla="*/ 914426 h 2139629"/>
              <a:gd name="connsiteX8-1779" fmla="*/ 1223933 w 1234303"/>
              <a:gd name="connsiteY8-1780" fmla="*/ 1282174 h 2139629"/>
              <a:gd name="connsiteX9-1781" fmla="*/ 1225109 w 1234303"/>
              <a:gd name="connsiteY9-1782" fmla="*/ 1948066 h 2139629"/>
              <a:gd name="connsiteX10-1783" fmla="*/ 1078896 w 1234303"/>
              <a:gd name="connsiteY10-1784" fmla="*/ 2106246 h 2139629"/>
              <a:gd name="connsiteX11-1785" fmla="*/ 360814 w 1234303"/>
              <a:gd name="connsiteY11-1786" fmla="*/ 2108110 h 2139629"/>
              <a:gd name="connsiteX12-1787" fmla="*/ 276381 w 1234303"/>
              <a:gd name="connsiteY12-1788" fmla="*/ 1766201 h 2139629"/>
              <a:gd name="connsiteX13-1789" fmla="*/ 243544 w 1234303"/>
              <a:gd name="connsiteY13-1790" fmla="*/ 1314786 h 2139629"/>
              <a:gd name="connsiteX14-1791" fmla="*/ 6439 w 1234303"/>
              <a:gd name="connsiteY14-1792" fmla="*/ 1245295 h 2139629"/>
              <a:gd name="connsiteX15-1793" fmla="*/ 0 w 1234303"/>
              <a:gd name="connsiteY15-1794" fmla="*/ 907947 h 2139629"/>
              <a:gd name="connsiteX0-1795" fmla="*/ 0 w 1234303"/>
              <a:gd name="connsiteY0-1796" fmla="*/ 907947 h 2172558"/>
              <a:gd name="connsiteX1-1797" fmla="*/ 103543 w 1234303"/>
              <a:gd name="connsiteY1-1798" fmla="*/ 247140 h 2172558"/>
              <a:gd name="connsiteX2-1799" fmla="*/ 117167 w 1234303"/>
              <a:gd name="connsiteY2-1800" fmla="*/ 31915 h 2172558"/>
              <a:gd name="connsiteX3-1801" fmla="*/ 372311 w 1234303"/>
              <a:gd name="connsiteY3-1802" fmla="*/ 22196 h 2172558"/>
              <a:gd name="connsiteX4-1803" fmla="*/ 458590 w 1234303"/>
              <a:gd name="connsiteY4-1804" fmla="*/ 440036 h 2172558"/>
              <a:gd name="connsiteX5-1805" fmla="*/ 976836 w 1234303"/>
              <a:gd name="connsiteY5-1806" fmla="*/ 428534 h 2172558"/>
              <a:gd name="connsiteX6-1807" fmla="*/ 1210212 w 1234303"/>
              <a:gd name="connsiteY6-1808" fmla="*/ 454538 h 2172558"/>
              <a:gd name="connsiteX7-1809" fmla="*/ 1220347 w 1234303"/>
              <a:gd name="connsiteY7-1810" fmla="*/ 914426 h 2172558"/>
              <a:gd name="connsiteX8-1811" fmla="*/ 1223933 w 1234303"/>
              <a:gd name="connsiteY8-1812" fmla="*/ 1282174 h 2172558"/>
              <a:gd name="connsiteX9-1813" fmla="*/ 1225109 w 1234303"/>
              <a:gd name="connsiteY9-1814" fmla="*/ 1948066 h 2172558"/>
              <a:gd name="connsiteX10-1815" fmla="*/ 1078896 w 1234303"/>
              <a:gd name="connsiteY10-1816" fmla="*/ 2106246 h 2172558"/>
              <a:gd name="connsiteX11-1817" fmla="*/ 360814 w 1234303"/>
              <a:gd name="connsiteY11-1818" fmla="*/ 2108110 h 2172558"/>
              <a:gd name="connsiteX12-1819" fmla="*/ 243544 w 1234303"/>
              <a:gd name="connsiteY12-1820" fmla="*/ 1314786 h 2172558"/>
              <a:gd name="connsiteX13-1821" fmla="*/ 6439 w 1234303"/>
              <a:gd name="connsiteY13-1822" fmla="*/ 1245295 h 2172558"/>
              <a:gd name="connsiteX14-1823" fmla="*/ 0 w 1234303"/>
              <a:gd name="connsiteY14-1824" fmla="*/ 907947 h 2172558"/>
              <a:gd name="connsiteX0-1825" fmla="*/ 0 w 1234303"/>
              <a:gd name="connsiteY0-1826" fmla="*/ 907947 h 2172558"/>
              <a:gd name="connsiteX1-1827" fmla="*/ 103543 w 1234303"/>
              <a:gd name="connsiteY1-1828" fmla="*/ 247140 h 2172558"/>
              <a:gd name="connsiteX2-1829" fmla="*/ 117167 w 1234303"/>
              <a:gd name="connsiteY2-1830" fmla="*/ 31915 h 2172558"/>
              <a:gd name="connsiteX3-1831" fmla="*/ 372311 w 1234303"/>
              <a:gd name="connsiteY3-1832" fmla="*/ 22196 h 2172558"/>
              <a:gd name="connsiteX4-1833" fmla="*/ 458590 w 1234303"/>
              <a:gd name="connsiteY4-1834" fmla="*/ 440036 h 2172558"/>
              <a:gd name="connsiteX5-1835" fmla="*/ 976836 w 1234303"/>
              <a:gd name="connsiteY5-1836" fmla="*/ 428534 h 2172558"/>
              <a:gd name="connsiteX6-1837" fmla="*/ 1210212 w 1234303"/>
              <a:gd name="connsiteY6-1838" fmla="*/ 454538 h 2172558"/>
              <a:gd name="connsiteX7-1839" fmla="*/ 1220347 w 1234303"/>
              <a:gd name="connsiteY7-1840" fmla="*/ 914426 h 2172558"/>
              <a:gd name="connsiteX8-1841" fmla="*/ 1223933 w 1234303"/>
              <a:gd name="connsiteY8-1842" fmla="*/ 1282174 h 2172558"/>
              <a:gd name="connsiteX9-1843" fmla="*/ 1225109 w 1234303"/>
              <a:gd name="connsiteY9-1844" fmla="*/ 1948066 h 2172558"/>
              <a:gd name="connsiteX10-1845" fmla="*/ 1078896 w 1234303"/>
              <a:gd name="connsiteY10-1846" fmla="*/ 2106246 h 2172558"/>
              <a:gd name="connsiteX11-1847" fmla="*/ 360814 w 1234303"/>
              <a:gd name="connsiteY11-1848" fmla="*/ 2108110 h 2172558"/>
              <a:gd name="connsiteX12-1849" fmla="*/ 243544 w 1234303"/>
              <a:gd name="connsiteY12-1850" fmla="*/ 1314786 h 2172558"/>
              <a:gd name="connsiteX13-1851" fmla="*/ 6439 w 1234303"/>
              <a:gd name="connsiteY13-1852" fmla="*/ 1245295 h 2172558"/>
              <a:gd name="connsiteX14-1853" fmla="*/ 0 w 1234303"/>
              <a:gd name="connsiteY14-1854" fmla="*/ 907947 h 2172558"/>
              <a:gd name="connsiteX0-1855" fmla="*/ 0 w 1234303"/>
              <a:gd name="connsiteY0-1856" fmla="*/ 907947 h 2124753"/>
              <a:gd name="connsiteX1-1857" fmla="*/ 103543 w 1234303"/>
              <a:gd name="connsiteY1-1858" fmla="*/ 247140 h 2124753"/>
              <a:gd name="connsiteX2-1859" fmla="*/ 117167 w 1234303"/>
              <a:gd name="connsiteY2-1860" fmla="*/ 31915 h 2124753"/>
              <a:gd name="connsiteX3-1861" fmla="*/ 372311 w 1234303"/>
              <a:gd name="connsiteY3-1862" fmla="*/ 22196 h 2124753"/>
              <a:gd name="connsiteX4-1863" fmla="*/ 458590 w 1234303"/>
              <a:gd name="connsiteY4-1864" fmla="*/ 440036 h 2124753"/>
              <a:gd name="connsiteX5-1865" fmla="*/ 976836 w 1234303"/>
              <a:gd name="connsiteY5-1866" fmla="*/ 428534 h 2124753"/>
              <a:gd name="connsiteX6-1867" fmla="*/ 1210212 w 1234303"/>
              <a:gd name="connsiteY6-1868" fmla="*/ 454538 h 2124753"/>
              <a:gd name="connsiteX7-1869" fmla="*/ 1220347 w 1234303"/>
              <a:gd name="connsiteY7-1870" fmla="*/ 914426 h 2124753"/>
              <a:gd name="connsiteX8-1871" fmla="*/ 1223933 w 1234303"/>
              <a:gd name="connsiteY8-1872" fmla="*/ 1282174 h 2124753"/>
              <a:gd name="connsiteX9-1873" fmla="*/ 1225109 w 1234303"/>
              <a:gd name="connsiteY9-1874" fmla="*/ 1948066 h 2124753"/>
              <a:gd name="connsiteX10-1875" fmla="*/ 1078896 w 1234303"/>
              <a:gd name="connsiteY10-1876" fmla="*/ 2106246 h 2124753"/>
              <a:gd name="connsiteX11-1877" fmla="*/ 360814 w 1234303"/>
              <a:gd name="connsiteY11-1878" fmla="*/ 2108110 h 2124753"/>
              <a:gd name="connsiteX12-1879" fmla="*/ 243544 w 1234303"/>
              <a:gd name="connsiteY12-1880" fmla="*/ 1314786 h 2124753"/>
              <a:gd name="connsiteX13-1881" fmla="*/ 6439 w 1234303"/>
              <a:gd name="connsiteY13-1882" fmla="*/ 1245295 h 2124753"/>
              <a:gd name="connsiteX14-1883" fmla="*/ 0 w 1234303"/>
              <a:gd name="connsiteY14-1884" fmla="*/ 907947 h 2124753"/>
              <a:gd name="connsiteX0-1885" fmla="*/ 0 w 1234303"/>
              <a:gd name="connsiteY0-1886" fmla="*/ 907947 h 2124000"/>
              <a:gd name="connsiteX1-1887" fmla="*/ 103543 w 1234303"/>
              <a:gd name="connsiteY1-1888" fmla="*/ 247140 h 2124000"/>
              <a:gd name="connsiteX2-1889" fmla="*/ 117167 w 1234303"/>
              <a:gd name="connsiteY2-1890" fmla="*/ 31915 h 2124000"/>
              <a:gd name="connsiteX3-1891" fmla="*/ 372311 w 1234303"/>
              <a:gd name="connsiteY3-1892" fmla="*/ 22196 h 2124000"/>
              <a:gd name="connsiteX4-1893" fmla="*/ 458590 w 1234303"/>
              <a:gd name="connsiteY4-1894" fmla="*/ 440036 h 2124000"/>
              <a:gd name="connsiteX5-1895" fmla="*/ 976836 w 1234303"/>
              <a:gd name="connsiteY5-1896" fmla="*/ 428534 h 2124000"/>
              <a:gd name="connsiteX6-1897" fmla="*/ 1210212 w 1234303"/>
              <a:gd name="connsiteY6-1898" fmla="*/ 454538 h 2124000"/>
              <a:gd name="connsiteX7-1899" fmla="*/ 1220347 w 1234303"/>
              <a:gd name="connsiteY7-1900" fmla="*/ 914426 h 2124000"/>
              <a:gd name="connsiteX8-1901" fmla="*/ 1223933 w 1234303"/>
              <a:gd name="connsiteY8-1902" fmla="*/ 1282174 h 2124000"/>
              <a:gd name="connsiteX9-1903" fmla="*/ 1225109 w 1234303"/>
              <a:gd name="connsiteY9-1904" fmla="*/ 1948066 h 2124000"/>
              <a:gd name="connsiteX10-1905" fmla="*/ 1078896 w 1234303"/>
              <a:gd name="connsiteY10-1906" fmla="*/ 2106246 h 2124000"/>
              <a:gd name="connsiteX11-1907" fmla="*/ 309530 w 1234303"/>
              <a:gd name="connsiteY11-1908" fmla="*/ 2106490 h 2124000"/>
              <a:gd name="connsiteX12-1909" fmla="*/ 243544 w 1234303"/>
              <a:gd name="connsiteY12-1910" fmla="*/ 1314786 h 2124000"/>
              <a:gd name="connsiteX13-1911" fmla="*/ 6439 w 1234303"/>
              <a:gd name="connsiteY13-1912" fmla="*/ 1245295 h 2124000"/>
              <a:gd name="connsiteX14-1913" fmla="*/ 0 w 1234303"/>
              <a:gd name="connsiteY14-1914" fmla="*/ 907947 h 2124000"/>
              <a:gd name="connsiteX0-1915" fmla="*/ 0 w 1234303"/>
              <a:gd name="connsiteY0-1916" fmla="*/ 907947 h 2124000"/>
              <a:gd name="connsiteX1-1917" fmla="*/ 103543 w 1234303"/>
              <a:gd name="connsiteY1-1918" fmla="*/ 247140 h 2124000"/>
              <a:gd name="connsiteX2-1919" fmla="*/ 117167 w 1234303"/>
              <a:gd name="connsiteY2-1920" fmla="*/ 31915 h 2124000"/>
              <a:gd name="connsiteX3-1921" fmla="*/ 372311 w 1234303"/>
              <a:gd name="connsiteY3-1922" fmla="*/ 22196 h 2124000"/>
              <a:gd name="connsiteX4-1923" fmla="*/ 458590 w 1234303"/>
              <a:gd name="connsiteY4-1924" fmla="*/ 440036 h 2124000"/>
              <a:gd name="connsiteX5-1925" fmla="*/ 976836 w 1234303"/>
              <a:gd name="connsiteY5-1926" fmla="*/ 428534 h 2124000"/>
              <a:gd name="connsiteX6-1927" fmla="*/ 1210212 w 1234303"/>
              <a:gd name="connsiteY6-1928" fmla="*/ 454538 h 2124000"/>
              <a:gd name="connsiteX7-1929" fmla="*/ 1220347 w 1234303"/>
              <a:gd name="connsiteY7-1930" fmla="*/ 914426 h 2124000"/>
              <a:gd name="connsiteX8-1931" fmla="*/ 1223933 w 1234303"/>
              <a:gd name="connsiteY8-1932" fmla="*/ 1282174 h 2124000"/>
              <a:gd name="connsiteX9-1933" fmla="*/ 1225109 w 1234303"/>
              <a:gd name="connsiteY9-1934" fmla="*/ 1948066 h 2124000"/>
              <a:gd name="connsiteX10-1935" fmla="*/ 1078896 w 1234303"/>
              <a:gd name="connsiteY10-1936" fmla="*/ 2106246 h 2124000"/>
              <a:gd name="connsiteX11-1937" fmla="*/ 309530 w 1234303"/>
              <a:gd name="connsiteY11-1938" fmla="*/ 2106490 h 2124000"/>
              <a:gd name="connsiteX12-1939" fmla="*/ 243544 w 1234303"/>
              <a:gd name="connsiteY12-1940" fmla="*/ 1314786 h 2124000"/>
              <a:gd name="connsiteX13-1941" fmla="*/ 6439 w 1234303"/>
              <a:gd name="connsiteY13-1942" fmla="*/ 1245295 h 2124000"/>
              <a:gd name="connsiteX14-1943" fmla="*/ 0 w 1234303"/>
              <a:gd name="connsiteY14-1944" fmla="*/ 907947 h 2124000"/>
              <a:gd name="connsiteX0-1945" fmla="*/ 0 w 1234303"/>
              <a:gd name="connsiteY0-1946" fmla="*/ 907947 h 2124000"/>
              <a:gd name="connsiteX1-1947" fmla="*/ 103543 w 1234303"/>
              <a:gd name="connsiteY1-1948" fmla="*/ 247140 h 2124000"/>
              <a:gd name="connsiteX2-1949" fmla="*/ 117167 w 1234303"/>
              <a:gd name="connsiteY2-1950" fmla="*/ 31915 h 2124000"/>
              <a:gd name="connsiteX3-1951" fmla="*/ 372311 w 1234303"/>
              <a:gd name="connsiteY3-1952" fmla="*/ 22196 h 2124000"/>
              <a:gd name="connsiteX4-1953" fmla="*/ 458590 w 1234303"/>
              <a:gd name="connsiteY4-1954" fmla="*/ 440036 h 2124000"/>
              <a:gd name="connsiteX5-1955" fmla="*/ 976836 w 1234303"/>
              <a:gd name="connsiteY5-1956" fmla="*/ 428534 h 2124000"/>
              <a:gd name="connsiteX6-1957" fmla="*/ 1210212 w 1234303"/>
              <a:gd name="connsiteY6-1958" fmla="*/ 454538 h 2124000"/>
              <a:gd name="connsiteX7-1959" fmla="*/ 1220347 w 1234303"/>
              <a:gd name="connsiteY7-1960" fmla="*/ 914426 h 2124000"/>
              <a:gd name="connsiteX8-1961" fmla="*/ 1223933 w 1234303"/>
              <a:gd name="connsiteY8-1962" fmla="*/ 1282174 h 2124000"/>
              <a:gd name="connsiteX9-1963" fmla="*/ 1225109 w 1234303"/>
              <a:gd name="connsiteY9-1964" fmla="*/ 1948066 h 2124000"/>
              <a:gd name="connsiteX10-1965" fmla="*/ 1078896 w 1234303"/>
              <a:gd name="connsiteY10-1966" fmla="*/ 2106246 h 2124000"/>
              <a:gd name="connsiteX11-1967" fmla="*/ 309530 w 1234303"/>
              <a:gd name="connsiteY11-1968" fmla="*/ 2106490 h 2124000"/>
              <a:gd name="connsiteX12-1969" fmla="*/ 243544 w 1234303"/>
              <a:gd name="connsiteY12-1970" fmla="*/ 1314786 h 2124000"/>
              <a:gd name="connsiteX13-1971" fmla="*/ 7721 w 1234303"/>
              <a:gd name="connsiteY13-1972" fmla="*/ 1235577 h 2124000"/>
              <a:gd name="connsiteX14-1973" fmla="*/ 0 w 1234303"/>
              <a:gd name="connsiteY14-1974" fmla="*/ 907947 h 2124000"/>
              <a:gd name="connsiteX0-1975" fmla="*/ 0 w 1274049"/>
              <a:gd name="connsiteY0-1976" fmla="*/ 810766 h 2124000"/>
              <a:gd name="connsiteX1-1977" fmla="*/ 143289 w 1274049"/>
              <a:gd name="connsiteY1-1978" fmla="*/ 247140 h 2124000"/>
              <a:gd name="connsiteX2-1979" fmla="*/ 156913 w 1274049"/>
              <a:gd name="connsiteY2-1980" fmla="*/ 31915 h 2124000"/>
              <a:gd name="connsiteX3-1981" fmla="*/ 412057 w 1274049"/>
              <a:gd name="connsiteY3-1982" fmla="*/ 22196 h 2124000"/>
              <a:gd name="connsiteX4-1983" fmla="*/ 498336 w 1274049"/>
              <a:gd name="connsiteY4-1984" fmla="*/ 440036 h 2124000"/>
              <a:gd name="connsiteX5-1985" fmla="*/ 1016582 w 1274049"/>
              <a:gd name="connsiteY5-1986" fmla="*/ 428534 h 2124000"/>
              <a:gd name="connsiteX6-1987" fmla="*/ 1249958 w 1274049"/>
              <a:gd name="connsiteY6-1988" fmla="*/ 454538 h 2124000"/>
              <a:gd name="connsiteX7-1989" fmla="*/ 1260093 w 1274049"/>
              <a:gd name="connsiteY7-1990" fmla="*/ 914426 h 2124000"/>
              <a:gd name="connsiteX8-1991" fmla="*/ 1263679 w 1274049"/>
              <a:gd name="connsiteY8-1992" fmla="*/ 1282174 h 2124000"/>
              <a:gd name="connsiteX9-1993" fmla="*/ 1264855 w 1274049"/>
              <a:gd name="connsiteY9-1994" fmla="*/ 1948066 h 2124000"/>
              <a:gd name="connsiteX10-1995" fmla="*/ 1118642 w 1274049"/>
              <a:gd name="connsiteY10-1996" fmla="*/ 2106246 h 2124000"/>
              <a:gd name="connsiteX11-1997" fmla="*/ 349276 w 1274049"/>
              <a:gd name="connsiteY11-1998" fmla="*/ 2106490 h 2124000"/>
              <a:gd name="connsiteX12-1999" fmla="*/ 283290 w 1274049"/>
              <a:gd name="connsiteY12-2000" fmla="*/ 1314786 h 2124000"/>
              <a:gd name="connsiteX13-2001" fmla="*/ 47467 w 1274049"/>
              <a:gd name="connsiteY13-2002" fmla="*/ 1235577 h 2124000"/>
              <a:gd name="connsiteX14-2003" fmla="*/ 0 w 1274049"/>
              <a:gd name="connsiteY14-2004" fmla="*/ 810766 h 2124000"/>
              <a:gd name="connsiteX0-2005" fmla="*/ 3818 w 1277867"/>
              <a:gd name="connsiteY0-2006" fmla="*/ 810766 h 2124000"/>
              <a:gd name="connsiteX1-2007" fmla="*/ 147107 w 1277867"/>
              <a:gd name="connsiteY1-2008" fmla="*/ 247140 h 2124000"/>
              <a:gd name="connsiteX2-2009" fmla="*/ 160731 w 1277867"/>
              <a:gd name="connsiteY2-2010" fmla="*/ 31915 h 2124000"/>
              <a:gd name="connsiteX3-2011" fmla="*/ 415875 w 1277867"/>
              <a:gd name="connsiteY3-2012" fmla="*/ 22196 h 2124000"/>
              <a:gd name="connsiteX4-2013" fmla="*/ 502154 w 1277867"/>
              <a:gd name="connsiteY4-2014" fmla="*/ 440036 h 2124000"/>
              <a:gd name="connsiteX5-2015" fmla="*/ 1020400 w 1277867"/>
              <a:gd name="connsiteY5-2016" fmla="*/ 428534 h 2124000"/>
              <a:gd name="connsiteX6-2017" fmla="*/ 1253776 w 1277867"/>
              <a:gd name="connsiteY6-2018" fmla="*/ 454538 h 2124000"/>
              <a:gd name="connsiteX7-2019" fmla="*/ 1263911 w 1277867"/>
              <a:gd name="connsiteY7-2020" fmla="*/ 914426 h 2124000"/>
              <a:gd name="connsiteX8-2021" fmla="*/ 1267497 w 1277867"/>
              <a:gd name="connsiteY8-2022" fmla="*/ 1282174 h 2124000"/>
              <a:gd name="connsiteX9-2023" fmla="*/ 1268673 w 1277867"/>
              <a:gd name="connsiteY9-2024" fmla="*/ 1948066 h 2124000"/>
              <a:gd name="connsiteX10-2025" fmla="*/ 1122460 w 1277867"/>
              <a:gd name="connsiteY10-2026" fmla="*/ 2106246 h 2124000"/>
              <a:gd name="connsiteX11-2027" fmla="*/ 353094 w 1277867"/>
              <a:gd name="connsiteY11-2028" fmla="*/ 2106490 h 2124000"/>
              <a:gd name="connsiteX12-2029" fmla="*/ 287108 w 1277867"/>
              <a:gd name="connsiteY12-2030" fmla="*/ 1314786 h 2124000"/>
              <a:gd name="connsiteX13-2031" fmla="*/ 0 w 1277867"/>
              <a:gd name="connsiteY13-2032" fmla="*/ 1212497 h 2124000"/>
              <a:gd name="connsiteX14-2033" fmla="*/ 3818 w 1277867"/>
              <a:gd name="connsiteY14-2034" fmla="*/ 810766 h 2124000"/>
              <a:gd name="connsiteX0-2035" fmla="*/ 3818 w 1277867"/>
              <a:gd name="connsiteY0-2036" fmla="*/ 810766 h 2128421"/>
              <a:gd name="connsiteX1-2037" fmla="*/ 147107 w 1277867"/>
              <a:gd name="connsiteY1-2038" fmla="*/ 247140 h 2128421"/>
              <a:gd name="connsiteX2-2039" fmla="*/ 160731 w 1277867"/>
              <a:gd name="connsiteY2-2040" fmla="*/ 31915 h 2128421"/>
              <a:gd name="connsiteX3-2041" fmla="*/ 415875 w 1277867"/>
              <a:gd name="connsiteY3-2042" fmla="*/ 22196 h 2128421"/>
              <a:gd name="connsiteX4-2043" fmla="*/ 502154 w 1277867"/>
              <a:gd name="connsiteY4-2044" fmla="*/ 440036 h 2128421"/>
              <a:gd name="connsiteX5-2045" fmla="*/ 1020400 w 1277867"/>
              <a:gd name="connsiteY5-2046" fmla="*/ 428534 h 2128421"/>
              <a:gd name="connsiteX6-2047" fmla="*/ 1253776 w 1277867"/>
              <a:gd name="connsiteY6-2048" fmla="*/ 454538 h 2128421"/>
              <a:gd name="connsiteX7-2049" fmla="*/ 1263911 w 1277867"/>
              <a:gd name="connsiteY7-2050" fmla="*/ 914426 h 2128421"/>
              <a:gd name="connsiteX8-2051" fmla="*/ 1267497 w 1277867"/>
              <a:gd name="connsiteY8-2052" fmla="*/ 1282174 h 2128421"/>
              <a:gd name="connsiteX9-2053" fmla="*/ 1268673 w 1277867"/>
              <a:gd name="connsiteY9-2054" fmla="*/ 1948066 h 2128421"/>
              <a:gd name="connsiteX10-2055" fmla="*/ 1122460 w 1277867"/>
              <a:gd name="connsiteY10-2056" fmla="*/ 2106246 h 2128421"/>
              <a:gd name="connsiteX11-2057" fmla="*/ 445407 w 1277867"/>
              <a:gd name="connsiteY11-2058" fmla="*/ 2114994 h 2128421"/>
              <a:gd name="connsiteX12-2059" fmla="*/ 287108 w 1277867"/>
              <a:gd name="connsiteY12-2060" fmla="*/ 1314786 h 2128421"/>
              <a:gd name="connsiteX13-2061" fmla="*/ 0 w 1277867"/>
              <a:gd name="connsiteY13-2062" fmla="*/ 1212497 h 2128421"/>
              <a:gd name="connsiteX14-2063" fmla="*/ 3818 w 1277867"/>
              <a:gd name="connsiteY14-2064" fmla="*/ 810766 h 2128421"/>
              <a:gd name="connsiteX0-2065" fmla="*/ 3818 w 1277867"/>
              <a:gd name="connsiteY0-2066" fmla="*/ 810766 h 2128421"/>
              <a:gd name="connsiteX1-2067" fmla="*/ 147107 w 1277867"/>
              <a:gd name="connsiteY1-2068" fmla="*/ 247140 h 2128421"/>
              <a:gd name="connsiteX2-2069" fmla="*/ 160731 w 1277867"/>
              <a:gd name="connsiteY2-2070" fmla="*/ 31915 h 2128421"/>
              <a:gd name="connsiteX3-2071" fmla="*/ 415875 w 1277867"/>
              <a:gd name="connsiteY3-2072" fmla="*/ 22196 h 2128421"/>
              <a:gd name="connsiteX4-2073" fmla="*/ 502154 w 1277867"/>
              <a:gd name="connsiteY4-2074" fmla="*/ 440036 h 2128421"/>
              <a:gd name="connsiteX5-2075" fmla="*/ 1020400 w 1277867"/>
              <a:gd name="connsiteY5-2076" fmla="*/ 428534 h 2128421"/>
              <a:gd name="connsiteX6-2077" fmla="*/ 1253776 w 1277867"/>
              <a:gd name="connsiteY6-2078" fmla="*/ 454538 h 2128421"/>
              <a:gd name="connsiteX7-2079" fmla="*/ 1263911 w 1277867"/>
              <a:gd name="connsiteY7-2080" fmla="*/ 914426 h 2128421"/>
              <a:gd name="connsiteX8-2081" fmla="*/ 1267497 w 1277867"/>
              <a:gd name="connsiteY8-2082" fmla="*/ 1282174 h 2128421"/>
              <a:gd name="connsiteX9-2083" fmla="*/ 1268673 w 1277867"/>
              <a:gd name="connsiteY9-2084" fmla="*/ 1948066 h 2128421"/>
              <a:gd name="connsiteX10-2085" fmla="*/ 1122460 w 1277867"/>
              <a:gd name="connsiteY10-2086" fmla="*/ 2106246 h 2128421"/>
              <a:gd name="connsiteX11-2087" fmla="*/ 445407 w 1277867"/>
              <a:gd name="connsiteY11-2088" fmla="*/ 2114994 h 2128421"/>
              <a:gd name="connsiteX12-2089" fmla="*/ 287108 w 1277867"/>
              <a:gd name="connsiteY12-2090" fmla="*/ 1314786 h 2128421"/>
              <a:gd name="connsiteX13-2091" fmla="*/ 0 w 1277867"/>
              <a:gd name="connsiteY13-2092" fmla="*/ 1212497 h 2128421"/>
              <a:gd name="connsiteX14-2093" fmla="*/ 3818 w 1277867"/>
              <a:gd name="connsiteY14-2094" fmla="*/ 810766 h 2128421"/>
              <a:gd name="connsiteX0-2095" fmla="*/ 3818 w 1277867"/>
              <a:gd name="connsiteY0-2096" fmla="*/ 810766 h 2126199"/>
              <a:gd name="connsiteX1-2097" fmla="*/ 147107 w 1277867"/>
              <a:gd name="connsiteY1-2098" fmla="*/ 247140 h 2126199"/>
              <a:gd name="connsiteX2-2099" fmla="*/ 160731 w 1277867"/>
              <a:gd name="connsiteY2-2100" fmla="*/ 31915 h 2126199"/>
              <a:gd name="connsiteX3-2101" fmla="*/ 415875 w 1277867"/>
              <a:gd name="connsiteY3-2102" fmla="*/ 22196 h 2126199"/>
              <a:gd name="connsiteX4-2103" fmla="*/ 502154 w 1277867"/>
              <a:gd name="connsiteY4-2104" fmla="*/ 440036 h 2126199"/>
              <a:gd name="connsiteX5-2105" fmla="*/ 1020400 w 1277867"/>
              <a:gd name="connsiteY5-2106" fmla="*/ 428534 h 2126199"/>
              <a:gd name="connsiteX6-2107" fmla="*/ 1253776 w 1277867"/>
              <a:gd name="connsiteY6-2108" fmla="*/ 454538 h 2126199"/>
              <a:gd name="connsiteX7-2109" fmla="*/ 1263911 w 1277867"/>
              <a:gd name="connsiteY7-2110" fmla="*/ 914426 h 2126199"/>
              <a:gd name="connsiteX8-2111" fmla="*/ 1267497 w 1277867"/>
              <a:gd name="connsiteY8-2112" fmla="*/ 1282174 h 2126199"/>
              <a:gd name="connsiteX9-2113" fmla="*/ 1268673 w 1277867"/>
              <a:gd name="connsiteY9-2114" fmla="*/ 1948066 h 2126199"/>
              <a:gd name="connsiteX10-2115" fmla="*/ 1122460 w 1277867"/>
              <a:gd name="connsiteY10-2116" fmla="*/ 2106246 h 2126199"/>
              <a:gd name="connsiteX11-2117" fmla="*/ 445407 w 1277867"/>
              <a:gd name="connsiteY11-2118" fmla="*/ 2114994 h 2126199"/>
              <a:gd name="connsiteX12-2119" fmla="*/ 287108 w 1277867"/>
              <a:gd name="connsiteY12-2120" fmla="*/ 1314786 h 2126199"/>
              <a:gd name="connsiteX13-2121" fmla="*/ 0 w 1277867"/>
              <a:gd name="connsiteY13-2122" fmla="*/ 1212497 h 2126199"/>
              <a:gd name="connsiteX14-2123" fmla="*/ 3818 w 1277867"/>
              <a:gd name="connsiteY14-2124" fmla="*/ 810766 h 2126199"/>
              <a:gd name="connsiteX0-2125" fmla="*/ 3818 w 1277867"/>
              <a:gd name="connsiteY0-2126" fmla="*/ 810766 h 2122966"/>
              <a:gd name="connsiteX1-2127" fmla="*/ 147107 w 1277867"/>
              <a:gd name="connsiteY1-2128" fmla="*/ 247140 h 2122966"/>
              <a:gd name="connsiteX2-2129" fmla="*/ 160731 w 1277867"/>
              <a:gd name="connsiteY2-2130" fmla="*/ 31915 h 2122966"/>
              <a:gd name="connsiteX3-2131" fmla="*/ 415875 w 1277867"/>
              <a:gd name="connsiteY3-2132" fmla="*/ 22196 h 2122966"/>
              <a:gd name="connsiteX4-2133" fmla="*/ 502154 w 1277867"/>
              <a:gd name="connsiteY4-2134" fmla="*/ 440036 h 2122966"/>
              <a:gd name="connsiteX5-2135" fmla="*/ 1020400 w 1277867"/>
              <a:gd name="connsiteY5-2136" fmla="*/ 428534 h 2122966"/>
              <a:gd name="connsiteX6-2137" fmla="*/ 1253776 w 1277867"/>
              <a:gd name="connsiteY6-2138" fmla="*/ 454538 h 2122966"/>
              <a:gd name="connsiteX7-2139" fmla="*/ 1263911 w 1277867"/>
              <a:gd name="connsiteY7-2140" fmla="*/ 914426 h 2122966"/>
              <a:gd name="connsiteX8-2141" fmla="*/ 1267497 w 1277867"/>
              <a:gd name="connsiteY8-2142" fmla="*/ 1282174 h 2122966"/>
              <a:gd name="connsiteX9-2143" fmla="*/ 1268673 w 1277867"/>
              <a:gd name="connsiteY9-2144" fmla="*/ 1948066 h 2122966"/>
              <a:gd name="connsiteX10-2145" fmla="*/ 1122460 w 1277867"/>
              <a:gd name="connsiteY10-2146" fmla="*/ 2106246 h 2122966"/>
              <a:gd name="connsiteX11-2147" fmla="*/ 445407 w 1277867"/>
              <a:gd name="connsiteY11-2148" fmla="*/ 2114994 h 2122966"/>
              <a:gd name="connsiteX12-2149" fmla="*/ 287108 w 1277867"/>
              <a:gd name="connsiteY12-2150" fmla="*/ 1314786 h 2122966"/>
              <a:gd name="connsiteX13-2151" fmla="*/ 0 w 1277867"/>
              <a:gd name="connsiteY13-2152" fmla="*/ 1212497 h 2122966"/>
              <a:gd name="connsiteX14-2153" fmla="*/ 3818 w 1277867"/>
              <a:gd name="connsiteY14-2154" fmla="*/ 810766 h 2122966"/>
              <a:gd name="connsiteX0-2155" fmla="*/ 3818 w 1277867"/>
              <a:gd name="connsiteY0-2156" fmla="*/ 810766 h 2122966"/>
              <a:gd name="connsiteX1-2157" fmla="*/ 79086 w 1277867"/>
              <a:gd name="connsiteY1-2158" fmla="*/ 425134 h 2122966"/>
              <a:gd name="connsiteX2-2159" fmla="*/ 160731 w 1277867"/>
              <a:gd name="connsiteY2-2160" fmla="*/ 31915 h 2122966"/>
              <a:gd name="connsiteX3-2161" fmla="*/ 415875 w 1277867"/>
              <a:gd name="connsiteY3-2162" fmla="*/ 22196 h 2122966"/>
              <a:gd name="connsiteX4-2163" fmla="*/ 502154 w 1277867"/>
              <a:gd name="connsiteY4-2164" fmla="*/ 440036 h 2122966"/>
              <a:gd name="connsiteX5-2165" fmla="*/ 1020400 w 1277867"/>
              <a:gd name="connsiteY5-2166" fmla="*/ 428534 h 2122966"/>
              <a:gd name="connsiteX6-2167" fmla="*/ 1253776 w 1277867"/>
              <a:gd name="connsiteY6-2168" fmla="*/ 454538 h 2122966"/>
              <a:gd name="connsiteX7-2169" fmla="*/ 1263911 w 1277867"/>
              <a:gd name="connsiteY7-2170" fmla="*/ 914426 h 2122966"/>
              <a:gd name="connsiteX8-2171" fmla="*/ 1267497 w 1277867"/>
              <a:gd name="connsiteY8-2172" fmla="*/ 1282174 h 2122966"/>
              <a:gd name="connsiteX9-2173" fmla="*/ 1268673 w 1277867"/>
              <a:gd name="connsiteY9-2174" fmla="*/ 1948066 h 2122966"/>
              <a:gd name="connsiteX10-2175" fmla="*/ 1122460 w 1277867"/>
              <a:gd name="connsiteY10-2176" fmla="*/ 2106246 h 2122966"/>
              <a:gd name="connsiteX11-2177" fmla="*/ 445407 w 1277867"/>
              <a:gd name="connsiteY11-2178" fmla="*/ 2114994 h 2122966"/>
              <a:gd name="connsiteX12-2179" fmla="*/ 287108 w 1277867"/>
              <a:gd name="connsiteY12-2180" fmla="*/ 1314786 h 2122966"/>
              <a:gd name="connsiteX13-2181" fmla="*/ 0 w 1277867"/>
              <a:gd name="connsiteY13-2182" fmla="*/ 1212497 h 2122966"/>
              <a:gd name="connsiteX14-2183" fmla="*/ 3818 w 1277867"/>
              <a:gd name="connsiteY14-2184" fmla="*/ 810766 h 2122966"/>
              <a:gd name="connsiteX0-2185" fmla="*/ 3818 w 1277867"/>
              <a:gd name="connsiteY0-2186" fmla="*/ 783246 h 2095446"/>
              <a:gd name="connsiteX1-2187" fmla="*/ 79086 w 1277867"/>
              <a:gd name="connsiteY1-2188" fmla="*/ 397614 h 2095446"/>
              <a:gd name="connsiteX2-2189" fmla="*/ 160731 w 1277867"/>
              <a:gd name="connsiteY2-2190" fmla="*/ 4395 h 2095446"/>
              <a:gd name="connsiteX3-2191" fmla="*/ 386723 w 1277867"/>
              <a:gd name="connsiteY3-2192" fmla="*/ 218703 h 2095446"/>
              <a:gd name="connsiteX4-2193" fmla="*/ 502154 w 1277867"/>
              <a:gd name="connsiteY4-2194" fmla="*/ 412516 h 2095446"/>
              <a:gd name="connsiteX5-2195" fmla="*/ 1020400 w 1277867"/>
              <a:gd name="connsiteY5-2196" fmla="*/ 401014 h 2095446"/>
              <a:gd name="connsiteX6-2197" fmla="*/ 1253776 w 1277867"/>
              <a:gd name="connsiteY6-2198" fmla="*/ 427018 h 2095446"/>
              <a:gd name="connsiteX7-2199" fmla="*/ 1263911 w 1277867"/>
              <a:gd name="connsiteY7-2200" fmla="*/ 886906 h 2095446"/>
              <a:gd name="connsiteX8-2201" fmla="*/ 1267497 w 1277867"/>
              <a:gd name="connsiteY8-2202" fmla="*/ 1254654 h 2095446"/>
              <a:gd name="connsiteX9-2203" fmla="*/ 1268673 w 1277867"/>
              <a:gd name="connsiteY9-2204" fmla="*/ 1920546 h 2095446"/>
              <a:gd name="connsiteX10-2205" fmla="*/ 1122460 w 1277867"/>
              <a:gd name="connsiteY10-2206" fmla="*/ 2078726 h 2095446"/>
              <a:gd name="connsiteX11-2207" fmla="*/ 445407 w 1277867"/>
              <a:gd name="connsiteY11-2208" fmla="*/ 2087474 h 2095446"/>
              <a:gd name="connsiteX12-2209" fmla="*/ 287108 w 1277867"/>
              <a:gd name="connsiteY12-2210" fmla="*/ 1287266 h 2095446"/>
              <a:gd name="connsiteX13-2211" fmla="*/ 0 w 1277867"/>
              <a:gd name="connsiteY13-2212" fmla="*/ 1184977 h 2095446"/>
              <a:gd name="connsiteX14-2213" fmla="*/ 3818 w 1277867"/>
              <a:gd name="connsiteY14-2214" fmla="*/ 783246 h 2095446"/>
              <a:gd name="connsiteX0-2215" fmla="*/ 3818 w 1277867"/>
              <a:gd name="connsiteY0-2216" fmla="*/ 588083 h 1900283"/>
              <a:gd name="connsiteX1-2217" fmla="*/ 79086 w 1277867"/>
              <a:gd name="connsiteY1-2218" fmla="*/ 202451 h 1900283"/>
              <a:gd name="connsiteX2-2219" fmla="*/ 151014 w 1277867"/>
              <a:gd name="connsiteY2-2220" fmla="*/ 30190 h 1900283"/>
              <a:gd name="connsiteX3-2221" fmla="*/ 386723 w 1277867"/>
              <a:gd name="connsiteY3-2222" fmla="*/ 23540 h 1900283"/>
              <a:gd name="connsiteX4-2223" fmla="*/ 502154 w 1277867"/>
              <a:gd name="connsiteY4-2224" fmla="*/ 217353 h 1900283"/>
              <a:gd name="connsiteX5-2225" fmla="*/ 1020400 w 1277867"/>
              <a:gd name="connsiteY5-2226" fmla="*/ 205851 h 1900283"/>
              <a:gd name="connsiteX6-2227" fmla="*/ 1253776 w 1277867"/>
              <a:gd name="connsiteY6-2228" fmla="*/ 231855 h 1900283"/>
              <a:gd name="connsiteX7-2229" fmla="*/ 1263911 w 1277867"/>
              <a:gd name="connsiteY7-2230" fmla="*/ 691743 h 1900283"/>
              <a:gd name="connsiteX8-2231" fmla="*/ 1267497 w 1277867"/>
              <a:gd name="connsiteY8-2232" fmla="*/ 1059491 h 1900283"/>
              <a:gd name="connsiteX9-2233" fmla="*/ 1268673 w 1277867"/>
              <a:gd name="connsiteY9-2234" fmla="*/ 1725383 h 1900283"/>
              <a:gd name="connsiteX10-2235" fmla="*/ 1122460 w 1277867"/>
              <a:gd name="connsiteY10-2236" fmla="*/ 1883563 h 1900283"/>
              <a:gd name="connsiteX11-2237" fmla="*/ 445407 w 1277867"/>
              <a:gd name="connsiteY11-2238" fmla="*/ 1892311 h 1900283"/>
              <a:gd name="connsiteX12-2239" fmla="*/ 287108 w 1277867"/>
              <a:gd name="connsiteY12-2240" fmla="*/ 1092103 h 1900283"/>
              <a:gd name="connsiteX13-2241" fmla="*/ 0 w 1277867"/>
              <a:gd name="connsiteY13-2242" fmla="*/ 989814 h 1900283"/>
              <a:gd name="connsiteX14-2243" fmla="*/ 3818 w 1277867"/>
              <a:gd name="connsiteY14-2244" fmla="*/ 588083 h 1900283"/>
              <a:gd name="connsiteX0-2245" fmla="*/ 3818 w 1277867"/>
              <a:gd name="connsiteY0-2246" fmla="*/ 588083 h 1900283"/>
              <a:gd name="connsiteX1-2247" fmla="*/ 28881 w 1277867"/>
              <a:gd name="connsiteY1-2248" fmla="*/ 196313 h 1900283"/>
              <a:gd name="connsiteX2-2249" fmla="*/ 151014 w 1277867"/>
              <a:gd name="connsiteY2-2250" fmla="*/ 30190 h 1900283"/>
              <a:gd name="connsiteX3-2251" fmla="*/ 386723 w 1277867"/>
              <a:gd name="connsiteY3-2252" fmla="*/ 23540 h 1900283"/>
              <a:gd name="connsiteX4-2253" fmla="*/ 502154 w 1277867"/>
              <a:gd name="connsiteY4-2254" fmla="*/ 217353 h 1900283"/>
              <a:gd name="connsiteX5-2255" fmla="*/ 1020400 w 1277867"/>
              <a:gd name="connsiteY5-2256" fmla="*/ 205851 h 1900283"/>
              <a:gd name="connsiteX6-2257" fmla="*/ 1253776 w 1277867"/>
              <a:gd name="connsiteY6-2258" fmla="*/ 231855 h 1900283"/>
              <a:gd name="connsiteX7-2259" fmla="*/ 1263911 w 1277867"/>
              <a:gd name="connsiteY7-2260" fmla="*/ 691743 h 1900283"/>
              <a:gd name="connsiteX8-2261" fmla="*/ 1267497 w 1277867"/>
              <a:gd name="connsiteY8-2262" fmla="*/ 1059491 h 1900283"/>
              <a:gd name="connsiteX9-2263" fmla="*/ 1268673 w 1277867"/>
              <a:gd name="connsiteY9-2264" fmla="*/ 1725383 h 1900283"/>
              <a:gd name="connsiteX10-2265" fmla="*/ 1122460 w 1277867"/>
              <a:gd name="connsiteY10-2266" fmla="*/ 1883563 h 1900283"/>
              <a:gd name="connsiteX11-2267" fmla="*/ 445407 w 1277867"/>
              <a:gd name="connsiteY11-2268" fmla="*/ 1892311 h 1900283"/>
              <a:gd name="connsiteX12-2269" fmla="*/ 287108 w 1277867"/>
              <a:gd name="connsiteY12-2270" fmla="*/ 1092103 h 1900283"/>
              <a:gd name="connsiteX13-2271" fmla="*/ 0 w 1277867"/>
              <a:gd name="connsiteY13-2272" fmla="*/ 989814 h 1900283"/>
              <a:gd name="connsiteX14-2273" fmla="*/ 3818 w 1277867"/>
              <a:gd name="connsiteY14-2274" fmla="*/ 588083 h 1900283"/>
              <a:gd name="connsiteX0-2275" fmla="*/ 3818 w 1277867"/>
              <a:gd name="connsiteY0-2276" fmla="*/ 588083 h 1894254"/>
              <a:gd name="connsiteX1-2277" fmla="*/ 28881 w 1277867"/>
              <a:gd name="connsiteY1-2278" fmla="*/ 196313 h 1894254"/>
              <a:gd name="connsiteX2-2279" fmla="*/ 151014 w 1277867"/>
              <a:gd name="connsiteY2-2280" fmla="*/ 30190 h 1894254"/>
              <a:gd name="connsiteX3-2281" fmla="*/ 386723 w 1277867"/>
              <a:gd name="connsiteY3-2282" fmla="*/ 23540 h 1894254"/>
              <a:gd name="connsiteX4-2283" fmla="*/ 502154 w 1277867"/>
              <a:gd name="connsiteY4-2284" fmla="*/ 217353 h 1894254"/>
              <a:gd name="connsiteX5-2285" fmla="*/ 1020400 w 1277867"/>
              <a:gd name="connsiteY5-2286" fmla="*/ 205851 h 1894254"/>
              <a:gd name="connsiteX6-2287" fmla="*/ 1253776 w 1277867"/>
              <a:gd name="connsiteY6-2288" fmla="*/ 231855 h 1894254"/>
              <a:gd name="connsiteX7-2289" fmla="*/ 1263911 w 1277867"/>
              <a:gd name="connsiteY7-2290" fmla="*/ 691743 h 1894254"/>
              <a:gd name="connsiteX8-2291" fmla="*/ 1267497 w 1277867"/>
              <a:gd name="connsiteY8-2292" fmla="*/ 1059491 h 1894254"/>
              <a:gd name="connsiteX9-2293" fmla="*/ 1268673 w 1277867"/>
              <a:gd name="connsiteY9-2294" fmla="*/ 1725383 h 1894254"/>
              <a:gd name="connsiteX10-2295" fmla="*/ 1122460 w 1277867"/>
              <a:gd name="connsiteY10-2296" fmla="*/ 1883563 h 1894254"/>
              <a:gd name="connsiteX11-2297" fmla="*/ 445407 w 1277867"/>
              <a:gd name="connsiteY11-2298" fmla="*/ 1892311 h 1894254"/>
              <a:gd name="connsiteX12-2299" fmla="*/ 287108 w 1277867"/>
              <a:gd name="connsiteY12-2300" fmla="*/ 1092103 h 1894254"/>
              <a:gd name="connsiteX13-2301" fmla="*/ 0 w 1277867"/>
              <a:gd name="connsiteY13-2302" fmla="*/ 989814 h 1894254"/>
              <a:gd name="connsiteX14-2303" fmla="*/ 3818 w 1277867"/>
              <a:gd name="connsiteY14-2304" fmla="*/ 588083 h 1894254"/>
              <a:gd name="connsiteX0-2305" fmla="*/ 3818 w 1277867"/>
              <a:gd name="connsiteY0-2306" fmla="*/ 588083 h 1894254"/>
              <a:gd name="connsiteX1-2307" fmla="*/ 28881 w 1277867"/>
              <a:gd name="connsiteY1-2308" fmla="*/ 196313 h 1894254"/>
              <a:gd name="connsiteX2-2309" fmla="*/ 151014 w 1277867"/>
              <a:gd name="connsiteY2-2310" fmla="*/ 30190 h 1894254"/>
              <a:gd name="connsiteX3-2311" fmla="*/ 386723 w 1277867"/>
              <a:gd name="connsiteY3-2312" fmla="*/ 23540 h 1894254"/>
              <a:gd name="connsiteX4-2313" fmla="*/ 502154 w 1277867"/>
              <a:gd name="connsiteY4-2314" fmla="*/ 217353 h 1894254"/>
              <a:gd name="connsiteX5-2315" fmla="*/ 1020400 w 1277867"/>
              <a:gd name="connsiteY5-2316" fmla="*/ 205851 h 1894254"/>
              <a:gd name="connsiteX6-2317" fmla="*/ 1253776 w 1277867"/>
              <a:gd name="connsiteY6-2318" fmla="*/ 231855 h 1894254"/>
              <a:gd name="connsiteX7-2319" fmla="*/ 1263911 w 1277867"/>
              <a:gd name="connsiteY7-2320" fmla="*/ 691743 h 1894254"/>
              <a:gd name="connsiteX8-2321" fmla="*/ 1267497 w 1277867"/>
              <a:gd name="connsiteY8-2322" fmla="*/ 1059491 h 1894254"/>
              <a:gd name="connsiteX9-2323" fmla="*/ 1268673 w 1277867"/>
              <a:gd name="connsiteY9-2324" fmla="*/ 1725383 h 1894254"/>
              <a:gd name="connsiteX10-2325" fmla="*/ 1122460 w 1277867"/>
              <a:gd name="connsiteY10-2326" fmla="*/ 1883563 h 1894254"/>
              <a:gd name="connsiteX11-2327" fmla="*/ 445407 w 1277867"/>
              <a:gd name="connsiteY11-2328" fmla="*/ 1892311 h 1894254"/>
              <a:gd name="connsiteX12-2329" fmla="*/ 287108 w 1277867"/>
              <a:gd name="connsiteY12-2330" fmla="*/ 1092103 h 1894254"/>
              <a:gd name="connsiteX13-2331" fmla="*/ 0 w 1277867"/>
              <a:gd name="connsiteY13-2332" fmla="*/ 989814 h 1894254"/>
              <a:gd name="connsiteX14-2333" fmla="*/ 3818 w 1277867"/>
              <a:gd name="connsiteY14-2334" fmla="*/ 588083 h 1894254"/>
              <a:gd name="connsiteX0-2335" fmla="*/ 3818 w 1277867"/>
              <a:gd name="connsiteY0-2336" fmla="*/ 588083 h 1894254"/>
              <a:gd name="connsiteX1-2337" fmla="*/ 28881 w 1277867"/>
              <a:gd name="connsiteY1-2338" fmla="*/ 196313 h 1894254"/>
              <a:gd name="connsiteX2-2339" fmla="*/ 151014 w 1277867"/>
              <a:gd name="connsiteY2-2340" fmla="*/ 30190 h 1894254"/>
              <a:gd name="connsiteX3-2341" fmla="*/ 386723 w 1277867"/>
              <a:gd name="connsiteY3-2342" fmla="*/ 23540 h 1894254"/>
              <a:gd name="connsiteX4-2343" fmla="*/ 502154 w 1277867"/>
              <a:gd name="connsiteY4-2344" fmla="*/ 217353 h 1894254"/>
              <a:gd name="connsiteX5-2345" fmla="*/ 1020400 w 1277867"/>
              <a:gd name="connsiteY5-2346" fmla="*/ 205851 h 1894254"/>
              <a:gd name="connsiteX6-2347" fmla="*/ 1253776 w 1277867"/>
              <a:gd name="connsiteY6-2348" fmla="*/ 231855 h 1894254"/>
              <a:gd name="connsiteX7-2349" fmla="*/ 1263911 w 1277867"/>
              <a:gd name="connsiteY7-2350" fmla="*/ 691743 h 1894254"/>
              <a:gd name="connsiteX8-2351" fmla="*/ 1267497 w 1277867"/>
              <a:gd name="connsiteY8-2352" fmla="*/ 1059491 h 1894254"/>
              <a:gd name="connsiteX9-2353" fmla="*/ 1268673 w 1277867"/>
              <a:gd name="connsiteY9-2354" fmla="*/ 1725383 h 1894254"/>
              <a:gd name="connsiteX10-2355" fmla="*/ 1122460 w 1277867"/>
              <a:gd name="connsiteY10-2356" fmla="*/ 1883563 h 1894254"/>
              <a:gd name="connsiteX11-2357" fmla="*/ 445407 w 1277867"/>
              <a:gd name="connsiteY11-2358" fmla="*/ 1892311 h 1894254"/>
              <a:gd name="connsiteX12-2359" fmla="*/ 287108 w 1277867"/>
              <a:gd name="connsiteY12-2360" fmla="*/ 1092103 h 1894254"/>
              <a:gd name="connsiteX13-2361" fmla="*/ 0 w 1277867"/>
              <a:gd name="connsiteY13-2362" fmla="*/ 989814 h 1894254"/>
              <a:gd name="connsiteX14-2363" fmla="*/ 3818 w 1277867"/>
              <a:gd name="connsiteY14-2364" fmla="*/ 588083 h 1894254"/>
              <a:gd name="connsiteX0-2365" fmla="*/ 3818 w 1277867"/>
              <a:gd name="connsiteY0-2366" fmla="*/ 588083 h 1894254"/>
              <a:gd name="connsiteX1-2367" fmla="*/ 28881 w 1277867"/>
              <a:gd name="connsiteY1-2368" fmla="*/ 196313 h 1894254"/>
              <a:gd name="connsiteX2-2369" fmla="*/ 151014 w 1277867"/>
              <a:gd name="connsiteY2-2370" fmla="*/ 30190 h 1894254"/>
              <a:gd name="connsiteX3-2371" fmla="*/ 386723 w 1277867"/>
              <a:gd name="connsiteY3-2372" fmla="*/ 23540 h 1894254"/>
              <a:gd name="connsiteX4-2373" fmla="*/ 502154 w 1277867"/>
              <a:gd name="connsiteY4-2374" fmla="*/ 217353 h 1894254"/>
              <a:gd name="connsiteX5-2375" fmla="*/ 1020400 w 1277867"/>
              <a:gd name="connsiteY5-2376" fmla="*/ 205851 h 1894254"/>
              <a:gd name="connsiteX6-2377" fmla="*/ 1253776 w 1277867"/>
              <a:gd name="connsiteY6-2378" fmla="*/ 231855 h 1894254"/>
              <a:gd name="connsiteX7-2379" fmla="*/ 1263911 w 1277867"/>
              <a:gd name="connsiteY7-2380" fmla="*/ 691743 h 1894254"/>
              <a:gd name="connsiteX8-2381" fmla="*/ 1267497 w 1277867"/>
              <a:gd name="connsiteY8-2382" fmla="*/ 1059491 h 1894254"/>
              <a:gd name="connsiteX9-2383" fmla="*/ 1268673 w 1277867"/>
              <a:gd name="connsiteY9-2384" fmla="*/ 1725383 h 1894254"/>
              <a:gd name="connsiteX10-2385" fmla="*/ 1122460 w 1277867"/>
              <a:gd name="connsiteY10-2386" fmla="*/ 1883563 h 1894254"/>
              <a:gd name="connsiteX11-2387" fmla="*/ 445407 w 1277867"/>
              <a:gd name="connsiteY11-2388" fmla="*/ 1892311 h 1894254"/>
              <a:gd name="connsiteX12-2389" fmla="*/ 287108 w 1277867"/>
              <a:gd name="connsiteY12-2390" fmla="*/ 1092103 h 1894254"/>
              <a:gd name="connsiteX13-2391" fmla="*/ 0 w 1277867"/>
              <a:gd name="connsiteY13-2392" fmla="*/ 989814 h 1894254"/>
              <a:gd name="connsiteX14-2393" fmla="*/ 3818 w 1277867"/>
              <a:gd name="connsiteY14-2394" fmla="*/ 588083 h 1894254"/>
              <a:gd name="connsiteX0-2395" fmla="*/ 3818 w 1278516"/>
              <a:gd name="connsiteY0-2396" fmla="*/ 588083 h 1894254"/>
              <a:gd name="connsiteX1-2397" fmla="*/ 28881 w 1278516"/>
              <a:gd name="connsiteY1-2398" fmla="*/ 196313 h 1894254"/>
              <a:gd name="connsiteX2-2399" fmla="*/ 151014 w 1278516"/>
              <a:gd name="connsiteY2-2400" fmla="*/ 30190 h 1894254"/>
              <a:gd name="connsiteX3-2401" fmla="*/ 386723 w 1278516"/>
              <a:gd name="connsiteY3-2402" fmla="*/ 23540 h 1894254"/>
              <a:gd name="connsiteX4-2403" fmla="*/ 502154 w 1278516"/>
              <a:gd name="connsiteY4-2404" fmla="*/ 217353 h 1894254"/>
              <a:gd name="connsiteX5-2405" fmla="*/ 1020400 w 1278516"/>
              <a:gd name="connsiteY5-2406" fmla="*/ 205851 h 1894254"/>
              <a:gd name="connsiteX6-2407" fmla="*/ 1253776 w 1278516"/>
              <a:gd name="connsiteY6-2408" fmla="*/ 231855 h 1894254"/>
              <a:gd name="connsiteX7-2409" fmla="*/ 1263911 w 1278516"/>
              <a:gd name="connsiteY7-2410" fmla="*/ 691743 h 1894254"/>
              <a:gd name="connsiteX8-2411" fmla="*/ 1268673 w 1278516"/>
              <a:gd name="connsiteY8-2412" fmla="*/ 1725383 h 1894254"/>
              <a:gd name="connsiteX9-2413" fmla="*/ 1122460 w 1278516"/>
              <a:gd name="connsiteY9-2414" fmla="*/ 1883563 h 1894254"/>
              <a:gd name="connsiteX10-2415" fmla="*/ 445407 w 1278516"/>
              <a:gd name="connsiteY10-2416" fmla="*/ 1892311 h 1894254"/>
              <a:gd name="connsiteX11-2417" fmla="*/ 287108 w 1278516"/>
              <a:gd name="connsiteY11-2418" fmla="*/ 1092103 h 1894254"/>
              <a:gd name="connsiteX12-2419" fmla="*/ 0 w 1278516"/>
              <a:gd name="connsiteY12-2420" fmla="*/ 989814 h 1894254"/>
              <a:gd name="connsiteX13-2421" fmla="*/ 3818 w 1278516"/>
              <a:gd name="connsiteY13-2422" fmla="*/ 588083 h 1894254"/>
              <a:gd name="connsiteX0-2423" fmla="*/ 3818 w 1281859"/>
              <a:gd name="connsiteY0-2424" fmla="*/ 588083 h 1894254"/>
              <a:gd name="connsiteX1-2425" fmla="*/ 28881 w 1281859"/>
              <a:gd name="connsiteY1-2426" fmla="*/ 196313 h 1894254"/>
              <a:gd name="connsiteX2-2427" fmla="*/ 151014 w 1281859"/>
              <a:gd name="connsiteY2-2428" fmla="*/ 30190 h 1894254"/>
              <a:gd name="connsiteX3-2429" fmla="*/ 386723 w 1281859"/>
              <a:gd name="connsiteY3-2430" fmla="*/ 23540 h 1894254"/>
              <a:gd name="connsiteX4-2431" fmla="*/ 502154 w 1281859"/>
              <a:gd name="connsiteY4-2432" fmla="*/ 217353 h 1894254"/>
              <a:gd name="connsiteX5-2433" fmla="*/ 1020400 w 1281859"/>
              <a:gd name="connsiteY5-2434" fmla="*/ 205851 h 1894254"/>
              <a:gd name="connsiteX6-2435" fmla="*/ 1253776 w 1281859"/>
              <a:gd name="connsiteY6-2436" fmla="*/ 231855 h 1894254"/>
              <a:gd name="connsiteX7-2437" fmla="*/ 1274168 w 1281859"/>
              <a:gd name="connsiteY7-2438" fmla="*/ 353230 h 1894254"/>
              <a:gd name="connsiteX8-2439" fmla="*/ 1268673 w 1281859"/>
              <a:gd name="connsiteY8-2440" fmla="*/ 1725383 h 1894254"/>
              <a:gd name="connsiteX9-2441" fmla="*/ 1122460 w 1281859"/>
              <a:gd name="connsiteY9-2442" fmla="*/ 1883563 h 1894254"/>
              <a:gd name="connsiteX10-2443" fmla="*/ 445407 w 1281859"/>
              <a:gd name="connsiteY10-2444" fmla="*/ 1892311 h 1894254"/>
              <a:gd name="connsiteX11-2445" fmla="*/ 287108 w 1281859"/>
              <a:gd name="connsiteY11-2446" fmla="*/ 1092103 h 1894254"/>
              <a:gd name="connsiteX12-2447" fmla="*/ 0 w 1281859"/>
              <a:gd name="connsiteY12-2448" fmla="*/ 989814 h 1894254"/>
              <a:gd name="connsiteX13-2449" fmla="*/ 3818 w 1281859"/>
              <a:gd name="connsiteY13-2450" fmla="*/ 588083 h 1894254"/>
              <a:gd name="connsiteX0-2451" fmla="*/ 3818 w 1281521"/>
              <a:gd name="connsiteY0-2452" fmla="*/ 588083 h 1894254"/>
              <a:gd name="connsiteX1-2453" fmla="*/ 28881 w 1281521"/>
              <a:gd name="connsiteY1-2454" fmla="*/ 196313 h 1894254"/>
              <a:gd name="connsiteX2-2455" fmla="*/ 151014 w 1281521"/>
              <a:gd name="connsiteY2-2456" fmla="*/ 30190 h 1894254"/>
              <a:gd name="connsiteX3-2457" fmla="*/ 386723 w 1281521"/>
              <a:gd name="connsiteY3-2458" fmla="*/ 23540 h 1894254"/>
              <a:gd name="connsiteX4-2459" fmla="*/ 502154 w 1281521"/>
              <a:gd name="connsiteY4-2460" fmla="*/ 217353 h 1894254"/>
              <a:gd name="connsiteX5-2461" fmla="*/ 1020400 w 1281521"/>
              <a:gd name="connsiteY5-2462" fmla="*/ 205851 h 1894254"/>
              <a:gd name="connsiteX6-2463" fmla="*/ 1176848 w 1281521"/>
              <a:gd name="connsiteY6-2464" fmla="*/ 215658 h 1894254"/>
              <a:gd name="connsiteX7-2465" fmla="*/ 1274168 w 1281521"/>
              <a:gd name="connsiteY7-2466" fmla="*/ 353230 h 1894254"/>
              <a:gd name="connsiteX8-2467" fmla="*/ 1268673 w 1281521"/>
              <a:gd name="connsiteY8-2468" fmla="*/ 1725383 h 1894254"/>
              <a:gd name="connsiteX9-2469" fmla="*/ 1122460 w 1281521"/>
              <a:gd name="connsiteY9-2470" fmla="*/ 1883563 h 1894254"/>
              <a:gd name="connsiteX10-2471" fmla="*/ 445407 w 1281521"/>
              <a:gd name="connsiteY10-2472" fmla="*/ 1892311 h 1894254"/>
              <a:gd name="connsiteX11-2473" fmla="*/ 287108 w 1281521"/>
              <a:gd name="connsiteY11-2474" fmla="*/ 1092103 h 1894254"/>
              <a:gd name="connsiteX12-2475" fmla="*/ 0 w 1281521"/>
              <a:gd name="connsiteY12-2476" fmla="*/ 989814 h 1894254"/>
              <a:gd name="connsiteX13-2477" fmla="*/ 3818 w 1281521"/>
              <a:gd name="connsiteY13-2478" fmla="*/ 588083 h 1894254"/>
              <a:gd name="connsiteX0-2479" fmla="*/ 3818 w 1281521"/>
              <a:gd name="connsiteY0-2480" fmla="*/ 588083 h 1894254"/>
              <a:gd name="connsiteX1-2481" fmla="*/ 28881 w 1281521"/>
              <a:gd name="connsiteY1-2482" fmla="*/ 196313 h 1894254"/>
              <a:gd name="connsiteX2-2483" fmla="*/ 151014 w 1281521"/>
              <a:gd name="connsiteY2-2484" fmla="*/ 30190 h 1894254"/>
              <a:gd name="connsiteX3-2485" fmla="*/ 386723 w 1281521"/>
              <a:gd name="connsiteY3-2486" fmla="*/ 23540 h 1894254"/>
              <a:gd name="connsiteX4-2487" fmla="*/ 502154 w 1281521"/>
              <a:gd name="connsiteY4-2488" fmla="*/ 217353 h 1894254"/>
              <a:gd name="connsiteX5-2489" fmla="*/ 1020400 w 1281521"/>
              <a:gd name="connsiteY5-2490" fmla="*/ 205851 h 1894254"/>
              <a:gd name="connsiteX6-2491" fmla="*/ 1176848 w 1281521"/>
              <a:gd name="connsiteY6-2492" fmla="*/ 215658 h 1894254"/>
              <a:gd name="connsiteX7-2493" fmla="*/ 1274168 w 1281521"/>
              <a:gd name="connsiteY7-2494" fmla="*/ 353230 h 1894254"/>
              <a:gd name="connsiteX8-2495" fmla="*/ 1268673 w 1281521"/>
              <a:gd name="connsiteY8-2496" fmla="*/ 1725383 h 1894254"/>
              <a:gd name="connsiteX9-2497" fmla="*/ 1122460 w 1281521"/>
              <a:gd name="connsiteY9-2498" fmla="*/ 1883563 h 1894254"/>
              <a:gd name="connsiteX10-2499" fmla="*/ 445407 w 1281521"/>
              <a:gd name="connsiteY10-2500" fmla="*/ 1892311 h 1894254"/>
              <a:gd name="connsiteX11-2501" fmla="*/ 287108 w 1281521"/>
              <a:gd name="connsiteY11-2502" fmla="*/ 1092103 h 1894254"/>
              <a:gd name="connsiteX12-2503" fmla="*/ 0 w 1281521"/>
              <a:gd name="connsiteY12-2504" fmla="*/ 989814 h 1894254"/>
              <a:gd name="connsiteX13-2505" fmla="*/ 3818 w 1281521"/>
              <a:gd name="connsiteY13-2506" fmla="*/ 588083 h 1894254"/>
              <a:gd name="connsiteX0-2507" fmla="*/ 3818 w 1281521"/>
              <a:gd name="connsiteY0-2508" fmla="*/ 588083 h 1894254"/>
              <a:gd name="connsiteX1-2509" fmla="*/ 28881 w 1281521"/>
              <a:gd name="connsiteY1-2510" fmla="*/ 196313 h 1894254"/>
              <a:gd name="connsiteX2-2511" fmla="*/ 151014 w 1281521"/>
              <a:gd name="connsiteY2-2512" fmla="*/ 30190 h 1894254"/>
              <a:gd name="connsiteX3-2513" fmla="*/ 386723 w 1281521"/>
              <a:gd name="connsiteY3-2514" fmla="*/ 23540 h 1894254"/>
              <a:gd name="connsiteX4-2515" fmla="*/ 502154 w 1281521"/>
              <a:gd name="connsiteY4-2516" fmla="*/ 217353 h 1894254"/>
              <a:gd name="connsiteX5-2517" fmla="*/ 1020400 w 1281521"/>
              <a:gd name="connsiteY5-2518" fmla="*/ 205851 h 1894254"/>
              <a:gd name="connsiteX6-2519" fmla="*/ 1176848 w 1281521"/>
              <a:gd name="connsiteY6-2520" fmla="*/ 215658 h 1894254"/>
              <a:gd name="connsiteX7-2521" fmla="*/ 1274168 w 1281521"/>
              <a:gd name="connsiteY7-2522" fmla="*/ 353230 h 1894254"/>
              <a:gd name="connsiteX8-2523" fmla="*/ 1268673 w 1281521"/>
              <a:gd name="connsiteY8-2524" fmla="*/ 1725383 h 1894254"/>
              <a:gd name="connsiteX9-2525" fmla="*/ 1122460 w 1281521"/>
              <a:gd name="connsiteY9-2526" fmla="*/ 1883563 h 1894254"/>
              <a:gd name="connsiteX10-2527" fmla="*/ 445407 w 1281521"/>
              <a:gd name="connsiteY10-2528" fmla="*/ 1892311 h 1894254"/>
              <a:gd name="connsiteX11-2529" fmla="*/ 287108 w 1281521"/>
              <a:gd name="connsiteY11-2530" fmla="*/ 1092103 h 1894254"/>
              <a:gd name="connsiteX12-2531" fmla="*/ 0 w 1281521"/>
              <a:gd name="connsiteY12-2532" fmla="*/ 989814 h 1894254"/>
              <a:gd name="connsiteX13-2533" fmla="*/ 3818 w 1281521"/>
              <a:gd name="connsiteY13-2534" fmla="*/ 588083 h 1894254"/>
              <a:gd name="connsiteX0-2535" fmla="*/ 3818 w 1281521"/>
              <a:gd name="connsiteY0-2536" fmla="*/ 588083 h 1894254"/>
              <a:gd name="connsiteX1-2537" fmla="*/ 28881 w 1281521"/>
              <a:gd name="connsiteY1-2538" fmla="*/ 196313 h 1894254"/>
              <a:gd name="connsiteX2-2539" fmla="*/ 151014 w 1281521"/>
              <a:gd name="connsiteY2-2540" fmla="*/ 30190 h 1894254"/>
              <a:gd name="connsiteX3-2541" fmla="*/ 386723 w 1281521"/>
              <a:gd name="connsiteY3-2542" fmla="*/ 23540 h 1894254"/>
              <a:gd name="connsiteX4-2543" fmla="*/ 502154 w 1281521"/>
              <a:gd name="connsiteY4-2544" fmla="*/ 217353 h 1894254"/>
              <a:gd name="connsiteX5-2545" fmla="*/ 1176848 w 1281521"/>
              <a:gd name="connsiteY5-2546" fmla="*/ 215658 h 1894254"/>
              <a:gd name="connsiteX6-2547" fmla="*/ 1274168 w 1281521"/>
              <a:gd name="connsiteY6-2548" fmla="*/ 353230 h 1894254"/>
              <a:gd name="connsiteX7-2549" fmla="*/ 1268673 w 1281521"/>
              <a:gd name="connsiteY7-2550" fmla="*/ 1725383 h 1894254"/>
              <a:gd name="connsiteX8-2551" fmla="*/ 1122460 w 1281521"/>
              <a:gd name="connsiteY8-2552" fmla="*/ 1883563 h 1894254"/>
              <a:gd name="connsiteX9-2553" fmla="*/ 445407 w 1281521"/>
              <a:gd name="connsiteY9-2554" fmla="*/ 1892311 h 1894254"/>
              <a:gd name="connsiteX10-2555" fmla="*/ 287108 w 1281521"/>
              <a:gd name="connsiteY10-2556" fmla="*/ 1092103 h 1894254"/>
              <a:gd name="connsiteX11-2557" fmla="*/ 0 w 1281521"/>
              <a:gd name="connsiteY11-2558" fmla="*/ 989814 h 1894254"/>
              <a:gd name="connsiteX12-2559" fmla="*/ 3818 w 1281521"/>
              <a:gd name="connsiteY12-2560" fmla="*/ 588083 h 1894254"/>
              <a:gd name="connsiteX0-2561" fmla="*/ 3818 w 1281521"/>
              <a:gd name="connsiteY0-2562" fmla="*/ 588083 h 1894254"/>
              <a:gd name="connsiteX1-2563" fmla="*/ 28881 w 1281521"/>
              <a:gd name="connsiteY1-2564" fmla="*/ 196313 h 1894254"/>
              <a:gd name="connsiteX2-2565" fmla="*/ 151014 w 1281521"/>
              <a:gd name="connsiteY2-2566" fmla="*/ 30190 h 1894254"/>
              <a:gd name="connsiteX3-2567" fmla="*/ 386723 w 1281521"/>
              <a:gd name="connsiteY3-2568" fmla="*/ 23540 h 1894254"/>
              <a:gd name="connsiteX4-2569" fmla="*/ 502154 w 1281521"/>
              <a:gd name="connsiteY4-2570" fmla="*/ 217353 h 1894254"/>
              <a:gd name="connsiteX5-2571" fmla="*/ 1176848 w 1281521"/>
              <a:gd name="connsiteY5-2572" fmla="*/ 215658 h 1894254"/>
              <a:gd name="connsiteX6-2573" fmla="*/ 1274168 w 1281521"/>
              <a:gd name="connsiteY6-2574" fmla="*/ 353230 h 1894254"/>
              <a:gd name="connsiteX7-2575" fmla="*/ 1268673 w 1281521"/>
              <a:gd name="connsiteY7-2576" fmla="*/ 1725383 h 1894254"/>
              <a:gd name="connsiteX8-2577" fmla="*/ 1122460 w 1281521"/>
              <a:gd name="connsiteY8-2578" fmla="*/ 1883563 h 1894254"/>
              <a:gd name="connsiteX9-2579" fmla="*/ 445407 w 1281521"/>
              <a:gd name="connsiteY9-2580" fmla="*/ 1892311 h 1894254"/>
              <a:gd name="connsiteX10-2581" fmla="*/ 287108 w 1281521"/>
              <a:gd name="connsiteY10-2582" fmla="*/ 1092103 h 1894254"/>
              <a:gd name="connsiteX11-2583" fmla="*/ 0 w 1281521"/>
              <a:gd name="connsiteY11-2584" fmla="*/ 989814 h 1894254"/>
              <a:gd name="connsiteX12-2585" fmla="*/ 3818 w 1281521"/>
              <a:gd name="connsiteY12-2586" fmla="*/ 588083 h 1894254"/>
              <a:gd name="connsiteX0-2587" fmla="*/ 3818 w 1281521"/>
              <a:gd name="connsiteY0-2588" fmla="*/ 588083 h 1894254"/>
              <a:gd name="connsiteX1-2589" fmla="*/ 28881 w 1281521"/>
              <a:gd name="connsiteY1-2590" fmla="*/ 196313 h 1894254"/>
              <a:gd name="connsiteX2-2591" fmla="*/ 151014 w 1281521"/>
              <a:gd name="connsiteY2-2592" fmla="*/ 30190 h 1894254"/>
              <a:gd name="connsiteX3-2593" fmla="*/ 386723 w 1281521"/>
              <a:gd name="connsiteY3-2594" fmla="*/ 23540 h 1894254"/>
              <a:gd name="connsiteX4-2595" fmla="*/ 502154 w 1281521"/>
              <a:gd name="connsiteY4-2596" fmla="*/ 217353 h 1894254"/>
              <a:gd name="connsiteX5-2597" fmla="*/ 500709 w 1281521"/>
              <a:gd name="connsiteY5-2598" fmla="*/ 215569 h 1894254"/>
              <a:gd name="connsiteX6-2599" fmla="*/ 1176848 w 1281521"/>
              <a:gd name="connsiteY6-2600" fmla="*/ 215658 h 1894254"/>
              <a:gd name="connsiteX7-2601" fmla="*/ 1274168 w 1281521"/>
              <a:gd name="connsiteY7-2602" fmla="*/ 353230 h 1894254"/>
              <a:gd name="connsiteX8-2603" fmla="*/ 1268673 w 1281521"/>
              <a:gd name="connsiteY8-2604" fmla="*/ 1725383 h 1894254"/>
              <a:gd name="connsiteX9-2605" fmla="*/ 1122460 w 1281521"/>
              <a:gd name="connsiteY9-2606" fmla="*/ 1883563 h 1894254"/>
              <a:gd name="connsiteX10-2607" fmla="*/ 445407 w 1281521"/>
              <a:gd name="connsiteY10-2608" fmla="*/ 1892311 h 1894254"/>
              <a:gd name="connsiteX11-2609" fmla="*/ 287108 w 1281521"/>
              <a:gd name="connsiteY11-2610" fmla="*/ 1092103 h 1894254"/>
              <a:gd name="connsiteX12-2611" fmla="*/ 0 w 1281521"/>
              <a:gd name="connsiteY12-2612" fmla="*/ 989814 h 1894254"/>
              <a:gd name="connsiteX13-2613" fmla="*/ 3818 w 1281521"/>
              <a:gd name="connsiteY13-2614" fmla="*/ 588083 h 1894254"/>
              <a:gd name="connsiteX0-2615" fmla="*/ 3818 w 1281521"/>
              <a:gd name="connsiteY0-2616" fmla="*/ 588083 h 1894254"/>
              <a:gd name="connsiteX1-2617" fmla="*/ 28881 w 1281521"/>
              <a:gd name="connsiteY1-2618" fmla="*/ 196313 h 1894254"/>
              <a:gd name="connsiteX2-2619" fmla="*/ 151014 w 1281521"/>
              <a:gd name="connsiteY2-2620" fmla="*/ 30190 h 1894254"/>
              <a:gd name="connsiteX3-2621" fmla="*/ 386723 w 1281521"/>
              <a:gd name="connsiteY3-2622" fmla="*/ 23540 h 1894254"/>
              <a:gd name="connsiteX4-2623" fmla="*/ 502154 w 1281521"/>
              <a:gd name="connsiteY4-2624" fmla="*/ 217353 h 1894254"/>
              <a:gd name="connsiteX5-2625" fmla="*/ 622084 w 1281521"/>
              <a:gd name="connsiteY5-2626" fmla="*/ 233385 h 1894254"/>
              <a:gd name="connsiteX6-2627" fmla="*/ 1176848 w 1281521"/>
              <a:gd name="connsiteY6-2628" fmla="*/ 215658 h 1894254"/>
              <a:gd name="connsiteX7-2629" fmla="*/ 1274168 w 1281521"/>
              <a:gd name="connsiteY7-2630" fmla="*/ 353230 h 1894254"/>
              <a:gd name="connsiteX8-2631" fmla="*/ 1268673 w 1281521"/>
              <a:gd name="connsiteY8-2632" fmla="*/ 1725383 h 1894254"/>
              <a:gd name="connsiteX9-2633" fmla="*/ 1122460 w 1281521"/>
              <a:gd name="connsiteY9-2634" fmla="*/ 1883563 h 1894254"/>
              <a:gd name="connsiteX10-2635" fmla="*/ 445407 w 1281521"/>
              <a:gd name="connsiteY10-2636" fmla="*/ 1892311 h 1894254"/>
              <a:gd name="connsiteX11-2637" fmla="*/ 287108 w 1281521"/>
              <a:gd name="connsiteY11-2638" fmla="*/ 1092103 h 1894254"/>
              <a:gd name="connsiteX12-2639" fmla="*/ 0 w 1281521"/>
              <a:gd name="connsiteY12-2640" fmla="*/ 989814 h 1894254"/>
              <a:gd name="connsiteX13-2641" fmla="*/ 3818 w 1281521"/>
              <a:gd name="connsiteY13-2642" fmla="*/ 588083 h 1894254"/>
              <a:gd name="connsiteX0-2643" fmla="*/ 3818 w 1281521"/>
              <a:gd name="connsiteY0-2644" fmla="*/ 588083 h 1894254"/>
              <a:gd name="connsiteX1-2645" fmla="*/ 28881 w 1281521"/>
              <a:gd name="connsiteY1-2646" fmla="*/ 196313 h 1894254"/>
              <a:gd name="connsiteX2-2647" fmla="*/ 151014 w 1281521"/>
              <a:gd name="connsiteY2-2648" fmla="*/ 30190 h 1894254"/>
              <a:gd name="connsiteX3-2649" fmla="*/ 386723 w 1281521"/>
              <a:gd name="connsiteY3-2650" fmla="*/ 23540 h 1894254"/>
              <a:gd name="connsiteX4-2651" fmla="*/ 445740 w 1281521"/>
              <a:gd name="connsiteY4-2652" fmla="*/ 188199 h 1894254"/>
              <a:gd name="connsiteX5-2653" fmla="*/ 622084 w 1281521"/>
              <a:gd name="connsiteY5-2654" fmla="*/ 233385 h 1894254"/>
              <a:gd name="connsiteX6-2655" fmla="*/ 1176848 w 1281521"/>
              <a:gd name="connsiteY6-2656" fmla="*/ 215658 h 1894254"/>
              <a:gd name="connsiteX7-2657" fmla="*/ 1274168 w 1281521"/>
              <a:gd name="connsiteY7-2658" fmla="*/ 353230 h 1894254"/>
              <a:gd name="connsiteX8-2659" fmla="*/ 1268673 w 1281521"/>
              <a:gd name="connsiteY8-2660" fmla="*/ 1725383 h 1894254"/>
              <a:gd name="connsiteX9-2661" fmla="*/ 1122460 w 1281521"/>
              <a:gd name="connsiteY9-2662" fmla="*/ 1883563 h 1894254"/>
              <a:gd name="connsiteX10-2663" fmla="*/ 445407 w 1281521"/>
              <a:gd name="connsiteY10-2664" fmla="*/ 1892311 h 1894254"/>
              <a:gd name="connsiteX11-2665" fmla="*/ 287108 w 1281521"/>
              <a:gd name="connsiteY11-2666" fmla="*/ 1092103 h 1894254"/>
              <a:gd name="connsiteX12-2667" fmla="*/ 0 w 1281521"/>
              <a:gd name="connsiteY12-2668" fmla="*/ 989814 h 1894254"/>
              <a:gd name="connsiteX13-2669" fmla="*/ 3818 w 1281521"/>
              <a:gd name="connsiteY13-2670" fmla="*/ 588083 h 1894254"/>
              <a:gd name="connsiteX0-2671" fmla="*/ 3818 w 1281521"/>
              <a:gd name="connsiteY0-2672" fmla="*/ 588083 h 1894254"/>
              <a:gd name="connsiteX1-2673" fmla="*/ 28881 w 1281521"/>
              <a:gd name="connsiteY1-2674" fmla="*/ 196313 h 1894254"/>
              <a:gd name="connsiteX2-2675" fmla="*/ 151014 w 1281521"/>
              <a:gd name="connsiteY2-2676" fmla="*/ 30190 h 1894254"/>
              <a:gd name="connsiteX3-2677" fmla="*/ 386723 w 1281521"/>
              <a:gd name="connsiteY3-2678" fmla="*/ 23540 h 1894254"/>
              <a:gd name="connsiteX4-2679" fmla="*/ 445740 w 1281521"/>
              <a:gd name="connsiteY4-2680" fmla="*/ 188199 h 1894254"/>
              <a:gd name="connsiteX5-2681" fmla="*/ 622084 w 1281521"/>
              <a:gd name="connsiteY5-2682" fmla="*/ 233385 h 1894254"/>
              <a:gd name="connsiteX6-2683" fmla="*/ 1176848 w 1281521"/>
              <a:gd name="connsiteY6-2684" fmla="*/ 215658 h 1894254"/>
              <a:gd name="connsiteX7-2685" fmla="*/ 1274168 w 1281521"/>
              <a:gd name="connsiteY7-2686" fmla="*/ 353230 h 1894254"/>
              <a:gd name="connsiteX8-2687" fmla="*/ 1268673 w 1281521"/>
              <a:gd name="connsiteY8-2688" fmla="*/ 1725383 h 1894254"/>
              <a:gd name="connsiteX9-2689" fmla="*/ 1122460 w 1281521"/>
              <a:gd name="connsiteY9-2690" fmla="*/ 1883563 h 1894254"/>
              <a:gd name="connsiteX10-2691" fmla="*/ 445407 w 1281521"/>
              <a:gd name="connsiteY10-2692" fmla="*/ 1892311 h 1894254"/>
              <a:gd name="connsiteX11-2693" fmla="*/ 287108 w 1281521"/>
              <a:gd name="connsiteY11-2694" fmla="*/ 1092103 h 1894254"/>
              <a:gd name="connsiteX12-2695" fmla="*/ 0 w 1281521"/>
              <a:gd name="connsiteY12-2696" fmla="*/ 989814 h 1894254"/>
              <a:gd name="connsiteX13-2697" fmla="*/ 3818 w 1281521"/>
              <a:gd name="connsiteY13-2698" fmla="*/ 588083 h 1894254"/>
              <a:gd name="connsiteX0-2699" fmla="*/ 3818 w 1281521"/>
              <a:gd name="connsiteY0-2700" fmla="*/ 588083 h 1894254"/>
              <a:gd name="connsiteX1-2701" fmla="*/ 28881 w 1281521"/>
              <a:gd name="connsiteY1-2702" fmla="*/ 196313 h 1894254"/>
              <a:gd name="connsiteX2-2703" fmla="*/ 151014 w 1281521"/>
              <a:gd name="connsiteY2-2704" fmla="*/ 30190 h 1894254"/>
              <a:gd name="connsiteX3-2705" fmla="*/ 386723 w 1281521"/>
              <a:gd name="connsiteY3-2706" fmla="*/ 23540 h 1894254"/>
              <a:gd name="connsiteX4-2707" fmla="*/ 445740 w 1281521"/>
              <a:gd name="connsiteY4-2708" fmla="*/ 188199 h 1894254"/>
              <a:gd name="connsiteX5-2709" fmla="*/ 497290 w 1281521"/>
              <a:gd name="connsiteY5-2710" fmla="*/ 239864 h 1894254"/>
              <a:gd name="connsiteX6-2711" fmla="*/ 1176848 w 1281521"/>
              <a:gd name="connsiteY6-2712" fmla="*/ 215658 h 1894254"/>
              <a:gd name="connsiteX7-2713" fmla="*/ 1274168 w 1281521"/>
              <a:gd name="connsiteY7-2714" fmla="*/ 353230 h 1894254"/>
              <a:gd name="connsiteX8-2715" fmla="*/ 1268673 w 1281521"/>
              <a:gd name="connsiteY8-2716" fmla="*/ 1725383 h 1894254"/>
              <a:gd name="connsiteX9-2717" fmla="*/ 1122460 w 1281521"/>
              <a:gd name="connsiteY9-2718" fmla="*/ 1883563 h 1894254"/>
              <a:gd name="connsiteX10-2719" fmla="*/ 445407 w 1281521"/>
              <a:gd name="connsiteY10-2720" fmla="*/ 1892311 h 1894254"/>
              <a:gd name="connsiteX11-2721" fmla="*/ 287108 w 1281521"/>
              <a:gd name="connsiteY11-2722" fmla="*/ 1092103 h 1894254"/>
              <a:gd name="connsiteX12-2723" fmla="*/ 0 w 1281521"/>
              <a:gd name="connsiteY12-2724" fmla="*/ 989814 h 1894254"/>
              <a:gd name="connsiteX13-2725" fmla="*/ 3818 w 1281521"/>
              <a:gd name="connsiteY13-2726" fmla="*/ 588083 h 1894254"/>
              <a:gd name="connsiteX0-2727" fmla="*/ 3818 w 1281521"/>
              <a:gd name="connsiteY0-2728" fmla="*/ 588083 h 1894254"/>
              <a:gd name="connsiteX1-2729" fmla="*/ 28881 w 1281521"/>
              <a:gd name="connsiteY1-2730" fmla="*/ 196313 h 1894254"/>
              <a:gd name="connsiteX2-2731" fmla="*/ 151014 w 1281521"/>
              <a:gd name="connsiteY2-2732" fmla="*/ 30190 h 1894254"/>
              <a:gd name="connsiteX3-2733" fmla="*/ 386723 w 1281521"/>
              <a:gd name="connsiteY3-2734" fmla="*/ 23540 h 1894254"/>
              <a:gd name="connsiteX4-2735" fmla="*/ 433773 w 1281521"/>
              <a:gd name="connsiteY4-2736" fmla="*/ 167143 h 1894254"/>
              <a:gd name="connsiteX5-2737" fmla="*/ 497290 w 1281521"/>
              <a:gd name="connsiteY5-2738" fmla="*/ 239864 h 1894254"/>
              <a:gd name="connsiteX6-2739" fmla="*/ 1176848 w 1281521"/>
              <a:gd name="connsiteY6-2740" fmla="*/ 215658 h 1894254"/>
              <a:gd name="connsiteX7-2741" fmla="*/ 1274168 w 1281521"/>
              <a:gd name="connsiteY7-2742" fmla="*/ 353230 h 1894254"/>
              <a:gd name="connsiteX8-2743" fmla="*/ 1268673 w 1281521"/>
              <a:gd name="connsiteY8-2744" fmla="*/ 1725383 h 1894254"/>
              <a:gd name="connsiteX9-2745" fmla="*/ 1122460 w 1281521"/>
              <a:gd name="connsiteY9-2746" fmla="*/ 1883563 h 1894254"/>
              <a:gd name="connsiteX10-2747" fmla="*/ 445407 w 1281521"/>
              <a:gd name="connsiteY10-2748" fmla="*/ 1892311 h 1894254"/>
              <a:gd name="connsiteX11-2749" fmla="*/ 287108 w 1281521"/>
              <a:gd name="connsiteY11-2750" fmla="*/ 1092103 h 1894254"/>
              <a:gd name="connsiteX12-2751" fmla="*/ 0 w 1281521"/>
              <a:gd name="connsiteY12-2752" fmla="*/ 989814 h 1894254"/>
              <a:gd name="connsiteX13-2753" fmla="*/ 3818 w 1281521"/>
              <a:gd name="connsiteY13-2754" fmla="*/ 588083 h 1894254"/>
              <a:gd name="connsiteX0-2755" fmla="*/ 3818 w 1281521"/>
              <a:gd name="connsiteY0-2756" fmla="*/ 588083 h 1894254"/>
              <a:gd name="connsiteX1-2757" fmla="*/ 28881 w 1281521"/>
              <a:gd name="connsiteY1-2758" fmla="*/ 196313 h 1894254"/>
              <a:gd name="connsiteX2-2759" fmla="*/ 151014 w 1281521"/>
              <a:gd name="connsiteY2-2760" fmla="*/ 30190 h 1894254"/>
              <a:gd name="connsiteX3-2761" fmla="*/ 386723 w 1281521"/>
              <a:gd name="connsiteY3-2762" fmla="*/ 23540 h 1894254"/>
              <a:gd name="connsiteX4-2763" fmla="*/ 433773 w 1281521"/>
              <a:gd name="connsiteY4-2764" fmla="*/ 167143 h 1894254"/>
              <a:gd name="connsiteX5-2765" fmla="*/ 497290 w 1281521"/>
              <a:gd name="connsiteY5-2766" fmla="*/ 239864 h 1894254"/>
              <a:gd name="connsiteX6-2767" fmla="*/ 1176848 w 1281521"/>
              <a:gd name="connsiteY6-2768" fmla="*/ 215658 h 1894254"/>
              <a:gd name="connsiteX7-2769" fmla="*/ 1274168 w 1281521"/>
              <a:gd name="connsiteY7-2770" fmla="*/ 353230 h 1894254"/>
              <a:gd name="connsiteX8-2771" fmla="*/ 1268673 w 1281521"/>
              <a:gd name="connsiteY8-2772" fmla="*/ 1725383 h 1894254"/>
              <a:gd name="connsiteX9-2773" fmla="*/ 1122460 w 1281521"/>
              <a:gd name="connsiteY9-2774" fmla="*/ 1883563 h 1894254"/>
              <a:gd name="connsiteX10-2775" fmla="*/ 445407 w 1281521"/>
              <a:gd name="connsiteY10-2776" fmla="*/ 1892311 h 1894254"/>
              <a:gd name="connsiteX11-2777" fmla="*/ 287108 w 1281521"/>
              <a:gd name="connsiteY11-2778" fmla="*/ 1092103 h 1894254"/>
              <a:gd name="connsiteX12-2779" fmla="*/ 0 w 1281521"/>
              <a:gd name="connsiteY12-2780" fmla="*/ 989814 h 1894254"/>
              <a:gd name="connsiteX13-2781" fmla="*/ 3818 w 1281521"/>
              <a:gd name="connsiteY13-2782" fmla="*/ 588083 h 1894254"/>
              <a:gd name="connsiteX0-2783" fmla="*/ 3818 w 1281521"/>
              <a:gd name="connsiteY0-2784" fmla="*/ 588083 h 1894254"/>
              <a:gd name="connsiteX1-2785" fmla="*/ 28881 w 1281521"/>
              <a:gd name="connsiteY1-2786" fmla="*/ 196313 h 1894254"/>
              <a:gd name="connsiteX2-2787" fmla="*/ 151014 w 1281521"/>
              <a:gd name="connsiteY2-2788" fmla="*/ 30190 h 1894254"/>
              <a:gd name="connsiteX3-2789" fmla="*/ 386723 w 1281521"/>
              <a:gd name="connsiteY3-2790" fmla="*/ 23540 h 1894254"/>
              <a:gd name="connsiteX4-2791" fmla="*/ 433773 w 1281521"/>
              <a:gd name="connsiteY4-2792" fmla="*/ 167143 h 1894254"/>
              <a:gd name="connsiteX5-2793" fmla="*/ 497290 w 1281521"/>
              <a:gd name="connsiteY5-2794" fmla="*/ 239864 h 1894254"/>
              <a:gd name="connsiteX6-2795" fmla="*/ 1176848 w 1281521"/>
              <a:gd name="connsiteY6-2796" fmla="*/ 215658 h 1894254"/>
              <a:gd name="connsiteX7-2797" fmla="*/ 1274168 w 1281521"/>
              <a:gd name="connsiteY7-2798" fmla="*/ 353230 h 1894254"/>
              <a:gd name="connsiteX8-2799" fmla="*/ 1268673 w 1281521"/>
              <a:gd name="connsiteY8-2800" fmla="*/ 1725383 h 1894254"/>
              <a:gd name="connsiteX9-2801" fmla="*/ 1122460 w 1281521"/>
              <a:gd name="connsiteY9-2802" fmla="*/ 1883563 h 1894254"/>
              <a:gd name="connsiteX10-2803" fmla="*/ 445407 w 1281521"/>
              <a:gd name="connsiteY10-2804" fmla="*/ 1892311 h 1894254"/>
              <a:gd name="connsiteX11-2805" fmla="*/ 287108 w 1281521"/>
              <a:gd name="connsiteY11-2806" fmla="*/ 1092103 h 1894254"/>
              <a:gd name="connsiteX12-2807" fmla="*/ 0 w 1281521"/>
              <a:gd name="connsiteY12-2808" fmla="*/ 989814 h 1894254"/>
              <a:gd name="connsiteX13-2809" fmla="*/ 3818 w 1281521"/>
              <a:gd name="connsiteY13-2810" fmla="*/ 588083 h 1894254"/>
              <a:gd name="connsiteX0-2811" fmla="*/ 3818 w 1281521"/>
              <a:gd name="connsiteY0-2812" fmla="*/ 588083 h 1894254"/>
              <a:gd name="connsiteX1-2813" fmla="*/ 28881 w 1281521"/>
              <a:gd name="connsiteY1-2814" fmla="*/ 196313 h 1894254"/>
              <a:gd name="connsiteX2-2815" fmla="*/ 151014 w 1281521"/>
              <a:gd name="connsiteY2-2816" fmla="*/ 30190 h 1894254"/>
              <a:gd name="connsiteX3-2817" fmla="*/ 386723 w 1281521"/>
              <a:gd name="connsiteY3-2818" fmla="*/ 23540 h 1894254"/>
              <a:gd name="connsiteX4-2819" fmla="*/ 433773 w 1281521"/>
              <a:gd name="connsiteY4-2820" fmla="*/ 167143 h 1894254"/>
              <a:gd name="connsiteX5-2821" fmla="*/ 497290 w 1281521"/>
              <a:gd name="connsiteY5-2822" fmla="*/ 239864 h 1894254"/>
              <a:gd name="connsiteX6-2823" fmla="*/ 1176848 w 1281521"/>
              <a:gd name="connsiteY6-2824" fmla="*/ 215658 h 1894254"/>
              <a:gd name="connsiteX7-2825" fmla="*/ 1274168 w 1281521"/>
              <a:gd name="connsiteY7-2826" fmla="*/ 353230 h 1894254"/>
              <a:gd name="connsiteX8-2827" fmla="*/ 1268673 w 1281521"/>
              <a:gd name="connsiteY8-2828" fmla="*/ 1725383 h 1894254"/>
              <a:gd name="connsiteX9-2829" fmla="*/ 1122460 w 1281521"/>
              <a:gd name="connsiteY9-2830" fmla="*/ 1883563 h 1894254"/>
              <a:gd name="connsiteX10-2831" fmla="*/ 445407 w 1281521"/>
              <a:gd name="connsiteY10-2832" fmla="*/ 1892311 h 1894254"/>
              <a:gd name="connsiteX11-2833" fmla="*/ 287108 w 1281521"/>
              <a:gd name="connsiteY11-2834" fmla="*/ 1092103 h 1894254"/>
              <a:gd name="connsiteX12-2835" fmla="*/ 0 w 1281521"/>
              <a:gd name="connsiteY12-2836" fmla="*/ 989814 h 1894254"/>
              <a:gd name="connsiteX13-2837" fmla="*/ 3818 w 1281521"/>
              <a:gd name="connsiteY13-2838" fmla="*/ 588083 h 1894254"/>
              <a:gd name="connsiteX0-2839" fmla="*/ 3818 w 1281521"/>
              <a:gd name="connsiteY0-2840" fmla="*/ 588083 h 1894254"/>
              <a:gd name="connsiteX1-2841" fmla="*/ 28881 w 1281521"/>
              <a:gd name="connsiteY1-2842" fmla="*/ 196313 h 1894254"/>
              <a:gd name="connsiteX2-2843" fmla="*/ 151014 w 1281521"/>
              <a:gd name="connsiteY2-2844" fmla="*/ 30190 h 1894254"/>
              <a:gd name="connsiteX3-2845" fmla="*/ 386723 w 1281521"/>
              <a:gd name="connsiteY3-2846" fmla="*/ 23540 h 1894254"/>
              <a:gd name="connsiteX4-2847" fmla="*/ 433773 w 1281521"/>
              <a:gd name="connsiteY4-2848" fmla="*/ 167143 h 1894254"/>
              <a:gd name="connsiteX5-2849" fmla="*/ 497290 w 1281521"/>
              <a:gd name="connsiteY5-2850" fmla="*/ 239864 h 1894254"/>
              <a:gd name="connsiteX6-2851" fmla="*/ 1176848 w 1281521"/>
              <a:gd name="connsiteY6-2852" fmla="*/ 215658 h 1894254"/>
              <a:gd name="connsiteX7-2853" fmla="*/ 1274168 w 1281521"/>
              <a:gd name="connsiteY7-2854" fmla="*/ 353230 h 1894254"/>
              <a:gd name="connsiteX8-2855" fmla="*/ 1268673 w 1281521"/>
              <a:gd name="connsiteY8-2856" fmla="*/ 1725383 h 1894254"/>
              <a:gd name="connsiteX9-2857" fmla="*/ 1122460 w 1281521"/>
              <a:gd name="connsiteY9-2858" fmla="*/ 1883563 h 1894254"/>
              <a:gd name="connsiteX10-2859" fmla="*/ 445407 w 1281521"/>
              <a:gd name="connsiteY10-2860" fmla="*/ 1892311 h 1894254"/>
              <a:gd name="connsiteX11-2861" fmla="*/ 287108 w 1281521"/>
              <a:gd name="connsiteY11-2862" fmla="*/ 1092103 h 1894254"/>
              <a:gd name="connsiteX12-2863" fmla="*/ 0 w 1281521"/>
              <a:gd name="connsiteY12-2864" fmla="*/ 989814 h 1894254"/>
              <a:gd name="connsiteX13-2865" fmla="*/ 3818 w 1281521"/>
              <a:gd name="connsiteY13-2866" fmla="*/ 588083 h 1894254"/>
              <a:gd name="connsiteX0-2867" fmla="*/ 3818 w 1281521"/>
              <a:gd name="connsiteY0-2868" fmla="*/ 588083 h 1894254"/>
              <a:gd name="connsiteX1-2869" fmla="*/ 28881 w 1281521"/>
              <a:gd name="connsiteY1-2870" fmla="*/ 196313 h 1894254"/>
              <a:gd name="connsiteX2-2871" fmla="*/ 151014 w 1281521"/>
              <a:gd name="connsiteY2-2872" fmla="*/ 30190 h 1894254"/>
              <a:gd name="connsiteX3-2873" fmla="*/ 386723 w 1281521"/>
              <a:gd name="connsiteY3-2874" fmla="*/ 23540 h 1894254"/>
              <a:gd name="connsiteX4-2875" fmla="*/ 433773 w 1281521"/>
              <a:gd name="connsiteY4-2876" fmla="*/ 167143 h 1894254"/>
              <a:gd name="connsiteX5-2877" fmla="*/ 497290 w 1281521"/>
              <a:gd name="connsiteY5-2878" fmla="*/ 239864 h 1894254"/>
              <a:gd name="connsiteX6-2879" fmla="*/ 1176848 w 1281521"/>
              <a:gd name="connsiteY6-2880" fmla="*/ 215658 h 1894254"/>
              <a:gd name="connsiteX7-2881" fmla="*/ 1274168 w 1281521"/>
              <a:gd name="connsiteY7-2882" fmla="*/ 353230 h 1894254"/>
              <a:gd name="connsiteX8-2883" fmla="*/ 1268673 w 1281521"/>
              <a:gd name="connsiteY8-2884" fmla="*/ 1725383 h 1894254"/>
              <a:gd name="connsiteX9-2885" fmla="*/ 1122460 w 1281521"/>
              <a:gd name="connsiteY9-2886" fmla="*/ 1883563 h 1894254"/>
              <a:gd name="connsiteX10-2887" fmla="*/ 445407 w 1281521"/>
              <a:gd name="connsiteY10-2888" fmla="*/ 1892311 h 1894254"/>
              <a:gd name="connsiteX11-2889" fmla="*/ 287108 w 1281521"/>
              <a:gd name="connsiteY11-2890" fmla="*/ 1092103 h 1894254"/>
              <a:gd name="connsiteX12-2891" fmla="*/ 0 w 1281521"/>
              <a:gd name="connsiteY12-2892" fmla="*/ 989814 h 1894254"/>
              <a:gd name="connsiteX13-2893" fmla="*/ 3818 w 1281521"/>
              <a:gd name="connsiteY13-2894" fmla="*/ 588083 h 1894254"/>
              <a:gd name="connsiteX0-2895" fmla="*/ 3818 w 1281521"/>
              <a:gd name="connsiteY0-2896" fmla="*/ 588083 h 1894254"/>
              <a:gd name="connsiteX1-2897" fmla="*/ 28881 w 1281521"/>
              <a:gd name="connsiteY1-2898" fmla="*/ 196313 h 1894254"/>
              <a:gd name="connsiteX2-2899" fmla="*/ 151014 w 1281521"/>
              <a:gd name="connsiteY2-2900" fmla="*/ 30190 h 1894254"/>
              <a:gd name="connsiteX3-2901" fmla="*/ 386723 w 1281521"/>
              <a:gd name="connsiteY3-2902" fmla="*/ 23540 h 1894254"/>
              <a:gd name="connsiteX4-2903" fmla="*/ 433773 w 1281521"/>
              <a:gd name="connsiteY4-2904" fmla="*/ 167143 h 1894254"/>
              <a:gd name="connsiteX5-2905" fmla="*/ 497290 w 1281521"/>
              <a:gd name="connsiteY5-2906" fmla="*/ 239864 h 1894254"/>
              <a:gd name="connsiteX6-2907" fmla="*/ 1176848 w 1281521"/>
              <a:gd name="connsiteY6-2908" fmla="*/ 229263 h 1894254"/>
              <a:gd name="connsiteX7-2909" fmla="*/ 1274168 w 1281521"/>
              <a:gd name="connsiteY7-2910" fmla="*/ 353230 h 1894254"/>
              <a:gd name="connsiteX8-2911" fmla="*/ 1268673 w 1281521"/>
              <a:gd name="connsiteY8-2912" fmla="*/ 1725383 h 1894254"/>
              <a:gd name="connsiteX9-2913" fmla="*/ 1122460 w 1281521"/>
              <a:gd name="connsiteY9-2914" fmla="*/ 1883563 h 1894254"/>
              <a:gd name="connsiteX10-2915" fmla="*/ 445407 w 1281521"/>
              <a:gd name="connsiteY10-2916" fmla="*/ 1892311 h 1894254"/>
              <a:gd name="connsiteX11-2917" fmla="*/ 287108 w 1281521"/>
              <a:gd name="connsiteY11-2918" fmla="*/ 1092103 h 1894254"/>
              <a:gd name="connsiteX12-2919" fmla="*/ 0 w 1281521"/>
              <a:gd name="connsiteY12-2920" fmla="*/ 989814 h 1894254"/>
              <a:gd name="connsiteX13-2921" fmla="*/ 3818 w 1281521"/>
              <a:gd name="connsiteY13-2922" fmla="*/ 588083 h 1894254"/>
              <a:gd name="connsiteX0-2923" fmla="*/ 3818 w 1281521"/>
              <a:gd name="connsiteY0-2924" fmla="*/ 588083 h 1894254"/>
              <a:gd name="connsiteX1-2925" fmla="*/ 28881 w 1281521"/>
              <a:gd name="connsiteY1-2926" fmla="*/ 196313 h 1894254"/>
              <a:gd name="connsiteX2-2927" fmla="*/ 151014 w 1281521"/>
              <a:gd name="connsiteY2-2928" fmla="*/ 30190 h 1894254"/>
              <a:gd name="connsiteX3-2929" fmla="*/ 386723 w 1281521"/>
              <a:gd name="connsiteY3-2930" fmla="*/ 23540 h 1894254"/>
              <a:gd name="connsiteX4-2931" fmla="*/ 433773 w 1281521"/>
              <a:gd name="connsiteY4-2932" fmla="*/ 167143 h 1894254"/>
              <a:gd name="connsiteX5-2933" fmla="*/ 497290 w 1281521"/>
              <a:gd name="connsiteY5-2934" fmla="*/ 239864 h 1894254"/>
              <a:gd name="connsiteX6-2935" fmla="*/ 1176848 w 1281521"/>
              <a:gd name="connsiteY6-2936" fmla="*/ 229263 h 1894254"/>
              <a:gd name="connsiteX7-2937" fmla="*/ 1274168 w 1281521"/>
              <a:gd name="connsiteY7-2938" fmla="*/ 353230 h 1894254"/>
              <a:gd name="connsiteX8-2939" fmla="*/ 1268673 w 1281521"/>
              <a:gd name="connsiteY8-2940" fmla="*/ 1725383 h 1894254"/>
              <a:gd name="connsiteX9-2941" fmla="*/ 1122460 w 1281521"/>
              <a:gd name="connsiteY9-2942" fmla="*/ 1883563 h 1894254"/>
              <a:gd name="connsiteX10-2943" fmla="*/ 445407 w 1281521"/>
              <a:gd name="connsiteY10-2944" fmla="*/ 1892311 h 1894254"/>
              <a:gd name="connsiteX11-2945" fmla="*/ 287108 w 1281521"/>
              <a:gd name="connsiteY11-2946" fmla="*/ 1092103 h 1894254"/>
              <a:gd name="connsiteX12-2947" fmla="*/ 0 w 1281521"/>
              <a:gd name="connsiteY12-2948" fmla="*/ 989814 h 1894254"/>
              <a:gd name="connsiteX13-2949" fmla="*/ 3818 w 1281521"/>
              <a:gd name="connsiteY13-2950" fmla="*/ 588083 h 1894254"/>
              <a:gd name="connsiteX0-2951" fmla="*/ 3818 w 1281521"/>
              <a:gd name="connsiteY0-2952" fmla="*/ 588083 h 1894254"/>
              <a:gd name="connsiteX1-2953" fmla="*/ 28881 w 1281521"/>
              <a:gd name="connsiteY1-2954" fmla="*/ 196313 h 1894254"/>
              <a:gd name="connsiteX2-2955" fmla="*/ 151014 w 1281521"/>
              <a:gd name="connsiteY2-2956" fmla="*/ 30190 h 1894254"/>
              <a:gd name="connsiteX3-2957" fmla="*/ 386723 w 1281521"/>
              <a:gd name="connsiteY3-2958" fmla="*/ 23540 h 1894254"/>
              <a:gd name="connsiteX4-2959" fmla="*/ 433773 w 1281521"/>
              <a:gd name="connsiteY4-2960" fmla="*/ 167143 h 1894254"/>
              <a:gd name="connsiteX5-2961" fmla="*/ 497290 w 1281521"/>
              <a:gd name="connsiteY5-2962" fmla="*/ 239864 h 1894254"/>
              <a:gd name="connsiteX6-2963" fmla="*/ 1176848 w 1281521"/>
              <a:gd name="connsiteY6-2964" fmla="*/ 229263 h 1894254"/>
              <a:gd name="connsiteX7-2965" fmla="*/ 1274168 w 1281521"/>
              <a:gd name="connsiteY7-2966" fmla="*/ 353230 h 1894254"/>
              <a:gd name="connsiteX8-2967" fmla="*/ 1268673 w 1281521"/>
              <a:gd name="connsiteY8-2968" fmla="*/ 1725383 h 1894254"/>
              <a:gd name="connsiteX9-2969" fmla="*/ 1122460 w 1281521"/>
              <a:gd name="connsiteY9-2970" fmla="*/ 1883563 h 1894254"/>
              <a:gd name="connsiteX10-2971" fmla="*/ 445407 w 1281521"/>
              <a:gd name="connsiteY10-2972" fmla="*/ 1892311 h 1894254"/>
              <a:gd name="connsiteX11-2973" fmla="*/ 287108 w 1281521"/>
              <a:gd name="connsiteY11-2974" fmla="*/ 1092103 h 1894254"/>
              <a:gd name="connsiteX12-2975" fmla="*/ 0 w 1281521"/>
              <a:gd name="connsiteY12-2976" fmla="*/ 989814 h 1894254"/>
              <a:gd name="connsiteX13-2977" fmla="*/ 3818 w 1281521"/>
              <a:gd name="connsiteY13-2978" fmla="*/ 588083 h 1894254"/>
              <a:gd name="connsiteX0-2979" fmla="*/ 3818 w 1281521"/>
              <a:gd name="connsiteY0-2980" fmla="*/ 588083 h 1894254"/>
              <a:gd name="connsiteX1-2981" fmla="*/ 28881 w 1281521"/>
              <a:gd name="connsiteY1-2982" fmla="*/ 196313 h 1894254"/>
              <a:gd name="connsiteX2-2983" fmla="*/ 151014 w 1281521"/>
              <a:gd name="connsiteY2-2984" fmla="*/ 30190 h 1894254"/>
              <a:gd name="connsiteX3-2985" fmla="*/ 386723 w 1281521"/>
              <a:gd name="connsiteY3-2986" fmla="*/ 23540 h 1894254"/>
              <a:gd name="connsiteX4-2987" fmla="*/ 433773 w 1281521"/>
              <a:gd name="connsiteY4-2988" fmla="*/ 167143 h 1894254"/>
              <a:gd name="connsiteX5-2989" fmla="*/ 497290 w 1281521"/>
              <a:gd name="connsiteY5-2990" fmla="*/ 239864 h 1894254"/>
              <a:gd name="connsiteX6-2991" fmla="*/ 1176848 w 1281521"/>
              <a:gd name="connsiteY6-2992" fmla="*/ 229263 h 1894254"/>
              <a:gd name="connsiteX7-2993" fmla="*/ 1274168 w 1281521"/>
              <a:gd name="connsiteY7-2994" fmla="*/ 353230 h 1894254"/>
              <a:gd name="connsiteX8-2995" fmla="*/ 1268673 w 1281521"/>
              <a:gd name="connsiteY8-2996" fmla="*/ 1725383 h 1894254"/>
              <a:gd name="connsiteX9-2997" fmla="*/ 1122460 w 1281521"/>
              <a:gd name="connsiteY9-2998" fmla="*/ 1883563 h 1894254"/>
              <a:gd name="connsiteX10-2999" fmla="*/ 445407 w 1281521"/>
              <a:gd name="connsiteY10-3000" fmla="*/ 1892311 h 1894254"/>
              <a:gd name="connsiteX11-3001" fmla="*/ 335742 w 1281521"/>
              <a:gd name="connsiteY11-3002" fmla="*/ 1782610 h 1894254"/>
              <a:gd name="connsiteX12-3003" fmla="*/ 287108 w 1281521"/>
              <a:gd name="connsiteY12-3004" fmla="*/ 1092103 h 1894254"/>
              <a:gd name="connsiteX13-3005" fmla="*/ 0 w 1281521"/>
              <a:gd name="connsiteY13-3006" fmla="*/ 989814 h 1894254"/>
              <a:gd name="connsiteX14-3007" fmla="*/ 3818 w 1281521"/>
              <a:gd name="connsiteY14-3008" fmla="*/ 588083 h 1894254"/>
              <a:gd name="connsiteX0-3009" fmla="*/ 3818 w 1281521"/>
              <a:gd name="connsiteY0-3010" fmla="*/ 588083 h 1894254"/>
              <a:gd name="connsiteX1-3011" fmla="*/ 28881 w 1281521"/>
              <a:gd name="connsiteY1-3012" fmla="*/ 196313 h 1894254"/>
              <a:gd name="connsiteX2-3013" fmla="*/ 151014 w 1281521"/>
              <a:gd name="connsiteY2-3014" fmla="*/ 30190 h 1894254"/>
              <a:gd name="connsiteX3-3015" fmla="*/ 386723 w 1281521"/>
              <a:gd name="connsiteY3-3016" fmla="*/ 23540 h 1894254"/>
              <a:gd name="connsiteX4-3017" fmla="*/ 433773 w 1281521"/>
              <a:gd name="connsiteY4-3018" fmla="*/ 167143 h 1894254"/>
              <a:gd name="connsiteX5-3019" fmla="*/ 497290 w 1281521"/>
              <a:gd name="connsiteY5-3020" fmla="*/ 239864 h 1894254"/>
              <a:gd name="connsiteX6-3021" fmla="*/ 1176848 w 1281521"/>
              <a:gd name="connsiteY6-3022" fmla="*/ 229263 h 1894254"/>
              <a:gd name="connsiteX7-3023" fmla="*/ 1274168 w 1281521"/>
              <a:gd name="connsiteY7-3024" fmla="*/ 353230 h 1894254"/>
              <a:gd name="connsiteX8-3025" fmla="*/ 1268673 w 1281521"/>
              <a:gd name="connsiteY8-3026" fmla="*/ 1725383 h 1894254"/>
              <a:gd name="connsiteX9-3027" fmla="*/ 1122460 w 1281521"/>
              <a:gd name="connsiteY9-3028" fmla="*/ 1883563 h 1894254"/>
              <a:gd name="connsiteX10-3029" fmla="*/ 445407 w 1281521"/>
              <a:gd name="connsiteY10-3030" fmla="*/ 1892311 h 1894254"/>
              <a:gd name="connsiteX11-3031" fmla="*/ 335742 w 1281521"/>
              <a:gd name="connsiteY11-3032" fmla="*/ 1782610 h 1894254"/>
              <a:gd name="connsiteX12-3033" fmla="*/ 287108 w 1281521"/>
              <a:gd name="connsiteY12-3034" fmla="*/ 1092103 h 1894254"/>
              <a:gd name="connsiteX13-3035" fmla="*/ 0 w 1281521"/>
              <a:gd name="connsiteY13-3036" fmla="*/ 989814 h 1894254"/>
              <a:gd name="connsiteX14-3037" fmla="*/ 3818 w 1281521"/>
              <a:gd name="connsiteY14-3038" fmla="*/ 588083 h 1894254"/>
              <a:gd name="connsiteX0-3039" fmla="*/ 3818 w 1281521"/>
              <a:gd name="connsiteY0-3040" fmla="*/ 588083 h 1894254"/>
              <a:gd name="connsiteX1-3041" fmla="*/ 28881 w 1281521"/>
              <a:gd name="connsiteY1-3042" fmla="*/ 196313 h 1894254"/>
              <a:gd name="connsiteX2-3043" fmla="*/ 151014 w 1281521"/>
              <a:gd name="connsiteY2-3044" fmla="*/ 30190 h 1894254"/>
              <a:gd name="connsiteX3-3045" fmla="*/ 386723 w 1281521"/>
              <a:gd name="connsiteY3-3046" fmla="*/ 23540 h 1894254"/>
              <a:gd name="connsiteX4-3047" fmla="*/ 433773 w 1281521"/>
              <a:gd name="connsiteY4-3048" fmla="*/ 167143 h 1894254"/>
              <a:gd name="connsiteX5-3049" fmla="*/ 497290 w 1281521"/>
              <a:gd name="connsiteY5-3050" fmla="*/ 239864 h 1894254"/>
              <a:gd name="connsiteX6-3051" fmla="*/ 1176848 w 1281521"/>
              <a:gd name="connsiteY6-3052" fmla="*/ 229263 h 1894254"/>
              <a:gd name="connsiteX7-3053" fmla="*/ 1274168 w 1281521"/>
              <a:gd name="connsiteY7-3054" fmla="*/ 353230 h 1894254"/>
              <a:gd name="connsiteX8-3055" fmla="*/ 1268673 w 1281521"/>
              <a:gd name="connsiteY8-3056" fmla="*/ 1725383 h 1894254"/>
              <a:gd name="connsiteX9-3057" fmla="*/ 1122460 w 1281521"/>
              <a:gd name="connsiteY9-3058" fmla="*/ 1883563 h 1894254"/>
              <a:gd name="connsiteX10-3059" fmla="*/ 445407 w 1281521"/>
              <a:gd name="connsiteY10-3060" fmla="*/ 1892311 h 1894254"/>
              <a:gd name="connsiteX11-3061" fmla="*/ 335742 w 1281521"/>
              <a:gd name="connsiteY11-3062" fmla="*/ 1782610 h 1894254"/>
              <a:gd name="connsiteX12-3063" fmla="*/ 287108 w 1281521"/>
              <a:gd name="connsiteY12-3064" fmla="*/ 1092103 h 1894254"/>
              <a:gd name="connsiteX13-3065" fmla="*/ 0 w 1281521"/>
              <a:gd name="connsiteY13-3066" fmla="*/ 989814 h 1894254"/>
              <a:gd name="connsiteX14-3067" fmla="*/ 3818 w 1281521"/>
              <a:gd name="connsiteY14-3068" fmla="*/ 588083 h 1894254"/>
              <a:gd name="connsiteX0-3069" fmla="*/ 3818 w 1281521"/>
              <a:gd name="connsiteY0-3070" fmla="*/ 588083 h 1892311"/>
              <a:gd name="connsiteX1-3071" fmla="*/ 28881 w 1281521"/>
              <a:gd name="connsiteY1-3072" fmla="*/ 196313 h 1892311"/>
              <a:gd name="connsiteX2-3073" fmla="*/ 151014 w 1281521"/>
              <a:gd name="connsiteY2-3074" fmla="*/ 30190 h 1892311"/>
              <a:gd name="connsiteX3-3075" fmla="*/ 386723 w 1281521"/>
              <a:gd name="connsiteY3-3076" fmla="*/ 23540 h 1892311"/>
              <a:gd name="connsiteX4-3077" fmla="*/ 433773 w 1281521"/>
              <a:gd name="connsiteY4-3078" fmla="*/ 167143 h 1892311"/>
              <a:gd name="connsiteX5-3079" fmla="*/ 497290 w 1281521"/>
              <a:gd name="connsiteY5-3080" fmla="*/ 239864 h 1892311"/>
              <a:gd name="connsiteX6-3081" fmla="*/ 1176848 w 1281521"/>
              <a:gd name="connsiteY6-3082" fmla="*/ 229263 h 1892311"/>
              <a:gd name="connsiteX7-3083" fmla="*/ 1274168 w 1281521"/>
              <a:gd name="connsiteY7-3084" fmla="*/ 353230 h 1892311"/>
              <a:gd name="connsiteX8-3085" fmla="*/ 1268673 w 1281521"/>
              <a:gd name="connsiteY8-3086" fmla="*/ 1725383 h 1892311"/>
              <a:gd name="connsiteX9-3087" fmla="*/ 1122460 w 1281521"/>
              <a:gd name="connsiteY9-3088" fmla="*/ 1883563 h 1892311"/>
              <a:gd name="connsiteX10-3089" fmla="*/ 445407 w 1281521"/>
              <a:gd name="connsiteY10-3090" fmla="*/ 1892311 h 1892311"/>
              <a:gd name="connsiteX11-3091" fmla="*/ 335742 w 1281521"/>
              <a:gd name="connsiteY11-3092" fmla="*/ 1782610 h 1892311"/>
              <a:gd name="connsiteX12-3093" fmla="*/ 287108 w 1281521"/>
              <a:gd name="connsiteY12-3094" fmla="*/ 1092103 h 1892311"/>
              <a:gd name="connsiteX13-3095" fmla="*/ 0 w 1281521"/>
              <a:gd name="connsiteY13-3096" fmla="*/ 989814 h 1892311"/>
              <a:gd name="connsiteX14-3097" fmla="*/ 3818 w 1281521"/>
              <a:gd name="connsiteY14-3098" fmla="*/ 588083 h 1892311"/>
              <a:gd name="connsiteX0-3099" fmla="*/ 3818 w 1281521"/>
              <a:gd name="connsiteY0-3100" fmla="*/ 588083 h 1892311"/>
              <a:gd name="connsiteX1-3101" fmla="*/ 28881 w 1281521"/>
              <a:gd name="connsiteY1-3102" fmla="*/ 196313 h 1892311"/>
              <a:gd name="connsiteX2-3103" fmla="*/ 151014 w 1281521"/>
              <a:gd name="connsiteY2-3104" fmla="*/ 30190 h 1892311"/>
              <a:gd name="connsiteX3-3105" fmla="*/ 386723 w 1281521"/>
              <a:gd name="connsiteY3-3106" fmla="*/ 23540 h 1892311"/>
              <a:gd name="connsiteX4-3107" fmla="*/ 433773 w 1281521"/>
              <a:gd name="connsiteY4-3108" fmla="*/ 167143 h 1892311"/>
              <a:gd name="connsiteX5-3109" fmla="*/ 497290 w 1281521"/>
              <a:gd name="connsiteY5-3110" fmla="*/ 239864 h 1892311"/>
              <a:gd name="connsiteX6-3111" fmla="*/ 1176848 w 1281521"/>
              <a:gd name="connsiteY6-3112" fmla="*/ 229263 h 1892311"/>
              <a:gd name="connsiteX7-3113" fmla="*/ 1274168 w 1281521"/>
              <a:gd name="connsiteY7-3114" fmla="*/ 353230 h 1892311"/>
              <a:gd name="connsiteX8-3115" fmla="*/ 1268673 w 1281521"/>
              <a:gd name="connsiteY8-3116" fmla="*/ 1725383 h 1892311"/>
              <a:gd name="connsiteX9-3117" fmla="*/ 1122460 w 1281521"/>
              <a:gd name="connsiteY9-3118" fmla="*/ 1883563 h 1892311"/>
              <a:gd name="connsiteX10-3119" fmla="*/ 445407 w 1281521"/>
              <a:gd name="connsiteY10-3120" fmla="*/ 1892311 h 1892311"/>
              <a:gd name="connsiteX11-3121" fmla="*/ 335742 w 1281521"/>
              <a:gd name="connsiteY11-3122" fmla="*/ 1782610 h 1892311"/>
              <a:gd name="connsiteX12-3123" fmla="*/ 287108 w 1281521"/>
              <a:gd name="connsiteY12-3124" fmla="*/ 1092103 h 1892311"/>
              <a:gd name="connsiteX13-3125" fmla="*/ 0 w 1281521"/>
              <a:gd name="connsiteY13-3126" fmla="*/ 989814 h 1892311"/>
              <a:gd name="connsiteX14-3127" fmla="*/ 3818 w 1281521"/>
              <a:gd name="connsiteY14-3128" fmla="*/ 588083 h 1892311"/>
              <a:gd name="connsiteX0-3129" fmla="*/ 3818 w 1281521"/>
              <a:gd name="connsiteY0-3130" fmla="*/ 588083 h 1892311"/>
              <a:gd name="connsiteX1-3131" fmla="*/ 28881 w 1281521"/>
              <a:gd name="connsiteY1-3132" fmla="*/ 196313 h 1892311"/>
              <a:gd name="connsiteX2-3133" fmla="*/ 151014 w 1281521"/>
              <a:gd name="connsiteY2-3134" fmla="*/ 30190 h 1892311"/>
              <a:gd name="connsiteX3-3135" fmla="*/ 386723 w 1281521"/>
              <a:gd name="connsiteY3-3136" fmla="*/ 23540 h 1892311"/>
              <a:gd name="connsiteX4-3137" fmla="*/ 433773 w 1281521"/>
              <a:gd name="connsiteY4-3138" fmla="*/ 167143 h 1892311"/>
              <a:gd name="connsiteX5-3139" fmla="*/ 497290 w 1281521"/>
              <a:gd name="connsiteY5-3140" fmla="*/ 239864 h 1892311"/>
              <a:gd name="connsiteX6-3141" fmla="*/ 1176848 w 1281521"/>
              <a:gd name="connsiteY6-3142" fmla="*/ 229263 h 1892311"/>
              <a:gd name="connsiteX7-3143" fmla="*/ 1274168 w 1281521"/>
              <a:gd name="connsiteY7-3144" fmla="*/ 353230 h 1892311"/>
              <a:gd name="connsiteX8-3145" fmla="*/ 1268673 w 1281521"/>
              <a:gd name="connsiteY8-3146" fmla="*/ 1725383 h 1892311"/>
              <a:gd name="connsiteX9-3147" fmla="*/ 1122460 w 1281521"/>
              <a:gd name="connsiteY9-3148" fmla="*/ 1883563 h 1892311"/>
              <a:gd name="connsiteX10-3149" fmla="*/ 445407 w 1281521"/>
              <a:gd name="connsiteY10-3150" fmla="*/ 1892311 h 1892311"/>
              <a:gd name="connsiteX11-3151" fmla="*/ 335742 w 1281521"/>
              <a:gd name="connsiteY11-3152" fmla="*/ 1782610 h 1892311"/>
              <a:gd name="connsiteX12-3153" fmla="*/ 287108 w 1281521"/>
              <a:gd name="connsiteY12-3154" fmla="*/ 1092103 h 1892311"/>
              <a:gd name="connsiteX13-3155" fmla="*/ 0 w 1281521"/>
              <a:gd name="connsiteY13-3156" fmla="*/ 989814 h 1892311"/>
              <a:gd name="connsiteX14-3157" fmla="*/ 3818 w 1281521"/>
              <a:gd name="connsiteY14-3158" fmla="*/ 588083 h 1892311"/>
              <a:gd name="connsiteX0-3159" fmla="*/ 3818 w 1274536"/>
              <a:gd name="connsiteY0-3160" fmla="*/ 588083 h 1892311"/>
              <a:gd name="connsiteX1-3161" fmla="*/ 28881 w 1274536"/>
              <a:gd name="connsiteY1-3162" fmla="*/ 196313 h 1892311"/>
              <a:gd name="connsiteX2-3163" fmla="*/ 151014 w 1274536"/>
              <a:gd name="connsiteY2-3164" fmla="*/ 30190 h 1892311"/>
              <a:gd name="connsiteX3-3165" fmla="*/ 386723 w 1274536"/>
              <a:gd name="connsiteY3-3166" fmla="*/ 23540 h 1892311"/>
              <a:gd name="connsiteX4-3167" fmla="*/ 433773 w 1274536"/>
              <a:gd name="connsiteY4-3168" fmla="*/ 167143 h 1892311"/>
              <a:gd name="connsiteX5-3169" fmla="*/ 497290 w 1274536"/>
              <a:gd name="connsiteY5-3170" fmla="*/ 239864 h 1892311"/>
              <a:gd name="connsiteX6-3171" fmla="*/ 1176848 w 1274536"/>
              <a:gd name="connsiteY6-3172" fmla="*/ 229263 h 1892311"/>
              <a:gd name="connsiteX7-3173" fmla="*/ 1274168 w 1274536"/>
              <a:gd name="connsiteY7-3174" fmla="*/ 353230 h 1892311"/>
              <a:gd name="connsiteX8-3175" fmla="*/ 1268673 w 1274536"/>
              <a:gd name="connsiteY8-3176" fmla="*/ 1725383 h 1892311"/>
              <a:gd name="connsiteX9-3177" fmla="*/ 1122460 w 1274536"/>
              <a:gd name="connsiteY9-3178" fmla="*/ 1883563 h 1892311"/>
              <a:gd name="connsiteX10-3179" fmla="*/ 445407 w 1274536"/>
              <a:gd name="connsiteY10-3180" fmla="*/ 1892311 h 1892311"/>
              <a:gd name="connsiteX11-3181" fmla="*/ 335742 w 1274536"/>
              <a:gd name="connsiteY11-3182" fmla="*/ 1782610 h 1892311"/>
              <a:gd name="connsiteX12-3183" fmla="*/ 287108 w 1274536"/>
              <a:gd name="connsiteY12-3184" fmla="*/ 1092103 h 1892311"/>
              <a:gd name="connsiteX13-3185" fmla="*/ 0 w 1274536"/>
              <a:gd name="connsiteY13-3186" fmla="*/ 989814 h 1892311"/>
              <a:gd name="connsiteX14-3187" fmla="*/ 3818 w 1274536"/>
              <a:gd name="connsiteY14-3188" fmla="*/ 588083 h 1892311"/>
              <a:gd name="connsiteX0-3189" fmla="*/ 3818 w 1274794"/>
              <a:gd name="connsiteY0-3190" fmla="*/ 588083 h 1892311"/>
              <a:gd name="connsiteX1-3191" fmla="*/ 28881 w 1274794"/>
              <a:gd name="connsiteY1-3192" fmla="*/ 196313 h 1892311"/>
              <a:gd name="connsiteX2-3193" fmla="*/ 151014 w 1274794"/>
              <a:gd name="connsiteY2-3194" fmla="*/ 30190 h 1892311"/>
              <a:gd name="connsiteX3-3195" fmla="*/ 386723 w 1274794"/>
              <a:gd name="connsiteY3-3196" fmla="*/ 23540 h 1892311"/>
              <a:gd name="connsiteX4-3197" fmla="*/ 433773 w 1274794"/>
              <a:gd name="connsiteY4-3198" fmla="*/ 167143 h 1892311"/>
              <a:gd name="connsiteX5-3199" fmla="*/ 497290 w 1274794"/>
              <a:gd name="connsiteY5-3200" fmla="*/ 239864 h 1892311"/>
              <a:gd name="connsiteX6-3201" fmla="*/ 1176848 w 1274794"/>
              <a:gd name="connsiteY6-3202" fmla="*/ 229263 h 1892311"/>
              <a:gd name="connsiteX7-3203" fmla="*/ 1274168 w 1274794"/>
              <a:gd name="connsiteY7-3204" fmla="*/ 353230 h 1892311"/>
              <a:gd name="connsiteX8-3205" fmla="*/ 1268673 w 1274794"/>
              <a:gd name="connsiteY8-3206" fmla="*/ 1725383 h 1892311"/>
              <a:gd name="connsiteX9-3207" fmla="*/ 1122460 w 1274794"/>
              <a:gd name="connsiteY9-3208" fmla="*/ 1883563 h 1892311"/>
              <a:gd name="connsiteX10-3209" fmla="*/ 445407 w 1274794"/>
              <a:gd name="connsiteY10-3210" fmla="*/ 1892311 h 1892311"/>
              <a:gd name="connsiteX11-3211" fmla="*/ 335742 w 1274794"/>
              <a:gd name="connsiteY11-3212" fmla="*/ 1782610 h 1892311"/>
              <a:gd name="connsiteX12-3213" fmla="*/ 287108 w 1274794"/>
              <a:gd name="connsiteY12-3214" fmla="*/ 1092103 h 1892311"/>
              <a:gd name="connsiteX13-3215" fmla="*/ 0 w 1274794"/>
              <a:gd name="connsiteY13-3216" fmla="*/ 989814 h 1892311"/>
              <a:gd name="connsiteX14-3217" fmla="*/ 3818 w 1274794"/>
              <a:gd name="connsiteY14-3218" fmla="*/ 588083 h 1892311"/>
              <a:gd name="connsiteX0-3219" fmla="*/ 3818 w 1274794"/>
              <a:gd name="connsiteY0-3220" fmla="*/ 588083 h 1892311"/>
              <a:gd name="connsiteX1-3221" fmla="*/ 28881 w 1274794"/>
              <a:gd name="connsiteY1-3222" fmla="*/ 196313 h 1892311"/>
              <a:gd name="connsiteX2-3223" fmla="*/ 151014 w 1274794"/>
              <a:gd name="connsiteY2-3224" fmla="*/ 30190 h 1892311"/>
              <a:gd name="connsiteX3-3225" fmla="*/ 386723 w 1274794"/>
              <a:gd name="connsiteY3-3226" fmla="*/ 23540 h 1892311"/>
              <a:gd name="connsiteX4-3227" fmla="*/ 433773 w 1274794"/>
              <a:gd name="connsiteY4-3228" fmla="*/ 167143 h 1892311"/>
              <a:gd name="connsiteX5-3229" fmla="*/ 497290 w 1274794"/>
              <a:gd name="connsiteY5-3230" fmla="*/ 239864 h 1892311"/>
              <a:gd name="connsiteX6-3231" fmla="*/ 1176848 w 1274794"/>
              <a:gd name="connsiteY6-3232" fmla="*/ 229263 h 1892311"/>
              <a:gd name="connsiteX7-3233" fmla="*/ 1274168 w 1274794"/>
              <a:gd name="connsiteY7-3234" fmla="*/ 353230 h 1892311"/>
              <a:gd name="connsiteX8-3235" fmla="*/ 1268673 w 1274794"/>
              <a:gd name="connsiteY8-3236" fmla="*/ 1725383 h 1892311"/>
              <a:gd name="connsiteX9-3237" fmla="*/ 1122460 w 1274794"/>
              <a:gd name="connsiteY9-3238" fmla="*/ 1883563 h 1892311"/>
              <a:gd name="connsiteX10-3239" fmla="*/ 445407 w 1274794"/>
              <a:gd name="connsiteY10-3240" fmla="*/ 1892311 h 1892311"/>
              <a:gd name="connsiteX11-3241" fmla="*/ 335742 w 1274794"/>
              <a:gd name="connsiteY11-3242" fmla="*/ 1782610 h 1892311"/>
              <a:gd name="connsiteX12-3243" fmla="*/ 287108 w 1274794"/>
              <a:gd name="connsiteY12-3244" fmla="*/ 1092103 h 1892311"/>
              <a:gd name="connsiteX13-3245" fmla="*/ 0 w 1274794"/>
              <a:gd name="connsiteY13-3246" fmla="*/ 989814 h 1892311"/>
              <a:gd name="connsiteX14-3247" fmla="*/ 3818 w 1274794"/>
              <a:gd name="connsiteY14-3248" fmla="*/ 588083 h 1892311"/>
              <a:gd name="connsiteX0-3249" fmla="*/ 3818 w 1274794"/>
              <a:gd name="connsiteY0-3250" fmla="*/ 588083 h 1892311"/>
              <a:gd name="connsiteX1-3251" fmla="*/ 28881 w 1274794"/>
              <a:gd name="connsiteY1-3252" fmla="*/ 196313 h 1892311"/>
              <a:gd name="connsiteX2-3253" fmla="*/ 151014 w 1274794"/>
              <a:gd name="connsiteY2-3254" fmla="*/ 30190 h 1892311"/>
              <a:gd name="connsiteX3-3255" fmla="*/ 386723 w 1274794"/>
              <a:gd name="connsiteY3-3256" fmla="*/ 23540 h 1892311"/>
              <a:gd name="connsiteX4-3257" fmla="*/ 433773 w 1274794"/>
              <a:gd name="connsiteY4-3258" fmla="*/ 167143 h 1892311"/>
              <a:gd name="connsiteX5-3259" fmla="*/ 497290 w 1274794"/>
              <a:gd name="connsiteY5-3260" fmla="*/ 239864 h 1892311"/>
              <a:gd name="connsiteX6-3261" fmla="*/ 1176848 w 1274794"/>
              <a:gd name="connsiteY6-3262" fmla="*/ 229263 h 1892311"/>
              <a:gd name="connsiteX7-3263" fmla="*/ 1274168 w 1274794"/>
              <a:gd name="connsiteY7-3264" fmla="*/ 353230 h 1892311"/>
              <a:gd name="connsiteX8-3265" fmla="*/ 1268673 w 1274794"/>
              <a:gd name="connsiteY8-3266" fmla="*/ 1725383 h 1892311"/>
              <a:gd name="connsiteX9-3267" fmla="*/ 1122460 w 1274794"/>
              <a:gd name="connsiteY9-3268" fmla="*/ 1883563 h 1892311"/>
              <a:gd name="connsiteX10-3269" fmla="*/ 445407 w 1274794"/>
              <a:gd name="connsiteY10-3270" fmla="*/ 1892311 h 1892311"/>
              <a:gd name="connsiteX11-3271" fmla="*/ 335742 w 1274794"/>
              <a:gd name="connsiteY11-3272" fmla="*/ 1782610 h 1892311"/>
              <a:gd name="connsiteX12-3273" fmla="*/ 287108 w 1274794"/>
              <a:gd name="connsiteY12-3274" fmla="*/ 1092103 h 1892311"/>
              <a:gd name="connsiteX13-3275" fmla="*/ 0 w 1274794"/>
              <a:gd name="connsiteY13-3276" fmla="*/ 989814 h 1892311"/>
              <a:gd name="connsiteX14-3277" fmla="*/ 3818 w 1274794"/>
              <a:gd name="connsiteY14-3278" fmla="*/ 588083 h 1892311"/>
              <a:gd name="connsiteX0-3279" fmla="*/ 3818 w 1281180"/>
              <a:gd name="connsiteY0-3280" fmla="*/ 588083 h 1905618"/>
              <a:gd name="connsiteX1-3281" fmla="*/ 28881 w 1281180"/>
              <a:gd name="connsiteY1-3282" fmla="*/ 196313 h 1905618"/>
              <a:gd name="connsiteX2-3283" fmla="*/ 151014 w 1281180"/>
              <a:gd name="connsiteY2-3284" fmla="*/ 30190 h 1905618"/>
              <a:gd name="connsiteX3-3285" fmla="*/ 386723 w 1281180"/>
              <a:gd name="connsiteY3-3286" fmla="*/ 23540 h 1905618"/>
              <a:gd name="connsiteX4-3287" fmla="*/ 433773 w 1281180"/>
              <a:gd name="connsiteY4-3288" fmla="*/ 167143 h 1905618"/>
              <a:gd name="connsiteX5-3289" fmla="*/ 497290 w 1281180"/>
              <a:gd name="connsiteY5-3290" fmla="*/ 239864 h 1905618"/>
              <a:gd name="connsiteX6-3291" fmla="*/ 1176848 w 1281180"/>
              <a:gd name="connsiteY6-3292" fmla="*/ 229263 h 1905618"/>
              <a:gd name="connsiteX7-3293" fmla="*/ 1271604 w 1281180"/>
              <a:gd name="connsiteY7-3294" fmla="*/ 282774 h 1905618"/>
              <a:gd name="connsiteX8-3295" fmla="*/ 1268673 w 1281180"/>
              <a:gd name="connsiteY8-3296" fmla="*/ 1725383 h 1905618"/>
              <a:gd name="connsiteX9-3297" fmla="*/ 1122460 w 1281180"/>
              <a:gd name="connsiteY9-3298" fmla="*/ 1883563 h 1905618"/>
              <a:gd name="connsiteX10-3299" fmla="*/ 445407 w 1281180"/>
              <a:gd name="connsiteY10-3300" fmla="*/ 1892311 h 1905618"/>
              <a:gd name="connsiteX11-3301" fmla="*/ 335742 w 1281180"/>
              <a:gd name="connsiteY11-3302" fmla="*/ 1782610 h 1905618"/>
              <a:gd name="connsiteX12-3303" fmla="*/ 287108 w 1281180"/>
              <a:gd name="connsiteY12-3304" fmla="*/ 1092103 h 1905618"/>
              <a:gd name="connsiteX13-3305" fmla="*/ 0 w 1281180"/>
              <a:gd name="connsiteY13-3306" fmla="*/ 989814 h 1905618"/>
              <a:gd name="connsiteX14-3307" fmla="*/ 3818 w 1281180"/>
              <a:gd name="connsiteY14-3308" fmla="*/ 588083 h 1905618"/>
              <a:gd name="connsiteX0-3309" fmla="*/ 3818 w 1281180"/>
              <a:gd name="connsiteY0-3310" fmla="*/ 588083 h 1905618"/>
              <a:gd name="connsiteX1-3311" fmla="*/ 28881 w 1281180"/>
              <a:gd name="connsiteY1-3312" fmla="*/ 196313 h 1905618"/>
              <a:gd name="connsiteX2-3313" fmla="*/ 151014 w 1281180"/>
              <a:gd name="connsiteY2-3314" fmla="*/ 30190 h 1905618"/>
              <a:gd name="connsiteX3-3315" fmla="*/ 386723 w 1281180"/>
              <a:gd name="connsiteY3-3316" fmla="*/ 23540 h 1905618"/>
              <a:gd name="connsiteX4-3317" fmla="*/ 433773 w 1281180"/>
              <a:gd name="connsiteY4-3318" fmla="*/ 167143 h 1905618"/>
              <a:gd name="connsiteX5-3319" fmla="*/ 497290 w 1281180"/>
              <a:gd name="connsiteY5-3320" fmla="*/ 239864 h 1905618"/>
              <a:gd name="connsiteX6-3321" fmla="*/ 1176848 w 1281180"/>
              <a:gd name="connsiteY6-3322" fmla="*/ 229263 h 1905618"/>
              <a:gd name="connsiteX7-3323" fmla="*/ 1271604 w 1281180"/>
              <a:gd name="connsiteY7-3324" fmla="*/ 282774 h 1905618"/>
              <a:gd name="connsiteX8-3325" fmla="*/ 1268673 w 1281180"/>
              <a:gd name="connsiteY8-3326" fmla="*/ 1725383 h 1905618"/>
              <a:gd name="connsiteX9-3327" fmla="*/ 1122460 w 1281180"/>
              <a:gd name="connsiteY9-3328" fmla="*/ 1883563 h 1905618"/>
              <a:gd name="connsiteX10-3329" fmla="*/ 445407 w 1281180"/>
              <a:gd name="connsiteY10-3330" fmla="*/ 1892311 h 1905618"/>
              <a:gd name="connsiteX11-3331" fmla="*/ 335742 w 1281180"/>
              <a:gd name="connsiteY11-3332" fmla="*/ 1782610 h 1905618"/>
              <a:gd name="connsiteX12-3333" fmla="*/ 287108 w 1281180"/>
              <a:gd name="connsiteY12-3334" fmla="*/ 1092103 h 1905618"/>
              <a:gd name="connsiteX13-3335" fmla="*/ 0 w 1281180"/>
              <a:gd name="connsiteY13-3336" fmla="*/ 989814 h 1905618"/>
              <a:gd name="connsiteX14-3337" fmla="*/ 3818 w 1281180"/>
              <a:gd name="connsiteY14-3338" fmla="*/ 588083 h 1905618"/>
              <a:gd name="connsiteX0-3339" fmla="*/ 3818 w 1276881"/>
              <a:gd name="connsiteY0-3340" fmla="*/ 588083 h 1905618"/>
              <a:gd name="connsiteX1-3341" fmla="*/ 28881 w 1276881"/>
              <a:gd name="connsiteY1-3342" fmla="*/ 196313 h 1905618"/>
              <a:gd name="connsiteX2-3343" fmla="*/ 151014 w 1276881"/>
              <a:gd name="connsiteY2-3344" fmla="*/ 30190 h 1905618"/>
              <a:gd name="connsiteX3-3345" fmla="*/ 386723 w 1276881"/>
              <a:gd name="connsiteY3-3346" fmla="*/ 23540 h 1905618"/>
              <a:gd name="connsiteX4-3347" fmla="*/ 433773 w 1276881"/>
              <a:gd name="connsiteY4-3348" fmla="*/ 167143 h 1905618"/>
              <a:gd name="connsiteX5-3349" fmla="*/ 497290 w 1276881"/>
              <a:gd name="connsiteY5-3350" fmla="*/ 239864 h 1905618"/>
              <a:gd name="connsiteX6-3351" fmla="*/ 1176848 w 1276881"/>
              <a:gd name="connsiteY6-3352" fmla="*/ 229263 h 1905618"/>
              <a:gd name="connsiteX7-3353" fmla="*/ 1271604 w 1276881"/>
              <a:gd name="connsiteY7-3354" fmla="*/ 282774 h 1905618"/>
              <a:gd name="connsiteX8-3355" fmla="*/ 1268673 w 1276881"/>
              <a:gd name="connsiteY8-3356" fmla="*/ 1725383 h 1905618"/>
              <a:gd name="connsiteX9-3357" fmla="*/ 1122460 w 1276881"/>
              <a:gd name="connsiteY9-3358" fmla="*/ 1883563 h 1905618"/>
              <a:gd name="connsiteX10-3359" fmla="*/ 445407 w 1276881"/>
              <a:gd name="connsiteY10-3360" fmla="*/ 1892311 h 1905618"/>
              <a:gd name="connsiteX11-3361" fmla="*/ 335742 w 1276881"/>
              <a:gd name="connsiteY11-3362" fmla="*/ 1782610 h 1905618"/>
              <a:gd name="connsiteX12-3363" fmla="*/ 287108 w 1276881"/>
              <a:gd name="connsiteY12-3364" fmla="*/ 1092103 h 1905618"/>
              <a:gd name="connsiteX13-3365" fmla="*/ 0 w 1276881"/>
              <a:gd name="connsiteY13-3366" fmla="*/ 989814 h 1905618"/>
              <a:gd name="connsiteX14-3367" fmla="*/ 3818 w 1276881"/>
              <a:gd name="connsiteY14-3368" fmla="*/ 588083 h 1905618"/>
              <a:gd name="connsiteX0-3369" fmla="*/ 3818 w 1279573"/>
              <a:gd name="connsiteY0-3370" fmla="*/ 588083 h 1905618"/>
              <a:gd name="connsiteX1-3371" fmla="*/ 28881 w 1279573"/>
              <a:gd name="connsiteY1-3372" fmla="*/ 196313 h 1905618"/>
              <a:gd name="connsiteX2-3373" fmla="*/ 151014 w 1279573"/>
              <a:gd name="connsiteY2-3374" fmla="*/ 30190 h 1905618"/>
              <a:gd name="connsiteX3-3375" fmla="*/ 386723 w 1279573"/>
              <a:gd name="connsiteY3-3376" fmla="*/ 23540 h 1905618"/>
              <a:gd name="connsiteX4-3377" fmla="*/ 433773 w 1279573"/>
              <a:gd name="connsiteY4-3378" fmla="*/ 167143 h 1905618"/>
              <a:gd name="connsiteX5-3379" fmla="*/ 497290 w 1279573"/>
              <a:gd name="connsiteY5-3380" fmla="*/ 239864 h 1905618"/>
              <a:gd name="connsiteX6-3381" fmla="*/ 1176848 w 1279573"/>
              <a:gd name="connsiteY6-3382" fmla="*/ 229263 h 1905618"/>
              <a:gd name="connsiteX7-3383" fmla="*/ 1271604 w 1279573"/>
              <a:gd name="connsiteY7-3384" fmla="*/ 282774 h 1905618"/>
              <a:gd name="connsiteX8-3385" fmla="*/ 1268673 w 1279573"/>
              <a:gd name="connsiteY8-3386" fmla="*/ 1725383 h 1905618"/>
              <a:gd name="connsiteX9-3387" fmla="*/ 1122460 w 1279573"/>
              <a:gd name="connsiteY9-3388" fmla="*/ 1883563 h 1905618"/>
              <a:gd name="connsiteX10-3389" fmla="*/ 445407 w 1279573"/>
              <a:gd name="connsiteY10-3390" fmla="*/ 1892311 h 1905618"/>
              <a:gd name="connsiteX11-3391" fmla="*/ 335742 w 1279573"/>
              <a:gd name="connsiteY11-3392" fmla="*/ 1782610 h 1905618"/>
              <a:gd name="connsiteX12-3393" fmla="*/ 287108 w 1279573"/>
              <a:gd name="connsiteY12-3394" fmla="*/ 1092103 h 1905618"/>
              <a:gd name="connsiteX13-3395" fmla="*/ 0 w 1279573"/>
              <a:gd name="connsiteY13-3396" fmla="*/ 989814 h 1905618"/>
              <a:gd name="connsiteX14-3397" fmla="*/ 3818 w 1279573"/>
              <a:gd name="connsiteY14-3398" fmla="*/ 588083 h 1905618"/>
              <a:gd name="connsiteX0-3399" fmla="*/ 3818 w 1279573"/>
              <a:gd name="connsiteY0-3400" fmla="*/ 588083 h 1905618"/>
              <a:gd name="connsiteX1-3401" fmla="*/ 28881 w 1279573"/>
              <a:gd name="connsiteY1-3402" fmla="*/ 196313 h 1905618"/>
              <a:gd name="connsiteX2-3403" fmla="*/ 151014 w 1279573"/>
              <a:gd name="connsiteY2-3404" fmla="*/ 30190 h 1905618"/>
              <a:gd name="connsiteX3-3405" fmla="*/ 386723 w 1279573"/>
              <a:gd name="connsiteY3-3406" fmla="*/ 23540 h 1905618"/>
              <a:gd name="connsiteX4-3407" fmla="*/ 433773 w 1279573"/>
              <a:gd name="connsiteY4-3408" fmla="*/ 167143 h 1905618"/>
              <a:gd name="connsiteX5-3409" fmla="*/ 497290 w 1279573"/>
              <a:gd name="connsiteY5-3410" fmla="*/ 239864 h 1905618"/>
              <a:gd name="connsiteX6-3411" fmla="*/ 1176848 w 1279573"/>
              <a:gd name="connsiteY6-3412" fmla="*/ 229263 h 1905618"/>
              <a:gd name="connsiteX7-3413" fmla="*/ 1271604 w 1279573"/>
              <a:gd name="connsiteY7-3414" fmla="*/ 282774 h 1905618"/>
              <a:gd name="connsiteX8-3415" fmla="*/ 1268673 w 1279573"/>
              <a:gd name="connsiteY8-3416" fmla="*/ 1725383 h 1905618"/>
              <a:gd name="connsiteX9-3417" fmla="*/ 1122460 w 1279573"/>
              <a:gd name="connsiteY9-3418" fmla="*/ 1883563 h 1905618"/>
              <a:gd name="connsiteX10-3419" fmla="*/ 445407 w 1279573"/>
              <a:gd name="connsiteY10-3420" fmla="*/ 1892311 h 1905618"/>
              <a:gd name="connsiteX11-3421" fmla="*/ 335742 w 1279573"/>
              <a:gd name="connsiteY11-3422" fmla="*/ 1782610 h 1905618"/>
              <a:gd name="connsiteX12-3423" fmla="*/ 287108 w 1279573"/>
              <a:gd name="connsiteY12-3424" fmla="*/ 1092103 h 1905618"/>
              <a:gd name="connsiteX13-3425" fmla="*/ 0 w 1279573"/>
              <a:gd name="connsiteY13-3426" fmla="*/ 989814 h 1905618"/>
              <a:gd name="connsiteX14-3427" fmla="*/ 3818 w 1279573"/>
              <a:gd name="connsiteY14-3428" fmla="*/ 588083 h 1905618"/>
              <a:gd name="connsiteX0-3429" fmla="*/ 3818 w 1278761"/>
              <a:gd name="connsiteY0-3430" fmla="*/ 588083 h 1903095"/>
              <a:gd name="connsiteX1-3431" fmla="*/ 28881 w 1278761"/>
              <a:gd name="connsiteY1-3432" fmla="*/ 196313 h 1903095"/>
              <a:gd name="connsiteX2-3433" fmla="*/ 151014 w 1278761"/>
              <a:gd name="connsiteY2-3434" fmla="*/ 30190 h 1903095"/>
              <a:gd name="connsiteX3-3435" fmla="*/ 386723 w 1278761"/>
              <a:gd name="connsiteY3-3436" fmla="*/ 23540 h 1903095"/>
              <a:gd name="connsiteX4-3437" fmla="*/ 433773 w 1278761"/>
              <a:gd name="connsiteY4-3438" fmla="*/ 167143 h 1903095"/>
              <a:gd name="connsiteX5-3439" fmla="*/ 497290 w 1278761"/>
              <a:gd name="connsiteY5-3440" fmla="*/ 239864 h 1903095"/>
              <a:gd name="connsiteX6-3441" fmla="*/ 1176848 w 1278761"/>
              <a:gd name="connsiteY6-3442" fmla="*/ 229263 h 1903095"/>
              <a:gd name="connsiteX7-3443" fmla="*/ 1269040 w 1278761"/>
              <a:gd name="connsiteY7-3444" fmla="*/ 328935 h 1903095"/>
              <a:gd name="connsiteX8-3445" fmla="*/ 1268673 w 1278761"/>
              <a:gd name="connsiteY8-3446" fmla="*/ 1725383 h 1903095"/>
              <a:gd name="connsiteX9-3447" fmla="*/ 1122460 w 1278761"/>
              <a:gd name="connsiteY9-3448" fmla="*/ 1883563 h 1903095"/>
              <a:gd name="connsiteX10-3449" fmla="*/ 445407 w 1278761"/>
              <a:gd name="connsiteY10-3450" fmla="*/ 1892311 h 1903095"/>
              <a:gd name="connsiteX11-3451" fmla="*/ 335742 w 1278761"/>
              <a:gd name="connsiteY11-3452" fmla="*/ 1782610 h 1903095"/>
              <a:gd name="connsiteX12-3453" fmla="*/ 287108 w 1278761"/>
              <a:gd name="connsiteY12-3454" fmla="*/ 1092103 h 1903095"/>
              <a:gd name="connsiteX13-3455" fmla="*/ 0 w 1278761"/>
              <a:gd name="connsiteY13-3456" fmla="*/ 989814 h 1903095"/>
              <a:gd name="connsiteX14-3457" fmla="*/ 3818 w 1278761"/>
              <a:gd name="connsiteY14-3458" fmla="*/ 588083 h 1903095"/>
              <a:gd name="connsiteX0-3459" fmla="*/ 3818 w 1278761"/>
              <a:gd name="connsiteY0-3460" fmla="*/ 588083 h 1903095"/>
              <a:gd name="connsiteX1-3461" fmla="*/ 28881 w 1278761"/>
              <a:gd name="connsiteY1-3462" fmla="*/ 196313 h 1903095"/>
              <a:gd name="connsiteX2-3463" fmla="*/ 151014 w 1278761"/>
              <a:gd name="connsiteY2-3464" fmla="*/ 30190 h 1903095"/>
              <a:gd name="connsiteX3-3465" fmla="*/ 386723 w 1278761"/>
              <a:gd name="connsiteY3-3466" fmla="*/ 23540 h 1903095"/>
              <a:gd name="connsiteX4-3467" fmla="*/ 433773 w 1278761"/>
              <a:gd name="connsiteY4-3468" fmla="*/ 167143 h 1903095"/>
              <a:gd name="connsiteX5-3469" fmla="*/ 497290 w 1278761"/>
              <a:gd name="connsiteY5-3470" fmla="*/ 239864 h 1903095"/>
              <a:gd name="connsiteX6-3471" fmla="*/ 1176848 w 1278761"/>
              <a:gd name="connsiteY6-3472" fmla="*/ 229263 h 1903095"/>
              <a:gd name="connsiteX7-3473" fmla="*/ 1269040 w 1278761"/>
              <a:gd name="connsiteY7-3474" fmla="*/ 328935 h 1903095"/>
              <a:gd name="connsiteX8-3475" fmla="*/ 1268673 w 1278761"/>
              <a:gd name="connsiteY8-3476" fmla="*/ 1725383 h 1903095"/>
              <a:gd name="connsiteX9-3477" fmla="*/ 1122460 w 1278761"/>
              <a:gd name="connsiteY9-3478" fmla="*/ 1883563 h 1903095"/>
              <a:gd name="connsiteX10-3479" fmla="*/ 445407 w 1278761"/>
              <a:gd name="connsiteY10-3480" fmla="*/ 1892311 h 1903095"/>
              <a:gd name="connsiteX11-3481" fmla="*/ 335742 w 1278761"/>
              <a:gd name="connsiteY11-3482" fmla="*/ 1782610 h 1903095"/>
              <a:gd name="connsiteX12-3483" fmla="*/ 287108 w 1278761"/>
              <a:gd name="connsiteY12-3484" fmla="*/ 1092103 h 1903095"/>
              <a:gd name="connsiteX13-3485" fmla="*/ 0 w 1278761"/>
              <a:gd name="connsiteY13-3486" fmla="*/ 989814 h 1903095"/>
              <a:gd name="connsiteX14-3487" fmla="*/ 3818 w 1278761"/>
              <a:gd name="connsiteY14-3488" fmla="*/ 588083 h 1903095"/>
              <a:gd name="connsiteX0-3489" fmla="*/ 3818 w 1278761"/>
              <a:gd name="connsiteY0-3490" fmla="*/ 588083 h 1903095"/>
              <a:gd name="connsiteX1-3491" fmla="*/ 28881 w 1278761"/>
              <a:gd name="connsiteY1-3492" fmla="*/ 196313 h 1903095"/>
              <a:gd name="connsiteX2-3493" fmla="*/ 151014 w 1278761"/>
              <a:gd name="connsiteY2-3494" fmla="*/ 30190 h 1903095"/>
              <a:gd name="connsiteX3-3495" fmla="*/ 386723 w 1278761"/>
              <a:gd name="connsiteY3-3496" fmla="*/ 23540 h 1903095"/>
              <a:gd name="connsiteX4-3497" fmla="*/ 433773 w 1278761"/>
              <a:gd name="connsiteY4-3498" fmla="*/ 167143 h 1903095"/>
              <a:gd name="connsiteX5-3499" fmla="*/ 497290 w 1278761"/>
              <a:gd name="connsiteY5-3500" fmla="*/ 239864 h 1903095"/>
              <a:gd name="connsiteX6-3501" fmla="*/ 1176848 w 1278761"/>
              <a:gd name="connsiteY6-3502" fmla="*/ 229263 h 1903095"/>
              <a:gd name="connsiteX7-3503" fmla="*/ 1269040 w 1278761"/>
              <a:gd name="connsiteY7-3504" fmla="*/ 328935 h 1903095"/>
              <a:gd name="connsiteX8-3505" fmla="*/ 1268673 w 1278761"/>
              <a:gd name="connsiteY8-3506" fmla="*/ 1725383 h 1903095"/>
              <a:gd name="connsiteX9-3507" fmla="*/ 1122460 w 1278761"/>
              <a:gd name="connsiteY9-3508" fmla="*/ 1883563 h 1903095"/>
              <a:gd name="connsiteX10-3509" fmla="*/ 445407 w 1278761"/>
              <a:gd name="connsiteY10-3510" fmla="*/ 1892311 h 1903095"/>
              <a:gd name="connsiteX11-3511" fmla="*/ 335742 w 1278761"/>
              <a:gd name="connsiteY11-3512" fmla="*/ 1782610 h 1903095"/>
              <a:gd name="connsiteX12-3513" fmla="*/ 287108 w 1278761"/>
              <a:gd name="connsiteY12-3514" fmla="*/ 1092103 h 1903095"/>
              <a:gd name="connsiteX13-3515" fmla="*/ 0 w 1278761"/>
              <a:gd name="connsiteY13-3516" fmla="*/ 989814 h 1903095"/>
              <a:gd name="connsiteX14-3517" fmla="*/ 3818 w 1278761"/>
              <a:gd name="connsiteY14-3518" fmla="*/ 588083 h 1903095"/>
              <a:gd name="connsiteX0-3519" fmla="*/ 3818 w 1278761"/>
              <a:gd name="connsiteY0-3520" fmla="*/ 588083 h 1903095"/>
              <a:gd name="connsiteX1-3521" fmla="*/ 28881 w 1278761"/>
              <a:gd name="connsiteY1-3522" fmla="*/ 196313 h 1903095"/>
              <a:gd name="connsiteX2-3523" fmla="*/ 151014 w 1278761"/>
              <a:gd name="connsiteY2-3524" fmla="*/ 30190 h 1903095"/>
              <a:gd name="connsiteX3-3525" fmla="*/ 386723 w 1278761"/>
              <a:gd name="connsiteY3-3526" fmla="*/ 23540 h 1903095"/>
              <a:gd name="connsiteX4-3527" fmla="*/ 433773 w 1278761"/>
              <a:gd name="connsiteY4-3528" fmla="*/ 167143 h 1903095"/>
              <a:gd name="connsiteX5-3529" fmla="*/ 497290 w 1278761"/>
              <a:gd name="connsiteY5-3530" fmla="*/ 239864 h 1903095"/>
              <a:gd name="connsiteX6-3531" fmla="*/ 1176848 w 1278761"/>
              <a:gd name="connsiteY6-3532" fmla="*/ 229263 h 1903095"/>
              <a:gd name="connsiteX7-3533" fmla="*/ 1269040 w 1278761"/>
              <a:gd name="connsiteY7-3534" fmla="*/ 328935 h 1903095"/>
              <a:gd name="connsiteX8-3535" fmla="*/ 1268673 w 1278761"/>
              <a:gd name="connsiteY8-3536" fmla="*/ 1725383 h 1903095"/>
              <a:gd name="connsiteX9-3537" fmla="*/ 1122460 w 1278761"/>
              <a:gd name="connsiteY9-3538" fmla="*/ 1883563 h 1903095"/>
              <a:gd name="connsiteX10-3539" fmla="*/ 445407 w 1278761"/>
              <a:gd name="connsiteY10-3540" fmla="*/ 1892311 h 1903095"/>
              <a:gd name="connsiteX11-3541" fmla="*/ 335742 w 1278761"/>
              <a:gd name="connsiteY11-3542" fmla="*/ 1782610 h 1903095"/>
              <a:gd name="connsiteX12-3543" fmla="*/ 287108 w 1278761"/>
              <a:gd name="connsiteY12-3544" fmla="*/ 1092103 h 1903095"/>
              <a:gd name="connsiteX13-3545" fmla="*/ 0 w 1278761"/>
              <a:gd name="connsiteY13-3546" fmla="*/ 989814 h 1903095"/>
              <a:gd name="connsiteX14-3547" fmla="*/ 3818 w 1278761"/>
              <a:gd name="connsiteY14-3548" fmla="*/ 588083 h 1903095"/>
              <a:gd name="connsiteX0-3549" fmla="*/ 3818 w 1278761"/>
              <a:gd name="connsiteY0-3550" fmla="*/ 588083 h 1903095"/>
              <a:gd name="connsiteX1-3551" fmla="*/ 28881 w 1278761"/>
              <a:gd name="connsiteY1-3552" fmla="*/ 196313 h 1903095"/>
              <a:gd name="connsiteX2-3553" fmla="*/ 151014 w 1278761"/>
              <a:gd name="connsiteY2-3554" fmla="*/ 30190 h 1903095"/>
              <a:gd name="connsiteX3-3555" fmla="*/ 386723 w 1278761"/>
              <a:gd name="connsiteY3-3556" fmla="*/ 23540 h 1903095"/>
              <a:gd name="connsiteX4-3557" fmla="*/ 433773 w 1278761"/>
              <a:gd name="connsiteY4-3558" fmla="*/ 167143 h 1903095"/>
              <a:gd name="connsiteX5-3559" fmla="*/ 497290 w 1278761"/>
              <a:gd name="connsiteY5-3560" fmla="*/ 239864 h 1903095"/>
              <a:gd name="connsiteX6-3561" fmla="*/ 1176848 w 1278761"/>
              <a:gd name="connsiteY6-3562" fmla="*/ 229263 h 1903095"/>
              <a:gd name="connsiteX7-3563" fmla="*/ 1269040 w 1278761"/>
              <a:gd name="connsiteY7-3564" fmla="*/ 328935 h 1903095"/>
              <a:gd name="connsiteX8-3565" fmla="*/ 1268673 w 1278761"/>
              <a:gd name="connsiteY8-3566" fmla="*/ 1725383 h 1903095"/>
              <a:gd name="connsiteX9-3567" fmla="*/ 1122460 w 1278761"/>
              <a:gd name="connsiteY9-3568" fmla="*/ 1883563 h 1903095"/>
              <a:gd name="connsiteX10-3569" fmla="*/ 445407 w 1278761"/>
              <a:gd name="connsiteY10-3570" fmla="*/ 1892311 h 1903095"/>
              <a:gd name="connsiteX11-3571" fmla="*/ 335742 w 1278761"/>
              <a:gd name="connsiteY11-3572" fmla="*/ 1782610 h 1903095"/>
              <a:gd name="connsiteX12-3573" fmla="*/ 287108 w 1278761"/>
              <a:gd name="connsiteY12-3574" fmla="*/ 1092103 h 1903095"/>
              <a:gd name="connsiteX13-3575" fmla="*/ 0 w 1278761"/>
              <a:gd name="connsiteY13-3576" fmla="*/ 989814 h 1903095"/>
              <a:gd name="connsiteX14-3577" fmla="*/ 3818 w 1278761"/>
              <a:gd name="connsiteY14-3578" fmla="*/ 588083 h 1903095"/>
              <a:gd name="connsiteX0-3579" fmla="*/ 3818 w 1278761"/>
              <a:gd name="connsiteY0-3580" fmla="*/ 588083 h 1903095"/>
              <a:gd name="connsiteX1-3581" fmla="*/ 28881 w 1278761"/>
              <a:gd name="connsiteY1-3582" fmla="*/ 196313 h 1903095"/>
              <a:gd name="connsiteX2-3583" fmla="*/ 151014 w 1278761"/>
              <a:gd name="connsiteY2-3584" fmla="*/ 30190 h 1903095"/>
              <a:gd name="connsiteX3-3585" fmla="*/ 386723 w 1278761"/>
              <a:gd name="connsiteY3-3586" fmla="*/ 23540 h 1903095"/>
              <a:gd name="connsiteX4-3587" fmla="*/ 433773 w 1278761"/>
              <a:gd name="connsiteY4-3588" fmla="*/ 167143 h 1903095"/>
              <a:gd name="connsiteX5-3589" fmla="*/ 497290 w 1278761"/>
              <a:gd name="connsiteY5-3590" fmla="*/ 239864 h 1903095"/>
              <a:gd name="connsiteX6-3591" fmla="*/ 1176848 w 1278761"/>
              <a:gd name="connsiteY6-3592" fmla="*/ 229263 h 1903095"/>
              <a:gd name="connsiteX7-3593" fmla="*/ 1269040 w 1278761"/>
              <a:gd name="connsiteY7-3594" fmla="*/ 328935 h 1903095"/>
              <a:gd name="connsiteX8-3595" fmla="*/ 1268673 w 1278761"/>
              <a:gd name="connsiteY8-3596" fmla="*/ 1725383 h 1903095"/>
              <a:gd name="connsiteX9-3597" fmla="*/ 1122460 w 1278761"/>
              <a:gd name="connsiteY9-3598" fmla="*/ 1883563 h 1903095"/>
              <a:gd name="connsiteX10-3599" fmla="*/ 445407 w 1278761"/>
              <a:gd name="connsiteY10-3600" fmla="*/ 1892311 h 1903095"/>
              <a:gd name="connsiteX11-3601" fmla="*/ 335742 w 1278761"/>
              <a:gd name="connsiteY11-3602" fmla="*/ 1782610 h 1903095"/>
              <a:gd name="connsiteX12-3603" fmla="*/ 287108 w 1278761"/>
              <a:gd name="connsiteY12-3604" fmla="*/ 1092103 h 1903095"/>
              <a:gd name="connsiteX13-3605" fmla="*/ 0 w 1278761"/>
              <a:gd name="connsiteY13-3606" fmla="*/ 989814 h 1903095"/>
              <a:gd name="connsiteX14-3607" fmla="*/ 3818 w 1278761"/>
              <a:gd name="connsiteY14-3608" fmla="*/ 588083 h 1903095"/>
              <a:gd name="connsiteX0-3609" fmla="*/ 3818 w 1278761"/>
              <a:gd name="connsiteY0-3610" fmla="*/ 588083 h 1903095"/>
              <a:gd name="connsiteX1-3611" fmla="*/ 28881 w 1278761"/>
              <a:gd name="connsiteY1-3612" fmla="*/ 196313 h 1903095"/>
              <a:gd name="connsiteX2-3613" fmla="*/ 151014 w 1278761"/>
              <a:gd name="connsiteY2-3614" fmla="*/ 30190 h 1903095"/>
              <a:gd name="connsiteX3-3615" fmla="*/ 386723 w 1278761"/>
              <a:gd name="connsiteY3-3616" fmla="*/ 23540 h 1903095"/>
              <a:gd name="connsiteX4-3617" fmla="*/ 433773 w 1278761"/>
              <a:gd name="connsiteY4-3618" fmla="*/ 167143 h 1903095"/>
              <a:gd name="connsiteX5-3619" fmla="*/ 497290 w 1278761"/>
              <a:gd name="connsiteY5-3620" fmla="*/ 239864 h 1903095"/>
              <a:gd name="connsiteX6-3621" fmla="*/ 1176848 w 1278761"/>
              <a:gd name="connsiteY6-3622" fmla="*/ 229263 h 1903095"/>
              <a:gd name="connsiteX7-3623" fmla="*/ 1269040 w 1278761"/>
              <a:gd name="connsiteY7-3624" fmla="*/ 328935 h 1903095"/>
              <a:gd name="connsiteX8-3625" fmla="*/ 1268673 w 1278761"/>
              <a:gd name="connsiteY8-3626" fmla="*/ 1725383 h 1903095"/>
              <a:gd name="connsiteX9-3627" fmla="*/ 1122460 w 1278761"/>
              <a:gd name="connsiteY9-3628" fmla="*/ 1883563 h 1903095"/>
              <a:gd name="connsiteX10-3629" fmla="*/ 445407 w 1278761"/>
              <a:gd name="connsiteY10-3630" fmla="*/ 1892311 h 1903095"/>
              <a:gd name="connsiteX11-3631" fmla="*/ 335742 w 1278761"/>
              <a:gd name="connsiteY11-3632" fmla="*/ 1782610 h 1903095"/>
              <a:gd name="connsiteX12-3633" fmla="*/ 287108 w 1278761"/>
              <a:gd name="connsiteY12-3634" fmla="*/ 1092103 h 1903095"/>
              <a:gd name="connsiteX13-3635" fmla="*/ 0 w 1278761"/>
              <a:gd name="connsiteY13-3636" fmla="*/ 989814 h 1903095"/>
              <a:gd name="connsiteX14-3637" fmla="*/ 3818 w 1278761"/>
              <a:gd name="connsiteY14-3638" fmla="*/ 588083 h 1903095"/>
              <a:gd name="connsiteX0-3639" fmla="*/ 3818 w 1269098"/>
              <a:gd name="connsiteY0-3640" fmla="*/ 588083 h 1892311"/>
              <a:gd name="connsiteX1-3641" fmla="*/ 28881 w 1269098"/>
              <a:gd name="connsiteY1-3642" fmla="*/ 196313 h 1892311"/>
              <a:gd name="connsiteX2-3643" fmla="*/ 151014 w 1269098"/>
              <a:gd name="connsiteY2-3644" fmla="*/ 30190 h 1892311"/>
              <a:gd name="connsiteX3-3645" fmla="*/ 386723 w 1269098"/>
              <a:gd name="connsiteY3-3646" fmla="*/ 23540 h 1892311"/>
              <a:gd name="connsiteX4-3647" fmla="*/ 433773 w 1269098"/>
              <a:gd name="connsiteY4-3648" fmla="*/ 167143 h 1892311"/>
              <a:gd name="connsiteX5-3649" fmla="*/ 497290 w 1269098"/>
              <a:gd name="connsiteY5-3650" fmla="*/ 239864 h 1892311"/>
              <a:gd name="connsiteX6-3651" fmla="*/ 1176848 w 1269098"/>
              <a:gd name="connsiteY6-3652" fmla="*/ 229263 h 1892311"/>
              <a:gd name="connsiteX7-3653" fmla="*/ 1269040 w 1269098"/>
              <a:gd name="connsiteY7-3654" fmla="*/ 328935 h 1892311"/>
              <a:gd name="connsiteX8-3655" fmla="*/ 1268673 w 1269098"/>
              <a:gd name="connsiteY8-3656" fmla="*/ 1725383 h 1892311"/>
              <a:gd name="connsiteX9-3657" fmla="*/ 1122460 w 1269098"/>
              <a:gd name="connsiteY9-3658" fmla="*/ 1883563 h 1892311"/>
              <a:gd name="connsiteX10-3659" fmla="*/ 445407 w 1269098"/>
              <a:gd name="connsiteY10-3660" fmla="*/ 1892311 h 1892311"/>
              <a:gd name="connsiteX11-3661" fmla="*/ 335742 w 1269098"/>
              <a:gd name="connsiteY11-3662" fmla="*/ 1782610 h 1892311"/>
              <a:gd name="connsiteX12-3663" fmla="*/ 287108 w 1269098"/>
              <a:gd name="connsiteY12-3664" fmla="*/ 1092103 h 1892311"/>
              <a:gd name="connsiteX13-3665" fmla="*/ 0 w 1269098"/>
              <a:gd name="connsiteY13-3666" fmla="*/ 989814 h 1892311"/>
              <a:gd name="connsiteX14-3667" fmla="*/ 3818 w 1269098"/>
              <a:gd name="connsiteY14-3668" fmla="*/ 588083 h 1892311"/>
              <a:gd name="connsiteX0-3669" fmla="*/ 3818 w 1269098"/>
              <a:gd name="connsiteY0-3670" fmla="*/ 588083 h 1892311"/>
              <a:gd name="connsiteX1-3671" fmla="*/ 28881 w 1269098"/>
              <a:gd name="connsiteY1-3672" fmla="*/ 196313 h 1892311"/>
              <a:gd name="connsiteX2-3673" fmla="*/ 151014 w 1269098"/>
              <a:gd name="connsiteY2-3674" fmla="*/ 30190 h 1892311"/>
              <a:gd name="connsiteX3-3675" fmla="*/ 386723 w 1269098"/>
              <a:gd name="connsiteY3-3676" fmla="*/ 23540 h 1892311"/>
              <a:gd name="connsiteX4-3677" fmla="*/ 433773 w 1269098"/>
              <a:gd name="connsiteY4-3678" fmla="*/ 167143 h 1892311"/>
              <a:gd name="connsiteX5-3679" fmla="*/ 497290 w 1269098"/>
              <a:gd name="connsiteY5-3680" fmla="*/ 239864 h 1892311"/>
              <a:gd name="connsiteX6-3681" fmla="*/ 1176848 w 1269098"/>
              <a:gd name="connsiteY6-3682" fmla="*/ 229263 h 1892311"/>
              <a:gd name="connsiteX7-3683" fmla="*/ 1269040 w 1269098"/>
              <a:gd name="connsiteY7-3684" fmla="*/ 328935 h 1892311"/>
              <a:gd name="connsiteX8-3685" fmla="*/ 1268673 w 1269098"/>
              <a:gd name="connsiteY8-3686" fmla="*/ 1725383 h 1892311"/>
              <a:gd name="connsiteX9-3687" fmla="*/ 1122460 w 1269098"/>
              <a:gd name="connsiteY9-3688" fmla="*/ 1883563 h 1892311"/>
              <a:gd name="connsiteX10-3689" fmla="*/ 445407 w 1269098"/>
              <a:gd name="connsiteY10-3690" fmla="*/ 1892311 h 1892311"/>
              <a:gd name="connsiteX11-3691" fmla="*/ 335742 w 1269098"/>
              <a:gd name="connsiteY11-3692" fmla="*/ 1782610 h 1892311"/>
              <a:gd name="connsiteX12-3693" fmla="*/ 287108 w 1269098"/>
              <a:gd name="connsiteY12-3694" fmla="*/ 1092103 h 1892311"/>
              <a:gd name="connsiteX13-3695" fmla="*/ 0 w 1269098"/>
              <a:gd name="connsiteY13-3696" fmla="*/ 989814 h 1892311"/>
              <a:gd name="connsiteX14-3697" fmla="*/ 3818 w 1269098"/>
              <a:gd name="connsiteY14-3698" fmla="*/ 588083 h 1892311"/>
              <a:gd name="connsiteX0-3699" fmla="*/ 3818 w 1269098"/>
              <a:gd name="connsiteY0-3700" fmla="*/ 588083 h 1892311"/>
              <a:gd name="connsiteX1-3701" fmla="*/ 28881 w 1269098"/>
              <a:gd name="connsiteY1-3702" fmla="*/ 196313 h 1892311"/>
              <a:gd name="connsiteX2-3703" fmla="*/ 151014 w 1269098"/>
              <a:gd name="connsiteY2-3704" fmla="*/ 30190 h 1892311"/>
              <a:gd name="connsiteX3-3705" fmla="*/ 386723 w 1269098"/>
              <a:gd name="connsiteY3-3706" fmla="*/ 23540 h 1892311"/>
              <a:gd name="connsiteX4-3707" fmla="*/ 433773 w 1269098"/>
              <a:gd name="connsiteY4-3708" fmla="*/ 167143 h 1892311"/>
              <a:gd name="connsiteX5-3709" fmla="*/ 497290 w 1269098"/>
              <a:gd name="connsiteY5-3710" fmla="*/ 239864 h 1892311"/>
              <a:gd name="connsiteX6-3711" fmla="*/ 1176848 w 1269098"/>
              <a:gd name="connsiteY6-3712" fmla="*/ 229263 h 1892311"/>
              <a:gd name="connsiteX7-3713" fmla="*/ 1269040 w 1269098"/>
              <a:gd name="connsiteY7-3714" fmla="*/ 328935 h 1892311"/>
              <a:gd name="connsiteX8-3715" fmla="*/ 1268673 w 1269098"/>
              <a:gd name="connsiteY8-3716" fmla="*/ 1725383 h 1892311"/>
              <a:gd name="connsiteX9-3717" fmla="*/ 1122460 w 1269098"/>
              <a:gd name="connsiteY9-3718" fmla="*/ 1883563 h 1892311"/>
              <a:gd name="connsiteX10-3719" fmla="*/ 445407 w 1269098"/>
              <a:gd name="connsiteY10-3720" fmla="*/ 1892311 h 1892311"/>
              <a:gd name="connsiteX11-3721" fmla="*/ 335742 w 1269098"/>
              <a:gd name="connsiteY11-3722" fmla="*/ 1782610 h 1892311"/>
              <a:gd name="connsiteX12-3723" fmla="*/ 287108 w 1269098"/>
              <a:gd name="connsiteY12-3724" fmla="*/ 1092103 h 1892311"/>
              <a:gd name="connsiteX13-3725" fmla="*/ 0 w 1269098"/>
              <a:gd name="connsiteY13-3726" fmla="*/ 989814 h 1892311"/>
              <a:gd name="connsiteX14-3727" fmla="*/ 3818 w 1269098"/>
              <a:gd name="connsiteY14-3728" fmla="*/ 588083 h 1892311"/>
              <a:gd name="connsiteX0-3729" fmla="*/ 3818 w 1269098"/>
              <a:gd name="connsiteY0-3730" fmla="*/ 588083 h 1892311"/>
              <a:gd name="connsiteX1-3731" fmla="*/ 28881 w 1269098"/>
              <a:gd name="connsiteY1-3732" fmla="*/ 196313 h 1892311"/>
              <a:gd name="connsiteX2-3733" fmla="*/ 151014 w 1269098"/>
              <a:gd name="connsiteY2-3734" fmla="*/ 30190 h 1892311"/>
              <a:gd name="connsiteX3-3735" fmla="*/ 386723 w 1269098"/>
              <a:gd name="connsiteY3-3736" fmla="*/ 23540 h 1892311"/>
              <a:gd name="connsiteX4-3737" fmla="*/ 433773 w 1269098"/>
              <a:gd name="connsiteY4-3738" fmla="*/ 167143 h 1892311"/>
              <a:gd name="connsiteX5-3739" fmla="*/ 497290 w 1269098"/>
              <a:gd name="connsiteY5-3740" fmla="*/ 239864 h 1892311"/>
              <a:gd name="connsiteX6-3741" fmla="*/ 1176848 w 1269098"/>
              <a:gd name="connsiteY6-3742" fmla="*/ 229263 h 1892311"/>
              <a:gd name="connsiteX7-3743" fmla="*/ 1269040 w 1269098"/>
              <a:gd name="connsiteY7-3744" fmla="*/ 328935 h 1892311"/>
              <a:gd name="connsiteX8-3745" fmla="*/ 1268673 w 1269098"/>
              <a:gd name="connsiteY8-3746" fmla="*/ 1725383 h 1892311"/>
              <a:gd name="connsiteX9-3747" fmla="*/ 1122460 w 1269098"/>
              <a:gd name="connsiteY9-3748" fmla="*/ 1883563 h 1892311"/>
              <a:gd name="connsiteX10-3749" fmla="*/ 445407 w 1269098"/>
              <a:gd name="connsiteY10-3750" fmla="*/ 1892311 h 1892311"/>
              <a:gd name="connsiteX11-3751" fmla="*/ 335742 w 1269098"/>
              <a:gd name="connsiteY11-3752" fmla="*/ 1782610 h 1892311"/>
              <a:gd name="connsiteX12-3753" fmla="*/ 287108 w 1269098"/>
              <a:gd name="connsiteY12-3754" fmla="*/ 1092103 h 1892311"/>
              <a:gd name="connsiteX13-3755" fmla="*/ 0 w 1269098"/>
              <a:gd name="connsiteY13-3756" fmla="*/ 989814 h 1892311"/>
              <a:gd name="connsiteX14-3757" fmla="*/ 3818 w 1269098"/>
              <a:gd name="connsiteY14-3758" fmla="*/ 588083 h 1892311"/>
              <a:gd name="connsiteX0-3759" fmla="*/ 3818 w 1269098"/>
              <a:gd name="connsiteY0-3760" fmla="*/ 588083 h 1898645"/>
              <a:gd name="connsiteX1-3761" fmla="*/ 28881 w 1269098"/>
              <a:gd name="connsiteY1-3762" fmla="*/ 196313 h 1898645"/>
              <a:gd name="connsiteX2-3763" fmla="*/ 151014 w 1269098"/>
              <a:gd name="connsiteY2-3764" fmla="*/ 30190 h 1898645"/>
              <a:gd name="connsiteX3-3765" fmla="*/ 386723 w 1269098"/>
              <a:gd name="connsiteY3-3766" fmla="*/ 23540 h 1898645"/>
              <a:gd name="connsiteX4-3767" fmla="*/ 433773 w 1269098"/>
              <a:gd name="connsiteY4-3768" fmla="*/ 167143 h 1898645"/>
              <a:gd name="connsiteX5-3769" fmla="*/ 497290 w 1269098"/>
              <a:gd name="connsiteY5-3770" fmla="*/ 239864 h 1898645"/>
              <a:gd name="connsiteX6-3771" fmla="*/ 1176848 w 1269098"/>
              <a:gd name="connsiteY6-3772" fmla="*/ 229263 h 1898645"/>
              <a:gd name="connsiteX7-3773" fmla="*/ 1269040 w 1269098"/>
              <a:gd name="connsiteY7-3774" fmla="*/ 328935 h 1898645"/>
              <a:gd name="connsiteX8-3775" fmla="*/ 1268673 w 1269098"/>
              <a:gd name="connsiteY8-3776" fmla="*/ 1725383 h 1898645"/>
              <a:gd name="connsiteX9-3777" fmla="*/ 1122460 w 1269098"/>
              <a:gd name="connsiteY9-3778" fmla="*/ 1883563 h 1898645"/>
              <a:gd name="connsiteX10-3779" fmla="*/ 445407 w 1269098"/>
              <a:gd name="connsiteY10-3780" fmla="*/ 1892311 h 1898645"/>
              <a:gd name="connsiteX11-3781" fmla="*/ 326340 w 1269098"/>
              <a:gd name="connsiteY11-3782" fmla="*/ 1780181 h 1898645"/>
              <a:gd name="connsiteX12-3783" fmla="*/ 287108 w 1269098"/>
              <a:gd name="connsiteY12-3784" fmla="*/ 1092103 h 1898645"/>
              <a:gd name="connsiteX13-3785" fmla="*/ 0 w 1269098"/>
              <a:gd name="connsiteY13-3786" fmla="*/ 989814 h 1898645"/>
              <a:gd name="connsiteX14-3787" fmla="*/ 3818 w 1269098"/>
              <a:gd name="connsiteY14-3788" fmla="*/ 588083 h 1898645"/>
              <a:gd name="connsiteX0-3789" fmla="*/ 3818 w 1269098"/>
              <a:gd name="connsiteY0-3790" fmla="*/ 588083 h 1898645"/>
              <a:gd name="connsiteX1-3791" fmla="*/ 28881 w 1269098"/>
              <a:gd name="connsiteY1-3792" fmla="*/ 196313 h 1898645"/>
              <a:gd name="connsiteX2-3793" fmla="*/ 151014 w 1269098"/>
              <a:gd name="connsiteY2-3794" fmla="*/ 30190 h 1898645"/>
              <a:gd name="connsiteX3-3795" fmla="*/ 386723 w 1269098"/>
              <a:gd name="connsiteY3-3796" fmla="*/ 23540 h 1898645"/>
              <a:gd name="connsiteX4-3797" fmla="*/ 433773 w 1269098"/>
              <a:gd name="connsiteY4-3798" fmla="*/ 167143 h 1898645"/>
              <a:gd name="connsiteX5-3799" fmla="*/ 497290 w 1269098"/>
              <a:gd name="connsiteY5-3800" fmla="*/ 239864 h 1898645"/>
              <a:gd name="connsiteX6-3801" fmla="*/ 1176848 w 1269098"/>
              <a:gd name="connsiteY6-3802" fmla="*/ 229263 h 1898645"/>
              <a:gd name="connsiteX7-3803" fmla="*/ 1269040 w 1269098"/>
              <a:gd name="connsiteY7-3804" fmla="*/ 328935 h 1898645"/>
              <a:gd name="connsiteX8-3805" fmla="*/ 1268673 w 1269098"/>
              <a:gd name="connsiteY8-3806" fmla="*/ 1725383 h 1898645"/>
              <a:gd name="connsiteX9-3807" fmla="*/ 1122460 w 1269098"/>
              <a:gd name="connsiteY9-3808" fmla="*/ 1883563 h 1898645"/>
              <a:gd name="connsiteX10-3809" fmla="*/ 445407 w 1269098"/>
              <a:gd name="connsiteY10-3810" fmla="*/ 1892311 h 1898645"/>
              <a:gd name="connsiteX11-3811" fmla="*/ 326340 w 1269098"/>
              <a:gd name="connsiteY11-3812" fmla="*/ 1780181 h 1898645"/>
              <a:gd name="connsiteX12-3813" fmla="*/ 287108 w 1269098"/>
              <a:gd name="connsiteY12-3814" fmla="*/ 1092103 h 1898645"/>
              <a:gd name="connsiteX13-3815" fmla="*/ 0 w 1269098"/>
              <a:gd name="connsiteY13-3816" fmla="*/ 989814 h 1898645"/>
              <a:gd name="connsiteX14-3817" fmla="*/ 3818 w 1269098"/>
              <a:gd name="connsiteY14-3818" fmla="*/ 588083 h 1898645"/>
              <a:gd name="connsiteX0-3819" fmla="*/ 3818 w 1269098"/>
              <a:gd name="connsiteY0-3820" fmla="*/ 588083 h 1904437"/>
              <a:gd name="connsiteX1-3821" fmla="*/ 28881 w 1269098"/>
              <a:gd name="connsiteY1-3822" fmla="*/ 196313 h 1904437"/>
              <a:gd name="connsiteX2-3823" fmla="*/ 151014 w 1269098"/>
              <a:gd name="connsiteY2-3824" fmla="*/ 30190 h 1904437"/>
              <a:gd name="connsiteX3-3825" fmla="*/ 386723 w 1269098"/>
              <a:gd name="connsiteY3-3826" fmla="*/ 23540 h 1904437"/>
              <a:gd name="connsiteX4-3827" fmla="*/ 433773 w 1269098"/>
              <a:gd name="connsiteY4-3828" fmla="*/ 167143 h 1904437"/>
              <a:gd name="connsiteX5-3829" fmla="*/ 497290 w 1269098"/>
              <a:gd name="connsiteY5-3830" fmla="*/ 239864 h 1904437"/>
              <a:gd name="connsiteX6-3831" fmla="*/ 1176848 w 1269098"/>
              <a:gd name="connsiteY6-3832" fmla="*/ 229263 h 1904437"/>
              <a:gd name="connsiteX7-3833" fmla="*/ 1269040 w 1269098"/>
              <a:gd name="connsiteY7-3834" fmla="*/ 328935 h 1904437"/>
              <a:gd name="connsiteX8-3835" fmla="*/ 1268673 w 1269098"/>
              <a:gd name="connsiteY8-3836" fmla="*/ 1725383 h 1904437"/>
              <a:gd name="connsiteX9-3837" fmla="*/ 1122460 w 1269098"/>
              <a:gd name="connsiteY9-3838" fmla="*/ 1883563 h 1904437"/>
              <a:gd name="connsiteX10-3839" fmla="*/ 438569 w 1269098"/>
              <a:gd name="connsiteY10-3840" fmla="*/ 1891501 h 1904437"/>
              <a:gd name="connsiteX11-3841" fmla="*/ 326340 w 1269098"/>
              <a:gd name="connsiteY11-3842" fmla="*/ 1780181 h 1904437"/>
              <a:gd name="connsiteX12-3843" fmla="*/ 287108 w 1269098"/>
              <a:gd name="connsiteY12-3844" fmla="*/ 1092103 h 1904437"/>
              <a:gd name="connsiteX13-3845" fmla="*/ 0 w 1269098"/>
              <a:gd name="connsiteY13-3846" fmla="*/ 989814 h 1904437"/>
              <a:gd name="connsiteX14-3847" fmla="*/ 3818 w 1269098"/>
              <a:gd name="connsiteY14-3848" fmla="*/ 588083 h 1904437"/>
              <a:gd name="connsiteX0-3849" fmla="*/ 3818 w 1269098"/>
              <a:gd name="connsiteY0-3850" fmla="*/ 588083 h 1899470"/>
              <a:gd name="connsiteX1-3851" fmla="*/ 28881 w 1269098"/>
              <a:gd name="connsiteY1-3852" fmla="*/ 196313 h 1899470"/>
              <a:gd name="connsiteX2-3853" fmla="*/ 151014 w 1269098"/>
              <a:gd name="connsiteY2-3854" fmla="*/ 30190 h 1899470"/>
              <a:gd name="connsiteX3-3855" fmla="*/ 386723 w 1269098"/>
              <a:gd name="connsiteY3-3856" fmla="*/ 23540 h 1899470"/>
              <a:gd name="connsiteX4-3857" fmla="*/ 433773 w 1269098"/>
              <a:gd name="connsiteY4-3858" fmla="*/ 167143 h 1899470"/>
              <a:gd name="connsiteX5-3859" fmla="*/ 497290 w 1269098"/>
              <a:gd name="connsiteY5-3860" fmla="*/ 239864 h 1899470"/>
              <a:gd name="connsiteX6-3861" fmla="*/ 1176848 w 1269098"/>
              <a:gd name="connsiteY6-3862" fmla="*/ 229263 h 1899470"/>
              <a:gd name="connsiteX7-3863" fmla="*/ 1269040 w 1269098"/>
              <a:gd name="connsiteY7-3864" fmla="*/ 328935 h 1899470"/>
              <a:gd name="connsiteX8-3865" fmla="*/ 1268673 w 1269098"/>
              <a:gd name="connsiteY8-3866" fmla="*/ 1725383 h 1899470"/>
              <a:gd name="connsiteX9-3867" fmla="*/ 1122460 w 1269098"/>
              <a:gd name="connsiteY9-3868" fmla="*/ 1883563 h 1899470"/>
              <a:gd name="connsiteX10-3869" fmla="*/ 438569 w 1269098"/>
              <a:gd name="connsiteY10-3870" fmla="*/ 1891501 h 1899470"/>
              <a:gd name="connsiteX11-3871" fmla="*/ 326340 w 1269098"/>
              <a:gd name="connsiteY11-3872" fmla="*/ 1780181 h 1899470"/>
              <a:gd name="connsiteX12-3873" fmla="*/ 287108 w 1269098"/>
              <a:gd name="connsiteY12-3874" fmla="*/ 1092103 h 1899470"/>
              <a:gd name="connsiteX13-3875" fmla="*/ 0 w 1269098"/>
              <a:gd name="connsiteY13-3876" fmla="*/ 989814 h 1899470"/>
              <a:gd name="connsiteX14-3877" fmla="*/ 3818 w 1269098"/>
              <a:gd name="connsiteY14-3878" fmla="*/ 588083 h 1899470"/>
              <a:gd name="connsiteX0-3879" fmla="*/ 3818 w 1269098"/>
              <a:gd name="connsiteY0-3880" fmla="*/ 588083 h 1897738"/>
              <a:gd name="connsiteX1-3881" fmla="*/ 28881 w 1269098"/>
              <a:gd name="connsiteY1-3882" fmla="*/ 196313 h 1897738"/>
              <a:gd name="connsiteX2-3883" fmla="*/ 151014 w 1269098"/>
              <a:gd name="connsiteY2-3884" fmla="*/ 30190 h 1897738"/>
              <a:gd name="connsiteX3-3885" fmla="*/ 386723 w 1269098"/>
              <a:gd name="connsiteY3-3886" fmla="*/ 23540 h 1897738"/>
              <a:gd name="connsiteX4-3887" fmla="*/ 433773 w 1269098"/>
              <a:gd name="connsiteY4-3888" fmla="*/ 167143 h 1897738"/>
              <a:gd name="connsiteX5-3889" fmla="*/ 497290 w 1269098"/>
              <a:gd name="connsiteY5-3890" fmla="*/ 239864 h 1897738"/>
              <a:gd name="connsiteX6-3891" fmla="*/ 1176848 w 1269098"/>
              <a:gd name="connsiteY6-3892" fmla="*/ 229263 h 1897738"/>
              <a:gd name="connsiteX7-3893" fmla="*/ 1269040 w 1269098"/>
              <a:gd name="connsiteY7-3894" fmla="*/ 328935 h 1897738"/>
              <a:gd name="connsiteX8-3895" fmla="*/ 1268673 w 1269098"/>
              <a:gd name="connsiteY8-3896" fmla="*/ 1725383 h 1897738"/>
              <a:gd name="connsiteX9-3897" fmla="*/ 1122460 w 1269098"/>
              <a:gd name="connsiteY9-3898" fmla="*/ 1883563 h 1897738"/>
              <a:gd name="connsiteX10-3899" fmla="*/ 438569 w 1269098"/>
              <a:gd name="connsiteY10-3900" fmla="*/ 1891501 h 1897738"/>
              <a:gd name="connsiteX11-3901" fmla="*/ 326340 w 1269098"/>
              <a:gd name="connsiteY11-3902" fmla="*/ 1780181 h 1897738"/>
              <a:gd name="connsiteX12-3903" fmla="*/ 287108 w 1269098"/>
              <a:gd name="connsiteY12-3904" fmla="*/ 1092103 h 1897738"/>
              <a:gd name="connsiteX13-3905" fmla="*/ 0 w 1269098"/>
              <a:gd name="connsiteY13-3906" fmla="*/ 989814 h 1897738"/>
              <a:gd name="connsiteX14-3907" fmla="*/ 3818 w 1269098"/>
              <a:gd name="connsiteY14-3908" fmla="*/ 588083 h 1897738"/>
              <a:gd name="connsiteX0-3909" fmla="*/ 3818 w 1269098"/>
              <a:gd name="connsiteY0-3910" fmla="*/ 588083 h 1901921"/>
              <a:gd name="connsiteX1-3911" fmla="*/ 28881 w 1269098"/>
              <a:gd name="connsiteY1-3912" fmla="*/ 196313 h 1901921"/>
              <a:gd name="connsiteX2-3913" fmla="*/ 151014 w 1269098"/>
              <a:gd name="connsiteY2-3914" fmla="*/ 30190 h 1901921"/>
              <a:gd name="connsiteX3-3915" fmla="*/ 386723 w 1269098"/>
              <a:gd name="connsiteY3-3916" fmla="*/ 23540 h 1901921"/>
              <a:gd name="connsiteX4-3917" fmla="*/ 433773 w 1269098"/>
              <a:gd name="connsiteY4-3918" fmla="*/ 167143 h 1901921"/>
              <a:gd name="connsiteX5-3919" fmla="*/ 497290 w 1269098"/>
              <a:gd name="connsiteY5-3920" fmla="*/ 239864 h 1901921"/>
              <a:gd name="connsiteX6-3921" fmla="*/ 1176848 w 1269098"/>
              <a:gd name="connsiteY6-3922" fmla="*/ 229263 h 1901921"/>
              <a:gd name="connsiteX7-3923" fmla="*/ 1269040 w 1269098"/>
              <a:gd name="connsiteY7-3924" fmla="*/ 328935 h 1901921"/>
              <a:gd name="connsiteX8-3925" fmla="*/ 1268673 w 1269098"/>
              <a:gd name="connsiteY8-3926" fmla="*/ 1725383 h 1901921"/>
              <a:gd name="connsiteX9-3927" fmla="*/ 1122460 w 1269098"/>
              <a:gd name="connsiteY9-3928" fmla="*/ 1883563 h 1901921"/>
              <a:gd name="connsiteX10-3929" fmla="*/ 438569 w 1269098"/>
              <a:gd name="connsiteY10-3930" fmla="*/ 1891501 h 1901921"/>
              <a:gd name="connsiteX11-3931" fmla="*/ 326340 w 1269098"/>
              <a:gd name="connsiteY11-3932" fmla="*/ 1780181 h 1901921"/>
              <a:gd name="connsiteX12-3933" fmla="*/ 287108 w 1269098"/>
              <a:gd name="connsiteY12-3934" fmla="*/ 1092103 h 1901921"/>
              <a:gd name="connsiteX13-3935" fmla="*/ 0 w 1269098"/>
              <a:gd name="connsiteY13-3936" fmla="*/ 989814 h 1901921"/>
              <a:gd name="connsiteX14-3937" fmla="*/ 3818 w 1269098"/>
              <a:gd name="connsiteY14-3938" fmla="*/ 588083 h 1901921"/>
              <a:gd name="connsiteX0-3939" fmla="*/ 3818 w 1269098"/>
              <a:gd name="connsiteY0-3940" fmla="*/ 588083 h 1901921"/>
              <a:gd name="connsiteX1-3941" fmla="*/ 28881 w 1269098"/>
              <a:gd name="connsiteY1-3942" fmla="*/ 196313 h 1901921"/>
              <a:gd name="connsiteX2-3943" fmla="*/ 151014 w 1269098"/>
              <a:gd name="connsiteY2-3944" fmla="*/ 30190 h 1901921"/>
              <a:gd name="connsiteX3-3945" fmla="*/ 386723 w 1269098"/>
              <a:gd name="connsiteY3-3946" fmla="*/ 23540 h 1901921"/>
              <a:gd name="connsiteX4-3947" fmla="*/ 433773 w 1269098"/>
              <a:gd name="connsiteY4-3948" fmla="*/ 167143 h 1901921"/>
              <a:gd name="connsiteX5-3949" fmla="*/ 497290 w 1269098"/>
              <a:gd name="connsiteY5-3950" fmla="*/ 239864 h 1901921"/>
              <a:gd name="connsiteX6-3951" fmla="*/ 1176848 w 1269098"/>
              <a:gd name="connsiteY6-3952" fmla="*/ 229263 h 1901921"/>
              <a:gd name="connsiteX7-3953" fmla="*/ 1269040 w 1269098"/>
              <a:gd name="connsiteY7-3954" fmla="*/ 328935 h 1901921"/>
              <a:gd name="connsiteX8-3955" fmla="*/ 1268673 w 1269098"/>
              <a:gd name="connsiteY8-3956" fmla="*/ 1725383 h 1901921"/>
              <a:gd name="connsiteX9-3957" fmla="*/ 1122460 w 1269098"/>
              <a:gd name="connsiteY9-3958" fmla="*/ 1883563 h 1901921"/>
              <a:gd name="connsiteX10-3959" fmla="*/ 438569 w 1269098"/>
              <a:gd name="connsiteY10-3960" fmla="*/ 1891501 h 1901921"/>
              <a:gd name="connsiteX11-3961" fmla="*/ 326340 w 1269098"/>
              <a:gd name="connsiteY11-3962" fmla="*/ 1780181 h 1901921"/>
              <a:gd name="connsiteX12-3963" fmla="*/ 287108 w 1269098"/>
              <a:gd name="connsiteY12-3964" fmla="*/ 1092103 h 1901921"/>
              <a:gd name="connsiteX13-3965" fmla="*/ 0 w 1269098"/>
              <a:gd name="connsiteY13-3966" fmla="*/ 989814 h 1901921"/>
              <a:gd name="connsiteX14-3967" fmla="*/ 3818 w 1269098"/>
              <a:gd name="connsiteY14-3968" fmla="*/ 588083 h 1901921"/>
              <a:gd name="connsiteX0-3969" fmla="*/ 3818 w 1269098"/>
              <a:gd name="connsiteY0-3970" fmla="*/ 588083 h 1898371"/>
              <a:gd name="connsiteX1-3971" fmla="*/ 28881 w 1269098"/>
              <a:gd name="connsiteY1-3972" fmla="*/ 196313 h 1898371"/>
              <a:gd name="connsiteX2-3973" fmla="*/ 151014 w 1269098"/>
              <a:gd name="connsiteY2-3974" fmla="*/ 30190 h 1898371"/>
              <a:gd name="connsiteX3-3975" fmla="*/ 386723 w 1269098"/>
              <a:gd name="connsiteY3-3976" fmla="*/ 23540 h 1898371"/>
              <a:gd name="connsiteX4-3977" fmla="*/ 433773 w 1269098"/>
              <a:gd name="connsiteY4-3978" fmla="*/ 167143 h 1898371"/>
              <a:gd name="connsiteX5-3979" fmla="*/ 497290 w 1269098"/>
              <a:gd name="connsiteY5-3980" fmla="*/ 239864 h 1898371"/>
              <a:gd name="connsiteX6-3981" fmla="*/ 1176848 w 1269098"/>
              <a:gd name="connsiteY6-3982" fmla="*/ 229263 h 1898371"/>
              <a:gd name="connsiteX7-3983" fmla="*/ 1269040 w 1269098"/>
              <a:gd name="connsiteY7-3984" fmla="*/ 328935 h 1898371"/>
              <a:gd name="connsiteX8-3985" fmla="*/ 1268673 w 1269098"/>
              <a:gd name="connsiteY8-3986" fmla="*/ 1725383 h 1898371"/>
              <a:gd name="connsiteX9-3987" fmla="*/ 1122460 w 1269098"/>
              <a:gd name="connsiteY9-3988" fmla="*/ 1883563 h 1898371"/>
              <a:gd name="connsiteX10-3989" fmla="*/ 438569 w 1269098"/>
              <a:gd name="connsiteY10-3990" fmla="*/ 1891501 h 1898371"/>
              <a:gd name="connsiteX11-3991" fmla="*/ 326340 w 1269098"/>
              <a:gd name="connsiteY11-3992" fmla="*/ 1780181 h 1898371"/>
              <a:gd name="connsiteX12-3993" fmla="*/ 287108 w 1269098"/>
              <a:gd name="connsiteY12-3994" fmla="*/ 1092103 h 1898371"/>
              <a:gd name="connsiteX13-3995" fmla="*/ 0 w 1269098"/>
              <a:gd name="connsiteY13-3996" fmla="*/ 989814 h 1898371"/>
              <a:gd name="connsiteX14-3997" fmla="*/ 3818 w 1269098"/>
              <a:gd name="connsiteY14-3998" fmla="*/ 588083 h 1898371"/>
              <a:gd name="connsiteX0-3999" fmla="*/ 3818 w 1269098"/>
              <a:gd name="connsiteY0-4000" fmla="*/ 588083 h 1898371"/>
              <a:gd name="connsiteX1-4001" fmla="*/ 28881 w 1269098"/>
              <a:gd name="connsiteY1-4002" fmla="*/ 196313 h 1898371"/>
              <a:gd name="connsiteX2-4003" fmla="*/ 151014 w 1269098"/>
              <a:gd name="connsiteY2-4004" fmla="*/ 30190 h 1898371"/>
              <a:gd name="connsiteX3-4005" fmla="*/ 386723 w 1269098"/>
              <a:gd name="connsiteY3-4006" fmla="*/ 23540 h 1898371"/>
              <a:gd name="connsiteX4-4007" fmla="*/ 433773 w 1269098"/>
              <a:gd name="connsiteY4-4008" fmla="*/ 167143 h 1898371"/>
              <a:gd name="connsiteX5-4009" fmla="*/ 497290 w 1269098"/>
              <a:gd name="connsiteY5-4010" fmla="*/ 239864 h 1898371"/>
              <a:gd name="connsiteX6-4011" fmla="*/ 1176848 w 1269098"/>
              <a:gd name="connsiteY6-4012" fmla="*/ 229263 h 1898371"/>
              <a:gd name="connsiteX7-4013" fmla="*/ 1269040 w 1269098"/>
              <a:gd name="connsiteY7-4014" fmla="*/ 328935 h 1898371"/>
              <a:gd name="connsiteX8-4015" fmla="*/ 1268673 w 1269098"/>
              <a:gd name="connsiteY8-4016" fmla="*/ 1725383 h 1898371"/>
              <a:gd name="connsiteX9-4017" fmla="*/ 1122460 w 1269098"/>
              <a:gd name="connsiteY9-4018" fmla="*/ 1883563 h 1898371"/>
              <a:gd name="connsiteX10-4019" fmla="*/ 438569 w 1269098"/>
              <a:gd name="connsiteY10-4020" fmla="*/ 1891501 h 1898371"/>
              <a:gd name="connsiteX11-4021" fmla="*/ 326340 w 1269098"/>
              <a:gd name="connsiteY11-4022" fmla="*/ 1780181 h 1898371"/>
              <a:gd name="connsiteX12-4023" fmla="*/ 287108 w 1269098"/>
              <a:gd name="connsiteY12-4024" fmla="*/ 1092103 h 1898371"/>
              <a:gd name="connsiteX13-4025" fmla="*/ 0 w 1269098"/>
              <a:gd name="connsiteY13-4026" fmla="*/ 989814 h 1898371"/>
              <a:gd name="connsiteX14-4027" fmla="*/ 3818 w 1269098"/>
              <a:gd name="connsiteY14-4028" fmla="*/ 588083 h 1898371"/>
              <a:gd name="connsiteX0-4029" fmla="*/ 3818 w 1269098"/>
              <a:gd name="connsiteY0-4030" fmla="*/ 588083 h 1898371"/>
              <a:gd name="connsiteX1-4031" fmla="*/ 28881 w 1269098"/>
              <a:gd name="connsiteY1-4032" fmla="*/ 196313 h 1898371"/>
              <a:gd name="connsiteX2-4033" fmla="*/ 151014 w 1269098"/>
              <a:gd name="connsiteY2-4034" fmla="*/ 30190 h 1898371"/>
              <a:gd name="connsiteX3-4035" fmla="*/ 386723 w 1269098"/>
              <a:gd name="connsiteY3-4036" fmla="*/ 23540 h 1898371"/>
              <a:gd name="connsiteX4-4037" fmla="*/ 433773 w 1269098"/>
              <a:gd name="connsiteY4-4038" fmla="*/ 167143 h 1898371"/>
              <a:gd name="connsiteX5-4039" fmla="*/ 497290 w 1269098"/>
              <a:gd name="connsiteY5-4040" fmla="*/ 239864 h 1898371"/>
              <a:gd name="connsiteX6-4041" fmla="*/ 1176848 w 1269098"/>
              <a:gd name="connsiteY6-4042" fmla="*/ 229263 h 1898371"/>
              <a:gd name="connsiteX7-4043" fmla="*/ 1269040 w 1269098"/>
              <a:gd name="connsiteY7-4044" fmla="*/ 328935 h 1898371"/>
              <a:gd name="connsiteX8-4045" fmla="*/ 1268673 w 1269098"/>
              <a:gd name="connsiteY8-4046" fmla="*/ 1725383 h 1898371"/>
              <a:gd name="connsiteX9-4047" fmla="*/ 1122460 w 1269098"/>
              <a:gd name="connsiteY9-4048" fmla="*/ 1883563 h 1898371"/>
              <a:gd name="connsiteX10-4049" fmla="*/ 438569 w 1269098"/>
              <a:gd name="connsiteY10-4050" fmla="*/ 1891501 h 1898371"/>
              <a:gd name="connsiteX11-4051" fmla="*/ 321211 w 1269098"/>
              <a:gd name="connsiteY11-4052" fmla="*/ 1766414 h 1898371"/>
              <a:gd name="connsiteX12-4053" fmla="*/ 287108 w 1269098"/>
              <a:gd name="connsiteY12-4054" fmla="*/ 1092103 h 1898371"/>
              <a:gd name="connsiteX13-4055" fmla="*/ 0 w 1269098"/>
              <a:gd name="connsiteY13-4056" fmla="*/ 989814 h 1898371"/>
              <a:gd name="connsiteX14-4057" fmla="*/ 3818 w 1269098"/>
              <a:gd name="connsiteY14-4058" fmla="*/ 588083 h 1898371"/>
              <a:gd name="connsiteX0-4059" fmla="*/ 3818 w 1269098"/>
              <a:gd name="connsiteY0-4060" fmla="*/ 588083 h 1898371"/>
              <a:gd name="connsiteX1-4061" fmla="*/ 28881 w 1269098"/>
              <a:gd name="connsiteY1-4062" fmla="*/ 196313 h 1898371"/>
              <a:gd name="connsiteX2-4063" fmla="*/ 151014 w 1269098"/>
              <a:gd name="connsiteY2-4064" fmla="*/ 30190 h 1898371"/>
              <a:gd name="connsiteX3-4065" fmla="*/ 386723 w 1269098"/>
              <a:gd name="connsiteY3-4066" fmla="*/ 23540 h 1898371"/>
              <a:gd name="connsiteX4-4067" fmla="*/ 433773 w 1269098"/>
              <a:gd name="connsiteY4-4068" fmla="*/ 167143 h 1898371"/>
              <a:gd name="connsiteX5-4069" fmla="*/ 497290 w 1269098"/>
              <a:gd name="connsiteY5-4070" fmla="*/ 239864 h 1898371"/>
              <a:gd name="connsiteX6-4071" fmla="*/ 1176848 w 1269098"/>
              <a:gd name="connsiteY6-4072" fmla="*/ 229263 h 1898371"/>
              <a:gd name="connsiteX7-4073" fmla="*/ 1269040 w 1269098"/>
              <a:gd name="connsiteY7-4074" fmla="*/ 328935 h 1898371"/>
              <a:gd name="connsiteX8-4075" fmla="*/ 1268673 w 1269098"/>
              <a:gd name="connsiteY8-4076" fmla="*/ 1725383 h 1898371"/>
              <a:gd name="connsiteX9-4077" fmla="*/ 1122460 w 1269098"/>
              <a:gd name="connsiteY9-4078" fmla="*/ 1883563 h 1898371"/>
              <a:gd name="connsiteX10-4079" fmla="*/ 438569 w 1269098"/>
              <a:gd name="connsiteY10-4080" fmla="*/ 1891501 h 1898371"/>
              <a:gd name="connsiteX11-4081" fmla="*/ 321211 w 1269098"/>
              <a:gd name="connsiteY11-4082" fmla="*/ 1766414 h 1898371"/>
              <a:gd name="connsiteX12-4083" fmla="*/ 287108 w 1269098"/>
              <a:gd name="connsiteY12-4084" fmla="*/ 1092103 h 1898371"/>
              <a:gd name="connsiteX13-4085" fmla="*/ 0 w 1269098"/>
              <a:gd name="connsiteY13-4086" fmla="*/ 989814 h 1898371"/>
              <a:gd name="connsiteX14-4087" fmla="*/ 3818 w 1269098"/>
              <a:gd name="connsiteY14-4088" fmla="*/ 588083 h 1898371"/>
              <a:gd name="connsiteX0-4089" fmla="*/ 3818 w 1269098"/>
              <a:gd name="connsiteY0-4090" fmla="*/ 588083 h 1898371"/>
              <a:gd name="connsiteX1-4091" fmla="*/ 28881 w 1269098"/>
              <a:gd name="connsiteY1-4092" fmla="*/ 196313 h 1898371"/>
              <a:gd name="connsiteX2-4093" fmla="*/ 151014 w 1269098"/>
              <a:gd name="connsiteY2-4094" fmla="*/ 30190 h 1898371"/>
              <a:gd name="connsiteX3-4095" fmla="*/ 386723 w 1269098"/>
              <a:gd name="connsiteY3-4096" fmla="*/ 23540 h 1898371"/>
              <a:gd name="connsiteX4-4097" fmla="*/ 433773 w 1269098"/>
              <a:gd name="connsiteY4-4098" fmla="*/ 167143 h 1898371"/>
              <a:gd name="connsiteX5-4099" fmla="*/ 497290 w 1269098"/>
              <a:gd name="connsiteY5-4100" fmla="*/ 239864 h 1898371"/>
              <a:gd name="connsiteX6-4101" fmla="*/ 1176848 w 1269098"/>
              <a:gd name="connsiteY6-4102" fmla="*/ 229263 h 1898371"/>
              <a:gd name="connsiteX7-4103" fmla="*/ 1269040 w 1269098"/>
              <a:gd name="connsiteY7-4104" fmla="*/ 328935 h 1898371"/>
              <a:gd name="connsiteX8-4105" fmla="*/ 1268673 w 1269098"/>
              <a:gd name="connsiteY8-4106" fmla="*/ 1725383 h 1898371"/>
              <a:gd name="connsiteX9-4107" fmla="*/ 1122460 w 1269098"/>
              <a:gd name="connsiteY9-4108" fmla="*/ 1883563 h 1898371"/>
              <a:gd name="connsiteX10-4109" fmla="*/ 438569 w 1269098"/>
              <a:gd name="connsiteY10-4110" fmla="*/ 1891501 h 1898371"/>
              <a:gd name="connsiteX11-4111" fmla="*/ 325485 w 1269098"/>
              <a:gd name="connsiteY11-4112" fmla="*/ 1765604 h 1898371"/>
              <a:gd name="connsiteX12-4113" fmla="*/ 287108 w 1269098"/>
              <a:gd name="connsiteY12-4114" fmla="*/ 1092103 h 1898371"/>
              <a:gd name="connsiteX13-4115" fmla="*/ 0 w 1269098"/>
              <a:gd name="connsiteY13-4116" fmla="*/ 989814 h 1898371"/>
              <a:gd name="connsiteX14-4117" fmla="*/ 3818 w 1269098"/>
              <a:gd name="connsiteY14-4118" fmla="*/ 588083 h 1898371"/>
              <a:gd name="connsiteX0-4119" fmla="*/ 3818 w 1269098"/>
              <a:gd name="connsiteY0-4120" fmla="*/ 588083 h 1898371"/>
              <a:gd name="connsiteX1-4121" fmla="*/ 28881 w 1269098"/>
              <a:gd name="connsiteY1-4122" fmla="*/ 196313 h 1898371"/>
              <a:gd name="connsiteX2-4123" fmla="*/ 151014 w 1269098"/>
              <a:gd name="connsiteY2-4124" fmla="*/ 30190 h 1898371"/>
              <a:gd name="connsiteX3-4125" fmla="*/ 386723 w 1269098"/>
              <a:gd name="connsiteY3-4126" fmla="*/ 23540 h 1898371"/>
              <a:gd name="connsiteX4-4127" fmla="*/ 433773 w 1269098"/>
              <a:gd name="connsiteY4-4128" fmla="*/ 167143 h 1898371"/>
              <a:gd name="connsiteX5-4129" fmla="*/ 497290 w 1269098"/>
              <a:gd name="connsiteY5-4130" fmla="*/ 239864 h 1898371"/>
              <a:gd name="connsiteX6-4131" fmla="*/ 1176848 w 1269098"/>
              <a:gd name="connsiteY6-4132" fmla="*/ 229263 h 1898371"/>
              <a:gd name="connsiteX7-4133" fmla="*/ 1269040 w 1269098"/>
              <a:gd name="connsiteY7-4134" fmla="*/ 328935 h 1898371"/>
              <a:gd name="connsiteX8-4135" fmla="*/ 1268673 w 1269098"/>
              <a:gd name="connsiteY8-4136" fmla="*/ 1725383 h 1898371"/>
              <a:gd name="connsiteX9-4137" fmla="*/ 1122460 w 1269098"/>
              <a:gd name="connsiteY9-4138" fmla="*/ 1883563 h 1898371"/>
              <a:gd name="connsiteX10-4139" fmla="*/ 438569 w 1269098"/>
              <a:gd name="connsiteY10-4140" fmla="*/ 1891501 h 1898371"/>
              <a:gd name="connsiteX11-4141" fmla="*/ 325485 w 1269098"/>
              <a:gd name="connsiteY11-4142" fmla="*/ 1765604 h 1898371"/>
              <a:gd name="connsiteX12-4143" fmla="*/ 287108 w 1269098"/>
              <a:gd name="connsiteY12-4144" fmla="*/ 1092103 h 1898371"/>
              <a:gd name="connsiteX13-4145" fmla="*/ 0 w 1269098"/>
              <a:gd name="connsiteY13-4146" fmla="*/ 989814 h 1898371"/>
              <a:gd name="connsiteX14-4147" fmla="*/ 3818 w 1269098"/>
              <a:gd name="connsiteY14-4148" fmla="*/ 588083 h 1898371"/>
              <a:gd name="connsiteX0-4149" fmla="*/ 3818 w 1269098"/>
              <a:gd name="connsiteY0-4150" fmla="*/ 588083 h 1898130"/>
              <a:gd name="connsiteX1-4151" fmla="*/ 28881 w 1269098"/>
              <a:gd name="connsiteY1-4152" fmla="*/ 196313 h 1898130"/>
              <a:gd name="connsiteX2-4153" fmla="*/ 151014 w 1269098"/>
              <a:gd name="connsiteY2-4154" fmla="*/ 30190 h 1898130"/>
              <a:gd name="connsiteX3-4155" fmla="*/ 386723 w 1269098"/>
              <a:gd name="connsiteY3-4156" fmla="*/ 23540 h 1898130"/>
              <a:gd name="connsiteX4-4157" fmla="*/ 433773 w 1269098"/>
              <a:gd name="connsiteY4-4158" fmla="*/ 167143 h 1898130"/>
              <a:gd name="connsiteX5-4159" fmla="*/ 497290 w 1269098"/>
              <a:gd name="connsiteY5-4160" fmla="*/ 239864 h 1898130"/>
              <a:gd name="connsiteX6-4161" fmla="*/ 1176848 w 1269098"/>
              <a:gd name="connsiteY6-4162" fmla="*/ 229263 h 1898130"/>
              <a:gd name="connsiteX7-4163" fmla="*/ 1269040 w 1269098"/>
              <a:gd name="connsiteY7-4164" fmla="*/ 328935 h 1898130"/>
              <a:gd name="connsiteX8-4165" fmla="*/ 1268673 w 1269098"/>
              <a:gd name="connsiteY8-4166" fmla="*/ 1725383 h 1898130"/>
              <a:gd name="connsiteX9-4167" fmla="*/ 1122460 w 1269098"/>
              <a:gd name="connsiteY9-4168" fmla="*/ 1883563 h 1898130"/>
              <a:gd name="connsiteX10-4169" fmla="*/ 438569 w 1269098"/>
              <a:gd name="connsiteY10-4170" fmla="*/ 1891501 h 1898130"/>
              <a:gd name="connsiteX11-4171" fmla="*/ 325485 w 1269098"/>
              <a:gd name="connsiteY11-4172" fmla="*/ 1765604 h 1898130"/>
              <a:gd name="connsiteX12-4173" fmla="*/ 287108 w 1269098"/>
              <a:gd name="connsiteY12-4174" fmla="*/ 1092103 h 1898130"/>
              <a:gd name="connsiteX13-4175" fmla="*/ 0 w 1269098"/>
              <a:gd name="connsiteY13-4176" fmla="*/ 989814 h 1898130"/>
              <a:gd name="connsiteX14-4177" fmla="*/ 3818 w 1269098"/>
              <a:gd name="connsiteY14-4178" fmla="*/ 588083 h 1898130"/>
              <a:gd name="connsiteX0-4179" fmla="*/ 3818 w 1275135"/>
              <a:gd name="connsiteY0-4180" fmla="*/ 588083 h 1903538"/>
              <a:gd name="connsiteX1-4181" fmla="*/ 28881 w 1275135"/>
              <a:gd name="connsiteY1-4182" fmla="*/ 196313 h 1903538"/>
              <a:gd name="connsiteX2-4183" fmla="*/ 151014 w 1275135"/>
              <a:gd name="connsiteY2-4184" fmla="*/ 30190 h 1903538"/>
              <a:gd name="connsiteX3-4185" fmla="*/ 386723 w 1275135"/>
              <a:gd name="connsiteY3-4186" fmla="*/ 23540 h 1903538"/>
              <a:gd name="connsiteX4-4187" fmla="*/ 433773 w 1275135"/>
              <a:gd name="connsiteY4-4188" fmla="*/ 167143 h 1903538"/>
              <a:gd name="connsiteX5-4189" fmla="*/ 497290 w 1275135"/>
              <a:gd name="connsiteY5-4190" fmla="*/ 239864 h 1903538"/>
              <a:gd name="connsiteX6-4191" fmla="*/ 1176848 w 1275135"/>
              <a:gd name="connsiteY6-4192" fmla="*/ 229263 h 1903538"/>
              <a:gd name="connsiteX7-4193" fmla="*/ 1269040 w 1275135"/>
              <a:gd name="connsiteY7-4194" fmla="*/ 328935 h 1903538"/>
              <a:gd name="connsiteX8-4195" fmla="*/ 1268673 w 1275135"/>
              <a:gd name="connsiteY8-4196" fmla="*/ 1725383 h 1903538"/>
              <a:gd name="connsiteX9-4197" fmla="*/ 1171694 w 1275135"/>
              <a:gd name="connsiteY9-4198" fmla="*/ 1891337 h 1903538"/>
              <a:gd name="connsiteX10-4199" fmla="*/ 438569 w 1275135"/>
              <a:gd name="connsiteY10-4200" fmla="*/ 1891501 h 1903538"/>
              <a:gd name="connsiteX11-4201" fmla="*/ 325485 w 1275135"/>
              <a:gd name="connsiteY11-4202" fmla="*/ 1765604 h 1903538"/>
              <a:gd name="connsiteX12-4203" fmla="*/ 287108 w 1275135"/>
              <a:gd name="connsiteY12-4204" fmla="*/ 1092103 h 1903538"/>
              <a:gd name="connsiteX13-4205" fmla="*/ 0 w 1275135"/>
              <a:gd name="connsiteY13-4206" fmla="*/ 989814 h 1903538"/>
              <a:gd name="connsiteX14-4207" fmla="*/ 3818 w 1275135"/>
              <a:gd name="connsiteY14-4208" fmla="*/ 588083 h 1903538"/>
              <a:gd name="connsiteX0-4209" fmla="*/ 3818 w 1275135"/>
              <a:gd name="connsiteY0-4210" fmla="*/ 588083 h 1907933"/>
              <a:gd name="connsiteX1-4211" fmla="*/ 28881 w 1275135"/>
              <a:gd name="connsiteY1-4212" fmla="*/ 196313 h 1907933"/>
              <a:gd name="connsiteX2-4213" fmla="*/ 151014 w 1275135"/>
              <a:gd name="connsiteY2-4214" fmla="*/ 30190 h 1907933"/>
              <a:gd name="connsiteX3-4215" fmla="*/ 386723 w 1275135"/>
              <a:gd name="connsiteY3-4216" fmla="*/ 23540 h 1907933"/>
              <a:gd name="connsiteX4-4217" fmla="*/ 433773 w 1275135"/>
              <a:gd name="connsiteY4-4218" fmla="*/ 167143 h 1907933"/>
              <a:gd name="connsiteX5-4219" fmla="*/ 497290 w 1275135"/>
              <a:gd name="connsiteY5-4220" fmla="*/ 239864 h 1907933"/>
              <a:gd name="connsiteX6-4221" fmla="*/ 1176848 w 1275135"/>
              <a:gd name="connsiteY6-4222" fmla="*/ 229263 h 1907933"/>
              <a:gd name="connsiteX7-4223" fmla="*/ 1269040 w 1275135"/>
              <a:gd name="connsiteY7-4224" fmla="*/ 328935 h 1907933"/>
              <a:gd name="connsiteX8-4225" fmla="*/ 1268673 w 1275135"/>
              <a:gd name="connsiteY8-4226" fmla="*/ 1725383 h 1907933"/>
              <a:gd name="connsiteX9-4227" fmla="*/ 1171694 w 1275135"/>
              <a:gd name="connsiteY9-4228" fmla="*/ 1891337 h 1907933"/>
              <a:gd name="connsiteX10-4229" fmla="*/ 438569 w 1275135"/>
              <a:gd name="connsiteY10-4230" fmla="*/ 1891501 h 1907933"/>
              <a:gd name="connsiteX11-4231" fmla="*/ 325485 w 1275135"/>
              <a:gd name="connsiteY11-4232" fmla="*/ 1765604 h 1907933"/>
              <a:gd name="connsiteX12-4233" fmla="*/ 287108 w 1275135"/>
              <a:gd name="connsiteY12-4234" fmla="*/ 1092103 h 1907933"/>
              <a:gd name="connsiteX13-4235" fmla="*/ 0 w 1275135"/>
              <a:gd name="connsiteY13-4236" fmla="*/ 989814 h 1907933"/>
              <a:gd name="connsiteX14-4237" fmla="*/ 3818 w 1275135"/>
              <a:gd name="connsiteY14-4238" fmla="*/ 588083 h 1907933"/>
              <a:gd name="connsiteX0-4239" fmla="*/ 3818 w 1275135"/>
              <a:gd name="connsiteY0-4240" fmla="*/ 588083 h 1906905"/>
              <a:gd name="connsiteX1-4241" fmla="*/ 28881 w 1275135"/>
              <a:gd name="connsiteY1-4242" fmla="*/ 196313 h 1906905"/>
              <a:gd name="connsiteX2-4243" fmla="*/ 151014 w 1275135"/>
              <a:gd name="connsiteY2-4244" fmla="*/ 30190 h 1906905"/>
              <a:gd name="connsiteX3-4245" fmla="*/ 386723 w 1275135"/>
              <a:gd name="connsiteY3-4246" fmla="*/ 23540 h 1906905"/>
              <a:gd name="connsiteX4-4247" fmla="*/ 433773 w 1275135"/>
              <a:gd name="connsiteY4-4248" fmla="*/ 167143 h 1906905"/>
              <a:gd name="connsiteX5-4249" fmla="*/ 497290 w 1275135"/>
              <a:gd name="connsiteY5-4250" fmla="*/ 239864 h 1906905"/>
              <a:gd name="connsiteX6-4251" fmla="*/ 1176848 w 1275135"/>
              <a:gd name="connsiteY6-4252" fmla="*/ 229263 h 1906905"/>
              <a:gd name="connsiteX7-4253" fmla="*/ 1269040 w 1275135"/>
              <a:gd name="connsiteY7-4254" fmla="*/ 328935 h 1906905"/>
              <a:gd name="connsiteX8-4255" fmla="*/ 1268673 w 1275135"/>
              <a:gd name="connsiteY8-4256" fmla="*/ 1725383 h 1906905"/>
              <a:gd name="connsiteX9-4257" fmla="*/ 1171694 w 1275135"/>
              <a:gd name="connsiteY9-4258" fmla="*/ 1891337 h 1906905"/>
              <a:gd name="connsiteX10-4259" fmla="*/ 438569 w 1275135"/>
              <a:gd name="connsiteY10-4260" fmla="*/ 1891501 h 1906905"/>
              <a:gd name="connsiteX11-4261" fmla="*/ 325485 w 1275135"/>
              <a:gd name="connsiteY11-4262" fmla="*/ 1765604 h 1906905"/>
              <a:gd name="connsiteX12-4263" fmla="*/ 287108 w 1275135"/>
              <a:gd name="connsiteY12-4264" fmla="*/ 1092103 h 1906905"/>
              <a:gd name="connsiteX13-4265" fmla="*/ 0 w 1275135"/>
              <a:gd name="connsiteY13-4266" fmla="*/ 989814 h 1906905"/>
              <a:gd name="connsiteX14-4267" fmla="*/ 3818 w 1275135"/>
              <a:gd name="connsiteY14-4268" fmla="*/ 588083 h 1906905"/>
              <a:gd name="connsiteX0-4269" fmla="*/ 3818 w 1275135"/>
              <a:gd name="connsiteY0-4270" fmla="*/ 588083 h 1908203"/>
              <a:gd name="connsiteX1-4271" fmla="*/ 28881 w 1275135"/>
              <a:gd name="connsiteY1-4272" fmla="*/ 196313 h 1908203"/>
              <a:gd name="connsiteX2-4273" fmla="*/ 151014 w 1275135"/>
              <a:gd name="connsiteY2-4274" fmla="*/ 30190 h 1908203"/>
              <a:gd name="connsiteX3-4275" fmla="*/ 386723 w 1275135"/>
              <a:gd name="connsiteY3-4276" fmla="*/ 23540 h 1908203"/>
              <a:gd name="connsiteX4-4277" fmla="*/ 433773 w 1275135"/>
              <a:gd name="connsiteY4-4278" fmla="*/ 167143 h 1908203"/>
              <a:gd name="connsiteX5-4279" fmla="*/ 497290 w 1275135"/>
              <a:gd name="connsiteY5-4280" fmla="*/ 239864 h 1908203"/>
              <a:gd name="connsiteX6-4281" fmla="*/ 1176848 w 1275135"/>
              <a:gd name="connsiteY6-4282" fmla="*/ 229263 h 1908203"/>
              <a:gd name="connsiteX7-4283" fmla="*/ 1269040 w 1275135"/>
              <a:gd name="connsiteY7-4284" fmla="*/ 328935 h 1908203"/>
              <a:gd name="connsiteX8-4285" fmla="*/ 1268673 w 1275135"/>
              <a:gd name="connsiteY8-4286" fmla="*/ 1725383 h 1908203"/>
              <a:gd name="connsiteX9-4287" fmla="*/ 1171694 w 1275135"/>
              <a:gd name="connsiteY9-4288" fmla="*/ 1891337 h 1908203"/>
              <a:gd name="connsiteX10-4289" fmla="*/ 438569 w 1275135"/>
              <a:gd name="connsiteY10-4290" fmla="*/ 1891501 h 1908203"/>
              <a:gd name="connsiteX11-4291" fmla="*/ 325485 w 1275135"/>
              <a:gd name="connsiteY11-4292" fmla="*/ 1765604 h 1908203"/>
              <a:gd name="connsiteX12-4293" fmla="*/ 287108 w 1275135"/>
              <a:gd name="connsiteY12-4294" fmla="*/ 1092103 h 1908203"/>
              <a:gd name="connsiteX13-4295" fmla="*/ 0 w 1275135"/>
              <a:gd name="connsiteY13-4296" fmla="*/ 989814 h 1908203"/>
              <a:gd name="connsiteX14-4297" fmla="*/ 3818 w 1275135"/>
              <a:gd name="connsiteY14-4298" fmla="*/ 588083 h 1908203"/>
              <a:gd name="connsiteX0-4299" fmla="*/ 3818 w 1284512"/>
              <a:gd name="connsiteY0-4300" fmla="*/ 588083 h 1933586"/>
              <a:gd name="connsiteX1-4301" fmla="*/ 28881 w 1284512"/>
              <a:gd name="connsiteY1-4302" fmla="*/ 196313 h 1933586"/>
              <a:gd name="connsiteX2-4303" fmla="*/ 151014 w 1284512"/>
              <a:gd name="connsiteY2-4304" fmla="*/ 30190 h 1933586"/>
              <a:gd name="connsiteX3-4305" fmla="*/ 386723 w 1284512"/>
              <a:gd name="connsiteY3-4306" fmla="*/ 23540 h 1933586"/>
              <a:gd name="connsiteX4-4307" fmla="*/ 433773 w 1284512"/>
              <a:gd name="connsiteY4-4308" fmla="*/ 167143 h 1933586"/>
              <a:gd name="connsiteX5-4309" fmla="*/ 497290 w 1284512"/>
              <a:gd name="connsiteY5-4310" fmla="*/ 239864 h 1933586"/>
              <a:gd name="connsiteX6-4311" fmla="*/ 1176848 w 1284512"/>
              <a:gd name="connsiteY6-4312" fmla="*/ 229263 h 1933586"/>
              <a:gd name="connsiteX7-4313" fmla="*/ 1269040 w 1284512"/>
              <a:gd name="connsiteY7-4314" fmla="*/ 328935 h 1933586"/>
              <a:gd name="connsiteX8-4315" fmla="*/ 1274827 w 1284512"/>
              <a:gd name="connsiteY8-4316" fmla="*/ 1789522 h 1933586"/>
              <a:gd name="connsiteX9-4317" fmla="*/ 1171694 w 1284512"/>
              <a:gd name="connsiteY9-4318" fmla="*/ 1891337 h 1933586"/>
              <a:gd name="connsiteX10-4319" fmla="*/ 438569 w 1284512"/>
              <a:gd name="connsiteY10-4320" fmla="*/ 1891501 h 1933586"/>
              <a:gd name="connsiteX11-4321" fmla="*/ 325485 w 1284512"/>
              <a:gd name="connsiteY11-4322" fmla="*/ 1765604 h 1933586"/>
              <a:gd name="connsiteX12-4323" fmla="*/ 287108 w 1284512"/>
              <a:gd name="connsiteY12-4324" fmla="*/ 1092103 h 1933586"/>
              <a:gd name="connsiteX13-4325" fmla="*/ 0 w 1284512"/>
              <a:gd name="connsiteY13-4326" fmla="*/ 989814 h 1933586"/>
              <a:gd name="connsiteX14-4327" fmla="*/ 3818 w 1284512"/>
              <a:gd name="connsiteY14-4328" fmla="*/ 588083 h 1933586"/>
              <a:gd name="connsiteX0-4329" fmla="*/ 3818 w 1279152"/>
              <a:gd name="connsiteY0-4330" fmla="*/ 588083 h 1898921"/>
              <a:gd name="connsiteX1-4331" fmla="*/ 28881 w 1279152"/>
              <a:gd name="connsiteY1-4332" fmla="*/ 196313 h 1898921"/>
              <a:gd name="connsiteX2-4333" fmla="*/ 151014 w 1279152"/>
              <a:gd name="connsiteY2-4334" fmla="*/ 30190 h 1898921"/>
              <a:gd name="connsiteX3-4335" fmla="*/ 386723 w 1279152"/>
              <a:gd name="connsiteY3-4336" fmla="*/ 23540 h 1898921"/>
              <a:gd name="connsiteX4-4337" fmla="*/ 433773 w 1279152"/>
              <a:gd name="connsiteY4-4338" fmla="*/ 167143 h 1898921"/>
              <a:gd name="connsiteX5-4339" fmla="*/ 497290 w 1279152"/>
              <a:gd name="connsiteY5-4340" fmla="*/ 239864 h 1898921"/>
              <a:gd name="connsiteX6-4341" fmla="*/ 1176848 w 1279152"/>
              <a:gd name="connsiteY6-4342" fmla="*/ 229263 h 1898921"/>
              <a:gd name="connsiteX7-4343" fmla="*/ 1269040 w 1279152"/>
              <a:gd name="connsiteY7-4344" fmla="*/ 328935 h 1898921"/>
              <a:gd name="connsiteX8-4345" fmla="*/ 1274827 w 1279152"/>
              <a:gd name="connsiteY8-4346" fmla="*/ 1789522 h 1898921"/>
              <a:gd name="connsiteX9-4347" fmla="*/ 1171694 w 1279152"/>
              <a:gd name="connsiteY9-4348" fmla="*/ 1891337 h 1898921"/>
              <a:gd name="connsiteX10-4349" fmla="*/ 438569 w 1279152"/>
              <a:gd name="connsiteY10-4350" fmla="*/ 1891501 h 1898921"/>
              <a:gd name="connsiteX11-4351" fmla="*/ 325485 w 1279152"/>
              <a:gd name="connsiteY11-4352" fmla="*/ 1765604 h 1898921"/>
              <a:gd name="connsiteX12-4353" fmla="*/ 287108 w 1279152"/>
              <a:gd name="connsiteY12-4354" fmla="*/ 1092103 h 1898921"/>
              <a:gd name="connsiteX13-4355" fmla="*/ 0 w 1279152"/>
              <a:gd name="connsiteY13-4356" fmla="*/ 989814 h 1898921"/>
              <a:gd name="connsiteX14-4357" fmla="*/ 3818 w 1279152"/>
              <a:gd name="connsiteY14-4358" fmla="*/ 588083 h 1898921"/>
              <a:gd name="connsiteX0-4359" fmla="*/ 3818 w 1279289"/>
              <a:gd name="connsiteY0-4360" fmla="*/ 588083 h 1898921"/>
              <a:gd name="connsiteX1-4361" fmla="*/ 28881 w 1279289"/>
              <a:gd name="connsiteY1-4362" fmla="*/ 196313 h 1898921"/>
              <a:gd name="connsiteX2-4363" fmla="*/ 151014 w 1279289"/>
              <a:gd name="connsiteY2-4364" fmla="*/ 30190 h 1898921"/>
              <a:gd name="connsiteX3-4365" fmla="*/ 386723 w 1279289"/>
              <a:gd name="connsiteY3-4366" fmla="*/ 23540 h 1898921"/>
              <a:gd name="connsiteX4-4367" fmla="*/ 433773 w 1279289"/>
              <a:gd name="connsiteY4-4368" fmla="*/ 167143 h 1898921"/>
              <a:gd name="connsiteX5-4369" fmla="*/ 497290 w 1279289"/>
              <a:gd name="connsiteY5-4370" fmla="*/ 239864 h 1898921"/>
              <a:gd name="connsiteX6-4371" fmla="*/ 1176848 w 1279289"/>
              <a:gd name="connsiteY6-4372" fmla="*/ 229263 h 1898921"/>
              <a:gd name="connsiteX7-4373" fmla="*/ 1269040 w 1279289"/>
              <a:gd name="connsiteY7-4374" fmla="*/ 328935 h 1898921"/>
              <a:gd name="connsiteX8-4375" fmla="*/ 1274827 w 1279289"/>
              <a:gd name="connsiteY8-4376" fmla="*/ 1789522 h 1898921"/>
              <a:gd name="connsiteX9-4377" fmla="*/ 1171694 w 1279289"/>
              <a:gd name="connsiteY9-4378" fmla="*/ 1891337 h 1898921"/>
              <a:gd name="connsiteX10-4379" fmla="*/ 438569 w 1279289"/>
              <a:gd name="connsiteY10-4380" fmla="*/ 1891501 h 1898921"/>
              <a:gd name="connsiteX11-4381" fmla="*/ 325485 w 1279289"/>
              <a:gd name="connsiteY11-4382" fmla="*/ 1765604 h 1898921"/>
              <a:gd name="connsiteX12-4383" fmla="*/ 287108 w 1279289"/>
              <a:gd name="connsiteY12-4384" fmla="*/ 1092103 h 1898921"/>
              <a:gd name="connsiteX13-4385" fmla="*/ 0 w 1279289"/>
              <a:gd name="connsiteY13-4386" fmla="*/ 989814 h 1898921"/>
              <a:gd name="connsiteX14-4387" fmla="*/ 3818 w 1279289"/>
              <a:gd name="connsiteY14-4388" fmla="*/ 588083 h 1898921"/>
              <a:gd name="connsiteX0-4389" fmla="*/ 3818 w 1277164"/>
              <a:gd name="connsiteY0-4390" fmla="*/ 588083 h 1895186"/>
              <a:gd name="connsiteX1-4391" fmla="*/ 28881 w 1277164"/>
              <a:gd name="connsiteY1-4392" fmla="*/ 196313 h 1895186"/>
              <a:gd name="connsiteX2-4393" fmla="*/ 151014 w 1277164"/>
              <a:gd name="connsiteY2-4394" fmla="*/ 30190 h 1895186"/>
              <a:gd name="connsiteX3-4395" fmla="*/ 386723 w 1277164"/>
              <a:gd name="connsiteY3-4396" fmla="*/ 23540 h 1895186"/>
              <a:gd name="connsiteX4-4397" fmla="*/ 433773 w 1277164"/>
              <a:gd name="connsiteY4-4398" fmla="*/ 167143 h 1895186"/>
              <a:gd name="connsiteX5-4399" fmla="*/ 497290 w 1277164"/>
              <a:gd name="connsiteY5-4400" fmla="*/ 239864 h 1895186"/>
              <a:gd name="connsiteX6-4401" fmla="*/ 1176848 w 1277164"/>
              <a:gd name="connsiteY6-4402" fmla="*/ 229263 h 1895186"/>
              <a:gd name="connsiteX7-4403" fmla="*/ 1269040 w 1277164"/>
              <a:gd name="connsiteY7-4404" fmla="*/ 328935 h 1895186"/>
              <a:gd name="connsiteX8-4405" fmla="*/ 1274827 w 1277164"/>
              <a:gd name="connsiteY8-4406" fmla="*/ 1789522 h 1895186"/>
              <a:gd name="connsiteX9-4407" fmla="*/ 1171694 w 1277164"/>
              <a:gd name="connsiteY9-4408" fmla="*/ 1891337 h 1895186"/>
              <a:gd name="connsiteX10-4409" fmla="*/ 438569 w 1277164"/>
              <a:gd name="connsiteY10-4410" fmla="*/ 1891501 h 1895186"/>
              <a:gd name="connsiteX11-4411" fmla="*/ 325485 w 1277164"/>
              <a:gd name="connsiteY11-4412" fmla="*/ 1765604 h 1895186"/>
              <a:gd name="connsiteX12-4413" fmla="*/ 287108 w 1277164"/>
              <a:gd name="connsiteY12-4414" fmla="*/ 1092103 h 1895186"/>
              <a:gd name="connsiteX13-4415" fmla="*/ 0 w 1277164"/>
              <a:gd name="connsiteY13-4416" fmla="*/ 989814 h 1895186"/>
              <a:gd name="connsiteX14-4417" fmla="*/ 3818 w 1277164"/>
              <a:gd name="connsiteY14-4418" fmla="*/ 588083 h 1895186"/>
              <a:gd name="connsiteX0-4419" fmla="*/ 3818 w 1277164"/>
              <a:gd name="connsiteY0-4420" fmla="*/ 588083 h 1891501"/>
              <a:gd name="connsiteX1-4421" fmla="*/ 28881 w 1277164"/>
              <a:gd name="connsiteY1-4422" fmla="*/ 196313 h 1891501"/>
              <a:gd name="connsiteX2-4423" fmla="*/ 151014 w 1277164"/>
              <a:gd name="connsiteY2-4424" fmla="*/ 30190 h 1891501"/>
              <a:gd name="connsiteX3-4425" fmla="*/ 386723 w 1277164"/>
              <a:gd name="connsiteY3-4426" fmla="*/ 23540 h 1891501"/>
              <a:gd name="connsiteX4-4427" fmla="*/ 433773 w 1277164"/>
              <a:gd name="connsiteY4-4428" fmla="*/ 167143 h 1891501"/>
              <a:gd name="connsiteX5-4429" fmla="*/ 497290 w 1277164"/>
              <a:gd name="connsiteY5-4430" fmla="*/ 239864 h 1891501"/>
              <a:gd name="connsiteX6-4431" fmla="*/ 1176848 w 1277164"/>
              <a:gd name="connsiteY6-4432" fmla="*/ 229263 h 1891501"/>
              <a:gd name="connsiteX7-4433" fmla="*/ 1269040 w 1277164"/>
              <a:gd name="connsiteY7-4434" fmla="*/ 328935 h 1891501"/>
              <a:gd name="connsiteX8-4435" fmla="*/ 1274827 w 1277164"/>
              <a:gd name="connsiteY8-4436" fmla="*/ 1789522 h 1891501"/>
              <a:gd name="connsiteX9-4437" fmla="*/ 1171694 w 1277164"/>
              <a:gd name="connsiteY9-4438" fmla="*/ 1891337 h 1891501"/>
              <a:gd name="connsiteX10-4439" fmla="*/ 438569 w 1277164"/>
              <a:gd name="connsiteY10-4440" fmla="*/ 1891501 h 1891501"/>
              <a:gd name="connsiteX11-4441" fmla="*/ 325485 w 1277164"/>
              <a:gd name="connsiteY11-4442" fmla="*/ 1765604 h 1891501"/>
              <a:gd name="connsiteX12-4443" fmla="*/ 287108 w 1277164"/>
              <a:gd name="connsiteY12-4444" fmla="*/ 1092103 h 1891501"/>
              <a:gd name="connsiteX13-4445" fmla="*/ 0 w 1277164"/>
              <a:gd name="connsiteY13-4446" fmla="*/ 989814 h 1891501"/>
              <a:gd name="connsiteX14-4447" fmla="*/ 3818 w 1277164"/>
              <a:gd name="connsiteY14-4448" fmla="*/ 588083 h 1891501"/>
              <a:gd name="connsiteX0-4449" fmla="*/ 3818 w 1286141"/>
              <a:gd name="connsiteY0-4450" fmla="*/ 588083 h 1939285"/>
              <a:gd name="connsiteX1-4451" fmla="*/ 28881 w 1286141"/>
              <a:gd name="connsiteY1-4452" fmla="*/ 196313 h 1939285"/>
              <a:gd name="connsiteX2-4453" fmla="*/ 151014 w 1286141"/>
              <a:gd name="connsiteY2-4454" fmla="*/ 30190 h 1939285"/>
              <a:gd name="connsiteX3-4455" fmla="*/ 386723 w 1286141"/>
              <a:gd name="connsiteY3-4456" fmla="*/ 23540 h 1939285"/>
              <a:gd name="connsiteX4-4457" fmla="*/ 433773 w 1286141"/>
              <a:gd name="connsiteY4-4458" fmla="*/ 167143 h 1939285"/>
              <a:gd name="connsiteX5-4459" fmla="*/ 497290 w 1286141"/>
              <a:gd name="connsiteY5-4460" fmla="*/ 239864 h 1939285"/>
              <a:gd name="connsiteX6-4461" fmla="*/ 1176848 w 1286141"/>
              <a:gd name="connsiteY6-4462" fmla="*/ 229263 h 1939285"/>
              <a:gd name="connsiteX7-4463" fmla="*/ 1272460 w 1286141"/>
              <a:gd name="connsiteY7-4464" fmla="*/ 324076 h 1939285"/>
              <a:gd name="connsiteX8-4465" fmla="*/ 1274827 w 1286141"/>
              <a:gd name="connsiteY8-4466" fmla="*/ 1789522 h 1939285"/>
              <a:gd name="connsiteX9-4467" fmla="*/ 1171694 w 1286141"/>
              <a:gd name="connsiteY9-4468" fmla="*/ 1891337 h 1939285"/>
              <a:gd name="connsiteX10-4469" fmla="*/ 438569 w 1286141"/>
              <a:gd name="connsiteY10-4470" fmla="*/ 1891501 h 1939285"/>
              <a:gd name="connsiteX11-4471" fmla="*/ 325485 w 1286141"/>
              <a:gd name="connsiteY11-4472" fmla="*/ 1765604 h 1939285"/>
              <a:gd name="connsiteX12-4473" fmla="*/ 287108 w 1286141"/>
              <a:gd name="connsiteY12-4474" fmla="*/ 1092103 h 1939285"/>
              <a:gd name="connsiteX13-4475" fmla="*/ 0 w 1286141"/>
              <a:gd name="connsiteY13-4476" fmla="*/ 989814 h 1939285"/>
              <a:gd name="connsiteX14-4477" fmla="*/ 3818 w 1286141"/>
              <a:gd name="connsiteY14-4478" fmla="*/ 588083 h 1939285"/>
              <a:gd name="connsiteX0-4479" fmla="*/ 3818 w 1285345"/>
              <a:gd name="connsiteY0-4480" fmla="*/ 588083 h 1939285"/>
              <a:gd name="connsiteX1-4481" fmla="*/ 28881 w 1285345"/>
              <a:gd name="connsiteY1-4482" fmla="*/ 196313 h 1939285"/>
              <a:gd name="connsiteX2-4483" fmla="*/ 151014 w 1285345"/>
              <a:gd name="connsiteY2-4484" fmla="*/ 30190 h 1939285"/>
              <a:gd name="connsiteX3-4485" fmla="*/ 386723 w 1285345"/>
              <a:gd name="connsiteY3-4486" fmla="*/ 23540 h 1939285"/>
              <a:gd name="connsiteX4-4487" fmla="*/ 433773 w 1285345"/>
              <a:gd name="connsiteY4-4488" fmla="*/ 167143 h 1939285"/>
              <a:gd name="connsiteX5-4489" fmla="*/ 497290 w 1285345"/>
              <a:gd name="connsiteY5-4490" fmla="*/ 239864 h 1939285"/>
              <a:gd name="connsiteX6-4491" fmla="*/ 1176848 w 1285345"/>
              <a:gd name="connsiteY6-4492" fmla="*/ 229263 h 1939285"/>
              <a:gd name="connsiteX7-4493" fmla="*/ 1272460 w 1285345"/>
              <a:gd name="connsiteY7-4494" fmla="*/ 324076 h 1939285"/>
              <a:gd name="connsiteX8-4495" fmla="*/ 1274827 w 1285345"/>
              <a:gd name="connsiteY8-4496" fmla="*/ 1789522 h 1939285"/>
              <a:gd name="connsiteX9-4497" fmla="*/ 1171694 w 1285345"/>
              <a:gd name="connsiteY9-4498" fmla="*/ 1891337 h 1939285"/>
              <a:gd name="connsiteX10-4499" fmla="*/ 438569 w 1285345"/>
              <a:gd name="connsiteY10-4500" fmla="*/ 1891501 h 1939285"/>
              <a:gd name="connsiteX11-4501" fmla="*/ 325485 w 1285345"/>
              <a:gd name="connsiteY11-4502" fmla="*/ 1765604 h 1939285"/>
              <a:gd name="connsiteX12-4503" fmla="*/ 287108 w 1285345"/>
              <a:gd name="connsiteY12-4504" fmla="*/ 1092103 h 1939285"/>
              <a:gd name="connsiteX13-4505" fmla="*/ 0 w 1285345"/>
              <a:gd name="connsiteY13-4506" fmla="*/ 989814 h 1939285"/>
              <a:gd name="connsiteX14-4507" fmla="*/ 3818 w 1285345"/>
              <a:gd name="connsiteY14-4508" fmla="*/ 588083 h 1939285"/>
              <a:gd name="connsiteX0-4509" fmla="*/ 3818 w 1282903"/>
              <a:gd name="connsiteY0-4510" fmla="*/ 588083 h 1939285"/>
              <a:gd name="connsiteX1-4511" fmla="*/ 28881 w 1282903"/>
              <a:gd name="connsiteY1-4512" fmla="*/ 196313 h 1939285"/>
              <a:gd name="connsiteX2-4513" fmla="*/ 151014 w 1282903"/>
              <a:gd name="connsiteY2-4514" fmla="*/ 30190 h 1939285"/>
              <a:gd name="connsiteX3-4515" fmla="*/ 386723 w 1282903"/>
              <a:gd name="connsiteY3-4516" fmla="*/ 23540 h 1939285"/>
              <a:gd name="connsiteX4-4517" fmla="*/ 433773 w 1282903"/>
              <a:gd name="connsiteY4-4518" fmla="*/ 167143 h 1939285"/>
              <a:gd name="connsiteX5-4519" fmla="*/ 497290 w 1282903"/>
              <a:gd name="connsiteY5-4520" fmla="*/ 239864 h 1939285"/>
              <a:gd name="connsiteX6-4521" fmla="*/ 1176848 w 1282903"/>
              <a:gd name="connsiteY6-4522" fmla="*/ 229263 h 1939285"/>
              <a:gd name="connsiteX7-4523" fmla="*/ 1272460 w 1282903"/>
              <a:gd name="connsiteY7-4524" fmla="*/ 324076 h 1939285"/>
              <a:gd name="connsiteX8-4525" fmla="*/ 1274827 w 1282903"/>
              <a:gd name="connsiteY8-4526" fmla="*/ 1789522 h 1939285"/>
              <a:gd name="connsiteX9-4527" fmla="*/ 1171694 w 1282903"/>
              <a:gd name="connsiteY9-4528" fmla="*/ 1891337 h 1939285"/>
              <a:gd name="connsiteX10-4529" fmla="*/ 438569 w 1282903"/>
              <a:gd name="connsiteY10-4530" fmla="*/ 1891501 h 1939285"/>
              <a:gd name="connsiteX11-4531" fmla="*/ 325485 w 1282903"/>
              <a:gd name="connsiteY11-4532" fmla="*/ 1765604 h 1939285"/>
              <a:gd name="connsiteX12-4533" fmla="*/ 287108 w 1282903"/>
              <a:gd name="connsiteY12-4534" fmla="*/ 1092103 h 1939285"/>
              <a:gd name="connsiteX13-4535" fmla="*/ 0 w 1282903"/>
              <a:gd name="connsiteY13-4536" fmla="*/ 989814 h 1939285"/>
              <a:gd name="connsiteX14-4537" fmla="*/ 3818 w 1282903"/>
              <a:gd name="connsiteY14-4538" fmla="*/ 588083 h 1939285"/>
              <a:gd name="connsiteX0-4539" fmla="*/ 3818 w 1282903"/>
              <a:gd name="connsiteY0-4540" fmla="*/ 588083 h 1939285"/>
              <a:gd name="connsiteX1-4541" fmla="*/ 28881 w 1282903"/>
              <a:gd name="connsiteY1-4542" fmla="*/ 196313 h 1939285"/>
              <a:gd name="connsiteX2-4543" fmla="*/ 151014 w 1282903"/>
              <a:gd name="connsiteY2-4544" fmla="*/ 30190 h 1939285"/>
              <a:gd name="connsiteX3-4545" fmla="*/ 386723 w 1282903"/>
              <a:gd name="connsiteY3-4546" fmla="*/ 23540 h 1939285"/>
              <a:gd name="connsiteX4-4547" fmla="*/ 433773 w 1282903"/>
              <a:gd name="connsiteY4-4548" fmla="*/ 167143 h 1939285"/>
              <a:gd name="connsiteX5-4549" fmla="*/ 497290 w 1282903"/>
              <a:gd name="connsiteY5-4550" fmla="*/ 239864 h 1939285"/>
              <a:gd name="connsiteX6-4551" fmla="*/ 1176848 w 1282903"/>
              <a:gd name="connsiteY6-4552" fmla="*/ 229263 h 1939285"/>
              <a:gd name="connsiteX7-4553" fmla="*/ 1272460 w 1282903"/>
              <a:gd name="connsiteY7-4554" fmla="*/ 324076 h 1939285"/>
              <a:gd name="connsiteX8-4555" fmla="*/ 1274827 w 1282903"/>
              <a:gd name="connsiteY8-4556" fmla="*/ 1789522 h 1939285"/>
              <a:gd name="connsiteX9-4557" fmla="*/ 1171694 w 1282903"/>
              <a:gd name="connsiteY9-4558" fmla="*/ 1891337 h 1939285"/>
              <a:gd name="connsiteX10-4559" fmla="*/ 438569 w 1282903"/>
              <a:gd name="connsiteY10-4560" fmla="*/ 1891501 h 1939285"/>
              <a:gd name="connsiteX11-4561" fmla="*/ 325485 w 1282903"/>
              <a:gd name="connsiteY11-4562" fmla="*/ 1765604 h 1939285"/>
              <a:gd name="connsiteX12-4563" fmla="*/ 287108 w 1282903"/>
              <a:gd name="connsiteY12-4564" fmla="*/ 1092103 h 1939285"/>
              <a:gd name="connsiteX13-4565" fmla="*/ 0 w 1282903"/>
              <a:gd name="connsiteY13-4566" fmla="*/ 989814 h 1939285"/>
              <a:gd name="connsiteX14-4567" fmla="*/ 3818 w 1282903"/>
              <a:gd name="connsiteY14-4568" fmla="*/ 588083 h 1939285"/>
              <a:gd name="connsiteX0-4569" fmla="*/ 3818 w 1282903"/>
              <a:gd name="connsiteY0-4570" fmla="*/ 588083 h 1939285"/>
              <a:gd name="connsiteX1-4571" fmla="*/ 28881 w 1282903"/>
              <a:gd name="connsiteY1-4572" fmla="*/ 196313 h 1939285"/>
              <a:gd name="connsiteX2-4573" fmla="*/ 151014 w 1282903"/>
              <a:gd name="connsiteY2-4574" fmla="*/ 30190 h 1939285"/>
              <a:gd name="connsiteX3-4575" fmla="*/ 386723 w 1282903"/>
              <a:gd name="connsiteY3-4576" fmla="*/ 23540 h 1939285"/>
              <a:gd name="connsiteX4-4577" fmla="*/ 433773 w 1282903"/>
              <a:gd name="connsiteY4-4578" fmla="*/ 167143 h 1939285"/>
              <a:gd name="connsiteX5-4579" fmla="*/ 497290 w 1282903"/>
              <a:gd name="connsiteY5-4580" fmla="*/ 239864 h 1939285"/>
              <a:gd name="connsiteX6-4581" fmla="*/ 1176848 w 1282903"/>
              <a:gd name="connsiteY6-4582" fmla="*/ 229263 h 1939285"/>
              <a:gd name="connsiteX7-4583" fmla="*/ 1272460 w 1282903"/>
              <a:gd name="connsiteY7-4584" fmla="*/ 324076 h 1939285"/>
              <a:gd name="connsiteX8-4585" fmla="*/ 1274827 w 1282903"/>
              <a:gd name="connsiteY8-4586" fmla="*/ 1789522 h 1939285"/>
              <a:gd name="connsiteX9-4587" fmla="*/ 1171694 w 1282903"/>
              <a:gd name="connsiteY9-4588" fmla="*/ 1891337 h 1939285"/>
              <a:gd name="connsiteX10-4589" fmla="*/ 438569 w 1282903"/>
              <a:gd name="connsiteY10-4590" fmla="*/ 1891501 h 1939285"/>
              <a:gd name="connsiteX11-4591" fmla="*/ 325485 w 1282903"/>
              <a:gd name="connsiteY11-4592" fmla="*/ 1765604 h 1939285"/>
              <a:gd name="connsiteX12-4593" fmla="*/ 287108 w 1282903"/>
              <a:gd name="connsiteY12-4594" fmla="*/ 1092103 h 1939285"/>
              <a:gd name="connsiteX13-4595" fmla="*/ 0 w 1282903"/>
              <a:gd name="connsiteY13-4596" fmla="*/ 989814 h 1939285"/>
              <a:gd name="connsiteX14-4597" fmla="*/ 3818 w 1282903"/>
              <a:gd name="connsiteY14-4598" fmla="*/ 588083 h 1939285"/>
              <a:gd name="connsiteX0-4599" fmla="*/ 3818 w 1282903"/>
              <a:gd name="connsiteY0-4600" fmla="*/ 588083 h 1939285"/>
              <a:gd name="connsiteX1-4601" fmla="*/ 28881 w 1282903"/>
              <a:gd name="connsiteY1-4602" fmla="*/ 196313 h 1939285"/>
              <a:gd name="connsiteX2-4603" fmla="*/ 151014 w 1282903"/>
              <a:gd name="connsiteY2-4604" fmla="*/ 30190 h 1939285"/>
              <a:gd name="connsiteX3-4605" fmla="*/ 386723 w 1282903"/>
              <a:gd name="connsiteY3-4606" fmla="*/ 23540 h 1939285"/>
              <a:gd name="connsiteX4-4607" fmla="*/ 433773 w 1282903"/>
              <a:gd name="connsiteY4-4608" fmla="*/ 167143 h 1939285"/>
              <a:gd name="connsiteX5-4609" fmla="*/ 497290 w 1282903"/>
              <a:gd name="connsiteY5-4610" fmla="*/ 239864 h 1939285"/>
              <a:gd name="connsiteX6-4611" fmla="*/ 1176848 w 1282903"/>
              <a:gd name="connsiteY6-4612" fmla="*/ 229263 h 1939285"/>
              <a:gd name="connsiteX7-4613" fmla="*/ 1272460 w 1282903"/>
              <a:gd name="connsiteY7-4614" fmla="*/ 324076 h 1939285"/>
              <a:gd name="connsiteX8-4615" fmla="*/ 1274827 w 1282903"/>
              <a:gd name="connsiteY8-4616" fmla="*/ 1789522 h 1939285"/>
              <a:gd name="connsiteX9-4617" fmla="*/ 1171694 w 1282903"/>
              <a:gd name="connsiteY9-4618" fmla="*/ 1891337 h 1939285"/>
              <a:gd name="connsiteX10-4619" fmla="*/ 438569 w 1282903"/>
              <a:gd name="connsiteY10-4620" fmla="*/ 1891501 h 1939285"/>
              <a:gd name="connsiteX11-4621" fmla="*/ 325485 w 1282903"/>
              <a:gd name="connsiteY11-4622" fmla="*/ 1765604 h 1939285"/>
              <a:gd name="connsiteX12-4623" fmla="*/ 287108 w 1282903"/>
              <a:gd name="connsiteY12-4624" fmla="*/ 1092103 h 1939285"/>
              <a:gd name="connsiteX13-4625" fmla="*/ 0 w 1282903"/>
              <a:gd name="connsiteY13-4626" fmla="*/ 989814 h 1939285"/>
              <a:gd name="connsiteX14-4627" fmla="*/ 3818 w 1282903"/>
              <a:gd name="connsiteY14-4628" fmla="*/ 588083 h 1939285"/>
              <a:gd name="connsiteX0-4629" fmla="*/ 3818 w 1282903"/>
              <a:gd name="connsiteY0-4630" fmla="*/ 588083 h 1939285"/>
              <a:gd name="connsiteX1-4631" fmla="*/ 28881 w 1282903"/>
              <a:gd name="connsiteY1-4632" fmla="*/ 196313 h 1939285"/>
              <a:gd name="connsiteX2-4633" fmla="*/ 151014 w 1282903"/>
              <a:gd name="connsiteY2-4634" fmla="*/ 30190 h 1939285"/>
              <a:gd name="connsiteX3-4635" fmla="*/ 386723 w 1282903"/>
              <a:gd name="connsiteY3-4636" fmla="*/ 23540 h 1939285"/>
              <a:gd name="connsiteX4-4637" fmla="*/ 433773 w 1282903"/>
              <a:gd name="connsiteY4-4638" fmla="*/ 167143 h 1939285"/>
              <a:gd name="connsiteX5-4639" fmla="*/ 497290 w 1282903"/>
              <a:gd name="connsiteY5-4640" fmla="*/ 239864 h 1939285"/>
              <a:gd name="connsiteX6-4641" fmla="*/ 1176848 w 1282903"/>
              <a:gd name="connsiteY6-4642" fmla="*/ 229263 h 1939285"/>
              <a:gd name="connsiteX7-4643" fmla="*/ 1272460 w 1282903"/>
              <a:gd name="connsiteY7-4644" fmla="*/ 324076 h 1939285"/>
              <a:gd name="connsiteX8-4645" fmla="*/ 1274827 w 1282903"/>
              <a:gd name="connsiteY8-4646" fmla="*/ 1789522 h 1939285"/>
              <a:gd name="connsiteX9-4647" fmla="*/ 1171694 w 1282903"/>
              <a:gd name="connsiteY9-4648" fmla="*/ 1891337 h 1939285"/>
              <a:gd name="connsiteX10-4649" fmla="*/ 438569 w 1282903"/>
              <a:gd name="connsiteY10-4650" fmla="*/ 1891501 h 1939285"/>
              <a:gd name="connsiteX11-4651" fmla="*/ 325485 w 1282903"/>
              <a:gd name="connsiteY11-4652" fmla="*/ 1765604 h 1939285"/>
              <a:gd name="connsiteX12-4653" fmla="*/ 287108 w 1282903"/>
              <a:gd name="connsiteY12-4654" fmla="*/ 1092103 h 1939285"/>
              <a:gd name="connsiteX13-4655" fmla="*/ 0 w 1282903"/>
              <a:gd name="connsiteY13-4656" fmla="*/ 989814 h 1939285"/>
              <a:gd name="connsiteX14-4657" fmla="*/ 3818 w 1282903"/>
              <a:gd name="connsiteY14-4658" fmla="*/ 588083 h 1939285"/>
              <a:gd name="connsiteX0-4659" fmla="*/ 3818 w 1282903"/>
              <a:gd name="connsiteY0-4660" fmla="*/ 588083 h 1939285"/>
              <a:gd name="connsiteX1-4661" fmla="*/ 28881 w 1282903"/>
              <a:gd name="connsiteY1-4662" fmla="*/ 196313 h 1939285"/>
              <a:gd name="connsiteX2-4663" fmla="*/ 151014 w 1282903"/>
              <a:gd name="connsiteY2-4664" fmla="*/ 30190 h 1939285"/>
              <a:gd name="connsiteX3-4665" fmla="*/ 386723 w 1282903"/>
              <a:gd name="connsiteY3-4666" fmla="*/ 23540 h 1939285"/>
              <a:gd name="connsiteX4-4667" fmla="*/ 433773 w 1282903"/>
              <a:gd name="connsiteY4-4668" fmla="*/ 167143 h 1939285"/>
              <a:gd name="connsiteX5-4669" fmla="*/ 497290 w 1282903"/>
              <a:gd name="connsiteY5-4670" fmla="*/ 239864 h 1939285"/>
              <a:gd name="connsiteX6-4671" fmla="*/ 1176848 w 1282903"/>
              <a:gd name="connsiteY6-4672" fmla="*/ 229263 h 1939285"/>
              <a:gd name="connsiteX7-4673" fmla="*/ 1272460 w 1282903"/>
              <a:gd name="connsiteY7-4674" fmla="*/ 324076 h 1939285"/>
              <a:gd name="connsiteX8-4675" fmla="*/ 1274827 w 1282903"/>
              <a:gd name="connsiteY8-4676" fmla="*/ 1789522 h 1939285"/>
              <a:gd name="connsiteX9-4677" fmla="*/ 1171694 w 1282903"/>
              <a:gd name="connsiteY9-4678" fmla="*/ 1891337 h 1939285"/>
              <a:gd name="connsiteX10-4679" fmla="*/ 438569 w 1282903"/>
              <a:gd name="connsiteY10-4680" fmla="*/ 1891501 h 1939285"/>
              <a:gd name="connsiteX11-4681" fmla="*/ 325485 w 1282903"/>
              <a:gd name="connsiteY11-4682" fmla="*/ 1765604 h 1939285"/>
              <a:gd name="connsiteX12-4683" fmla="*/ 287108 w 1282903"/>
              <a:gd name="connsiteY12-4684" fmla="*/ 1092103 h 1939285"/>
              <a:gd name="connsiteX13-4685" fmla="*/ 0 w 1282903"/>
              <a:gd name="connsiteY13-4686" fmla="*/ 989814 h 1939285"/>
              <a:gd name="connsiteX14-4687" fmla="*/ 3818 w 1282903"/>
              <a:gd name="connsiteY14-4688" fmla="*/ 588083 h 1939285"/>
              <a:gd name="connsiteX0-4689" fmla="*/ 3818 w 1282903"/>
              <a:gd name="connsiteY0-4690" fmla="*/ 588083 h 1939285"/>
              <a:gd name="connsiteX1-4691" fmla="*/ 28881 w 1282903"/>
              <a:gd name="connsiteY1-4692" fmla="*/ 196313 h 1939285"/>
              <a:gd name="connsiteX2-4693" fmla="*/ 151014 w 1282903"/>
              <a:gd name="connsiteY2-4694" fmla="*/ 30190 h 1939285"/>
              <a:gd name="connsiteX3-4695" fmla="*/ 386723 w 1282903"/>
              <a:gd name="connsiteY3-4696" fmla="*/ 23540 h 1939285"/>
              <a:gd name="connsiteX4-4697" fmla="*/ 433773 w 1282903"/>
              <a:gd name="connsiteY4-4698" fmla="*/ 167143 h 1939285"/>
              <a:gd name="connsiteX5-4699" fmla="*/ 497290 w 1282903"/>
              <a:gd name="connsiteY5-4700" fmla="*/ 239864 h 1939285"/>
              <a:gd name="connsiteX6-4701" fmla="*/ 1176848 w 1282903"/>
              <a:gd name="connsiteY6-4702" fmla="*/ 229263 h 1939285"/>
              <a:gd name="connsiteX7-4703" fmla="*/ 1272460 w 1282903"/>
              <a:gd name="connsiteY7-4704" fmla="*/ 324076 h 1939285"/>
              <a:gd name="connsiteX8-4705" fmla="*/ 1274827 w 1282903"/>
              <a:gd name="connsiteY8-4706" fmla="*/ 1789522 h 1939285"/>
              <a:gd name="connsiteX9-4707" fmla="*/ 1171694 w 1282903"/>
              <a:gd name="connsiteY9-4708" fmla="*/ 1891337 h 1939285"/>
              <a:gd name="connsiteX10-4709" fmla="*/ 438569 w 1282903"/>
              <a:gd name="connsiteY10-4710" fmla="*/ 1891501 h 1939285"/>
              <a:gd name="connsiteX11-4711" fmla="*/ 325485 w 1282903"/>
              <a:gd name="connsiteY11-4712" fmla="*/ 1765604 h 1939285"/>
              <a:gd name="connsiteX12-4713" fmla="*/ 287108 w 1282903"/>
              <a:gd name="connsiteY12-4714" fmla="*/ 1092103 h 1939285"/>
              <a:gd name="connsiteX13-4715" fmla="*/ 0 w 1282903"/>
              <a:gd name="connsiteY13-4716" fmla="*/ 989814 h 1939285"/>
              <a:gd name="connsiteX14-4717" fmla="*/ 3818 w 1282903"/>
              <a:gd name="connsiteY14-4718" fmla="*/ 588083 h 1939285"/>
              <a:gd name="connsiteX0-4719" fmla="*/ 3818 w 1282903"/>
              <a:gd name="connsiteY0-4720" fmla="*/ 588083 h 1939285"/>
              <a:gd name="connsiteX1-4721" fmla="*/ 28881 w 1282903"/>
              <a:gd name="connsiteY1-4722" fmla="*/ 196313 h 1939285"/>
              <a:gd name="connsiteX2-4723" fmla="*/ 151014 w 1282903"/>
              <a:gd name="connsiteY2-4724" fmla="*/ 30190 h 1939285"/>
              <a:gd name="connsiteX3-4725" fmla="*/ 386723 w 1282903"/>
              <a:gd name="connsiteY3-4726" fmla="*/ 23540 h 1939285"/>
              <a:gd name="connsiteX4-4727" fmla="*/ 433773 w 1282903"/>
              <a:gd name="connsiteY4-4728" fmla="*/ 167143 h 1939285"/>
              <a:gd name="connsiteX5-4729" fmla="*/ 497290 w 1282903"/>
              <a:gd name="connsiteY5-4730" fmla="*/ 239864 h 1939285"/>
              <a:gd name="connsiteX6-4731" fmla="*/ 1176848 w 1282903"/>
              <a:gd name="connsiteY6-4732" fmla="*/ 229263 h 1939285"/>
              <a:gd name="connsiteX7-4733" fmla="*/ 1272460 w 1282903"/>
              <a:gd name="connsiteY7-4734" fmla="*/ 324076 h 1939285"/>
              <a:gd name="connsiteX8-4735" fmla="*/ 1274827 w 1282903"/>
              <a:gd name="connsiteY8-4736" fmla="*/ 1789522 h 1939285"/>
              <a:gd name="connsiteX9-4737" fmla="*/ 1171694 w 1282903"/>
              <a:gd name="connsiteY9-4738" fmla="*/ 1891337 h 1939285"/>
              <a:gd name="connsiteX10-4739" fmla="*/ 438569 w 1282903"/>
              <a:gd name="connsiteY10-4740" fmla="*/ 1891501 h 1939285"/>
              <a:gd name="connsiteX11-4741" fmla="*/ 325485 w 1282903"/>
              <a:gd name="connsiteY11-4742" fmla="*/ 1765604 h 1939285"/>
              <a:gd name="connsiteX12-4743" fmla="*/ 287108 w 1282903"/>
              <a:gd name="connsiteY12-4744" fmla="*/ 1092103 h 1939285"/>
              <a:gd name="connsiteX13-4745" fmla="*/ 0 w 1282903"/>
              <a:gd name="connsiteY13-4746" fmla="*/ 989814 h 1939285"/>
              <a:gd name="connsiteX14-4747" fmla="*/ 3818 w 1282903"/>
              <a:gd name="connsiteY14-4748" fmla="*/ 588083 h 1939285"/>
              <a:gd name="connsiteX0-4749" fmla="*/ 3818 w 1282903"/>
              <a:gd name="connsiteY0-4750" fmla="*/ 586337 h 1937539"/>
              <a:gd name="connsiteX1-4751" fmla="*/ 28881 w 1282903"/>
              <a:gd name="connsiteY1-4752" fmla="*/ 194567 h 1937539"/>
              <a:gd name="connsiteX2-4753" fmla="*/ 151014 w 1282903"/>
              <a:gd name="connsiteY2-4754" fmla="*/ 28444 h 1937539"/>
              <a:gd name="connsiteX3-4755" fmla="*/ 378517 w 1282903"/>
              <a:gd name="connsiteY3-4756" fmla="*/ 19850 h 1937539"/>
              <a:gd name="connsiteX4-4757" fmla="*/ 433773 w 1282903"/>
              <a:gd name="connsiteY4-4758" fmla="*/ 165397 h 1937539"/>
              <a:gd name="connsiteX5-4759" fmla="*/ 497290 w 1282903"/>
              <a:gd name="connsiteY5-4760" fmla="*/ 238118 h 1937539"/>
              <a:gd name="connsiteX6-4761" fmla="*/ 1176848 w 1282903"/>
              <a:gd name="connsiteY6-4762" fmla="*/ 227517 h 1937539"/>
              <a:gd name="connsiteX7-4763" fmla="*/ 1272460 w 1282903"/>
              <a:gd name="connsiteY7-4764" fmla="*/ 322330 h 1937539"/>
              <a:gd name="connsiteX8-4765" fmla="*/ 1274827 w 1282903"/>
              <a:gd name="connsiteY8-4766" fmla="*/ 1787776 h 1937539"/>
              <a:gd name="connsiteX9-4767" fmla="*/ 1171694 w 1282903"/>
              <a:gd name="connsiteY9-4768" fmla="*/ 1889591 h 1937539"/>
              <a:gd name="connsiteX10-4769" fmla="*/ 438569 w 1282903"/>
              <a:gd name="connsiteY10-4770" fmla="*/ 1889755 h 1937539"/>
              <a:gd name="connsiteX11-4771" fmla="*/ 325485 w 1282903"/>
              <a:gd name="connsiteY11-4772" fmla="*/ 1763858 h 1937539"/>
              <a:gd name="connsiteX12-4773" fmla="*/ 287108 w 1282903"/>
              <a:gd name="connsiteY12-4774" fmla="*/ 1090357 h 1937539"/>
              <a:gd name="connsiteX13-4775" fmla="*/ 0 w 1282903"/>
              <a:gd name="connsiteY13-4776" fmla="*/ 988068 h 1937539"/>
              <a:gd name="connsiteX14-4777" fmla="*/ 3818 w 1282903"/>
              <a:gd name="connsiteY14-4778" fmla="*/ 586337 h 1937539"/>
              <a:gd name="connsiteX0-4779" fmla="*/ 3818 w 1282903"/>
              <a:gd name="connsiteY0-4780" fmla="*/ 586337 h 1937539"/>
              <a:gd name="connsiteX1-4781" fmla="*/ 28881 w 1282903"/>
              <a:gd name="connsiteY1-4782" fmla="*/ 194567 h 1937539"/>
              <a:gd name="connsiteX2-4783" fmla="*/ 151014 w 1282903"/>
              <a:gd name="connsiteY2-4784" fmla="*/ 28444 h 1937539"/>
              <a:gd name="connsiteX3-4785" fmla="*/ 378517 w 1282903"/>
              <a:gd name="connsiteY3-4786" fmla="*/ 19850 h 1937539"/>
              <a:gd name="connsiteX4-4787" fmla="*/ 433773 w 1282903"/>
              <a:gd name="connsiteY4-4788" fmla="*/ 165397 h 1937539"/>
              <a:gd name="connsiteX5-4789" fmla="*/ 497290 w 1282903"/>
              <a:gd name="connsiteY5-4790" fmla="*/ 238118 h 1937539"/>
              <a:gd name="connsiteX6-4791" fmla="*/ 1176848 w 1282903"/>
              <a:gd name="connsiteY6-4792" fmla="*/ 227517 h 1937539"/>
              <a:gd name="connsiteX7-4793" fmla="*/ 1272460 w 1282903"/>
              <a:gd name="connsiteY7-4794" fmla="*/ 322330 h 1937539"/>
              <a:gd name="connsiteX8-4795" fmla="*/ 1274827 w 1282903"/>
              <a:gd name="connsiteY8-4796" fmla="*/ 1787776 h 1937539"/>
              <a:gd name="connsiteX9-4797" fmla="*/ 1171694 w 1282903"/>
              <a:gd name="connsiteY9-4798" fmla="*/ 1889591 h 1937539"/>
              <a:gd name="connsiteX10-4799" fmla="*/ 438569 w 1282903"/>
              <a:gd name="connsiteY10-4800" fmla="*/ 1889755 h 1937539"/>
              <a:gd name="connsiteX11-4801" fmla="*/ 325485 w 1282903"/>
              <a:gd name="connsiteY11-4802" fmla="*/ 1763858 h 1937539"/>
              <a:gd name="connsiteX12-4803" fmla="*/ 287108 w 1282903"/>
              <a:gd name="connsiteY12-4804" fmla="*/ 1090357 h 1937539"/>
              <a:gd name="connsiteX13-4805" fmla="*/ 0 w 1282903"/>
              <a:gd name="connsiteY13-4806" fmla="*/ 988068 h 1937539"/>
              <a:gd name="connsiteX14-4807" fmla="*/ 3818 w 1282903"/>
              <a:gd name="connsiteY14-4808" fmla="*/ 586337 h 1937539"/>
              <a:gd name="connsiteX0-4809" fmla="*/ 3818 w 1282903"/>
              <a:gd name="connsiteY0-4810" fmla="*/ 573641 h 1924843"/>
              <a:gd name="connsiteX1-4811" fmla="*/ 28881 w 1282903"/>
              <a:gd name="connsiteY1-4812" fmla="*/ 181871 h 1924843"/>
              <a:gd name="connsiteX2-4813" fmla="*/ 151014 w 1282903"/>
              <a:gd name="connsiteY2-4814" fmla="*/ 15748 h 1924843"/>
              <a:gd name="connsiteX3-4815" fmla="*/ 378517 w 1282903"/>
              <a:gd name="connsiteY3-4816" fmla="*/ 7154 h 1924843"/>
              <a:gd name="connsiteX4-4817" fmla="*/ 433773 w 1282903"/>
              <a:gd name="connsiteY4-4818" fmla="*/ 152701 h 1924843"/>
              <a:gd name="connsiteX5-4819" fmla="*/ 497290 w 1282903"/>
              <a:gd name="connsiteY5-4820" fmla="*/ 225422 h 1924843"/>
              <a:gd name="connsiteX6-4821" fmla="*/ 1176848 w 1282903"/>
              <a:gd name="connsiteY6-4822" fmla="*/ 214821 h 1924843"/>
              <a:gd name="connsiteX7-4823" fmla="*/ 1272460 w 1282903"/>
              <a:gd name="connsiteY7-4824" fmla="*/ 309634 h 1924843"/>
              <a:gd name="connsiteX8-4825" fmla="*/ 1274827 w 1282903"/>
              <a:gd name="connsiteY8-4826" fmla="*/ 1775080 h 1924843"/>
              <a:gd name="connsiteX9-4827" fmla="*/ 1171694 w 1282903"/>
              <a:gd name="connsiteY9-4828" fmla="*/ 1876895 h 1924843"/>
              <a:gd name="connsiteX10-4829" fmla="*/ 438569 w 1282903"/>
              <a:gd name="connsiteY10-4830" fmla="*/ 1877059 h 1924843"/>
              <a:gd name="connsiteX11-4831" fmla="*/ 325485 w 1282903"/>
              <a:gd name="connsiteY11-4832" fmla="*/ 1751162 h 1924843"/>
              <a:gd name="connsiteX12-4833" fmla="*/ 287108 w 1282903"/>
              <a:gd name="connsiteY12-4834" fmla="*/ 1077661 h 1924843"/>
              <a:gd name="connsiteX13-4835" fmla="*/ 0 w 1282903"/>
              <a:gd name="connsiteY13-4836" fmla="*/ 975372 h 1924843"/>
              <a:gd name="connsiteX14-4837" fmla="*/ 3818 w 1282903"/>
              <a:gd name="connsiteY14-4838" fmla="*/ 573641 h 1924843"/>
              <a:gd name="connsiteX0-4839" fmla="*/ 3818 w 1282903"/>
              <a:gd name="connsiteY0-4840" fmla="*/ 573641 h 1924843"/>
              <a:gd name="connsiteX1-4841" fmla="*/ 28881 w 1282903"/>
              <a:gd name="connsiteY1-4842" fmla="*/ 181871 h 1924843"/>
              <a:gd name="connsiteX2-4843" fmla="*/ 130500 w 1282903"/>
              <a:gd name="connsiteY2-4844" fmla="*/ 15748 h 1924843"/>
              <a:gd name="connsiteX3-4845" fmla="*/ 378517 w 1282903"/>
              <a:gd name="connsiteY3-4846" fmla="*/ 7154 h 1924843"/>
              <a:gd name="connsiteX4-4847" fmla="*/ 433773 w 1282903"/>
              <a:gd name="connsiteY4-4848" fmla="*/ 152701 h 1924843"/>
              <a:gd name="connsiteX5-4849" fmla="*/ 497290 w 1282903"/>
              <a:gd name="connsiteY5-4850" fmla="*/ 225422 h 1924843"/>
              <a:gd name="connsiteX6-4851" fmla="*/ 1176848 w 1282903"/>
              <a:gd name="connsiteY6-4852" fmla="*/ 214821 h 1924843"/>
              <a:gd name="connsiteX7-4853" fmla="*/ 1272460 w 1282903"/>
              <a:gd name="connsiteY7-4854" fmla="*/ 309634 h 1924843"/>
              <a:gd name="connsiteX8-4855" fmla="*/ 1274827 w 1282903"/>
              <a:gd name="connsiteY8-4856" fmla="*/ 1775080 h 1924843"/>
              <a:gd name="connsiteX9-4857" fmla="*/ 1171694 w 1282903"/>
              <a:gd name="connsiteY9-4858" fmla="*/ 1876895 h 1924843"/>
              <a:gd name="connsiteX10-4859" fmla="*/ 438569 w 1282903"/>
              <a:gd name="connsiteY10-4860" fmla="*/ 1877059 h 1924843"/>
              <a:gd name="connsiteX11-4861" fmla="*/ 325485 w 1282903"/>
              <a:gd name="connsiteY11-4862" fmla="*/ 1751162 h 1924843"/>
              <a:gd name="connsiteX12-4863" fmla="*/ 287108 w 1282903"/>
              <a:gd name="connsiteY12-4864" fmla="*/ 1077661 h 1924843"/>
              <a:gd name="connsiteX13-4865" fmla="*/ 0 w 1282903"/>
              <a:gd name="connsiteY13-4866" fmla="*/ 975372 h 1924843"/>
              <a:gd name="connsiteX14-4867" fmla="*/ 3818 w 1282903"/>
              <a:gd name="connsiteY14-4868" fmla="*/ 573641 h 1924843"/>
              <a:gd name="connsiteX0-4869" fmla="*/ 3818 w 1282903"/>
              <a:gd name="connsiteY0-4870" fmla="*/ 567033 h 1918235"/>
              <a:gd name="connsiteX1-4871" fmla="*/ 28881 w 1282903"/>
              <a:gd name="connsiteY1-4872" fmla="*/ 175263 h 1918235"/>
              <a:gd name="connsiteX2-4873" fmla="*/ 130500 w 1282903"/>
              <a:gd name="connsiteY2-4874" fmla="*/ 9140 h 1918235"/>
              <a:gd name="connsiteX3-4875" fmla="*/ 378517 w 1282903"/>
              <a:gd name="connsiteY3-4876" fmla="*/ 546 h 1918235"/>
              <a:gd name="connsiteX4-4877" fmla="*/ 433773 w 1282903"/>
              <a:gd name="connsiteY4-4878" fmla="*/ 146093 h 1918235"/>
              <a:gd name="connsiteX5-4879" fmla="*/ 497290 w 1282903"/>
              <a:gd name="connsiteY5-4880" fmla="*/ 218814 h 1918235"/>
              <a:gd name="connsiteX6-4881" fmla="*/ 1176848 w 1282903"/>
              <a:gd name="connsiteY6-4882" fmla="*/ 208213 h 1918235"/>
              <a:gd name="connsiteX7-4883" fmla="*/ 1272460 w 1282903"/>
              <a:gd name="connsiteY7-4884" fmla="*/ 303026 h 1918235"/>
              <a:gd name="connsiteX8-4885" fmla="*/ 1274827 w 1282903"/>
              <a:gd name="connsiteY8-4886" fmla="*/ 1768472 h 1918235"/>
              <a:gd name="connsiteX9-4887" fmla="*/ 1171694 w 1282903"/>
              <a:gd name="connsiteY9-4888" fmla="*/ 1870287 h 1918235"/>
              <a:gd name="connsiteX10-4889" fmla="*/ 438569 w 1282903"/>
              <a:gd name="connsiteY10-4890" fmla="*/ 1870451 h 1918235"/>
              <a:gd name="connsiteX11-4891" fmla="*/ 325485 w 1282903"/>
              <a:gd name="connsiteY11-4892" fmla="*/ 1744554 h 1918235"/>
              <a:gd name="connsiteX12-4893" fmla="*/ 287108 w 1282903"/>
              <a:gd name="connsiteY12-4894" fmla="*/ 1071053 h 1918235"/>
              <a:gd name="connsiteX13-4895" fmla="*/ 0 w 1282903"/>
              <a:gd name="connsiteY13-4896" fmla="*/ 968764 h 1918235"/>
              <a:gd name="connsiteX14-4897" fmla="*/ 3818 w 1282903"/>
              <a:gd name="connsiteY14-4898" fmla="*/ 567033 h 1918235"/>
              <a:gd name="connsiteX0-4899" fmla="*/ 3818 w 1282903"/>
              <a:gd name="connsiteY0-4900" fmla="*/ 566512 h 1917714"/>
              <a:gd name="connsiteX1-4901" fmla="*/ 28881 w 1282903"/>
              <a:gd name="connsiteY1-4902" fmla="*/ 174742 h 1917714"/>
              <a:gd name="connsiteX2-4903" fmla="*/ 130500 w 1282903"/>
              <a:gd name="connsiteY2-4904" fmla="*/ 8619 h 1917714"/>
              <a:gd name="connsiteX3-4905" fmla="*/ 378517 w 1282903"/>
              <a:gd name="connsiteY3-4906" fmla="*/ 25 h 1917714"/>
              <a:gd name="connsiteX4-4907" fmla="*/ 433773 w 1282903"/>
              <a:gd name="connsiteY4-4908" fmla="*/ 145572 h 1917714"/>
              <a:gd name="connsiteX5-4909" fmla="*/ 497290 w 1282903"/>
              <a:gd name="connsiteY5-4910" fmla="*/ 218293 h 1917714"/>
              <a:gd name="connsiteX6-4911" fmla="*/ 1176848 w 1282903"/>
              <a:gd name="connsiteY6-4912" fmla="*/ 207692 h 1917714"/>
              <a:gd name="connsiteX7-4913" fmla="*/ 1272460 w 1282903"/>
              <a:gd name="connsiteY7-4914" fmla="*/ 302505 h 1917714"/>
              <a:gd name="connsiteX8-4915" fmla="*/ 1274827 w 1282903"/>
              <a:gd name="connsiteY8-4916" fmla="*/ 1767951 h 1917714"/>
              <a:gd name="connsiteX9-4917" fmla="*/ 1171694 w 1282903"/>
              <a:gd name="connsiteY9-4918" fmla="*/ 1869766 h 1917714"/>
              <a:gd name="connsiteX10-4919" fmla="*/ 438569 w 1282903"/>
              <a:gd name="connsiteY10-4920" fmla="*/ 1869930 h 1917714"/>
              <a:gd name="connsiteX11-4921" fmla="*/ 325485 w 1282903"/>
              <a:gd name="connsiteY11-4922" fmla="*/ 1744033 h 1917714"/>
              <a:gd name="connsiteX12-4923" fmla="*/ 287108 w 1282903"/>
              <a:gd name="connsiteY12-4924" fmla="*/ 1070532 h 1917714"/>
              <a:gd name="connsiteX13-4925" fmla="*/ 0 w 1282903"/>
              <a:gd name="connsiteY13-4926" fmla="*/ 968243 h 1917714"/>
              <a:gd name="connsiteX14-4927" fmla="*/ 3818 w 1282903"/>
              <a:gd name="connsiteY14-4928" fmla="*/ 566512 h 1917714"/>
              <a:gd name="connsiteX0-4929" fmla="*/ 3818 w 1282903"/>
              <a:gd name="connsiteY0-4930" fmla="*/ 566512 h 1917714"/>
              <a:gd name="connsiteX1-4931" fmla="*/ 28881 w 1282903"/>
              <a:gd name="connsiteY1-4932" fmla="*/ 174742 h 1917714"/>
              <a:gd name="connsiteX2-4933" fmla="*/ 130500 w 1282903"/>
              <a:gd name="connsiteY2-4934" fmla="*/ 8619 h 1917714"/>
              <a:gd name="connsiteX3-4935" fmla="*/ 378517 w 1282903"/>
              <a:gd name="connsiteY3-4936" fmla="*/ 25 h 1917714"/>
              <a:gd name="connsiteX4-4937" fmla="*/ 433773 w 1282903"/>
              <a:gd name="connsiteY4-4938" fmla="*/ 145572 h 1917714"/>
              <a:gd name="connsiteX5-4939" fmla="*/ 497290 w 1282903"/>
              <a:gd name="connsiteY5-4940" fmla="*/ 218293 h 1917714"/>
              <a:gd name="connsiteX6-4941" fmla="*/ 1176848 w 1282903"/>
              <a:gd name="connsiteY6-4942" fmla="*/ 207692 h 1917714"/>
              <a:gd name="connsiteX7-4943" fmla="*/ 1272460 w 1282903"/>
              <a:gd name="connsiteY7-4944" fmla="*/ 302505 h 1917714"/>
              <a:gd name="connsiteX8-4945" fmla="*/ 1274827 w 1282903"/>
              <a:gd name="connsiteY8-4946" fmla="*/ 1767951 h 1917714"/>
              <a:gd name="connsiteX9-4947" fmla="*/ 1171694 w 1282903"/>
              <a:gd name="connsiteY9-4948" fmla="*/ 1869766 h 1917714"/>
              <a:gd name="connsiteX10-4949" fmla="*/ 438569 w 1282903"/>
              <a:gd name="connsiteY10-4950" fmla="*/ 1869930 h 1917714"/>
              <a:gd name="connsiteX11-4951" fmla="*/ 325485 w 1282903"/>
              <a:gd name="connsiteY11-4952" fmla="*/ 1744033 h 1917714"/>
              <a:gd name="connsiteX12-4953" fmla="*/ 287108 w 1282903"/>
              <a:gd name="connsiteY12-4954" fmla="*/ 1070532 h 1917714"/>
              <a:gd name="connsiteX13-4955" fmla="*/ 0 w 1282903"/>
              <a:gd name="connsiteY13-4956" fmla="*/ 968243 h 1917714"/>
              <a:gd name="connsiteX14-4957" fmla="*/ 3818 w 1282903"/>
              <a:gd name="connsiteY14-4958" fmla="*/ 566512 h 1917714"/>
              <a:gd name="connsiteX0-4959" fmla="*/ 3818 w 1282903"/>
              <a:gd name="connsiteY0-4960" fmla="*/ 566533 h 1917735"/>
              <a:gd name="connsiteX1-4961" fmla="*/ 28881 w 1282903"/>
              <a:gd name="connsiteY1-4962" fmla="*/ 174763 h 1917735"/>
              <a:gd name="connsiteX2-4963" fmla="*/ 130500 w 1282903"/>
              <a:gd name="connsiteY2-4964" fmla="*/ 8640 h 1917735"/>
              <a:gd name="connsiteX3-4965" fmla="*/ 378517 w 1282903"/>
              <a:gd name="connsiteY3-4966" fmla="*/ 46 h 1917735"/>
              <a:gd name="connsiteX4-4967" fmla="*/ 433773 w 1282903"/>
              <a:gd name="connsiteY4-4968" fmla="*/ 145593 h 1917735"/>
              <a:gd name="connsiteX5-4969" fmla="*/ 497290 w 1282903"/>
              <a:gd name="connsiteY5-4970" fmla="*/ 218314 h 1917735"/>
              <a:gd name="connsiteX6-4971" fmla="*/ 1176848 w 1282903"/>
              <a:gd name="connsiteY6-4972" fmla="*/ 207713 h 1917735"/>
              <a:gd name="connsiteX7-4973" fmla="*/ 1272460 w 1282903"/>
              <a:gd name="connsiteY7-4974" fmla="*/ 302526 h 1917735"/>
              <a:gd name="connsiteX8-4975" fmla="*/ 1274827 w 1282903"/>
              <a:gd name="connsiteY8-4976" fmla="*/ 1767972 h 1917735"/>
              <a:gd name="connsiteX9-4977" fmla="*/ 1171694 w 1282903"/>
              <a:gd name="connsiteY9-4978" fmla="*/ 1869787 h 1917735"/>
              <a:gd name="connsiteX10-4979" fmla="*/ 438569 w 1282903"/>
              <a:gd name="connsiteY10-4980" fmla="*/ 1869951 h 1917735"/>
              <a:gd name="connsiteX11-4981" fmla="*/ 325485 w 1282903"/>
              <a:gd name="connsiteY11-4982" fmla="*/ 1744054 h 1917735"/>
              <a:gd name="connsiteX12-4983" fmla="*/ 287108 w 1282903"/>
              <a:gd name="connsiteY12-4984" fmla="*/ 1070553 h 1917735"/>
              <a:gd name="connsiteX13-4985" fmla="*/ 0 w 1282903"/>
              <a:gd name="connsiteY13-4986" fmla="*/ 968264 h 1917735"/>
              <a:gd name="connsiteX14-4987" fmla="*/ 3818 w 1282903"/>
              <a:gd name="connsiteY14-4988" fmla="*/ 566533 h 1917735"/>
              <a:gd name="connsiteX0-4989" fmla="*/ 3818 w 1282903"/>
              <a:gd name="connsiteY0-4990" fmla="*/ 566508 h 1917710"/>
              <a:gd name="connsiteX1-4991" fmla="*/ 28881 w 1282903"/>
              <a:gd name="connsiteY1-4992" fmla="*/ 174738 h 1917710"/>
              <a:gd name="connsiteX2-4993" fmla="*/ 130500 w 1282903"/>
              <a:gd name="connsiteY2-4994" fmla="*/ 8615 h 1917710"/>
              <a:gd name="connsiteX3-4995" fmla="*/ 378517 w 1282903"/>
              <a:gd name="connsiteY3-4996" fmla="*/ 21 h 1917710"/>
              <a:gd name="connsiteX4-4997" fmla="*/ 433773 w 1282903"/>
              <a:gd name="connsiteY4-4998" fmla="*/ 145568 h 1917710"/>
              <a:gd name="connsiteX5-4999" fmla="*/ 497290 w 1282903"/>
              <a:gd name="connsiteY5-5000" fmla="*/ 218289 h 1917710"/>
              <a:gd name="connsiteX6-5001" fmla="*/ 1176848 w 1282903"/>
              <a:gd name="connsiteY6-5002" fmla="*/ 207688 h 1917710"/>
              <a:gd name="connsiteX7-5003" fmla="*/ 1272460 w 1282903"/>
              <a:gd name="connsiteY7-5004" fmla="*/ 302501 h 1917710"/>
              <a:gd name="connsiteX8-5005" fmla="*/ 1274827 w 1282903"/>
              <a:gd name="connsiteY8-5006" fmla="*/ 1767947 h 1917710"/>
              <a:gd name="connsiteX9-5007" fmla="*/ 1171694 w 1282903"/>
              <a:gd name="connsiteY9-5008" fmla="*/ 1869762 h 1917710"/>
              <a:gd name="connsiteX10-5009" fmla="*/ 438569 w 1282903"/>
              <a:gd name="connsiteY10-5010" fmla="*/ 1869926 h 1917710"/>
              <a:gd name="connsiteX11-5011" fmla="*/ 325485 w 1282903"/>
              <a:gd name="connsiteY11-5012" fmla="*/ 1744029 h 1917710"/>
              <a:gd name="connsiteX12-5013" fmla="*/ 287108 w 1282903"/>
              <a:gd name="connsiteY12-5014" fmla="*/ 1070528 h 1917710"/>
              <a:gd name="connsiteX13-5015" fmla="*/ 0 w 1282903"/>
              <a:gd name="connsiteY13-5016" fmla="*/ 968239 h 1917710"/>
              <a:gd name="connsiteX14-5017" fmla="*/ 3818 w 1282903"/>
              <a:gd name="connsiteY14-5018" fmla="*/ 566508 h 1917710"/>
              <a:gd name="connsiteX0-5019" fmla="*/ 3818 w 1282903"/>
              <a:gd name="connsiteY0-5020" fmla="*/ 566508 h 1917710"/>
              <a:gd name="connsiteX1-5021" fmla="*/ 28881 w 1282903"/>
              <a:gd name="connsiteY1-5022" fmla="*/ 174738 h 1917710"/>
              <a:gd name="connsiteX2-5023" fmla="*/ 130500 w 1282903"/>
              <a:gd name="connsiteY2-5024" fmla="*/ 8615 h 1917710"/>
              <a:gd name="connsiteX3-5025" fmla="*/ 378517 w 1282903"/>
              <a:gd name="connsiteY3-5026" fmla="*/ 21 h 1917710"/>
              <a:gd name="connsiteX4-5027" fmla="*/ 433773 w 1282903"/>
              <a:gd name="connsiteY4-5028" fmla="*/ 145568 h 1917710"/>
              <a:gd name="connsiteX5-5029" fmla="*/ 497290 w 1282903"/>
              <a:gd name="connsiteY5-5030" fmla="*/ 218289 h 1917710"/>
              <a:gd name="connsiteX6-5031" fmla="*/ 1176848 w 1282903"/>
              <a:gd name="connsiteY6-5032" fmla="*/ 207688 h 1917710"/>
              <a:gd name="connsiteX7-5033" fmla="*/ 1272460 w 1282903"/>
              <a:gd name="connsiteY7-5034" fmla="*/ 302501 h 1917710"/>
              <a:gd name="connsiteX8-5035" fmla="*/ 1274827 w 1282903"/>
              <a:gd name="connsiteY8-5036" fmla="*/ 1767947 h 1917710"/>
              <a:gd name="connsiteX9-5037" fmla="*/ 1171694 w 1282903"/>
              <a:gd name="connsiteY9-5038" fmla="*/ 1869762 h 1917710"/>
              <a:gd name="connsiteX10-5039" fmla="*/ 438569 w 1282903"/>
              <a:gd name="connsiteY10-5040" fmla="*/ 1869926 h 1917710"/>
              <a:gd name="connsiteX11-5041" fmla="*/ 325485 w 1282903"/>
              <a:gd name="connsiteY11-5042" fmla="*/ 1744029 h 1917710"/>
              <a:gd name="connsiteX12-5043" fmla="*/ 287108 w 1282903"/>
              <a:gd name="connsiteY12-5044" fmla="*/ 1070528 h 1917710"/>
              <a:gd name="connsiteX13-5045" fmla="*/ 43416 w 1282903"/>
              <a:gd name="connsiteY13-5046" fmla="*/ 983588 h 1917710"/>
              <a:gd name="connsiteX14-5047" fmla="*/ 0 w 1282903"/>
              <a:gd name="connsiteY14-5048" fmla="*/ 968239 h 1917710"/>
              <a:gd name="connsiteX15-5049" fmla="*/ 3818 w 1282903"/>
              <a:gd name="connsiteY15-5050" fmla="*/ 566508 h 1917710"/>
              <a:gd name="connsiteX0-5051" fmla="*/ 6382 w 1285467"/>
              <a:gd name="connsiteY0-5052" fmla="*/ 566508 h 1917710"/>
              <a:gd name="connsiteX1-5053" fmla="*/ 31445 w 1285467"/>
              <a:gd name="connsiteY1-5054" fmla="*/ 174738 h 1917710"/>
              <a:gd name="connsiteX2-5055" fmla="*/ 133064 w 1285467"/>
              <a:gd name="connsiteY2-5056" fmla="*/ 8615 h 1917710"/>
              <a:gd name="connsiteX3-5057" fmla="*/ 381081 w 1285467"/>
              <a:gd name="connsiteY3-5058" fmla="*/ 21 h 1917710"/>
              <a:gd name="connsiteX4-5059" fmla="*/ 436337 w 1285467"/>
              <a:gd name="connsiteY4-5060" fmla="*/ 145568 h 1917710"/>
              <a:gd name="connsiteX5-5061" fmla="*/ 499854 w 1285467"/>
              <a:gd name="connsiteY5-5062" fmla="*/ 218289 h 1917710"/>
              <a:gd name="connsiteX6-5063" fmla="*/ 1179412 w 1285467"/>
              <a:gd name="connsiteY6-5064" fmla="*/ 207688 h 1917710"/>
              <a:gd name="connsiteX7-5065" fmla="*/ 1275024 w 1285467"/>
              <a:gd name="connsiteY7-5066" fmla="*/ 302501 h 1917710"/>
              <a:gd name="connsiteX8-5067" fmla="*/ 1277391 w 1285467"/>
              <a:gd name="connsiteY8-5068" fmla="*/ 1767947 h 1917710"/>
              <a:gd name="connsiteX9-5069" fmla="*/ 1174258 w 1285467"/>
              <a:gd name="connsiteY9-5070" fmla="*/ 1869762 h 1917710"/>
              <a:gd name="connsiteX10-5071" fmla="*/ 441133 w 1285467"/>
              <a:gd name="connsiteY10-5072" fmla="*/ 1869926 h 1917710"/>
              <a:gd name="connsiteX11-5073" fmla="*/ 328049 w 1285467"/>
              <a:gd name="connsiteY11-5074" fmla="*/ 1744029 h 1917710"/>
              <a:gd name="connsiteX12-5075" fmla="*/ 289672 w 1285467"/>
              <a:gd name="connsiteY12-5076" fmla="*/ 1070528 h 1917710"/>
              <a:gd name="connsiteX13-5077" fmla="*/ 45980 w 1285467"/>
              <a:gd name="connsiteY13-5078" fmla="*/ 983588 h 1917710"/>
              <a:gd name="connsiteX14-5079" fmla="*/ 0 w 1285467"/>
              <a:gd name="connsiteY14-5080" fmla="*/ 885635 h 1917710"/>
              <a:gd name="connsiteX15-5081" fmla="*/ 6382 w 1285467"/>
              <a:gd name="connsiteY15-5082" fmla="*/ 566508 h 1917710"/>
              <a:gd name="connsiteX0-5083" fmla="*/ 8923 w 1288008"/>
              <a:gd name="connsiteY0-5084" fmla="*/ 566508 h 1917710"/>
              <a:gd name="connsiteX1-5085" fmla="*/ 33986 w 1288008"/>
              <a:gd name="connsiteY1-5086" fmla="*/ 174738 h 1917710"/>
              <a:gd name="connsiteX2-5087" fmla="*/ 135605 w 1288008"/>
              <a:gd name="connsiteY2-5088" fmla="*/ 8615 h 1917710"/>
              <a:gd name="connsiteX3-5089" fmla="*/ 383622 w 1288008"/>
              <a:gd name="connsiteY3-5090" fmla="*/ 21 h 1917710"/>
              <a:gd name="connsiteX4-5091" fmla="*/ 438878 w 1288008"/>
              <a:gd name="connsiteY4-5092" fmla="*/ 145568 h 1917710"/>
              <a:gd name="connsiteX5-5093" fmla="*/ 502395 w 1288008"/>
              <a:gd name="connsiteY5-5094" fmla="*/ 218289 h 1917710"/>
              <a:gd name="connsiteX6-5095" fmla="*/ 1181953 w 1288008"/>
              <a:gd name="connsiteY6-5096" fmla="*/ 207688 h 1917710"/>
              <a:gd name="connsiteX7-5097" fmla="*/ 1277565 w 1288008"/>
              <a:gd name="connsiteY7-5098" fmla="*/ 302501 h 1917710"/>
              <a:gd name="connsiteX8-5099" fmla="*/ 1279932 w 1288008"/>
              <a:gd name="connsiteY8-5100" fmla="*/ 1767947 h 1917710"/>
              <a:gd name="connsiteX9-5101" fmla="*/ 1176799 w 1288008"/>
              <a:gd name="connsiteY9-5102" fmla="*/ 1869762 h 1917710"/>
              <a:gd name="connsiteX10-5103" fmla="*/ 443674 w 1288008"/>
              <a:gd name="connsiteY10-5104" fmla="*/ 1869926 h 1917710"/>
              <a:gd name="connsiteX11-5105" fmla="*/ 330590 w 1288008"/>
              <a:gd name="connsiteY11-5106" fmla="*/ 1744029 h 1917710"/>
              <a:gd name="connsiteX12-5107" fmla="*/ 292213 w 1288008"/>
              <a:gd name="connsiteY12-5108" fmla="*/ 1070528 h 1917710"/>
              <a:gd name="connsiteX13-5109" fmla="*/ 48521 w 1288008"/>
              <a:gd name="connsiteY13-5110" fmla="*/ 983588 h 1917710"/>
              <a:gd name="connsiteX14-5111" fmla="*/ 2541 w 1288008"/>
              <a:gd name="connsiteY14-5112" fmla="*/ 885635 h 1917710"/>
              <a:gd name="connsiteX15-5113" fmla="*/ 8923 w 1288008"/>
              <a:gd name="connsiteY15-5114" fmla="*/ 566508 h 1917710"/>
              <a:gd name="connsiteX0-5115" fmla="*/ 8923 w 1288008"/>
              <a:gd name="connsiteY0-5116" fmla="*/ 566508 h 1917710"/>
              <a:gd name="connsiteX1-5117" fmla="*/ 33986 w 1288008"/>
              <a:gd name="connsiteY1-5118" fmla="*/ 174738 h 1917710"/>
              <a:gd name="connsiteX2-5119" fmla="*/ 135605 w 1288008"/>
              <a:gd name="connsiteY2-5120" fmla="*/ 8615 h 1917710"/>
              <a:gd name="connsiteX3-5121" fmla="*/ 383622 w 1288008"/>
              <a:gd name="connsiteY3-5122" fmla="*/ 21 h 1917710"/>
              <a:gd name="connsiteX4-5123" fmla="*/ 438878 w 1288008"/>
              <a:gd name="connsiteY4-5124" fmla="*/ 145568 h 1917710"/>
              <a:gd name="connsiteX5-5125" fmla="*/ 502395 w 1288008"/>
              <a:gd name="connsiteY5-5126" fmla="*/ 218289 h 1917710"/>
              <a:gd name="connsiteX6-5127" fmla="*/ 1181953 w 1288008"/>
              <a:gd name="connsiteY6-5128" fmla="*/ 207688 h 1917710"/>
              <a:gd name="connsiteX7-5129" fmla="*/ 1277565 w 1288008"/>
              <a:gd name="connsiteY7-5130" fmla="*/ 302501 h 1917710"/>
              <a:gd name="connsiteX8-5131" fmla="*/ 1279932 w 1288008"/>
              <a:gd name="connsiteY8-5132" fmla="*/ 1767947 h 1917710"/>
              <a:gd name="connsiteX9-5133" fmla="*/ 1176799 w 1288008"/>
              <a:gd name="connsiteY9-5134" fmla="*/ 1869762 h 1917710"/>
              <a:gd name="connsiteX10-5135" fmla="*/ 443674 w 1288008"/>
              <a:gd name="connsiteY10-5136" fmla="*/ 1869926 h 1917710"/>
              <a:gd name="connsiteX11-5137" fmla="*/ 330590 w 1288008"/>
              <a:gd name="connsiteY11-5138" fmla="*/ 1744029 h 1917710"/>
              <a:gd name="connsiteX12-5139" fmla="*/ 292213 w 1288008"/>
              <a:gd name="connsiteY12-5140" fmla="*/ 1070528 h 1917710"/>
              <a:gd name="connsiteX13-5141" fmla="*/ 48521 w 1288008"/>
              <a:gd name="connsiteY13-5142" fmla="*/ 983588 h 1917710"/>
              <a:gd name="connsiteX14-5143" fmla="*/ 2541 w 1288008"/>
              <a:gd name="connsiteY14-5144" fmla="*/ 885635 h 1917710"/>
              <a:gd name="connsiteX15-5145" fmla="*/ 8923 w 1288008"/>
              <a:gd name="connsiteY15-5146" fmla="*/ 566508 h 1917710"/>
              <a:gd name="connsiteX0-5147" fmla="*/ 1741 w 1280826"/>
              <a:gd name="connsiteY0-5148" fmla="*/ 566508 h 1917710"/>
              <a:gd name="connsiteX1-5149" fmla="*/ 26804 w 1280826"/>
              <a:gd name="connsiteY1-5150" fmla="*/ 174738 h 1917710"/>
              <a:gd name="connsiteX2-5151" fmla="*/ 128423 w 1280826"/>
              <a:gd name="connsiteY2-5152" fmla="*/ 8615 h 1917710"/>
              <a:gd name="connsiteX3-5153" fmla="*/ 376440 w 1280826"/>
              <a:gd name="connsiteY3-5154" fmla="*/ 21 h 1917710"/>
              <a:gd name="connsiteX4-5155" fmla="*/ 431696 w 1280826"/>
              <a:gd name="connsiteY4-5156" fmla="*/ 145568 h 1917710"/>
              <a:gd name="connsiteX5-5157" fmla="*/ 495213 w 1280826"/>
              <a:gd name="connsiteY5-5158" fmla="*/ 218289 h 1917710"/>
              <a:gd name="connsiteX6-5159" fmla="*/ 1174771 w 1280826"/>
              <a:gd name="connsiteY6-5160" fmla="*/ 207688 h 1917710"/>
              <a:gd name="connsiteX7-5161" fmla="*/ 1270383 w 1280826"/>
              <a:gd name="connsiteY7-5162" fmla="*/ 302501 h 1917710"/>
              <a:gd name="connsiteX8-5163" fmla="*/ 1272750 w 1280826"/>
              <a:gd name="connsiteY8-5164" fmla="*/ 1767947 h 1917710"/>
              <a:gd name="connsiteX9-5165" fmla="*/ 1169617 w 1280826"/>
              <a:gd name="connsiteY9-5166" fmla="*/ 1869762 h 1917710"/>
              <a:gd name="connsiteX10-5167" fmla="*/ 436492 w 1280826"/>
              <a:gd name="connsiteY10-5168" fmla="*/ 1869926 h 1917710"/>
              <a:gd name="connsiteX11-5169" fmla="*/ 323408 w 1280826"/>
              <a:gd name="connsiteY11-5170" fmla="*/ 1744029 h 1917710"/>
              <a:gd name="connsiteX12-5171" fmla="*/ 285031 w 1280826"/>
              <a:gd name="connsiteY12-5172" fmla="*/ 1070528 h 1917710"/>
              <a:gd name="connsiteX13-5173" fmla="*/ 41339 w 1280826"/>
              <a:gd name="connsiteY13-5174" fmla="*/ 983588 h 1917710"/>
              <a:gd name="connsiteX14-5175" fmla="*/ 10745 w 1280826"/>
              <a:gd name="connsiteY14-5176" fmla="*/ 906691 h 1917710"/>
              <a:gd name="connsiteX15-5177" fmla="*/ 1741 w 1280826"/>
              <a:gd name="connsiteY15-5178" fmla="*/ 566508 h 1917710"/>
              <a:gd name="connsiteX0-5179" fmla="*/ 3092 w 1282177"/>
              <a:gd name="connsiteY0-5180" fmla="*/ 571937 h 1923139"/>
              <a:gd name="connsiteX1-5181" fmla="*/ 12770 w 1282177"/>
              <a:gd name="connsiteY1-5182" fmla="*/ 155872 h 1923139"/>
              <a:gd name="connsiteX2-5183" fmla="*/ 129774 w 1282177"/>
              <a:gd name="connsiteY2-5184" fmla="*/ 14044 h 1923139"/>
              <a:gd name="connsiteX3-5185" fmla="*/ 377791 w 1282177"/>
              <a:gd name="connsiteY3-5186" fmla="*/ 5450 h 1923139"/>
              <a:gd name="connsiteX4-5187" fmla="*/ 433047 w 1282177"/>
              <a:gd name="connsiteY4-5188" fmla="*/ 150997 h 1923139"/>
              <a:gd name="connsiteX5-5189" fmla="*/ 496564 w 1282177"/>
              <a:gd name="connsiteY5-5190" fmla="*/ 223718 h 1923139"/>
              <a:gd name="connsiteX6-5191" fmla="*/ 1176122 w 1282177"/>
              <a:gd name="connsiteY6-5192" fmla="*/ 213117 h 1923139"/>
              <a:gd name="connsiteX7-5193" fmla="*/ 1271734 w 1282177"/>
              <a:gd name="connsiteY7-5194" fmla="*/ 307930 h 1923139"/>
              <a:gd name="connsiteX8-5195" fmla="*/ 1274101 w 1282177"/>
              <a:gd name="connsiteY8-5196" fmla="*/ 1773376 h 1923139"/>
              <a:gd name="connsiteX9-5197" fmla="*/ 1170968 w 1282177"/>
              <a:gd name="connsiteY9-5198" fmla="*/ 1875191 h 1923139"/>
              <a:gd name="connsiteX10-5199" fmla="*/ 437843 w 1282177"/>
              <a:gd name="connsiteY10-5200" fmla="*/ 1875355 h 1923139"/>
              <a:gd name="connsiteX11-5201" fmla="*/ 324759 w 1282177"/>
              <a:gd name="connsiteY11-5202" fmla="*/ 1749458 h 1923139"/>
              <a:gd name="connsiteX12-5203" fmla="*/ 286382 w 1282177"/>
              <a:gd name="connsiteY12-5204" fmla="*/ 1075957 h 1923139"/>
              <a:gd name="connsiteX13-5205" fmla="*/ 42690 w 1282177"/>
              <a:gd name="connsiteY13-5206" fmla="*/ 989017 h 1923139"/>
              <a:gd name="connsiteX14-5207" fmla="*/ 12096 w 1282177"/>
              <a:gd name="connsiteY14-5208" fmla="*/ 912120 h 1923139"/>
              <a:gd name="connsiteX15-5209" fmla="*/ 3092 w 1282177"/>
              <a:gd name="connsiteY15-5210" fmla="*/ 571937 h 1923139"/>
              <a:gd name="connsiteX0-5211" fmla="*/ 1741 w 1280826"/>
              <a:gd name="connsiteY0-5212" fmla="*/ 571937 h 1923139"/>
              <a:gd name="connsiteX1-5213" fmla="*/ 11419 w 1280826"/>
              <a:gd name="connsiteY1-5214" fmla="*/ 155872 h 1923139"/>
              <a:gd name="connsiteX2-5215" fmla="*/ 128423 w 1280826"/>
              <a:gd name="connsiteY2-5216" fmla="*/ 14044 h 1923139"/>
              <a:gd name="connsiteX3-5217" fmla="*/ 376440 w 1280826"/>
              <a:gd name="connsiteY3-5218" fmla="*/ 5450 h 1923139"/>
              <a:gd name="connsiteX4-5219" fmla="*/ 431696 w 1280826"/>
              <a:gd name="connsiteY4-5220" fmla="*/ 150997 h 1923139"/>
              <a:gd name="connsiteX5-5221" fmla="*/ 495213 w 1280826"/>
              <a:gd name="connsiteY5-5222" fmla="*/ 223718 h 1923139"/>
              <a:gd name="connsiteX6-5223" fmla="*/ 1174771 w 1280826"/>
              <a:gd name="connsiteY6-5224" fmla="*/ 213117 h 1923139"/>
              <a:gd name="connsiteX7-5225" fmla="*/ 1270383 w 1280826"/>
              <a:gd name="connsiteY7-5226" fmla="*/ 307930 h 1923139"/>
              <a:gd name="connsiteX8-5227" fmla="*/ 1272750 w 1280826"/>
              <a:gd name="connsiteY8-5228" fmla="*/ 1773376 h 1923139"/>
              <a:gd name="connsiteX9-5229" fmla="*/ 1169617 w 1280826"/>
              <a:gd name="connsiteY9-5230" fmla="*/ 1875191 h 1923139"/>
              <a:gd name="connsiteX10-5231" fmla="*/ 436492 w 1280826"/>
              <a:gd name="connsiteY10-5232" fmla="*/ 1875355 h 1923139"/>
              <a:gd name="connsiteX11-5233" fmla="*/ 323408 w 1280826"/>
              <a:gd name="connsiteY11-5234" fmla="*/ 1749458 h 1923139"/>
              <a:gd name="connsiteX12-5235" fmla="*/ 285031 w 1280826"/>
              <a:gd name="connsiteY12-5236" fmla="*/ 1075957 h 1923139"/>
              <a:gd name="connsiteX13-5237" fmla="*/ 41339 w 1280826"/>
              <a:gd name="connsiteY13-5238" fmla="*/ 989017 h 1923139"/>
              <a:gd name="connsiteX14-5239" fmla="*/ 10745 w 1280826"/>
              <a:gd name="connsiteY14-5240" fmla="*/ 912120 h 1923139"/>
              <a:gd name="connsiteX15-5241" fmla="*/ 1741 w 1280826"/>
              <a:gd name="connsiteY15-5242" fmla="*/ 571937 h 1923139"/>
              <a:gd name="connsiteX0-5243" fmla="*/ 1741 w 1280826"/>
              <a:gd name="connsiteY0-5244" fmla="*/ 571937 h 1923139"/>
              <a:gd name="connsiteX1-5245" fmla="*/ 11419 w 1280826"/>
              <a:gd name="connsiteY1-5246" fmla="*/ 155872 h 1923139"/>
              <a:gd name="connsiteX2-5247" fmla="*/ 128423 w 1280826"/>
              <a:gd name="connsiteY2-5248" fmla="*/ 14044 h 1923139"/>
              <a:gd name="connsiteX3-5249" fmla="*/ 376440 w 1280826"/>
              <a:gd name="connsiteY3-5250" fmla="*/ 5450 h 1923139"/>
              <a:gd name="connsiteX4-5251" fmla="*/ 431696 w 1280826"/>
              <a:gd name="connsiteY4-5252" fmla="*/ 150997 h 1923139"/>
              <a:gd name="connsiteX5-5253" fmla="*/ 495213 w 1280826"/>
              <a:gd name="connsiteY5-5254" fmla="*/ 223718 h 1923139"/>
              <a:gd name="connsiteX6-5255" fmla="*/ 1174771 w 1280826"/>
              <a:gd name="connsiteY6-5256" fmla="*/ 213117 h 1923139"/>
              <a:gd name="connsiteX7-5257" fmla="*/ 1270383 w 1280826"/>
              <a:gd name="connsiteY7-5258" fmla="*/ 307930 h 1923139"/>
              <a:gd name="connsiteX8-5259" fmla="*/ 1272750 w 1280826"/>
              <a:gd name="connsiteY8-5260" fmla="*/ 1773376 h 1923139"/>
              <a:gd name="connsiteX9-5261" fmla="*/ 1169617 w 1280826"/>
              <a:gd name="connsiteY9-5262" fmla="*/ 1875191 h 1923139"/>
              <a:gd name="connsiteX10-5263" fmla="*/ 436492 w 1280826"/>
              <a:gd name="connsiteY10-5264" fmla="*/ 1875355 h 1923139"/>
              <a:gd name="connsiteX11-5265" fmla="*/ 323408 w 1280826"/>
              <a:gd name="connsiteY11-5266" fmla="*/ 1749458 h 1923139"/>
              <a:gd name="connsiteX12-5267" fmla="*/ 285031 w 1280826"/>
              <a:gd name="connsiteY12-5268" fmla="*/ 1075957 h 1923139"/>
              <a:gd name="connsiteX13-5269" fmla="*/ 41339 w 1280826"/>
              <a:gd name="connsiteY13-5270" fmla="*/ 989017 h 1923139"/>
              <a:gd name="connsiteX14-5271" fmla="*/ 10745 w 1280826"/>
              <a:gd name="connsiteY14-5272" fmla="*/ 912120 h 1923139"/>
              <a:gd name="connsiteX15-5273" fmla="*/ 1741 w 1280826"/>
              <a:gd name="connsiteY15-5274" fmla="*/ 571937 h 1923139"/>
              <a:gd name="connsiteX0-5275" fmla="*/ 1741 w 1280826"/>
              <a:gd name="connsiteY0-5276" fmla="*/ 577360 h 1928562"/>
              <a:gd name="connsiteX1-5277" fmla="*/ 11419 w 1280826"/>
              <a:gd name="connsiteY1-5278" fmla="*/ 161295 h 1928562"/>
              <a:gd name="connsiteX2-5279" fmla="*/ 66881 w 1280826"/>
              <a:gd name="connsiteY2-5280" fmla="*/ 11369 h 1928562"/>
              <a:gd name="connsiteX3-5281" fmla="*/ 376440 w 1280826"/>
              <a:gd name="connsiteY3-5282" fmla="*/ 10873 h 1928562"/>
              <a:gd name="connsiteX4-5283" fmla="*/ 431696 w 1280826"/>
              <a:gd name="connsiteY4-5284" fmla="*/ 156420 h 1928562"/>
              <a:gd name="connsiteX5-5285" fmla="*/ 495213 w 1280826"/>
              <a:gd name="connsiteY5-5286" fmla="*/ 229141 h 1928562"/>
              <a:gd name="connsiteX6-5287" fmla="*/ 1174771 w 1280826"/>
              <a:gd name="connsiteY6-5288" fmla="*/ 218540 h 1928562"/>
              <a:gd name="connsiteX7-5289" fmla="*/ 1270383 w 1280826"/>
              <a:gd name="connsiteY7-5290" fmla="*/ 313353 h 1928562"/>
              <a:gd name="connsiteX8-5291" fmla="*/ 1272750 w 1280826"/>
              <a:gd name="connsiteY8-5292" fmla="*/ 1778799 h 1928562"/>
              <a:gd name="connsiteX9-5293" fmla="*/ 1169617 w 1280826"/>
              <a:gd name="connsiteY9-5294" fmla="*/ 1880614 h 1928562"/>
              <a:gd name="connsiteX10-5295" fmla="*/ 436492 w 1280826"/>
              <a:gd name="connsiteY10-5296" fmla="*/ 1880778 h 1928562"/>
              <a:gd name="connsiteX11-5297" fmla="*/ 323408 w 1280826"/>
              <a:gd name="connsiteY11-5298" fmla="*/ 1754881 h 1928562"/>
              <a:gd name="connsiteX12-5299" fmla="*/ 285031 w 1280826"/>
              <a:gd name="connsiteY12-5300" fmla="*/ 1081380 h 1928562"/>
              <a:gd name="connsiteX13-5301" fmla="*/ 41339 w 1280826"/>
              <a:gd name="connsiteY13-5302" fmla="*/ 994440 h 1928562"/>
              <a:gd name="connsiteX14-5303" fmla="*/ 10745 w 1280826"/>
              <a:gd name="connsiteY14-5304" fmla="*/ 917543 h 1928562"/>
              <a:gd name="connsiteX15-5305" fmla="*/ 1741 w 1280826"/>
              <a:gd name="connsiteY15-5306" fmla="*/ 577360 h 1928562"/>
              <a:gd name="connsiteX0-5307" fmla="*/ 1741 w 1280826"/>
              <a:gd name="connsiteY0-5308" fmla="*/ 577705 h 1928907"/>
              <a:gd name="connsiteX1-5309" fmla="*/ 11419 w 1280826"/>
              <a:gd name="connsiteY1-5310" fmla="*/ 161640 h 1928907"/>
              <a:gd name="connsiteX2-5311" fmla="*/ 66881 w 1280826"/>
              <a:gd name="connsiteY2-5312" fmla="*/ 11714 h 1928907"/>
              <a:gd name="connsiteX3-5313" fmla="*/ 376440 w 1280826"/>
              <a:gd name="connsiteY3-5314" fmla="*/ 11218 h 1928907"/>
              <a:gd name="connsiteX4-5315" fmla="*/ 431696 w 1280826"/>
              <a:gd name="connsiteY4-5316" fmla="*/ 156765 h 1928907"/>
              <a:gd name="connsiteX5-5317" fmla="*/ 495213 w 1280826"/>
              <a:gd name="connsiteY5-5318" fmla="*/ 229486 h 1928907"/>
              <a:gd name="connsiteX6-5319" fmla="*/ 1174771 w 1280826"/>
              <a:gd name="connsiteY6-5320" fmla="*/ 218885 h 1928907"/>
              <a:gd name="connsiteX7-5321" fmla="*/ 1270383 w 1280826"/>
              <a:gd name="connsiteY7-5322" fmla="*/ 313698 h 1928907"/>
              <a:gd name="connsiteX8-5323" fmla="*/ 1272750 w 1280826"/>
              <a:gd name="connsiteY8-5324" fmla="*/ 1779144 h 1928907"/>
              <a:gd name="connsiteX9-5325" fmla="*/ 1169617 w 1280826"/>
              <a:gd name="connsiteY9-5326" fmla="*/ 1880959 h 1928907"/>
              <a:gd name="connsiteX10-5327" fmla="*/ 436492 w 1280826"/>
              <a:gd name="connsiteY10-5328" fmla="*/ 1881123 h 1928907"/>
              <a:gd name="connsiteX11-5329" fmla="*/ 323408 w 1280826"/>
              <a:gd name="connsiteY11-5330" fmla="*/ 1755226 h 1928907"/>
              <a:gd name="connsiteX12-5331" fmla="*/ 285031 w 1280826"/>
              <a:gd name="connsiteY12-5332" fmla="*/ 1081725 h 1928907"/>
              <a:gd name="connsiteX13-5333" fmla="*/ 41339 w 1280826"/>
              <a:gd name="connsiteY13-5334" fmla="*/ 994785 h 1928907"/>
              <a:gd name="connsiteX14-5335" fmla="*/ 10745 w 1280826"/>
              <a:gd name="connsiteY14-5336" fmla="*/ 917888 h 1928907"/>
              <a:gd name="connsiteX15-5337" fmla="*/ 1741 w 1280826"/>
              <a:gd name="connsiteY15-5338" fmla="*/ 577705 h 1928907"/>
              <a:gd name="connsiteX0-5339" fmla="*/ 1741 w 1280826"/>
              <a:gd name="connsiteY0-5340" fmla="*/ 572670 h 1923872"/>
              <a:gd name="connsiteX1-5341" fmla="*/ 11419 w 1280826"/>
              <a:gd name="connsiteY1-5342" fmla="*/ 156605 h 1923872"/>
              <a:gd name="connsiteX2-5343" fmla="*/ 66881 w 1280826"/>
              <a:gd name="connsiteY2-5344" fmla="*/ 6679 h 1923872"/>
              <a:gd name="connsiteX3-5345" fmla="*/ 376440 w 1280826"/>
              <a:gd name="connsiteY3-5346" fmla="*/ 6183 h 1923872"/>
              <a:gd name="connsiteX4-5347" fmla="*/ 431696 w 1280826"/>
              <a:gd name="connsiteY4-5348" fmla="*/ 151730 h 1923872"/>
              <a:gd name="connsiteX5-5349" fmla="*/ 495213 w 1280826"/>
              <a:gd name="connsiteY5-5350" fmla="*/ 224451 h 1923872"/>
              <a:gd name="connsiteX6-5351" fmla="*/ 1174771 w 1280826"/>
              <a:gd name="connsiteY6-5352" fmla="*/ 213850 h 1923872"/>
              <a:gd name="connsiteX7-5353" fmla="*/ 1270383 w 1280826"/>
              <a:gd name="connsiteY7-5354" fmla="*/ 308663 h 1923872"/>
              <a:gd name="connsiteX8-5355" fmla="*/ 1272750 w 1280826"/>
              <a:gd name="connsiteY8-5356" fmla="*/ 1774109 h 1923872"/>
              <a:gd name="connsiteX9-5357" fmla="*/ 1169617 w 1280826"/>
              <a:gd name="connsiteY9-5358" fmla="*/ 1875924 h 1923872"/>
              <a:gd name="connsiteX10-5359" fmla="*/ 436492 w 1280826"/>
              <a:gd name="connsiteY10-5360" fmla="*/ 1876088 h 1923872"/>
              <a:gd name="connsiteX11-5361" fmla="*/ 323408 w 1280826"/>
              <a:gd name="connsiteY11-5362" fmla="*/ 1750191 h 1923872"/>
              <a:gd name="connsiteX12-5363" fmla="*/ 285031 w 1280826"/>
              <a:gd name="connsiteY12-5364" fmla="*/ 1076690 h 1923872"/>
              <a:gd name="connsiteX13-5365" fmla="*/ 41339 w 1280826"/>
              <a:gd name="connsiteY13-5366" fmla="*/ 989750 h 1923872"/>
              <a:gd name="connsiteX14-5367" fmla="*/ 10745 w 1280826"/>
              <a:gd name="connsiteY14-5368" fmla="*/ 912853 h 1923872"/>
              <a:gd name="connsiteX15-5369" fmla="*/ 1741 w 1280826"/>
              <a:gd name="connsiteY15-5370" fmla="*/ 572670 h 1923872"/>
              <a:gd name="connsiteX0-5371" fmla="*/ 1741 w 1280826"/>
              <a:gd name="connsiteY0-5372" fmla="*/ 571128 h 1922330"/>
              <a:gd name="connsiteX1-5373" fmla="*/ 9709 w 1280826"/>
              <a:gd name="connsiteY1-5374" fmla="*/ 70840 h 1922330"/>
              <a:gd name="connsiteX2-5375" fmla="*/ 66881 w 1280826"/>
              <a:gd name="connsiteY2-5376" fmla="*/ 5137 h 1922330"/>
              <a:gd name="connsiteX3-5377" fmla="*/ 376440 w 1280826"/>
              <a:gd name="connsiteY3-5378" fmla="*/ 4641 h 1922330"/>
              <a:gd name="connsiteX4-5379" fmla="*/ 431696 w 1280826"/>
              <a:gd name="connsiteY4-5380" fmla="*/ 150188 h 1922330"/>
              <a:gd name="connsiteX5-5381" fmla="*/ 495213 w 1280826"/>
              <a:gd name="connsiteY5-5382" fmla="*/ 222909 h 1922330"/>
              <a:gd name="connsiteX6-5383" fmla="*/ 1174771 w 1280826"/>
              <a:gd name="connsiteY6-5384" fmla="*/ 212308 h 1922330"/>
              <a:gd name="connsiteX7-5385" fmla="*/ 1270383 w 1280826"/>
              <a:gd name="connsiteY7-5386" fmla="*/ 307121 h 1922330"/>
              <a:gd name="connsiteX8-5387" fmla="*/ 1272750 w 1280826"/>
              <a:gd name="connsiteY8-5388" fmla="*/ 1772567 h 1922330"/>
              <a:gd name="connsiteX9-5389" fmla="*/ 1169617 w 1280826"/>
              <a:gd name="connsiteY9-5390" fmla="*/ 1874382 h 1922330"/>
              <a:gd name="connsiteX10-5391" fmla="*/ 436492 w 1280826"/>
              <a:gd name="connsiteY10-5392" fmla="*/ 1874546 h 1922330"/>
              <a:gd name="connsiteX11-5393" fmla="*/ 323408 w 1280826"/>
              <a:gd name="connsiteY11-5394" fmla="*/ 1748649 h 1922330"/>
              <a:gd name="connsiteX12-5395" fmla="*/ 285031 w 1280826"/>
              <a:gd name="connsiteY12-5396" fmla="*/ 1075148 h 1922330"/>
              <a:gd name="connsiteX13-5397" fmla="*/ 41339 w 1280826"/>
              <a:gd name="connsiteY13-5398" fmla="*/ 988208 h 1922330"/>
              <a:gd name="connsiteX14-5399" fmla="*/ 10745 w 1280826"/>
              <a:gd name="connsiteY14-5400" fmla="*/ 911311 h 1922330"/>
              <a:gd name="connsiteX15-5401" fmla="*/ 1741 w 1280826"/>
              <a:gd name="connsiteY15-5402" fmla="*/ 571128 h 1922330"/>
              <a:gd name="connsiteX0-5403" fmla="*/ 1741 w 1280826"/>
              <a:gd name="connsiteY0-5404" fmla="*/ 571128 h 1922330"/>
              <a:gd name="connsiteX1-5405" fmla="*/ 9709 w 1280826"/>
              <a:gd name="connsiteY1-5406" fmla="*/ 70840 h 1922330"/>
              <a:gd name="connsiteX2-5407" fmla="*/ 66881 w 1280826"/>
              <a:gd name="connsiteY2-5408" fmla="*/ 5137 h 1922330"/>
              <a:gd name="connsiteX3-5409" fmla="*/ 376440 w 1280826"/>
              <a:gd name="connsiteY3-5410" fmla="*/ 4641 h 1922330"/>
              <a:gd name="connsiteX4-5411" fmla="*/ 431696 w 1280826"/>
              <a:gd name="connsiteY4-5412" fmla="*/ 150188 h 1922330"/>
              <a:gd name="connsiteX5-5413" fmla="*/ 495213 w 1280826"/>
              <a:gd name="connsiteY5-5414" fmla="*/ 222909 h 1922330"/>
              <a:gd name="connsiteX6-5415" fmla="*/ 1174771 w 1280826"/>
              <a:gd name="connsiteY6-5416" fmla="*/ 212308 h 1922330"/>
              <a:gd name="connsiteX7-5417" fmla="*/ 1270383 w 1280826"/>
              <a:gd name="connsiteY7-5418" fmla="*/ 307121 h 1922330"/>
              <a:gd name="connsiteX8-5419" fmla="*/ 1272750 w 1280826"/>
              <a:gd name="connsiteY8-5420" fmla="*/ 1772567 h 1922330"/>
              <a:gd name="connsiteX9-5421" fmla="*/ 1169617 w 1280826"/>
              <a:gd name="connsiteY9-5422" fmla="*/ 1874382 h 1922330"/>
              <a:gd name="connsiteX10-5423" fmla="*/ 436492 w 1280826"/>
              <a:gd name="connsiteY10-5424" fmla="*/ 1874546 h 1922330"/>
              <a:gd name="connsiteX11-5425" fmla="*/ 323408 w 1280826"/>
              <a:gd name="connsiteY11-5426" fmla="*/ 1748649 h 1922330"/>
              <a:gd name="connsiteX12-5427" fmla="*/ 285031 w 1280826"/>
              <a:gd name="connsiteY12-5428" fmla="*/ 1075148 h 1922330"/>
              <a:gd name="connsiteX13-5429" fmla="*/ 41339 w 1280826"/>
              <a:gd name="connsiteY13-5430" fmla="*/ 988208 h 1922330"/>
              <a:gd name="connsiteX14-5431" fmla="*/ 10745 w 1280826"/>
              <a:gd name="connsiteY14-5432" fmla="*/ 911311 h 1922330"/>
              <a:gd name="connsiteX15-5433" fmla="*/ 1741 w 1280826"/>
              <a:gd name="connsiteY15-5434" fmla="*/ 571128 h 1922330"/>
              <a:gd name="connsiteX0-5435" fmla="*/ 1741 w 1280826"/>
              <a:gd name="connsiteY0-5436" fmla="*/ 571128 h 1922330"/>
              <a:gd name="connsiteX1-5437" fmla="*/ 9709 w 1280826"/>
              <a:gd name="connsiteY1-5438" fmla="*/ 70840 h 1922330"/>
              <a:gd name="connsiteX2-5439" fmla="*/ 66881 w 1280826"/>
              <a:gd name="connsiteY2-5440" fmla="*/ 5137 h 1922330"/>
              <a:gd name="connsiteX3-5441" fmla="*/ 376440 w 1280826"/>
              <a:gd name="connsiteY3-5442" fmla="*/ 4641 h 1922330"/>
              <a:gd name="connsiteX4-5443" fmla="*/ 431696 w 1280826"/>
              <a:gd name="connsiteY4-5444" fmla="*/ 150188 h 1922330"/>
              <a:gd name="connsiteX5-5445" fmla="*/ 495213 w 1280826"/>
              <a:gd name="connsiteY5-5446" fmla="*/ 222909 h 1922330"/>
              <a:gd name="connsiteX6-5447" fmla="*/ 1174771 w 1280826"/>
              <a:gd name="connsiteY6-5448" fmla="*/ 212308 h 1922330"/>
              <a:gd name="connsiteX7-5449" fmla="*/ 1270383 w 1280826"/>
              <a:gd name="connsiteY7-5450" fmla="*/ 307121 h 1922330"/>
              <a:gd name="connsiteX8-5451" fmla="*/ 1272750 w 1280826"/>
              <a:gd name="connsiteY8-5452" fmla="*/ 1772567 h 1922330"/>
              <a:gd name="connsiteX9-5453" fmla="*/ 1169617 w 1280826"/>
              <a:gd name="connsiteY9-5454" fmla="*/ 1874382 h 1922330"/>
              <a:gd name="connsiteX10-5455" fmla="*/ 436492 w 1280826"/>
              <a:gd name="connsiteY10-5456" fmla="*/ 1874546 h 1922330"/>
              <a:gd name="connsiteX11-5457" fmla="*/ 323408 w 1280826"/>
              <a:gd name="connsiteY11-5458" fmla="*/ 1748649 h 1922330"/>
              <a:gd name="connsiteX12-5459" fmla="*/ 285031 w 1280826"/>
              <a:gd name="connsiteY12-5460" fmla="*/ 1075148 h 1922330"/>
              <a:gd name="connsiteX13-5461" fmla="*/ 41339 w 1280826"/>
              <a:gd name="connsiteY13-5462" fmla="*/ 988208 h 1922330"/>
              <a:gd name="connsiteX14-5463" fmla="*/ 10745 w 1280826"/>
              <a:gd name="connsiteY14-5464" fmla="*/ 911311 h 1922330"/>
              <a:gd name="connsiteX15-5465" fmla="*/ 1741 w 1280826"/>
              <a:gd name="connsiteY15-5466" fmla="*/ 571128 h 1922330"/>
              <a:gd name="connsiteX0-5467" fmla="*/ 1741 w 1280826"/>
              <a:gd name="connsiteY0-5468" fmla="*/ 571128 h 1922330"/>
              <a:gd name="connsiteX1-5469" fmla="*/ 9709 w 1280826"/>
              <a:gd name="connsiteY1-5470" fmla="*/ 70840 h 1922330"/>
              <a:gd name="connsiteX2-5471" fmla="*/ 66881 w 1280826"/>
              <a:gd name="connsiteY2-5472" fmla="*/ 5137 h 1922330"/>
              <a:gd name="connsiteX3-5473" fmla="*/ 376440 w 1280826"/>
              <a:gd name="connsiteY3-5474" fmla="*/ 4641 h 1922330"/>
              <a:gd name="connsiteX4-5475" fmla="*/ 431696 w 1280826"/>
              <a:gd name="connsiteY4-5476" fmla="*/ 150188 h 1922330"/>
              <a:gd name="connsiteX5-5477" fmla="*/ 495213 w 1280826"/>
              <a:gd name="connsiteY5-5478" fmla="*/ 222909 h 1922330"/>
              <a:gd name="connsiteX6-5479" fmla="*/ 1174771 w 1280826"/>
              <a:gd name="connsiteY6-5480" fmla="*/ 212308 h 1922330"/>
              <a:gd name="connsiteX7-5481" fmla="*/ 1270383 w 1280826"/>
              <a:gd name="connsiteY7-5482" fmla="*/ 307121 h 1922330"/>
              <a:gd name="connsiteX8-5483" fmla="*/ 1272750 w 1280826"/>
              <a:gd name="connsiteY8-5484" fmla="*/ 1772567 h 1922330"/>
              <a:gd name="connsiteX9-5485" fmla="*/ 1169617 w 1280826"/>
              <a:gd name="connsiteY9-5486" fmla="*/ 1874382 h 1922330"/>
              <a:gd name="connsiteX10-5487" fmla="*/ 436492 w 1280826"/>
              <a:gd name="connsiteY10-5488" fmla="*/ 1874546 h 1922330"/>
              <a:gd name="connsiteX11-5489" fmla="*/ 323408 w 1280826"/>
              <a:gd name="connsiteY11-5490" fmla="*/ 1748649 h 1922330"/>
              <a:gd name="connsiteX12-5491" fmla="*/ 285031 w 1280826"/>
              <a:gd name="connsiteY12-5492" fmla="*/ 1075148 h 1922330"/>
              <a:gd name="connsiteX13-5493" fmla="*/ 41339 w 1280826"/>
              <a:gd name="connsiteY13-5494" fmla="*/ 988208 h 1922330"/>
              <a:gd name="connsiteX14-5495" fmla="*/ 10745 w 1280826"/>
              <a:gd name="connsiteY14-5496" fmla="*/ 911311 h 1922330"/>
              <a:gd name="connsiteX15-5497" fmla="*/ 1741 w 1280826"/>
              <a:gd name="connsiteY15-5498" fmla="*/ 571128 h 1922330"/>
              <a:gd name="connsiteX0-5499" fmla="*/ 1741 w 1280826"/>
              <a:gd name="connsiteY0-5500" fmla="*/ 571128 h 1922330"/>
              <a:gd name="connsiteX1-5501" fmla="*/ 9709 w 1280826"/>
              <a:gd name="connsiteY1-5502" fmla="*/ 70840 h 1922330"/>
              <a:gd name="connsiteX2-5503" fmla="*/ 66881 w 1280826"/>
              <a:gd name="connsiteY2-5504" fmla="*/ 5137 h 1922330"/>
              <a:gd name="connsiteX3-5505" fmla="*/ 376440 w 1280826"/>
              <a:gd name="connsiteY3-5506" fmla="*/ 4641 h 1922330"/>
              <a:gd name="connsiteX4-5507" fmla="*/ 431696 w 1280826"/>
              <a:gd name="connsiteY4-5508" fmla="*/ 150188 h 1922330"/>
              <a:gd name="connsiteX5-5509" fmla="*/ 495213 w 1280826"/>
              <a:gd name="connsiteY5-5510" fmla="*/ 222909 h 1922330"/>
              <a:gd name="connsiteX6-5511" fmla="*/ 1174771 w 1280826"/>
              <a:gd name="connsiteY6-5512" fmla="*/ 212308 h 1922330"/>
              <a:gd name="connsiteX7-5513" fmla="*/ 1270383 w 1280826"/>
              <a:gd name="connsiteY7-5514" fmla="*/ 307121 h 1922330"/>
              <a:gd name="connsiteX8-5515" fmla="*/ 1272750 w 1280826"/>
              <a:gd name="connsiteY8-5516" fmla="*/ 1772567 h 1922330"/>
              <a:gd name="connsiteX9-5517" fmla="*/ 1169617 w 1280826"/>
              <a:gd name="connsiteY9-5518" fmla="*/ 1874382 h 1922330"/>
              <a:gd name="connsiteX10-5519" fmla="*/ 436492 w 1280826"/>
              <a:gd name="connsiteY10-5520" fmla="*/ 1874546 h 1922330"/>
              <a:gd name="connsiteX11-5521" fmla="*/ 323408 w 1280826"/>
              <a:gd name="connsiteY11-5522" fmla="*/ 1748649 h 1922330"/>
              <a:gd name="connsiteX12-5523" fmla="*/ 285031 w 1280826"/>
              <a:gd name="connsiteY12-5524" fmla="*/ 1075148 h 1922330"/>
              <a:gd name="connsiteX13-5525" fmla="*/ 41339 w 1280826"/>
              <a:gd name="connsiteY13-5526" fmla="*/ 988208 h 1922330"/>
              <a:gd name="connsiteX14-5527" fmla="*/ 10745 w 1280826"/>
              <a:gd name="connsiteY14-5528" fmla="*/ 911311 h 1922330"/>
              <a:gd name="connsiteX15-5529" fmla="*/ 1741 w 1280826"/>
              <a:gd name="connsiteY15-5530" fmla="*/ 571128 h 1922330"/>
              <a:gd name="connsiteX0-5531" fmla="*/ 1741 w 1280826"/>
              <a:gd name="connsiteY0-5532" fmla="*/ 571128 h 1922330"/>
              <a:gd name="connsiteX1-5533" fmla="*/ 9709 w 1280826"/>
              <a:gd name="connsiteY1-5534" fmla="*/ 70840 h 1922330"/>
              <a:gd name="connsiteX2-5535" fmla="*/ 66881 w 1280826"/>
              <a:gd name="connsiteY2-5536" fmla="*/ 5137 h 1922330"/>
              <a:gd name="connsiteX3-5537" fmla="*/ 376440 w 1280826"/>
              <a:gd name="connsiteY3-5538" fmla="*/ 4641 h 1922330"/>
              <a:gd name="connsiteX4-5539" fmla="*/ 431696 w 1280826"/>
              <a:gd name="connsiteY4-5540" fmla="*/ 150188 h 1922330"/>
              <a:gd name="connsiteX5-5541" fmla="*/ 495213 w 1280826"/>
              <a:gd name="connsiteY5-5542" fmla="*/ 222909 h 1922330"/>
              <a:gd name="connsiteX6-5543" fmla="*/ 1174771 w 1280826"/>
              <a:gd name="connsiteY6-5544" fmla="*/ 212308 h 1922330"/>
              <a:gd name="connsiteX7-5545" fmla="*/ 1270383 w 1280826"/>
              <a:gd name="connsiteY7-5546" fmla="*/ 307121 h 1922330"/>
              <a:gd name="connsiteX8-5547" fmla="*/ 1272750 w 1280826"/>
              <a:gd name="connsiteY8-5548" fmla="*/ 1772567 h 1922330"/>
              <a:gd name="connsiteX9-5549" fmla="*/ 1169617 w 1280826"/>
              <a:gd name="connsiteY9-5550" fmla="*/ 1874382 h 1922330"/>
              <a:gd name="connsiteX10-5551" fmla="*/ 436492 w 1280826"/>
              <a:gd name="connsiteY10-5552" fmla="*/ 1874546 h 1922330"/>
              <a:gd name="connsiteX11-5553" fmla="*/ 323408 w 1280826"/>
              <a:gd name="connsiteY11-5554" fmla="*/ 1748649 h 1922330"/>
              <a:gd name="connsiteX12-5555" fmla="*/ 285031 w 1280826"/>
              <a:gd name="connsiteY12-5556" fmla="*/ 1075148 h 1922330"/>
              <a:gd name="connsiteX13-5557" fmla="*/ 41339 w 1280826"/>
              <a:gd name="connsiteY13-5558" fmla="*/ 988208 h 1922330"/>
              <a:gd name="connsiteX14-5559" fmla="*/ 10745 w 1280826"/>
              <a:gd name="connsiteY14-5560" fmla="*/ 911311 h 1922330"/>
              <a:gd name="connsiteX15-5561" fmla="*/ 1741 w 1280826"/>
              <a:gd name="connsiteY15-5562" fmla="*/ 571128 h 1922330"/>
              <a:gd name="connsiteX0-5563" fmla="*/ 1741 w 1280826"/>
              <a:gd name="connsiteY0-5564" fmla="*/ 571128 h 1922330"/>
              <a:gd name="connsiteX1-5565" fmla="*/ 9709 w 1280826"/>
              <a:gd name="connsiteY1-5566" fmla="*/ 70840 h 1922330"/>
              <a:gd name="connsiteX2-5567" fmla="*/ 66881 w 1280826"/>
              <a:gd name="connsiteY2-5568" fmla="*/ 5137 h 1922330"/>
              <a:gd name="connsiteX3-5569" fmla="*/ 376440 w 1280826"/>
              <a:gd name="connsiteY3-5570" fmla="*/ 4641 h 1922330"/>
              <a:gd name="connsiteX4-5571" fmla="*/ 431696 w 1280826"/>
              <a:gd name="connsiteY4-5572" fmla="*/ 150188 h 1922330"/>
              <a:gd name="connsiteX5-5573" fmla="*/ 495213 w 1280826"/>
              <a:gd name="connsiteY5-5574" fmla="*/ 222909 h 1922330"/>
              <a:gd name="connsiteX6-5575" fmla="*/ 1174771 w 1280826"/>
              <a:gd name="connsiteY6-5576" fmla="*/ 212308 h 1922330"/>
              <a:gd name="connsiteX7-5577" fmla="*/ 1270383 w 1280826"/>
              <a:gd name="connsiteY7-5578" fmla="*/ 307121 h 1922330"/>
              <a:gd name="connsiteX8-5579" fmla="*/ 1272750 w 1280826"/>
              <a:gd name="connsiteY8-5580" fmla="*/ 1772567 h 1922330"/>
              <a:gd name="connsiteX9-5581" fmla="*/ 1169617 w 1280826"/>
              <a:gd name="connsiteY9-5582" fmla="*/ 1874382 h 1922330"/>
              <a:gd name="connsiteX10-5583" fmla="*/ 436492 w 1280826"/>
              <a:gd name="connsiteY10-5584" fmla="*/ 1874546 h 1922330"/>
              <a:gd name="connsiteX11-5585" fmla="*/ 323408 w 1280826"/>
              <a:gd name="connsiteY11-5586" fmla="*/ 1748649 h 1922330"/>
              <a:gd name="connsiteX12-5587" fmla="*/ 285031 w 1280826"/>
              <a:gd name="connsiteY12-5588" fmla="*/ 1075148 h 1922330"/>
              <a:gd name="connsiteX13-5589" fmla="*/ 41339 w 1280826"/>
              <a:gd name="connsiteY13-5590" fmla="*/ 988208 h 1922330"/>
              <a:gd name="connsiteX14-5591" fmla="*/ 10745 w 1280826"/>
              <a:gd name="connsiteY14-5592" fmla="*/ 911311 h 1922330"/>
              <a:gd name="connsiteX15-5593" fmla="*/ 1741 w 1280826"/>
              <a:gd name="connsiteY15-5594" fmla="*/ 571128 h 1922330"/>
              <a:gd name="connsiteX0-5595" fmla="*/ 1741 w 1280826"/>
              <a:gd name="connsiteY0-5596" fmla="*/ 573283 h 1924485"/>
              <a:gd name="connsiteX1-5597" fmla="*/ 11419 w 1280826"/>
              <a:gd name="connsiteY1-5598" fmla="*/ 102149 h 1924485"/>
              <a:gd name="connsiteX2-5599" fmla="*/ 66881 w 1280826"/>
              <a:gd name="connsiteY2-5600" fmla="*/ 7292 h 1924485"/>
              <a:gd name="connsiteX3-5601" fmla="*/ 376440 w 1280826"/>
              <a:gd name="connsiteY3-5602" fmla="*/ 6796 h 1924485"/>
              <a:gd name="connsiteX4-5603" fmla="*/ 431696 w 1280826"/>
              <a:gd name="connsiteY4-5604" fmla="*/ 152343 h 1924485"/>
              <a:gd name="connsiteX5-5605" fmla="*/ 495213 w 1280826"/>
              <a:gd name="connsiteY5-5606" fmla="*/ 225064 h 1924485"/>
              <a:gd name="connsiteX6-5607" fmla="*/ 1174771 w 1280826"/>
              <a:gd name="connsiteY6-5608" fmla="*/ 214463 h 1924485"/>
              <a:gd name="connsiteX7-5609" fmla="*/ 1270383 w 1280826"/>
              <a:gd name="connsiteY7-5610" fmla="*/ 309276 h 1924485"/>
              <a:gd name="connsiteX8-5611" fmla="*/ 1272750 w 1280826"/>
              <a:gd name="connsiteY8-5612" fmla="*/ 1774722 h 1924485"/>
              <a:gd name="connsiteX9-5613" fmla="*/ 1169617 w 1280826"/>
              <a:gd name="connsiteY9-5614" fmla="*/ 1876537 h 1924485"/>
              <a:gd name="connsiteX10-5615" fmla="*/ 436492 w 1280826"/>
              <a:gd name="connsiteY10-5616" fmla="*/ 1876701 h 1924485"/>
              <a:gd name="connsiteX11-5617" fmla="*/ 323408 w 1280826"/>
              <a:gd name="connsiteY11-5618" fmla="*/ 1750804 h 1924485"/>
              <a:gd name="connsiteX12-5619" fmla="*/ 285031 w 1280826"/>
              <a:gd name="connsiteY12-5620" fmla="*/ 1077303 h 1924485"/>
              <a:gd name="connsiteX13-5621" fmla="*/ 41339 w 1280826"/>
              <a:gd name="connsiteY13-5622" fmla="*/ 990363 h 1924485"/>
              <a:gd name="connsiteX14-5623" fmla="*/ 10745 w 1280826"/>
              <a:gd name="connsiteY14-5624" fmla="*/ 913466 h 1924485"/>
              <a:gd name="connsiteX15-5625" fmla="*/ 1741 w 1280826"/>
              <a:gd name="connsiteY15-5626" fmla="*/ 573283 h 1924485"/>
              <a:gd name="connsiteX0-5627" fmla="*/ 1741 w 1280826"/>
              <a:gd name="connsiteY0-5628" fmla="*/ 573283 h 1924485"/>
              <a:gd name="connsiteX1-5629" fmla="*/ 11419 w 1280826"/>
              <a:gd name="connsiteY1-5630" fmla="*/ 102149 h 1924485"/>
              <a:gd name="connsiteX2-5631" fmla="*/ 66881 w 1280826"/>
              <a:gd name="connsiteY2-5632" fmla="*/ 7292 h 1924485"/>
              <a:gd name="connsiteX3-5633" fmla="*/ 376440 w 1280826"/>
              <a:gd name="connsiteY3-5634" fmla="*/ 6796 h 1924485"/>
              <a:gd name="connsiteX4-5635" fmla="*/ 431696 w 1280826"/>
              <a:gd name="connsiteY4-5636" fmla="*/ 152343 h 1924485"/>
              <a:gd name="connsiteX5-5637" fmla="*/ 495213 w 1280826"/>
              <a:gd name="connsiteY5-5638" fmla="*/ 225064 h 1924485"/>
              <a:gd name="connsiteX6-5639" fmla="*/ 1174771 w 1280826"/>
              <a:gd name="connsiteY6-5640" fmla="*/ 214463 h 1924485"/>
              <a:gd name="connsiteX7-5641" fmla="*/ 1270383 w 1280826"/>
              <a:gd name="connsiteY7-5642" fmla="*/ 309276 h 1924485"/>
              <a:gd name="connsiteX8-5643" fmla="*/ 1272750 w 1280826"/>
              <a:gd name="connsiteY8-5644" fmla="*/ 1774722 h 1924485"/>
              <a:gd name="connsiteX9-5645" fmla="*/ 1169617 w 1280826"/>
              <a:gd name="connsiteY9-5646" fmla="*/ 1876537 h 1924485"/>
              <a:gd name="connsiteX10-5647" fmla="*/ 436492 w 1280826"/>
              <a:gd name="connsiteY10-5648" fmla="*/ 1876701 h 1924485"/>
              <a:gd name="connsiteX11-5649" fmla="*/ 323408 w 1280826"/>
              <a:gd name="connsiteY11-5650" fmla="*/ 1750804 h 1924485"/>
              <a:gd name="connsiteX12-5651" fmla="*/ 285031 w 1280826"/>
              <a:gd name="connsiteY12-5652" fmla="*/ 1077303 h 1924485"/>
              <a:gd name="connsiteX13-5653" fmla="*/ 41339 w 1280826"/>
              <a:gd name="connsiteY13-5654" fmla="*/ 990363 h 1924485"/>
              <a:gd name="connsiteX14-5655" fmla="*/ 10745 w 1280826"/>
              <a:gd name="connsiteY14-5656" fmla="*/ 913466 h 1924485"/>
              <a:gd name="connsiteX15-5657" fmla="*/ 1741 w 1280826"/>
              <a:gd name="connsiteY15-5658" fmla="*/ 573283 h 1924485"/>
              <a:gd name="connsiteX0-5659" fmla="*/ 1741 w 1280826"/>
              <a:gd name="connsiteY0-5660" fmla="*/ 568262 h 1919464"/>
              <a:gd name="connsiteX1-5661" fmla="*/ 11419 w 1280826"/>
              <a:gd name="connsiteY1-5662" fmla="*/ 97128 h 1919464"/>
              <a:gd name="connsiteX2-5663" fmla="*/ 66881 w 1280826"/>
              <a:gd name="connsiteY2-5664" fmla="*/ 2271 h 1919464"/>
              <a:gd name="connsiteX3-5665" fmla="*/ 376440 w 1280826"/>
              <a:gd name="connsiteY3-5666" fmla="*/ 1775 h 1919464"/>
              <a:gd name="connsiteX4-5667" fmla="*/ 431696 w 1280826"/>
              <a:gd name="connsiteY4-5668" fmla="*/ 147322 h 1919464"/>
              <a:gd name="connsiteX5-5669" fmla="*/ 495213 w 1280826"/>
              <a:gd name="connsiteY5-5670" fmla="*/ 220043 h 1919464"/>
              <a:gd name="connsiteX6-5671" fmla="*/ 1174771 w 1280826"/>
              <a:gd name="connsiteY6-5672" fmla="*/ 209442 h 1919464"/>
              <a:gd name="connsiteX7-5673" fmla="*/ 1270383 w 1280826"/>
              <a:gd name="connsiteY7-5674" fmla="*/ 304255 h 1919464"/>
              <a:gd name="connsiteX8-5675" fmla="*/ 1272750 w 1280826"/>
              <a:gd name="connsiteY8-5676" fmla="*/ 1769701 h 1919464"/>
              <a:gd name="connsiteX9-5677" fmla="*/ 1169617 w 1280826"/>
              <a:gd name="connsiteY9-5678" fmla="*/ 1871516 h 1919464"/>
              <a:gd name="connsiteX10-5679" fmla="*/ 436492 w 1280826"/>
              <a:gd name="connsiteY10-5680" fmla="*/ 1871680 h 1919464"/>
              <a:gd name="connsiteX11-5681" fmla="*/ 323408 w 1280826"/>
              <a:gd name="connsiteY11-5682" fmla="*/ 1745783 h 1919464"/>
              <a:gd name="connsiteX12-5683" fmla="*/ 285031 w 1280826"/>
              <a:gd name="connsiteY12-5684" fmla="*/ 1072282 h 1919464"/>
              <a:gd name="connsiteX13-5685" fmla="*/ 41339 w 1280826"/>
              <a:gd name="connsiteY13-5686" fmla="*/ 985342 h 1919464"/>
              <a:gd name="connsiteX14-5687" fmla="*/ 10745 w 1280826"/>
              <a:gd name="connsiteY14-5688" fmla="*/ 908445 h 1919464"/>
              <a:gd name="connsiteX15-5689" fmla="*/ 1741 w 1280826"/>
              <a:gd name="connsiteY15-5690" fmla="*/ 568262 h 1919464"/>
              <a:gd name="connsiteX0-5691" fmla="*/ 1741 w 1280826"/>
              <a:gd name="connsiteY0-5692" fmla="*/ 568262 h 1919464"/>
              <a:gd name="connsiteX1-5693" fmla="*/ 11419 w 1280826"/>
              <a:gd name="connsiteY1-5694" fmla="*/ 97128 h 1919464"/>
              <a:gd name="connsiteX2-5695" fmla="*/ 66881 w 1280826"/>
              <a:gd name="connsiteY2-5696" fmla="*/ 2271 h 1919464"/>
              <a:gd name="connsiteX3-5697" fmla="*/ 376440 w 1280826"/>
              <a:gd name="connsiteY3-5698" fmla="*/ 1775 h 1919464"/>
              <a:gd name="connsiteX4-5699" fmla="*/ 431696 w 1280826"/>
              <a:gd name="connsiteY4-5700" fmla="*/ 147322 h 1919464"/>
              <a:gd name="connsiteX5-5701" fmla="*/ 495213 w 1280826"/>
              <a:gd name="connsiteY5-5702" fmla="*/ 220043 h 1919464"/>
              <a:gd name="connsiteX6-5703" fmla="*/ 1174771 w 1280826"/>
              <a:gd name="connsiteY6-5704" fmla="*/ 209442 h 1919464"/>
              <a:gd name="connsiteX7-5705" fmla="*/ 1270383 w 1280826"/>
              <a:gd name="connsiteY7-5706" fmla="*/ 304255 h 1919464"/>
              <a:gd name="connsiteX8-5707" fmla="*/ 1272750 w 1280826"/>
              <a:gd name="connsiteY8-5708" fmla="*/ 1769701 h 1919464"/>
              <a:gd name="connsiteX9-5709" fmla="*/ 1169617 w 1280826"/>
              <a:gd name="connsiteY9-5710" fmla="*/ 1871516 h 1919464"/>
              <a:gd name="connsiteX10-5711" fmla="*/ 436492 w 1280826"/>
              <a:gd name="connsiteY10-5712" fmla="*/ 1871680 h 1919464"/>
              <a:gd name="connsiteX11-5713" fmla="*/ 323408 w 1280826"/>
              <a:gd name="connsiteY11-5714" fmla="*/ 1745783 h 1919464"/>
              <a:gd name="connsiteX12-5715" fmla="*/ 285031 w 1280826"/>
              <a:gd name="connsiteY12-5716" fmla="*/ 1072282 h 1919464"/>
              <a:gd name="connsiteX13-5717" fmla="*/ 41339 w 1280826"/>
              <a:gd name="connsiteY13-5718" fmla="*/ 985342 h 1919464"/>
              <a:gd name="connsiteX14-5719" fmla="*/ 10745 w 1280826"/>
              <a:gd name="connsiteY14-5720" fmla="*/ 908445 h 1919464"/>
              <a:gd name="connsiteX15-5721" fmla="*/ 1741 w 1280826"/>
              <a:gd name="connsiteY15-5722" fmla="*/ 568262 h 1919464"/>
              <a:gd name="connsiteX0-5723" fmla="*/ 5100 w 1275181"/>
              <a:gd name="connsiteY0-5724" fmla="*/ 914855 h 1925874"/>
              <a:gd name="connsiteX1-5725" fmla="*/ 5774 w 1275181"/>
              <a:gd name="connsiteY1-5726" fmla="*/ 103538 h 1925874"/>
              <a:gd name="connsiteX2-5727" fmla="*/ 61236 w 1275181"/>
              <a:gd name="connsiteY2-5728" fmla="*/ 8681 h 1925874"/>
              <a:gd name="connsiteX3-5729" fmla="*/ 370795 w 1275181"/>
              <a:gd name="connsiteY3-5730" fmla="*/ 8185 h 1925874"/>
              <a:gd name="connsiteX4-5731" fmla="*/ 426051 w 1275181"/>
              <a:gd name="connsiteY4-5732" fmla="*/ 153732 h 1925874"/>
              <a:gd name="connsiteX5-5733" fmla="*/ 489568 w 1275181"/>
              <a:gd name="connsiteY5-5734" fmla="*/ 226453 h 1925874"/>
              <a:gd name="connsiteX6-5735" fmla="*/ 1169126 w 1275181"/>
              <a:gd name="connsiteY6-5736" fmla="*/ 215852 h 1925874"/>
              <a:gd name="connsiteX7-5737" fmla="*/ 1264738 w 1275181"/>
              <a:gd name="connsiteY7-5738" fmla="*/ 310665 h 1925874"/>
              <a:gd name="connsiteX8-5739" fmla="*/ 1267105 w 1275181"/>
              <a:gd name="connsiteY8-5740" fmla="*/ 1776111 h 1925874"/>
              <a:gd name="connsiteX9-5741" fmla="*/ 1163972 w 1275181"/>
              <a:gd name="connsiteY9-5742" fmla="*/ 1877926 h 1925874"/>
              <a:gd name="connsiteX10-5743" fmla="*/ 430847 w 1275181"/>
              <a:gd name="connsiteY10-5744" fmla="*/ 1878090 h 1925874"/>
              <a:gd name="connsiteX11-5745" fmla="*/ 317763 w 1275181"/>
              <a:gd name="connsiteY11-5746" fmla="*/ 1752193 h 1925874"/>
              <a:gd name="connsiteX12-5747" fmla="*/ 279386 w 1275181"/>
              <a:gd name="connsiteY12-5748" fmla="*/ 1078692 h 1925874"/>
              <a:gd name="connsiteX13-5749" fmla="*/ 35694 w 1275181"/>
              <a:gd name="connsiteY13-5750" fmla="*/ 991752 h 1925874"/>
              <a:gd name="connsiteX14-5751" fmla="*/ 5100 w 1275181"/>
              <a:gd name="connsiteY14-5752" fmla="*/ 914855 h 1925874"/>
              <a:gd name="connsiteX0-5753" fmla="*/ 8050 w 1278131"/>
              <a:gd name="connsiteY0-5754" fmla="*/ 914855 h 1925874"/>
              <a:gd name="connsiteX1-5755" fmla="*/ 8724 w 1278131"/>
              <a:gd name="connsiteY1-5756" fmla="*/ 103538 h 1925874"/>
              <a:gd name="connsiteX2-5757" fmla="*/ 64186 w 1278131"/>
              <a:gd name="connsiteY2-5758" fmla="*/ 8681 h 1925874"/>
              <a:gd name="connsiteX3-5759" fmla="*/ 373745 w 1278131"/>
              <a:gd name="connsiteY3-5760" fmla="*/ 8185 h 1925874"/>
              <a:gd name="connsiteX4-5761" fmla="*/ 429001 w 1278131"/>
              <a:gd name="connsiteY4-5762" fmla="*/ 153732 h 1925874"/>
              <a:gd name="connsiteX5-5763" fmla="*/ 492518 w 1278131"/>
              <a:gd name="connsiteY5-5764" fmla="*/ 226453 h 1925874"/>
              <a:gd name="connsiteX6-5765" fmla="*/ 1172076 w 1278131"/>
              <a:gd name="connsiteY6-5766" fmla="*/ 215852 h 1925874"/>
              <a:gd name="connsiteX7-5767" fmla="*/ 1267688 w 1278131"/>
              <a:gd name="connsiteY7-5768" fmla="*/ 310665 h 1925874"/>
              <a:gd name="connsiteX8-5769" fmla="*/ 1270055 w 1278131"/>
              <a:gd name="connsiteY8-5770" fmla="*/ 1776111 h 1925874"/>
              <a:gd name="connsiteX9-5771" fmla="*/ 1166922 w 1278131"/>
              <a:gd name="connsiteY9-5772" fmla="*/ 1877926 h 1925874"/>
              <a:gd name="connsiteX10-5773" fmla="*/ 433797 w 1278131"/>
              <a:gd name="connsiteY10-5774" fmla="*/ 1878090 h 1925874"/>
              <a:gd name="connsiteX11-5775" fmla="*/ 320713 w 1278131"/>
              <a:gd name="connsiteY11-5776" fmla="*/ 1752193 h 1925874"/>
              <a:gd name="connsiteX12-5777" fmla="*/ 282336 w 1278131"/>
              <a:gd name="connsiteY12-5778" fmla="*/ 1078692 h 1925874"/>
              <a:gd name="connsiteX13-5779" fmla="*/ 38644 w 1278131"/>
              <a:gd name="connsiteY13-5780" fmla="*/ 991752 h 1925874"/>
              <a:gd name="connsiteX14-5781" fmla="*/ 8050 w 1278131"/>
              <a:gd name="connsiteY14-5782" fmla="*/ 914855 h 1925874"/>
              <a:gd name="connsiteX0-5783" fmla="*/ 3863 w 1273944"/>
              <a:gd name="connsiteY0-5784" fmla="*/ 914855 h 1925874"/>
              <a:gd name="connsiteX1-5785" fmla="*/ 4537 w 1273944"/>
              <a:gd name="connsiteY1-5786" fmla="*/ 103538 h 1925874"/>
              <a:gd name="connsiteX2-5787" fmla="*/ 59999 w 1273944"/>
              <a:gd name="connsiteY2-5788" fmla="*/ 8681 h 1925874"/>
              <a:gd name="connsiteX3-5789" fmla="*/ 369558 w 1273944"/>
              <a:gd name="connsiteY3-5790" fmla="*/ 8185 h 1925874"/>
              <a:gd name="connsiteX4-5791" fmla="*/ 424814 w 1273944"/>
              <a:gd name="connsiteY4-5792" fmla="*/ 153732 h 1925874"/>
              <a:gd name="connsiteX5-5793" fmla="*/ 488331 w 1273944"/>
              <a:gd name="connsiteY5-5794" fmla="*/ 226453 h 1925874"/>
              <a:gd name="connsiteX6-5795" fmla="*/ 1167889 w 1273944"/>
              <a:gd name="connsiteY6-5796" fmla="*/ 215852 h 1925874"/>
              <a:gd name="connsiteX7-5797" fmla="*/ 1263501 w 1273944"/>
              <a:gd name="connsiteY7-5798" fmla="*/ 310665 h 1925874"/>
              <a:gd name="connsiteX8-5799" fmla="*/ 1265868 w 1273944"/>
              <a:gd name="connsiteY8-5800" fmla="*/ 1776111 h 1925874"/>
              <a:gd name="connsiteX9-5801" fmla="*/ 1162735 w 1273944"/>
              <a:gd name="connsiteY9-5802" fmla="*/ 1877926 h 1925874"/>
              <a:gd name="connsiteX10-5803" fmla="*/ 429610 w 1273944"/>
              <a:gd name="connsiteY10-5804" fmla="*/ 1878090 h 1925874"/>
              <a:gd name="connsiteX11-5805" fmla="*/ 316526 w 1273944"/>
              <a:gd name="connsiteY11-5806" fmla="*/ 1752193 h 1925874"/>
              <a:gd name="connsiteX12-5807" fmla="*/ 278149 w 1273944"/>
              <a:gd name="connsiteY12-5808" fmla="*/ 1078692 h 1925874"/>
              <a:gd name="connsiteX13-5809" fmla="*/ 34457 w 1273944"/>
              <a:gd name="connsiteY13-5810" fmla="*/ 991752 h 1925874"/>
              <a:gd name="connsiteX14-5811" fmla="*/ 3863 w 1273944"/>
              <a:gd name="connsiteY14-5812" fmla="*/ 914855 h 1925874"/>
              <a:gd name="connsiteX0-5813" fmla="*/ 7669 w 1277750"/>
              <a:gd name="connsiteY0-5814" fmla="*/ 914855 h 1925874"/>
              <a:gd name="connsiteX1-5815" fmla="*/ 8343 w 1277750"/>
              <a:gd name="connsiteY1-5816" fmla="*/ 103538 h 1925874"/>
              <a:gd name="connsiteX2-5817" fmla="*/ 63805 w 1277750"/>
              <a:gd name="connsiteY2-5818" fmla="*/ 8681 h 1925874"/>
              <a:gd name="connsiteX3-5819" fmla="*/ 373364 w 1277750"/>
              <a:gd name="connsiteY3-5820" fmla="*/ 8185 h 1925874"/>
              <a:gd name="connsiteX4-5821" fmla="*/ 428620 w 1277750"/>
              <a:gd name="connsiteY4-5822" fmla="*/ 153732 h 1925874"/>
              <a:gd name="connsiteX5-5823" fmla="*/ 492137 w 1277750"/>
              <a:gd name="connsiteY5-5824" fmla="*/ 226453 h 1925874"/>
              <a:gd name="connsiteX6-5825" fmla="*/ 1171695 w 1277750"/>
              <a:gd name="connsiteY6-5826" fmla="*/ 215852 h 1925874"/>
              <a:gd name="connsiteX7-5827" fmla="*/ 1267307 w 1277750"/>
              <a:gd name="connsiteY7-5828" fmla="*/ 310665 h 1925874"/>
              <a:gd name="connsiteX8-5829" fmla="*/ 1269674 w 1277750"/>
              <a:gd name="connsiteY8-5830" fmla="*/ 1776111 h 1925874"/>
              <a:gd name="connsiteX9-5831" fmla="*/ 1166541 w 1277750"/>
              <a:gd name="connsiteY9-5832" fmla="*/ 1877926 h 1925874"/>
              <a:gd name="connsiteX10-5833" fmla="*/ 433416 w 1277750"/>
              <a:gd name="connsiteY10-5834" fmla="*/ 1878090 h 1925874"/>
              <a:gd name="connsiteX11-5835" fmla="*/ 320332 w 1277750"/>
              <a:gd name="connsiteY11-5836" fmla="*/ 1752193 h 1925874"/>
              <a:gd name="connsiteX12-5837" fmla="*/ 281955 w 1277750"/>
              <a:gd name="connsiteY12-5838" fmla="*/ 1078692 h 1925874"/>
              <a:gd name="connsiteX13-5839" fmla="*/ 79291 w 1277750"/>
              <a:gd name="connsiteY13-5840" fmla="*/ 993372 h 1925874"/>
              <a:gd name="connsiteX14-5841" fmla="*/ 7669 w 1277750"/>
              <a:gd name="connsiteY14-5842" fmla="*/ 914855 h 1925874"/>
              <a:gd name="connsiteX0-5843" fmla="*/ 7669 w 1277750"/>
              <a:gd name="connsiteY0-5844" fmla="*/ 914855 h 1925874"/>
              <a:gd name="connsiteX1-5845" fmla="*/ 8343 w 1277750"/>
              <a:gd name="connsiteY1-5846" fmla="*/ 103538 h 1925874"/>
              <a:gd name="connsiteX2-5847" fmla="*/ 63805 w 1277750"/>
              <a:gd name="connsiteY2-5848" fmla="*/ 8681 h 1925874"/>
              <a:gd name="connsiteX3-5849" fmla="*/ 373364 w 1277750"/>
              <a:gd name="connsiteY3-5850" fmla="*/ 8185 h 1925874"/>
              <a:gd name="connsiteX4-5851" fmla="*/ 428620 w 1277750"/>
              <a:gd name="connsiteY4-5852" fmla="*/ 153732 h 1925874"/>
              <a:gd name="connsiteX5-5853" fmla="*/ 492137 w 1277750"/>
              <a:gd name="connsiteY5-5854" fmla="*/ 226453 h 1925874"/>
              <a:gd name="connsiteX6-5855" fmla="*/ 1171695 w 1277750"/>
              <a:gd name="connsiteY6-5856" fmla="*/ 215852 h 1925874"/>
              <a:gd name="connsiteX7-5857" fmla="*/ 1267307 w 1277750"/>
              <a:gd name="connsiteY7-5858" fmla="*/ 310665 h 1925874"/>
              <a:gd name="connsiteX8-5859" fmla="*/ 1269674 w 1277750"/>
              <a:gd name="connsiteY8-5860" fmla="*/ 1776111 h 1925874"/>
              <a:gd name="connsiteX9-5861" fmla="*/ 1166541 w 1277750"/>
              <a:gd name="connsiteY9-5862" fmla="*/ 1877926 h 1925874"/>
              <a:gd name="connsiteX10-5863" fmla="*/ 433416 w 1277750"/>
              <a:gd name="connsiteY10-5864" fmla="*/ 1878090 h 1925874"/>
              <a:gd name="connsiteX11-5865" fmla="*/ 320332 w 1277750"/>
              <a:gd name="connsiteY11-5866" fmla="*/ 1752193 h 1925874"/>
              <a:gd name="connsiteX12-5867" fmla="*/ 281955 w 1277750"/>
              <a:gd name="connsiteY12-5868" fmla="*/ 1078692 h 1925874"/>
              <a:gd name="connsiteX13-5869" fmla="*/ 79291 w 1277750"/>
              <a:gd name="connsiteY13-5870" fmla="*/ 993372 h 1925874"/>
              <a:gd name="connsiteX14-5871" fmla="*/ 7669 w 1277750"/>
              <a:gd name="connsiteY14-5872" fmla="*/ 914855 h 1925874"/>
              <a:gd name="connsiteX0-5873" fmla="*/ 7669 w 1277750"/>
              <a:gd name="connsiteY0-5874" fmla="*/ 914855 h 1925874"/>
              <a:gd name="connsiteX1-5875" fmla="*/ 8343 w 1277750"/>
              <a:gd name="connsiteY1-5876" fmla="*/ 103538 h 1925874"/>
              <a:gd name="connsiteX2-5877" fmla="*/ 63805 w 1277750"/>
              <a:gd name="connsiteY2-5878" fmla="*/ 8681 h 1925874"/>
              <a:gd name="connsiteX3-5879" fmla="*/ 373364 w 1277750"/>
              <a:gd name="connsiteY3-5880" fmla="*/ 8185 h 1925874"/>
              <a:gd name="connsiteX4-5881" fmla="*/ 428620 w 1277750"/>
              <a:gd name="connsiteY4-5882" fmla="*/ 153732 h 1925874"/>
              <a:gd name="connsiteX5-5883" fmla="*/ 492137 w 1277750"/>
              <a:gd name="connsiteY5-5884" fmla="*/ 226453 h 1925874"/>
              <a:gd name="connsiteX6-5885" fmla="*/ 1171695 w 1277750"/>
              <a:gd name="connsiteY6-5886" fmla="*/ 215852 h 1925874"/>
              <a:gd name="connsiteX7-5887" fmla="*/ 1267307 w 1277750"/>
              <a:gd name="connsiteY7-5888" fmla="*/ 310665 h 1925874"/>
              <a:gd name="connsiteX8-5889" fmla="*/ 1269674 w 1277750"/>
              <a:gd name="connsiteY8-5890" fmla="*/ 1776111 h 1925874"/>
              <a:gd name="connsiteX9-5891" fmla="*/ 1166541 w 1277750"/>
              <a:gd name="connsiteY9-5892" fmla="*/ 1877926 h 1925874"/>
              <a:gd name="connsiteX10-5893" fmla="*/ 433416 w 1277750"/>
              <a:gd name="connsiteY10-5894" fmla="*/ 1878090 h 1925874"/>
              <a:gd name="connsiteX11-5895" fmla="*/ 320332 w 1277750"/>
              <a:gd name="connsiteY11-5896" fmla="*/ 1752193 h 1925874"/>
              <a:gd name="connsiteX12-5897" fmla="*/ 281955 w 1277750"/>
              <a:gd name="connsiteY12-5898" fmla="*/ 1078692 h 1925874"/>
              <a:gd name="connsiteX13-5899" fmla="*/ 79291 w 1277750"/>
              <a:gd name="connsiteY13-5900" fmla="*/ 993372 h 1925874"/>
              <a:gd name="connsiteX14-5901" fmla="*/ 7669 w 1277750"/>
              <a:gd name="connsiteY14-5902" fmla="*/ 914855 h 1925874"/>
              <a:gd name="connsiteX0-5903" fmla="*/ 7669 w 1277750"/>
              <a:gd name="connsiteY0-5904" fmla="*/ 914855 h 1925874"/>
              <a:gd name="connsiteX1-5905" fmla="*/ 8343 w 1277750"/>
              <a:gd name="connsiteY1-5906" fmla="*/ 103538 h 1925874"/>
              <a:gd name="connsiteX2-5907" fmla="*/ 63805 w 1277750"/>
              <a:gd name="connsiteY2-5908" fmla="*/ 8681 h 1925874"/>
              <a:gd name="connsiteX3-5909" fmla="*/ 373364 w 1277750"/>
              <a:gd name="connsiteY3-5910" fmla="*/ 8185 h 1925874"/>
              <a:gd name="connsiteX4-5911" fmla="*/ 428620 w 1277750"/>
              <a:gd name="connsiteY4-5912" fmla="*/ 153732 h 1925874"/>
              <a:gd name="connsiteX5-5913" fmla="*/ 492137 w 1277750"/>
              <a:gd name="connsiteY5-5914" fmla="*/ 226453 h 1925874"/>
              <a:gd name="connsiteX6-5915" fmla="*/ 1171695 w 1277750"/>
              <a:gd name="connsiteY6-5916" fmla="*/ 215852 h 1925874"/>
              <a:gd name="connsiteX7-5917" fmla="*/ 1267307 w 1277750"/>
              <a:gd name="connsiteY7-5918" fmla="*/ 310665 h 1925874"/>
              <a:gd name="connsiteX8-5919" fmla="*/ 1269674 w 1277750"/>
              <a:gd name="connsiteY8-5920" fmla="*/ 1776111 h 1925874"/>
              <a:gd name="connsiteX9-5921" fmla="*/ 1166541 w 1277750"/>
              <a:gd name="connsiteY9-5922" fmla="*/ 1877926 h 1925874"/>
              <a:gd name="connsiteX10-5923" fmla="*/ 433416 w 1277750"/>
              <a:gd name="connsiteY10-5924" fmla="*/ 1878090 h 1925874"/>
              <a:gd name="connsiteX11-5925" fmla="*/ 320332 w 1277750"/>
              <a:gd name="connsiteY11-5926" fmla="*/ 1752193 h 1925874"/>
              <a:gd name="connsiteX12-5927" fmla="*/ 281955 w 1277750"/>
              <a:gd name="connsiteY12-5928" fmla="*/ 1078692 h 1925874"/>
              <a:gd name="connsiteX13-5929" fmla="*/ 208359 w 1277750"/>
              <a:gd name="connsiteY13-5930" fmla="*/ 1033054 h 1925874"/>
              <a:gd name="connsiteX14-5931" fmla="*/ 79291 w 1277750"/>
              <a:gd name="connsiteY14-5932" fmla="*/ 993372 h 1925874"/>
              <a:gd name="connsiteX15-5933" fmla="*/ 7669 w 1277750"/>
              <a:gd name="connsiteY15-5934" fmla="*/ 914855 h 1925874"/>
              <a:gd name="connsiteX0-5935" fmla="*/ 7669 w 1277750"/>
              <a:gd name="connsiteY0-5936" fmla="*/ 914855 h 1925874"/>
              <a:gd name="connsiteX1-5937" fmla="*/ 8343 w 1277750"/>
              <a:gd name="connsiteY1-5938" fmla="*/ 103538 h 1925874"/>
              <a:gd name="connsiteX2-5939" fmla="*/ 63805 w 1277750"/>
              <a:gd name="connsiteY2-5940" fmla="*/ 8681 h 1925874"/>
              <a:gd name="connsiteX3-5941" fmla="*/ 373364 w 1277750"/>
              <a:gd name="connsiteY3-5942" fmla="*/ 8185 h 1925874"/>
              <a:gd name="connsiteX4-5943" fmla="*/ 428620 w 1277750"/>
              <a:gd name="connsiteY4-5944" fmla="*/ 153732 h 1925874"/>
              <a:gd name="connsiteX5-5945" fmla="*/ 492137 w 1277750"/>
              <a:gd name="connsiteY5-5946" fmla="*/ 226453 h 1925874"/>
              <a:gd name="connsiteX6-5947" fmla="*/ 1171695 w 1277750"/>
              <a:gd name="connsiteY6-5948" fmla="*/ 215852 h 1925874"/>
              <a:gd name="connsiteX7-5949" fmla="*/ 1267307 w 1277750"/>
              <a:gd name="connsiteY7-5950" fmla="*/ 310665 h 1925874"/>
              <a:gd name="connsiteX8-5951" fmla="*/ 1269674 w 1277750"/>
              <a:gd name="connsiteY8-5952" fmla="*/ 1776111 h 1925874"/>
              <a:gd name="connsiteX9-5953" fmla="*/ 1166541 w 1277750"/>
              <a:gd name="connsiteY9-5954" fmla="*/ 1877926 h 1925874"/>
              <a:gd name="connsiteX10-5955" fmla="*/ 433416 w 1277750"/>
              <a:gd name="connsiteY10-5956" fmla="*/ 1878090 h 1925874"/>
              <a:gd name="connsiteX11-5957" fmla="*/ 320332 w 1277750"/>
              <a:gd name="connsiteY11-5958" fmla="*/ 1752193 h 1925874"/>
              <a:gd name="connsiteX12-5959" fmla="*/ 281955 w 1277750"/>
              <a:gd name="connsiteY12-5960" fmla="*/ 1078692 h 1925874"/>
              <a:gd name="connsiteX13-5961" fmla="*/ 237421 w 1277750"/>
              <a:gd name="connsiteY13-5962" fmla="*/ 1003900 h 1925874"/>
              <a:gd name="connsiteX14-5963" fmla="*/ 79291 w 1277750"/>
              <a:gd name="connsiteY14-5964" fmla="*/ 993372 h 1925874"/>
              <a:gd name="connsiteX15-5965" fmla="*/ 7669 w 1277750"/>
              <a:gd name="connsiteY15-5966" fmla="*/ 914855 h 1925874"/>
              <a:gd name="connsiteX0-5967" fmla="*/ 7669 w 1277750"/>
              <a:gd name="connsiteY0-5968" fmla="*/ 914855 h 1925874"/>
              <a:gd name="connsiteX1-5969" fmla="*/ 8343 w 1277750"/>
              <a:gd name="connsiteY1-5970" fmla="*/ 103538 h 1925874"/>
              <a:gd name="connsiteX2-5971" fmla="*/ 63805 w 1277750"/>
              <a:gd name="connsiteY2-5972" fmla="*/ 8681 h 1925874"/>
              <a:gd name="connsiteX3-5973" fmla="*/ 373364 w 1277750"/>
              <a:gd name="connsiteY3-5974" fmla="*/ 8185 h 1925874"/>
              <a:gd name="connsiteX4-5975" fmla="*/ 428620 w 1277750"/>
              <a:gd name="connsiteY4-5976" fmla="*/ 153732 h 1925874"/>
              <a:gd name="connsiteX5-5977" fmla="*/ 492137 w 1277750"/>
              <a:gd name="connsiteY5-5978" fmla="*/ 226453 h 1925874"/>
              <a:gd name="connsiteX6-5979" fmla="*/ 1171695 w 1277750"/>
              <a:gd name="connsiteY6-5980" fmla="*/ 215852 h 1925874"/>
              <a:gd name="connsiteX7-5981" fmla="*/ 1267307 w 1277750"/>
              <a:gd name="connsiteY7-5982" fmla="*/ 310665 h 1925874"/>
              <a:gd name="connsiteX8-5983" fmla="*/ 1269674 w 1277750"/>
              <a:gd name="connsiteY8-5984" fmla="*/ 1776111 h 1925874"/>
              <a:gd name="connsiteX9-5985" fmla="*/ 1166541 w 1277750"/>
              <a:gd name="connsiteY9-5986" fmla="*/ 1877926 h 1925874"/>
              <a:gd name="connsiteX10-5987" fmla="*/ 433416 w 1277750"/>
              <a:gd name="connsiteY10-5988" fmla="*/ 1878090 h 1925874"/>
              <a:gd name="connsiteX11-5989" fmla="*/ 320332 w 1277750"/>
              <a:gd name="connsiteY11-5990" fmla="*/ 1752193 h 1925874"/>
              <a:gd name="connsiteX12-5991" fmla="*/ 281955 w 1277750"/>
              <a:gd name="connsiteY12-5992" fmla="*/ 1078692 h 1925874"/>
              <a:gd name="connsiteX13-5993" fmla="*/ 237421 w 1277750"/>
              <a:gd name="connsiteY13-5994" fmla="*/ 1003900 h 1925874"/>
              <a:gd name="connsiteX14-5995" fmla="*/ 79291 w 1277750"/>
              <a:gd name="connsiteY14-5996" fmla="*/ 993372 h 1925874"/>
              <a:gd name="connsiteX15-5997" fmla="*/ 7669 w 1277750"/>
              <a:gd name="connsiteY15-5998" fmla="*/ 914855 h 1925874"/>
              <a:gd name="connsiteX0-5999" fmla="*/ 7669 w 1277750"/>
              <a:gd name="connsiteY0-6000" fmla="*/ 914855 h 1925874"/>
              <a:gd name="connsiteX1-6001" fmla="*/ 8343 w 1277750"/>
              <a:gd name="connsiteY1-6002" fmla="*/ 103538 h 1925874"/>
              <a:gd name="connsiteX2-6003" fmla="*/ 63805 w 1277750"/>
              <a:gd name="connsiteY2-6004" fmla="*/ 8681 h 1925874"/>
              <a:gd name="connsiteX3-6005" fmla="*/ 373364 w 1277750"/>
              <a:gd name="connsiteY3-6006" fmla="*/ 8185 h 1925874"/>
              <a:gd name="connsiteX4-6007" fmla="*/ 428620 w 1277750"/>
              <a:gd name="connsiteY4-6008" fmla="*/ 153732 h 1925874"/>
              <a:gd name="connsiteX5-6009" fmla="*/ 492137 w 1277750"/>
              <a:gd name="connsiteY5-6010" fmla="*/ 226453 h 1925874"/>
              <a:gd name="connsiteX6-6011" fmla="*/ 1171695 w 1277750"/>
              <a:gd name="connsiteY6-6012" fmla="*/ 215852 h 1925874"/>
              <a:gd name="connsiteX7-6013" fmla="*/ 1267307 w 1277750"/>
              <a:gd name="connsiteY7-6014" fmla="*/ 310665 h 1925874"/>
              <a:gd name="connsiteX8-6015" fmla="*/ 1269674 w 1277750"/>
              <a:gd name="connsiteY8-6016" fmla="*/ 1776111 h 1925874"/>
              <a:gd name="connsiteX9-6017" fmla="*/ 1166541 w 1277750"/>
              <a:gd name="connsiteY9-6018" fmla="*/ 1877926 h 1925874"/>
              <a:gd name="connsiteX10-6019" fmla="*/ 433416 w 1277750"/>
              <a:gd name="connsiteY10-6020" fmla="*/ 1878090 h 1925874"/>
              <a:gd name="connsiteX11-6021" fmla="*/ 320332 w 1277750"/>
              <a:gd name="connsiteY11-6022" fmla="*/ 1752193 h 1925874"/>
              <a:gd name="connsiteX12-6023" fmla="*/ 281955 w 1277750"/>
              <a:gd name="connsiteY12-6024" fmla="*/ 1078692 h 1925874"/>
              <a:gd name="connsiteX13-6025" fmla="*/ 216907 w 1277750"/>
              <a:gd name="connsiteY13-6026" fmla="*/ 1003900 h 1925874"/>
              <a:gd name="connsiteX14-6027" fmla="*/ 79291 w 1277750"/>
              <a:gd name="connsiteY14-6028" fmla="*/ 993372 h 1925874"/>
              <a:gd name="connsiteX15-6029" fmla="*/ 7669 w 1277750"/>
              <a:gd name="connsiteY15-6030" fmla="*/ 914855 h 1925874"/>
              <a:gd name="connsiteX0-6031" fmla="*/ 7669 w 1277750"/>
              <a:gd name="connsiteY0-6032" fmla="*/ 914855 h 1925874"/>
              <a:gd name="connsiteX1-6033" fmla="*/ 8343 w 1277750"/>
              <a:gd name="connsiteY1-6034" fmla="*/ 103538 h 1925874"/>
              <a:gd name="connsiteX2-6035" fmla="*/ 63805 w 1277750"/>
              <a:gd name="connsiteY2-6036" fmla="*/ 8681 h 1925874"/>
              <a:gd name="connsiteX3-6037" fmla="*/ 373364 w 1277750"/>
              <a:gd name="connsiteY3-6038" fmla="*/ 8185 h 1925874"/>
              <a:gd name="connsiteX4-6039" fmla="*/ 428620 w 1277750"/>
              <a:gd name="connsiteY4-6040" fmla="*/ 153732 h 1925874"/>
              <a:gd name="connsiteX5-6041" fmla="*/ 492137 w 1277750"/>
              <a:gd name="connsiteY5-6042" fmla="*/ 226453 h 1925874"/>
              <a:gd name="connsiteX6-6043" fmla="*/ 1171695 w 1277750"/>
              <a:gd name="connsiteY6-6044" fmla="*/ 215852 h 1925874"/>
              <a:gd name="connsiteX7-6045" fmla="*/ 1267307 w 1277750"/>
              <a:gd name="connsiteY7-6046" fmla="*/ 310665 h 1925874"/>
              <a:gd name="connsiteX8-6047" fmla="*/ 1269674 w 1277750"/>
              <a:gd name="connsiteY8-6048" fmla="*/ 1776111 h 1925874"/>
              <a:gd name="connsiteX9-6049" fmla="*/ 1166541 w 1277750"/>
              <a:gd name="connsiteY9-6050" fmla="*/ 1877926 h 1925874"/>
              <a:gd name="connsiteX10-6051" fmla="*/ 433416 w 1277750"/>
              <a:gd name="connsiteY10-6052" fmla="*/ 1878090 h 1925874"/>
              <a:gd name="connsiteX11-6053" fmla="*/ 320332 w 1277750"/>
              <a:gd name="connsiteY11-6054" fmla="*/ 1752193 h 1925874"/>
              <a:gd name="connsiteX12-6055" fmla="*/ 281955 w 1277750"/>
              <a:gd name="connsiteY12-6056" fmla="*/ 1078692 h 1925874"/>
              <a:gd name="connsiteX13-6057" fmla="*/ 216907 w 1277750"/>
              <a:gd name="connsiteY13-6058" fmla="*/ 1003900 h 1925874"/>
              <a:gd name="connsiteX14-6059" fmla="*/ 79291 w 1277750"/>
              <a:gd name="connsiteY14-6060" fmla="*/ 993372 h 1925874"/>
              <a:gd name="connsiteX15-6061" fmla="*/ 7669 w 1277750"/>
              <a:gd name="connsiteY15-6062" fmla="*/ 914855 h 1925874"/>
              <a:gd name="connsiteX0-6063" fmla="*/ 7669 w 1277750"/>
              <a:gd name="connsiteY0-6064" fmla="*/ 914855 h 1925874"/>
              <a:gd name="connsiteX1-6065" fmla="*/ 8343 w 1277750"/>
              <a:gd name="connsiteY1-6066" fmla="*/ 103538 h 1925874"/>
              <a:gd name="connsiteX2-6067" fmla="*/ 63805 w 1277750"/>
              <a:gd name="connsiteY2-6068" fmla="*/ 8681 h 1925874"/>
              <a:gd name="connsiteX3-6069" fmla="*/ 373364 w 1277750"/>
              <a:gd name="connsiteY3-6070" fmla="*/ 8185 h 1925874"/>
              <a:gd name="connsiteX4-6071" fmla="*/ 428620 w 1277750"/>
              <a:gd name="connsiteY4-6072" fmla="*/ 153732 h 1925874"/>
              <a:gd name="connsiteX5-6073" fmla="*/ 492137 w 1277750"/>
              <a:gd name="connsiteY5-6074" fmla="*/ 226453 h 1925874"/>
              <a:gd name="connsiteX6-6075" fmla="*/ 1171695 w 1277750"/>
              <a:gd name="connsiteY6-6076" fmla="*/ 215852 h 1925874"/>
              <a:gd name="connsiteX7-6077" fmla="*/ 1267307 w 1277750"/>
              <a:gd name="connsiteY7-6078" fmla="*/ 310665 h 1925874"/>
              <a:gd name="connsiteX8-6079" fmla="*/ 1269674 w 1277750"/>
              <a:gd name="connsiteY8-6080" fmla="*/ 1776111 h 1925874"/>
              <a:gd name="connsiteX9-6081" fmla="*/ 1166541 w 1277750"/>
              <a:gd name="connsiteY9-6082" fmla="*/ 1877926 h 1925874"/>
              <a:gd name="connsiteX10-6083" fmla="*/ 433416 w 1277750"/>
              <a:gd name="connsiteY10-6084" fmla="*/ 1878090 h 1925874"/>
              <a:gd name="connsiteX11-6085" fmla="*/ 320332 w 1277750"/>
              <a:gd name="connsiteY11-6086" fmla="*/ 1752193 h 1925874"/>
              <a:gd name="connsiteX12-6087" fmla="*/ 310675 w 1277750"/>
              <a:gd name="connsiteY12-6088" fmla="*/ 1026214 h 1925874"/>
              <a:gd name="connsiteX13-6089" fmla="*/ 216907 w 1277750"/>
              <a:gd name="connsiteY13-6090" fmla="*/ 1003900 h 1925874"/>
              <a:gd name="connsiteX14-6091" fmla="*/ 79291 w 1277750"/>
              <a:gd name="connsiteY14-6092" fmla="*/ 993372 h 1925874"/>
              <a:gd name="connsiteX15-6093" fmla="*/ 7669 w 1277750"/>
              <a:gd name="connsiteY15-6094" fmla="*/ 914855 h 1925874"/>
              <a:gd name="connsiteX0-6095" fmla="*/ 7669 w 1277750"/>
              <a:gd name="connsiteY0-6096" fmla="*/ 914855 h 1925874"/>
              <a:gd name="connsiteX1-6097" fmla="*/ 8343 w 1277750"/>
              <a:gd name="connsiteY1-6098" fmla="*/ 103538 h 1925874"/>
              <a:gd name="connsiteX2-6099" fmla="*/ 63805 w 1277750"/>
              <a:gd name="connsiteY2-6100" fmla="*/ 8681 h 1925874"/>
              <a:gd name="connsiteX3-6101" fmla="*/ 373364 w 1277750"/>
              <a:gd name="connsiteY3-6102" fmla="*/ 8185 h 1925874"/>
              <a:gd name="connsiteX4-6103" fmla="*/ 428620 w 1277750"/>
              <a:gd name="connsiteY4-6104" fmla="*/ 153732 h 1925874"/>
              <a:gd name="connsiteX5-6105" fmla="*/ 492137 w 1277750"/>
              <a:gd name="connsiteY5-6106" fmla="*/ 226453 h 1925874"/>
              <a:gd name="connsiteX6-6107" fmla="*/ 1171695 w 1277750"/>
              <a:gd name="connsiteY6-6108" fmla="*/ 215852 h 1925874"/>
              <a:gd name="connsiteX7-6109" fmla="*/ 1267307 w 1277750"/>
              <a:gd name="connsiteY7-6110" fmla="*/ 310665 h 1925874"/>
              <a:gd name="connsiteX8-6111" fmla="*/ 1269674 w 1277750"/>
              <a:gd name="connsiteY8-6112" fmla="*/ 1776111 h 1925874"/>
              <a:gd name="connsiteX9-6113" fmla="*/ 1166541 w 1277750"/>
              <a:gd name="connsiteY9-6114" fmla="*/ 1877926 h 1925874"/>
              <a:gd name="connsiteX10-6115" fmla="*/ 433416 w 1277750"/>
              <a:gd name="connsiteY10-6116" fmla="*/ 1878090 h 1925874"/>
              <a:gd name="connsiteX11-6117" fmla="*/ 320332 w 1277750"/>
              <a:gd name="connsiteY11-6118" fmla="*/ 1752193 h 1925874"/>
              <a:gd name="connsiteX12-6119" fmla="*/ 310675 w 1277750"/>
              <a:gd name="connsiteY12-6120" fmla="*/ 1026214 h 1925874"/>
              <a:gd name="connsiteX13-6121" fmla="*/ 216907 w 1277750"/>
              <a:gd name="connsiteY13-6122" fmla="*/ 1003900 h 1925874"/>
              <a:gd name="connsiteX14-6123" fmla="*/ 79291 w 1277750"/>
              <a:gd name="connsiteY14-6124" fmla="*/ 993372 h 1925874"/>
              <a:gd name="connsiteX15-6125" fmla="*/ 7669 w 1277750"/>
              <a:gd name="connsiteY15-6126" fmla="*/ 914855 h 1925874"/>
              <a:gd name="connsiteX0-6127" fmla="*/ 7669 w 1277750"/>
              <a:gd name="connsiteY0-6128" fmla="*/ 914855 h 1925874"/>
              <a:gd name="connsiteX1-6129" fmla="*/ 8343 w 1277750"/>
              <a:gd name="connsiteY1-6130" fmla="*/ 103538 h 1925874"/>
              <a:gd name="connsiteX2-6131" fmla="*/ 63805 w 1277750"/>
              <a:gd name="connsiteY2-6132" fmla="*/ 8681 h 1925874"/>
              <a:gd name="connsiteX3-6133" fmla="*/ 373364 w 1277750"/>
              <a:gd name="connsiteY3-6134" fmla="*/ 8185 h 1925874"/>
              <a:gd name="connsiteX4-6135" fmla="*/ 428620 w 1277750"/>
              <a:gd name="connsiteY4-6136" fmla="*/ 153732 h 1925874"/>
              <a:gd name="connsiteX5-6137" fmla="*/ 492137 w 1277750"/>
              <a:gd name="connsiteY5-6138" fmla="*/ 226453 h 1925874"/>
              <a:gd name="connsiteX6-6139" fmla="*/ 1171695 w 1277750"/>
              <a:gd name="connsiteY6-6140" fmla="*/ 215852 h 1925874"/>
              <a:gd name="connsiteX7-6141" fmla="*/ 1267307 w 1277750"/>
              <a:gd name="connsiteY7-6142" fmla="*/ 310665 h 1925874"/>
              <a:gd name="connsiteX8-6143" fmla="*/ 1269674 w 1277750"/>
              <a:gd name="connsiteY8-6144" fmla="*/ 1776111 h 1925874"/>
              <a:gd name="connsiteX9-6145" fmla="*/ 1166541 w 1277750"/>
              <a:gd name="connsiteY9-6146" fmla="*/ 1877926 h 1925874"/>
              <a:gd name="connsiteX10-6147" fmla="*/ 433416 w 1277750"/>
              <a:gd name="connsiteY10-6148" fmla="*/ 1878090 h 1925874"/>
              <a:gd name="connsiteX11-6149" fmla="*/ 320332 w 1277750"/>
              <a:gd name="connsiteY11-6150" fmla="*/ 1752193 h 1925874"/>
              <a:gd name="connsiteX12-6151" fmla="*/ 310675 w 1277750"/>
              <a:gd name="connsiteY12-6152" fmla="*/ 1026214 h 1925874"/>
              <a:gd name="connsiteX13-6153" fmla="*/ 216907 w 1277750"/>
              <a:gd name="connsiteY13-6154" fmla="*/ 1003900 h 1925874"/>
              <a:gd name="connsiteX14-6155" fmla="*/ 79291 w 1277750"/>
              <a:gd name="connsiteY14-6156" fmla="*/ 993372 h 1925874"/>
              <a:gd name="connsiteX15-6157" fmla="*/ 7669 w 1277750"/>
              <a:gd name="connsiteY15-6158" fmla="*/ 914855 h 1925874"/>
              <a:gd name="connsiteX0-6159" fmla="*/ 7669 w 1277750"/>
              <a:gd name="connsiteY0-6160" fmla="*/ 914855 h 1925874"/>
              <a:gd name="connsiteX1-6161" fmla="*/ 8343 w 1277750"/>
              <a:gd name="connsiteY1-6162" fmla="*/ 103538 h 1925874"/>
              <a:gd name="connsiteX2-6163" fmla="*/ 63805 w 1277750"/>
              <a:gd name="connsiteY2-6164" fmla="*/ 8681 h 1925874"/>
              <a:gd name="connsiteX3-6165" fmla="*/ 373364 w 1277750"/>
              <a:gd name="connsiteY3-6166" fmla="*/ 8185 h 1925874"/>
              <a:gd name="connsiteX4-6167" fmla="*/ 428620 w 1277750"/>
              <a:gd name="connsiteY4-6168" fmla="*/ 153732 h 1925874"/>
              <a:gd name="connsiteX5-6169" fmla="*/ 492137 w 1277750"/>
              <a:gd name="connsiteY5-6170" fmla="*/ 226453 h 1925874"/>
              <a:gd name="connsiteX6-6171" fmla="*/ 1171695 w 1277750"/>
              <a:gd name="connsiteY6-6172" fmla="*/ 215852 h 1925874"/>
              <a:gd name="connsiteX7-6173" fmla="*/ 1267307 w 1277750"/>
              <a:gd name="connsiteY7-6174" fmla="*/ 310665 h 1925874"/>
              <a:gd name="connsiteX8-6175" fmla="*/ 1269674 w 1277750"/>
              <a:gd name="connsiteY8-6176" fmla="*/ 1776111 h 1925874"/>
              <a:gd name="connsiteX9-6177" fmla="*/ 1166541 w 1277750"/>
              <a:gd name="connsiteY9-6178" fmla="*/ 1877926 h 1925874"/>
              <a:gd name="connsiteX10-6179" fmla="*/ 433416 w 1277750"/>
              <a:gd name="connsiteY10-6180" fmla="*/ 1878090 h 1925874"/>
              <a:gd name="connsiteX11-6181" fmla="*/ 320332 w 1277750"/>
              <a:gd name="connsiteY11-6182" fmla="*/ 1752193 h 1925874"/>
              <a:gd name="connsiteX12-6183" fmla="*/ 314778 w 1277750"/>
              <a:gd name="connsiteY12-6184" fmla="*/ 1070917 h 1925874"/>
              <a:gd name="connsiteX13-6185" fmla="*/ 216907 w 1277750"/>
              <a:gd name="connsiteY13-6186" fmla="*/ 1003900 h 1925874"/>
              <a:gd name="connsiteX14-6187" fmla="*/ 79291 w 1277750"/>
              <a:gd name="connsiteY14-6188" fmla="*/ 993372 h 1925874"/>
              <a:gd name="connsiteX15-6189" fmla="*/ 7669 w 1277750"/>
              <a:gd name="connsiteY15-6190" fmla="*/ 914855 h 1925874"/>
              <a:gd name="connsiteX0-6191" fmla="*/ 7669 w 1277750"/>
              <a:gd name="connsiteY0-6192" fmla="*/ 914855 h 1925874"/>
              <a:gd name="connsiteX1-6193" fmla="*/ 8343 w 1277750"/>
              <a:gd name="connsiteY1-6194" fmla="*/ 103538 h 1925874"/>
              <a:gd name="connsiteX2-6195" fmla="*/ 63805 w 1277750"/>
              <a:gd name="connsiteY2-6196" fmla="*/ 8681 h 1925874"/>
              <a:gd name="connsiteX3-6197" fmla="*/ 373364 w 1277750"/>
              <a:gd name="connsiteY3-6198" fmla="*/ 8185 h 1925874"/>
              <a:gd name="connsiteX4-6199" fmla="*/ 428620 w 1277750"/>
              <a:gd name="connsiteY4-6200" fmla="*/ 153732 h 1925874"/>
              <a:gd name="connsiteX5-6201" fmla="*/ 492137 w 1277750"/>
              <a:gd name="connsiteY5-6202" fmla="*/ 226453 h 1925874"/>
              <a:gd name="connsiteX6-6203" fmla="*/ 1171695 w 1277750"/>
              <a:gd name="connsiteY6-6204" fmla="*/ 215852 h 1925874"/>
              <a:gd name="connsiteX7-6205" fmla="*/ 1267307 w 1277750"/>
              <a:gd name="connsiteY7-6206" fmla="*/ 310665 h 1925874"/>
              <a:gd name="connsiteX8-6207" fmla="*/ 1269674 w 1277750"/>
              <a:gd name="connsiteY8-6208" fmla="*/ 1776111 h 1925874"/>
              <a:gd name="connsiteX9-6209" fmla="*/ 1166541 w 1277750"/>
              <a:gd name="connsiteY9-6210" fmla="*/ 1877926 h 1925874"/>
              <a:gd name="connsiteX10-6211" fmla="*/ 433416 w 1277750"/>
              <a:gd name="connsiteY10-6212" fmla="*/ 1878090 h 1925874"/>
              <a:gd name="connsiteX11-6213" fmla="*/ 320332 w 1277750"/>
              <a:gd name="connsiteY11-6214" fmla="*/ 1752193 h 1925874"/>
              <a:gd name="connsiteX12-6215" fmla="*/ 314778 w 1277750"/>
              <a:gd name="connsiteY12-6216" fmla="*/ 1070917 h 1925874"/>
              <a:gd name="connsiteX13-6217" fmla="*/ 216907 w 1277750"/>
              <a:gd name="connsiteY13-6218" fmla="*/ 1003900 h 1925874"/>
              <a:gd name="connsiteX14-6219" fmla="*/ 79291 w 1277750"/>
              <a:gd name="connsiteY14-6220" fmla="*/ 993372 h 1925874"/>
              <a:gd name="connsiteX15-6221" fmla="*/ 7669 w 1277750"/>
              <a:gd name="connsiteY15-6222" fmla="*/ 914855 h 1925874"/>
              <a:gd name="connsiteX0-6223" fmla="*/ 7669 w 1277750"/>
              <a:gd name="connsiteY0-6224" fmla="*/ 914855 h 1925874"/>
              <a:gd name="connsiteX1-6225" fmla="*/ 8343 w 1277750"/>
              <a:gd name="connsiteY1-6226" fmla="*/ 103538 h 1925874"/>
              <a:gd name="connsiteX2-6227" fmla="*/ 63805 w 1277750"/>
              <a:gd name="connsiteY2-6228" fmla="*/ 8681 h 1925874"/>
              <a:gd name="connsiteX3-6229" fmla="*/ 373364 w 1277750"/>
              <a:gd name="connsiteY3-6230" fmla="*/ 8185 h 1925874"/>
              <a:gd name="connsiteX4-6231" fmla="*/ 428620 w 1277750"/>
              <a:gd name="connsiteY4-6232" fmla="*/ 153732 h 1925874"/>
              <a:gd name="connsiteX5-6233" fmla="*/ 492137 w 1277750"/>
              <a:gd name="connsiteY5-6234" fmla="*/ 226453 h 1925874"/>
              <a:gd name="connsiteX6-6235" fmla="*/ 1171695 w 1277750"/>
              <a:gd name="connsiteY6-6236" fmla="*/ 215852 h 1925874"/>
              <a:gd name="connsiteX7-6237" fmla="*/ 1267307 w 1277750"/>
              <a:gd name="connsiteY7-6238" fmla="*/ 310665 h 1925874"/>
              <a:gd name="connsiteX8-6239" fmla="*/ 1269674 w 1277750"/>
              <a:gd name="connsiteY8-6240" fmla="*/ 1776111 h 1925874"/>
              <a:gd name="connsiteX9-6241" fmla="*/ 1166541 w 1277750"/>
              <a:gd name="connsiteY9-6242" fmla="*/ 1877926 h 1925874"/>
              <a:gd name="connsiteX10-6243" fmla="*/ 433416 w 1277750"/>
              <a:gd name="connsiteY10-6244" fmla="*/ 1878090 h 1925874"/>
              <a:gd name="connsiteX11-6245" fmla="*/ 320332 w 1277750"/>
              <a:gd name="connsiteY11-6246" fmla="*/ 1752193 h 1925874"/>
              <a:gd name="connsiteX12-6247" fmla="*/ 314778 w 1277750"/>
              <a:gd name="connsiteY12-6248" fmla="*/ 1070917 h 1925874"/>
              <a:gd name="connsiteX13-6249" fmla="*/ 216907 w 1277750"/>
              <a:gd name="connsiteY13-6250" fmla="*/ 1003900 h 1925874"/>
              <a:gd name="connsiteX14-6251" fmla="*/ 79291 w 1277750"/>
              <a:gd name="connsiteY14-6252" fmla="*/ 993372 h 1925874"/>
              <a:gd name="connsiteX15-6253" fmla="*/ 7669 w 1277750"/>
              <a:gd name="connsiteY15-6254" fmla="*/ 914855 h 1925874"/>
              <a:gd name="connsiteX0-6255" fmla="*/ 7669 w 1277750"/>
              <a:gd name="connsiteY0-6256" fmla="*/ 914855 h 1925874"/>
              <a:gd name="connsiteX1-6257" fmla="*/ 8343 w 1277750"/>
              <a:gd name="connsiteY1-6258" fmla="*/ 103538 h 1925874"/>
              <a:gd name="connsiteX2-6259" fmla="*/ 63805 w 1277750"/>
              <a:gd name="connsiteY2-6260" fmla="*/ 8681 h 1925874"/>
              <a:gd name="connsiteX3-6261" fmla="*/ 373364 w 1277750"/>
              <a:gd name="connsiteY3-6262" fmla="*/ 8185 h 1925874"/>
              <a:gd name="connsiteX4-6263" fmla="*/ 428620 w 1277750"/>
              <a:gd name="connsiteY4-6264" fmla="*/ 153732 h 1925874"/>
              <a:gd name="connsiteX5-6265" fmla="*/ 492137 w 1277750"/>
              <a:gd name="connsiteY5-6266" fmla="*/ 226453 h 1925874"/>
              <a:gd name="connsiteX6-6267" fmla="*/ 1171695 w 1277750"/>
              <a:gd name="connsiteY6-6268" fmla="*/ 215852 h 1925874"/>
              <a:gd name="connsiteX7-6269" fmla="*/ 1267307 w 1277750"/>
              <a:gd name="connsiteY7-6270" fmla="*/ 310665 h 1925874"/>
              <a:gd name="connsiteX8-6271" fmla="*/ 1269674 w 1277750"/>
              <a:gd name="connsiteY8-6272" fmla="*/ 1776111 h 1925874"/>
              <a:gd name="connsiteX9-6273" fmla="*/ 1166541 w 1277750"/>
              <a:gd name="connsiteY9-6274" fmla="*/ 1877926 h 1925874"/>
              <a:gd name="connsiteX10-6275" fmla="*/ 433416 w 1277750"/>
              <a:gd name="connsiteY10-6276" fmla="*/ 1878090 h 1925874"/>
              <a:gd name="connsiteX11-6277" fmla="*/ 320332 w 1277750"/>
              <a:gd name="connsiteY11-6278" fmla="*/ 1752193 h 1925874"/>
              <a:gd name="connsiteX12-6279" fmla="*/ 314778 w 1277750"/>
              <a:gd name="connsiteY12-6280" fmla="*/ 1070917 h 1925874"/>
              <a:gd name="connsiteX13-6281" fmla="*/ 216907 w 1277750"/>
              <a:gd name="connsiteY13-6282" fmla="*/ 1003900 h 1925874"/>
              <a:gd name="connsiteX14-6283" fmla="*/ 79291 w 1277750"/>
              <a:gd name="connsiteY14-6284" fmla="*/ 993372 h 1925874"/>
              <a:gd name="connsiteX15-6285" fmla="*/ 7669 w 1277750"/>
              <a:gd name="connsiteY15-6286" fmla="*/ 914855 h 1925874"/>
              <a:gd name="connsiteX0-6287" fmla="*/ 7669 w 1277750"/>
              <a:gd name="connsiteY0-6288" fmla="*/ 914855 h 1925874"/>
              <a:gd name="connsiteX1-6289" fmla="*/ 8343 w 1277750"/>
              <a:gd name="connsiteY1-6290" fmla="*/ 103538 h 1925874"/>
              <a:gd name="connsiteX2-6291" fmla="*/ 63805 w 1277750"/>
              <a:gd name="connsiteY2-6292" fmla="*/ 8681 h 1925874"/>
              <a:gd name="connsiteX3-6293" fmla="*/ 373364 w 1277750"/>
              <a:gd name="connsiteY3-6294" fmla="*/ 8185 h 1925874"/>
              <a:gd name="connsiteX4-6295" fmla="*/ 428620 w 1277750"/>
              <a:gd name="connsiteY4-6296" fmla="*/ 153732 h 1925874"/>
              <a:gd name="connsiteX5-6297" fmla="*/ 492137 w 1277750"/>
              <a:gd name="connsiteY5-6298" fmla="*/ 226453 h 1925874"/>
              <a:gd name="connsiteX6-6299" fmla="*/ 1171695 w 1277750"/>
              <a:gd name="connsiteY6-6300" fmla="*/ 215852 h 1925874"/>
              <a:gd name="connsiteX7-6301" fmla="*/ 1267307 w 1277750"/>
              <a:gd name="connsiteY7-6302" fmla="*/ 310665 h 1925874"/>
              <a:gd name="connsiteX8-6303" fmla="*/ 1269674 w 1277750"/>
              <a:gd name="connsiteY8-6304" fmla="*/ 1776111 h 1925874"/>
              <a:gd name="connsiteX9-6305" fmla="*/ 1166541 w 1277750"/>
              <a:gd name="connsiteY9-6306" fmla="*/ 1877926 h 1925874"/>
              <a:gd name="connsiteX10-6307" fmla="*/ 433416 w 1277750"/>
              <a:gd name="connsiteY10-6308" fmla="*/ 1878090 h 1925874"/>
              <a:gd name="connsiteX11-6309" fmla="*/ 320332 w 1277750"/>
              <a:gd name="connsiteY11-6310" fmla="*/ 1752193 h 1925874"/>
              <a:gd name="connsiteX12-6311" fmla="*/ 314778 w 1277750"/>
              <a:gd name="connsiteY12-6312" fmla="*/ 1070917 h 1925874"/>
              <a:gd name="connsiteX13-6313" fmla="*/ 216907 w 1277750"/>
              <a:gd name="connsiteY13-6314" fmla="*/ 1003900 h 1925874"/>
              <a:gd name="connsiteX14-6315" fmla="*/ 79291 w 1277750"/>
              <a:gd name="connsiteY14-6316" fmla="*/ 999041 h 1925874"/>
              <a:gd name="connsiteX15-6317" fmla="*/ 7669 w 1277750"/>
              <a:gd name="connsiteY15-6318" fmla="*/ 914855 h 1925874"/>
              <a:gd name="connsiteX0-6319" fmla="*/ 7669 w 1277750"/>
              <a:gd name="connsiteY0-6320" fmla="*/ 914855 h 1925874"/>
              <a:gd name="connsiteX1-6321" fmla="*/ 8343 w 1277750"/>
              <a:gd name="connsiteY1-6322" fmla="*/ 103538 h 1925874"/>
              <a:gd name="connsiteX2-6323" fmla="*/ 63805 w 1277750"/>
              <a:gd name="connsiteY2-6324" fmla="*/ 8681 h 1925874"/>
              <a:gd name="connsiteX3-6325" fmla="*/ 373364 w 1277750"/>
              <a:gd name="connsiteY3-6326" fmla="*/ 8185 h 1925874"/>
              <a:gd name="connsiteX4-6327" fmla="*/ 428620 w 1277750"/>
              <a:gd name="connsiteY4-6328" fmla="*/ 153732 h 1925874"/>
              <a:gd name="connsiteX5-6329" fmla="*/ 492137 w 1277750"/>
              <a:gd name="connsiteY5-6330" fmla="*/ 226453 h 1925874"/>
              <a:gd name="connsiteX6-6331" fmla="*/ 1171695 w 1277750"/>
              <a:gd name="connsiteY6-6332" fmla="*/ 215852 h 1925874"/>
              <a:gd name="connsiteX7-6333" fmla="*/ 1267307 w 1277750"/>
              <a:gd name="connsiteY7-6334" fmla="*/ 310665 h 1925874"/>
              <a:gd name="connsiteX8-6335" fmla="*/ 1269674 w 1277750"/>
              <a:gd name="connsiteY8-6336" fmla="*/ 1776111 h 1925874"/>
              <a:gd name="connsiteX9-6337" fmla="*/ 1166541 w 1277750"/>
              <a:gd name="connsiteY9-6338" fmla="*/ 1877926 h 1925874"/>
              <a:gd name="connsiteX10-6339" fmla="*/ 433416 w 1277750"/>
              <a:gd name="connsiteY10-6340" fmla="*/ 1878090 h 1925874"/>
              <a:gd name="connsiteX11-6341" fmla="*/ 320332 w 1277750"/>
              <a:gd name="connsiteY11-6342" fmla="*/ 1752193 h 1925874"/>
              <a:gd name="connsiteX12-6343" fmla="*/ 314778 w 1277750"/>
              <a:gd name="connsiteY12-6344" fmla="*/ 1070917 h 1925874"/>
              <a:gd name="connsiteX13-6345" fmla="*/ 216907 w 1277750"/>
              <a:gd name="connsiteY13-6346" fmla="*/ 1003900 h 1925874"/>
              <a:gd name="connsiteX14-6347" fmla="*/ 79291 w 1277750"/>
              <a:gd name="connsiteY14-6348" fmla="*/ 999041 h 1925874"/>
              <a:gd name="connsiteX15-6349" fmla="*/ 7669 w 1277750"/>
              <a:gd name="connsiteY15-6350" fmla="*/ 914855 h 1925874"/>
              <a:gd name="connsiteX0-6351" fmla="*/ 6743 w 1276824"/>
              <a:gd name="connsiteY0-6352" fmla="*/ 914855 h 1925874"/>
              <a:gd name="connsiteX1-6353" fmla="*/ 7417 w 1276824"/>
              <a:gd name="connsiteY1-6354" fmla="*/ 103538 h 1925874"/>
              <a:gd name="connsiteX2-6355" fmla="*/ 62879 w 1276824"/>
              <a:gd name="connsiteY2-6356" fmla="*/ 8681 h 1925874"/>
              <a:gd name="connsiteX3-6357" fmla="*/ 372438 w 1276824"/>
              <a:gd name="connsiteY3-6358" fmla="*/ 8185 h 1925874"/>
              <a:gd name="connsiteX4-6359" fmla="*/ 427694 w 1276824"/>
              <a:gd name="connsiteY4-6360" fmla="*/ 153732 h 1925874"/>
              <a:gd name="connsiteX5-6361" fmla="*/ 491211 w 1276824"/>
              <a:gd name="connsiteY5-6362" fmla="*/ 226453 h 1925874"/>
              <a:gd name="connsiteX6-6363" fmla="*/ 1170769 w 1276824"/>
              <a:gd name="connsiteY6-6364" fmla="*/ 215852 h 1925874"/>
              <a:gd name="connsiteX7-6365" fmla="*/ 1266381 w 1276824"/>
              <a:gd name="connsiteY7-6366" fmla="*/ 310665 h 1925874"/>
              <a:gd name="connsiteX8-6367" fmla="*/ 1268748 w 1276824"/>
              <a:gd name="connsiteY8-6368" fmla="*/ 1776111 h 1925874"/>
              <a:gd name="connsiteX9-6369" fmla="*/ 1165615 w 1276824"/>
              <a:gd name="connsiteY9-6370" fmla="*/ 1877926 h 1925874"/>
              <a:gd name="connsiteX10-6371" fmla="*/ 432490 w 1276824"/>
              <a:gd name="connsiteY10-6372" fmla="*/ 1878090 h 1925874"/>
              <a:gd name="connsiteX11-6373" fmla="*/ 319406 w 1276824"/>
              <a:gd name="connsiteY11-6374" fmla="*/ 1752193 h 1925874"/>
              <a:gd name="connsiteX12-6375" fmla="*/ 313852 w 1276824"/>
              <a:gd name="connsiteY12-6376" fmla="*/ 1070917 h 1925874"/>
              <a:gd name="connsiteX13-6377" fmla="*/ 215981 w 1276824"/>
              <a:gd name="connsiteY13-6378" fmla="*/ 1003900 h 1925874"/>
              <a:gd name="connsiteX14-6379" fmla="*/ 78365 w 1276824"/>
              <a:gd name="connsiteY14-6380" fmla="*/ 999041 h 1925874"/>
              <a:gd name="connsiteX15-6381" fmla="*/ 6743 w 1276824"/>
              <a:gd name="connsiteY15-6382" fmla="*/ 914855 h 1925874"/>
              <a:gd name="connsiteX0-6383" fmla="*/ 4371 w 1274452"/>
              <a:gd name="connsiteY0-6384" fmla="*/ 914855 h 1925874"/>
              <a:gd name="connsiteX1-6385" fmla="*/ 5045 w 1274452"/>
              <a:gd name="connsiteY1-6386" fmla="*/ 103538 h 1925874"/>
              <a:gd name="connsiteX2-6387" fmla="*/ 60507 w 1274452"/>
              <a:gd name="connsiteY2-6388" fmla="*/ 8681 h 1925874"/>
              <a:gd name="connsiteX3-6389" fmla="*/ 370066 w 1274452"/>
              <a:gd name="connsiteY3-6390" fmla="*/ 8185 h 1925874"/>
              <a:gd name="connsiteX4-6391" fmla="*/ 425322 w 1274452"/>
              <a:gd name="connsiteY4-6392" fmla="*/ 153732 h 1925874"/>
              <a:gd name="connsiteX5-6393" fmla="*/ 488839 w 1274452"/>
              <a:gd name="connsiteY5-6394" fmla="*/ 226453 h 1925874"/>
              <a:gd name="connsiteX6-6395" fmla="*/ 1168397 w 1274452"/>
              <a:gd name="connsiteY6-6396" fmla="*/ 215852 h 1925874"/>
              <a:gd name="connsiteX7-6397" fmla="*/ 1264009 w 1274452"/>
              <a:gd name="connsiteY7-6398" fmla="*/ 310665 h 1925874"/>
              <a:gd name="connsiteX8-6399" fmla="*/ 1266376 w 1274452"/>
              <a:gd name="connsiteY8-6400" fmla="*/ 1776111 h 1925874"/>
              <a:gd name="connsiteX9-6401" fmla="*/ 1163243 w 1274452"/>
              <a:gd name="connsiteY9-6402" fmla="*/ 1877926 h 1925874"/>
              <a:gd name="connsiteX10-6403" fmla="*/ 430118 w 1274452"/>
              <a:gd name="connsiteY10-6404" fmla="*/ 1878090 h 1925874"/>
              <a:gd name="connsiteX11-6405" fmla="*/ 317034 w 1274452"/>
              <a:gd name="connsiteY11-6406" fmla="*/ 1752193 h 1925874"/>
              <a:gd name="connsiteX12-6407" fmla="*/ 311480 w 1274452"/>
              <a:gd name="connsiteY12-6408" fmla="*/ 1070917 h 1925874"/>
              <a:gd name="connsiteX13-6409" fmla="*/ 213609 w 1274452"/>
              <a:gd name="connsiteY13-6410" fmla="*/ 1003900 h 1925874"/>
              <a:gd name="connsiteX14-6411" fmla="*/ 75993 w 1274452"/>
              <a:gd name="connsiteY14-6412" fmla="*/ 999041 h 1925874"/>
              <a:gd name="connsiteX15-6413" fmla="*/ 4371 w 1274452"/>
              <a:gd name="connsiteY15-6414" fmla="*/ 914855 h 1925874"/>
              <a:gd name="connsiteX0-6415" fmla="*/ 7669 w 1277750"/>
              <a:gd name="connsiteY0-6416" fmla="*/ 914855 h 1925874"/>
              <a:gd name="connsiteX1-6417" fmla="*/ 8343 w 1277750"/>
              <a:gd name="connsiteY1-6418" fmla="*/ 103538 h 1925874"/>
              <a:gd name="connsiteX2-6419" fmla="*/ 63805 w 1277750"/>
              <a:gd name="connsiteY2-6420" fmla="*/ 8681 h 1925874"/>
              <a:gd name="connsiteX3-6421" fmla="*/ 373364 w 1277750"/>
              <a:gd name="connsiteY3-6422" fmla="*/ 8185 h 1925874"/>
              <a:gd name="connsiteX4-6423" fmla="*/ 428620 w 1277750"/>
              <a:gd name="connsiteY4-6424" fmla="*/ 153732 h 1925874"/>
              <a:gd name="connsiteX5-6425" fmla="*/ 492137 w 1277750"/>
              <a:gd name="connsiteY5-6426" fmla="*/ 226453 h 1925874"/>
              <a:gd name="connsiteX6-6427" fmla="*/ 1171695 w 1277750"/>
              <a:gd name="connsiteY6-6428" fmla="*/ 215852 h 1925874"/>
              <a:gd name="connsiteX7-6429" fmla="*/ 1267307 w 1277750"/>
              <a:gd name="connsiteY7-6430" fmla="*/ 310665 h 1925874"/>
              <a:gd name="connsiteX8-6431" fmla="*/ 1269674 w 1277750"/>
              <a:gd name="connsiteY8-6432" fmla="*/ 1776111 h 1925874"/>
              <a:gd name="connsiteX9-6433" fmla="*/ 1166541 w 1277750"/>
              <a:gd name="connsiteY9-6434" fmla="*/ 1877926 h 1925874"/>
              <a:gd name="connsiteX10-6435" fmla="*/ 433416 w 1277750"/>
              <a:gd name="connsiteY10-6436" fmla="*/ 1878090 h 1925874"/>
              <a:gd name="connsiteX11-6437" fmla="*/ 320332 w 1277750"/>
              <a:gd name="connsiteY11-6438" fmla="*/ 1752193 h 1925874"/>
              <a:gd name="connsiteX12-6439" fmla="*/ 314778 w 1277750"/>
              <a:gd name="connsiteY12-6440" fmla="*/ 1070917 h 1925874"/>
              <a:gd name="connsiteX13-6441" fmla="*/ 216907 w 1277750"/>
              <a:gd name="connsiteY13-6442" fmla="*/ 1003900 h 1925874"/>
              <a:gd name="connsiteX14-6443" fmla="*/ 79291 w 1277750"/>
              <a:gd name="connsiteY14-6444" fmla="*/ 1003090 h 1925874"/>
              <a:gd name="connsiteX15-6445" fmla="*/ 7669 w 1277750"/>
              <a:gd name="connsiteY15-6446" fmla="*/ 914855 h 1925874"/>
              <a:gd name="connsiteX0-6447" fmla="*/ 7669 w 1277750"/>
              <a:gd name="connsiteY0-6448" fmla="*/ 914855 h 1925874"/>
              <a:gd name="connsiteX1-6449" fmla="*/ 8343 w 1277750"/>
              <a:gd name="connsiteY1-6450" fmla="*/ 103538 h 1925874"/>
              <a:gd name="connsiteX2-6451" fmla="*/ 63805 w 1277750"/>
              <a:gd name="connsiteY2-6452" fmla="*/ 8681 h 1925874"/>
              <a:gd name="connsiteX3-6453" fmla="*/ 373364 w 1277750"/>
              <a:gd name="connsiteY3-6454" fmla="*/ 8185 h 1925874"/>
              <a:gd name="connsiteX4-6455" fmla="*/ 428620 w 1277750"/>
              <a:gd name="connsiteY4-6456" fmla="*/ 153732 h 1925874"/>
              <a:gd name="connsiteX5-6457" fmla="*/ 492137 w 1277750"/>
              <a:gd name="connsiteY5-6458" fmla="*/ 226453 h 1925874"/>
              <a:gd name="connsiteX6-6459" fmla="*/ 1171695 w 1277750"/>
              <a:gd name="connsiteY6-6460" fmla="*/ 215852 h 1925874"/>
              <a:gd name="connsiteX7-6461" fmla="*/ 1267307 w 1277750"/>
              <a:gd name="connsiteY7-6462" fmla="*/ 310665 h 1925874"/>
              <a:gd name="connsiteX8-6463" fmla="*/ 1269674 w 1277750"/>
              <a:gd name="connsiteY8-6464" fmla="*/ 1776111 h 1925874"/>
              <a:gd name="connsiteX9-6465" fmla="*/ 1166541 w 1277750"/>
              <a:gd name="connsiteY9-6466" fmla="*/ 1877926 h 1925874"/>
              <a:gd name="connsiteX10-6467" fmla="*/ 433416 w 1277750"/>
              <a:gd name="connsiteY10-6468" fmla="*/ 1878090 h 1925874"/>
              <a:gd name="connsiteX11-6469" fmla="*/ 320332 w 1277750"/>
              <a:gd name="connsiteY11-6470" fmla="*/ 1752193 h 1925874"/>
              <a:gd name="connsiteX12-6471" fmla="*/ 314778 w 1277750"/>
              <a:gd name="connsiteY12-6472" fmla="*/ 1070917 h 1925874"/>
              <a:gd name="connsiteX13-6473" fmla="*/ 216907 w 1277750"/>
              <a:gd name="connsiteY13-6474" fmla="*/ 1003900 h 1925874"/>
              <a:gd name="connsiteX14-6475" fmla="*/ 79291 w 1277750"/>
              <a:gd name="connsiteY14-6476" fmla="*/ 1003090 h 1925874"/>
              <a:gd name="connsiteX15-6477" fmla="*/ 7669 w 1277750"/>
              <a:gd name="connsiteY15-6478" fmla="*/ 914855 h 1925874"/>
              <a:gd name="connsiteX0-6479" fmla="*/ 5441 w 1275522"/>
              <a:gd name="connsiteY0-6480" fmla="*/ 914855 h 1925874"/>
              <a:gd name="connsiteX1-6481" fmla="*/ 6115 w 1275522"/>
              <a:gd name="connsiteY1-6482" fmla="*/ 103538 h 1925874"/>
              <a:gd name="connsiteX2-6483" fmla="*/ 61577 w 1275522"/>
              <a:gd name="connsiteY2-6484" fmla="*/ 8681 h 1925874"/>
              <a:gd name="connsiteX3-6485" fmla="*/ 371136 w 1275522"/>
              <a:gd name="connsiteY3-6486" fmla="*/ 8185 h 1925874"/>
              <a:gd name="connsiteX4-6487" fmla="*/ 426392 w 1275522"/>
              <a:gd name="connsiteY4-6488" fmla="*/ 153732 h 1925874"/>
              <a:gd name="connsiteX5-6489" fmla="*/ 489909 w 1275522"/>
              <a:gd name="connsiteY5-6490" fmla="*/ 226453 h 1925874"/>
              <a:gd name="connsiteX6-6491" fmla="*/ 1169467 w 1275522"/>
              <a:gd name="connsiteY6-6492" fmla="*/ 215852 h 1925874"/>
              <a:gd name="connsiteX7-6493" fmla="*/ 1265079 w 1275522"/>
              <a:gd name="connsiteY7-6494" fmla="*/ 310665 h 1925874"/>
              <a:gd name="connsiteX8-6495" fmla="*/ 1267446 w 1275522"/>
              <a:gd name="connsiteY8-6496" fmla="*/ 1776111 h 1925874"/>
              <a:gd name="connsiteX9-6497" fmla="*/ 1164313 w 1275522"/>
              <a:gd name="connsiteY9-6498" fmla="*/ 1877926 h 1925874"/>
              <a:gd name="connsiteX10-6499" fmla="*/ 431188 w 1275522"/>
              <a:gd name="connsiteY10-6500" fmla="*/ 1878090 h 1925874"/>
              <a:gd name="connsiteX11-6501" fmla="*/ 318104 w 1275522"/>
              <a:gd name="connsiteY11-6502" fmla="*/ 1752193 h 1925874"/>
              <a:gd name="connsiteX12-6503" fmla="*/ 312550 w 1275522"/>
              <a:gd name="connsiteY12-6504" fmla="*/ 1070917 h 1925874"/>
              <a:gd name="connsiteX13-6505" fmla="*/ 214679 w 1275522"/>
              <a:gd name="connsiteY13-6506" fmla="*/ 1003900 h 1925874"/>
              <a:gd name="connsiteX14-6507" fmla="*/ 77063 w 1275522"/>
              <a:gd name="connsiteY14-6508" fmla="*/ 1003090 h 1925874"/>
              <a:gd name="connsiteX15-6509" fmla="*/ 5441 w 1275522"/>
              <a:gd name="connsiteY15-6510" fmla="*/ 914855 h 1925874"/>
              <a:gd name="connsiteX0-6511" fmla="*/ 3878 w 1273959"/>
              <a:gd name="connsiteY0-6512" fmla="*/ 914855 h 1925874"/>
              <a:gd name="connsiteX1-6513" fmla="*/ 4552 w 1273959"/>
              <a:gd name="connsiteY1-6514" fmla="*/ 103538 h 1925874"/>
              <a:gd name="connsiteX2-6515" fmla="*/ 60014 w 1273959"/>
              <a:gd name="connsiteY2-6516" fmla="*/ 8681 h 1925874"/>
              <a:gd name="connsiteX3-6517" fmla="*/ 369573 w 1273959"/>
              <a:gd name="connsiteY3-6518" fmla="*/ 8185 h 1925874"/>
              <a:gd name="connsiteX4-6519" fmla="*/ 424829 w 1273959"/>
              <a:gd name="connsiteY4-6520" fmla="*/ 153732 h 1925874"/>
              <a:gd name="connsiteX5-6521" fmla="*/ 488346 w 1273959"/>
              <a:gd name="connsiteY5-6522" fmla="*/ 226453 h 1925874"/>
              <a:gd name="connsiteX6-6523" fmla="*/ 1167904 w 1273959"/>
              <a:gd name="connsiteY6-6524" fmla="*/ 215852 h 1925874"/>
              <a:gd name="connsiteX7-6525" fmla="*/ 1263516 w 1273959"/>
              <a:gd name="connsiteY7-6526" fmla="*/ 310665 h 1925874"/>
              <a:gd name="connsiteX8-6527" fmla="*/ 1265883 w 1273959"/>
              <a:gd name="connsiteY8-6528" fmla="*/ 1776111 h 1925874"/>
              <a:gd name="connsiteX9-6529" fmla="*/ 1162750 w 1273959"/>
              <a:gd name="connsiteY9-6530" fmla="*/ 1877926 h 1925874"/>
              <a:gd name="connsiteX10-6531" fmla="*/ 429625 w 1273959"/>
              <a:gd name="connsiteY10-6532" fmla="*/ 1878090 h 1925874"/>
              <a:gd name="connsiteX11-6533" fmla="*/ 316541 w 1273959"/>
              <a:gd name="connsiteY11-6534" fmla="*/ 1752193 h 1925874"/>
              <a:gd name="connsiteX12-6535" fmla="*/ 310987 w 1273959"/>
              <a:gd name="connsiteY12-6536" fmla="*/ 1070917 h 1925874"/>
              <a:gd name="connsiteX13-6537" fmla="*/ 213116 w 1273959"/>
              <a:gd name="connsiteY13-6538" fmla="*/ 1003900 h 1925874"/>
              <a:gd name="connsiteX14-6539" fmla="*/ 75500 w 1273959"/>
              <a:gd name="connsiteY14-6540" fmla="*/ 1003090 h 1925874"/>
              <a:gd name="connsiteX15-6541" fmla="*/ 3878 w 1273959"/>
              <a:gd name="connsiteY15-6542" fmla="*/ 914855 h 1925874"/>
              <a:gd name="connsiteX0-6543" fmla="*/ 3878 w 1273959"/>
              <a:gd name="connsiteY0-6544" fmla="*/ 914855 h 1925874"/>
              <a:gd name="connsiteX1-6545" fmla="*/ 4552 w 1273959"/>
              <a:gd name="connsiteY1-6546" fmla="*/ 103538 h 1925874"/>
              <a:gd name="connsiteX2-6547" fmla="*/ 60014 w 1273959"/>
              <a:gd name="connsiteY2-6548" fmla="*/ 8681 h 1925874"/>
              <a:gd name="connsiteX3-6549" fmla="*/ 369573 w 1273959"/>
              <a:gd name="connsiteY3-6550" fmla="*/ 8185 h 1925874"/>
              <a:gd name="connsiteX4-6551" fmla="*/ 424829 w 1273959"/>
              <a:gd name="connsiteY4-6552" fmla="*/ 153732 h 1925874"/>
              <a:gd name="connsiteX5-6553" fmla="*/ 488346 w 1273959"/>
              <a:gd name="connsiteY5-6554" fmla="*/ 226453 h 1925874"/>
              <a:gd name="connsiteX6-6555" fmla="*/ 1167904 w 1273959"/>
              <a:gd name="connsiteY6-6556" fmla="*/ 215852 h 1925874"/>
              <a:gd name="connsiteX7-6557" fmla="*/ 1263516 w 1273959"/>
              <a:gd name="connsiteY7-6558" fmla="*/ 310665 h 1925874"/>
              <a:gd name="connsiteX8-6559" fmla="*/ 1265883 w 1273959"/>
              <a:gd name="connsiteY8-6560" fmla="*/ 1776111 h 1925874"/>
              <a:gd name="connsiteX9-6561" fmla="*/ 1162750 w 1273959"/>
              <a:gd name="connsiteY9-6562" fmla="*/ 1877926 h 1925874"/>
              <a:gd name="connsiteX10-6563" fmla="*/ 429625 w 1273959"/>
              <a:gd name="connsiteY10-6564" fmla="*/ 1878090 h 1925874"/>
              <a:gd name="connsiteX11-6565" fmla="*/ 316541 w 1273959"/>
              <a:gd name="connsiteY11-6566" fmla="*/ 1752193 h 1925874"/>
              <a:gd name="connsiteX12-6567" fmla="*/ 310987 w 1273959"/>
              <a:gd name="connsiteY12-6568" fmla="*/ 1070917 h 1925874"/>
              <a:gd name="connsiteX13-6569" fmla="*/ 213116 w 1273959"/>
              <a:gd name="connsiteY13-6570" fmla="*/ 1003900 h 1925874"/>
              <a:gd name="connsiteX14-6571" fmla="*/ 75500 w 1273959"/>
              <a:gd name="connsiteY14-6572" fmla="*/ 1003090 h 1925874"/>
              <a:gd name="connsiteX15-6573" fmla="*/ 3878 w 1273959"/>
              <a:gd name="connsiteY15-6574" fmla="*/ 914855 h 1925874"/>
              <a:gd name="connsiteX0-6575" fmla="*/ 6525 w 1276606"/>
              <a:gd name="connsiteY0-6576" fmla="*/ 914855 h 1925874"/>
              <a:gd name="connsiteX1-6577" fmla="*/ 7199 w 1276606"/>
              <a:gd name="connsiteY1-6578" fmla="*/ 103538 h 1925874"/>
              <a:gd name="connsiteX2-6579" fmla="*/ 98561 w 1276606"/>
              <a:gd name="connsiteY2-6580" fmla="*/ 8681 h 1925874"/>
              <a:gd name="connsiteX3-6581" fmla="*/ 372220 w 1276606"/>
              <a:gd name="connsiteY3-6582" fmla="*/ 8185 h 1925874"/>
              <a:gd name="connsiteX4-6583" fmla="*/ 427476 w 1276606"/>
              <a:gd name="connsiteY4-6584" fmla="*/ 153732 h 1925874"/>
              <a:gd name="connsiteX5-6585" fmla="*/ 490993 w 1276606"/>
              <a:gd name="connsiteY5-6586" fmla="*/ 226453 h 1925874"/>
              <a:gd name="connsiteX6-6587" fmla="*/ 1170551 w 1276606"/>
              <a:gd name="connsiteY6-6588" fmla="*/ 215852 h 1925874"/>
              <a:gd name="connsiteX7-6589" fmla="*/ 1266163 w 1276606"/>
              <a:gd name="connsiteY7-6590" fmla="*/ 310665 h 1925874"/>
              <a:gd name="connsiteX8-6591" fmla="*/ 1268530 w 1276606"/>
              <a:gd name="connsiteY8-6592" fmla="*/ 1776111 h 1925874"/>
              <a:gd name="connsiteX9-6593" fmla="*/ 1165397 w 1276606"/>
              <a:gd name="connsiteY9-6594" fmla="*/ 1877926 h 1925874"/>
              <a:gd name="connsiteX10-6595" fmla="*/ 432272 w 1276606"/>
              <a:gd name="connsiteY10-6596" fmla="*/ 1878090 h 1925874"/>
              <a:gd name="connsiteX11-6597" fmla="*/ 319188 w 1276606"/>
              <a:gd name="connsiteY11-6598" fmla="*/ 1752193 h 1925874"/>
              <a:gd name="connsiteX12-6599" fmla="*/ 313634 w 1276606"/>
              <a:gd name="connsiteY12-6600" fmla="*/ 1070917 h 1925874"/>
              <a:gd name="connsiteX13-6601" fmla="*/ 215763 w 1276606"/>
              <a:gd name="connsiteY13-6602" fmla="*/ 1003900 h 1925874"/>
              <a:gd name="connsiteX14-6603" fmla="*/ 78147 w 1276606"/>
              <a:gd name="connsiteY14-6604" fmla="*/ 1003090 h 1925874"/>
              <a:gd name="connsiteX15-6605" fmla="*/ 6525 w 1276606"/>
              <a:gd name="connsiteY15-6606" fmla="*/ 914855 h 1925874"/>
              <a:gd name="connsiteX0-6607" fmla="*/ 6525 w 1276606"/>
              <a:gd name="connsiteY0-6608" fmla="*/ 913843 h 1924862"/>
              <a:gd name="connsiteX1-6609" fmla="*/ 7199 w 1276606"/>
              <a:gd name="connsiteY1-6610" fmla="*/ 102526 h 1924862"/>
              <a:gd name="connsiteX2-6611" fmla="*/ 98561 w 1276606"/>
              <a:gd name="connsiteY2-6612" fmla="*/ 7669 h 1924862"/>
              <a:gd name="connsiteX3-6613" fmla="*/ 372220 w 1276606"/>
              <a:gd name="connsiteY3-6614" fmla="*/ 7173 h 1924862"/>
              <a:gd name="connsiteX4-6615" fmla="*/ 427476 w 1276606"/>
              <a:gd name="connsiteY4-6616" fmla="*/ 152720 h 1924862"/>
              <a:gd name="connsiteX5-6617" fmla="*/ 490993 w 1276606"/>
              <a:gd name="connsiteY5-6618" fmla="*/ 225441 h 1924862"/>
              <a:gd name="connsiteX6-6619" fmla="*/ 1170551 w 1276606"/>
              <a:gd name="connsiteY6-6620" fmla="*/ 214840 h 1924862"/>
              <a:gd name="connsiteX7-6621" fmla="*/ 1266163 w 1276606"/>
              <a:gd name="connsiteY7-6622" fmla="*/ 309653 h 1924862"/>
              <a:gd name="connsiteX8-6623" fmla="*/ 1268530 w 1276606"/>
              <a:gd name="connsiteY8-6624" fmla="*/ 1775099 h 1924862"/>
              <a:gd name="connsiteX9-6625" fmla="*/ 1165397 w 1276606"/>
              <a:gd name="connsiteY9-6626" fmla="*/ 1876914 h 1924862"/>
              <a:gd name="connsiteX10-6627" fmla="*/ 432272 w 1276606"/>
              <a:gd name="connsiteY10-6628" fmla="*/ 1877078 h 1924862"/>
              <a:gd name="connsiteX11-6629" fmla="*/ 319188 w 1276606"/>
              <a:gd name="connsiteY11-6630" fmla="*/ 1751181 h 1924862"/>
              <a:gd name="connsiteX12-6631" fmla="*/ 313634 w 1276606"/>
              <a:gd name="connsiteY12-6632" fmla="*/ 1069905 h 1924862"/>
              <a:gd name="connsiteX13-6633" fmla="*/ 215763 w 1276606"/>
              <a:gd name="connsiteY13-6634" fmla="*/ 1002888 h 1924862"/>
              <a:gd name="connsiteX14-6635" fmla="*/ 78147 w 1276606"/>
              <a:gd name="connsiteY14-6636" fmla="*/ 1002078 h 1924862"/>
              <a:gd name="connsiteX15-6637" fmla="*/ 6525 w 1276606"/>
              <a:gd name="connsiteY15-6638" fmla="*/ 913843 h 1924862"/>
              <a:gd name="connsiteX0-6639" fmla="*/ 6525 w 1276606"/>
              <a:gd name="connsiteY0-6640" fmla="*/ 915466 h 1926485"/>
              <a:gd name="connsiteX1-6641" fmla="*/ 7199 w 1276606"/>
              <a:gd name="connsiteY1-6642" fmla="*/ 104149 h 1926485"/>
              <a:gd name="connsiteX2-6643" fmla="*/ 98561 w 1276606"/>
              <a:gd name="connsiteY2-6644" fmla="*/ 9292 h 1926485"/>
              <a:gd name="connsiteX3-6645" fmla="*/ 372220 w 1276606"/>
              <a:gd name="connsiteY3-6646" fmla="*/ 8796 h 1926485"/>
              <a:gd name="connsiteX4-6647" fmla="*/ 427476 w 1276606"/>
              <a:gd name="connsiteY4-6648" fmla="*/ 154343 h 1926485"/>
              <a:gd name="connsiteX5-6649" fmla="*/ 490993 w 1276606"/>
              <a:gd name="connsiteY5-6650" fmla="*/ 227064 h 1926485"/>
              <a:gd name="connsiteX6-6651" fmla="*/ 1170551 w 1276606"/>
              <a:gd name="connsiteY6-6652" fmla="*/ 216463 h 1926485"/>
              <a:gd name="connsiteX7-6653" fmla="*/ 1266163 w 1276606"/>
              <a:gd name="connsiteY7-6654" fmla="*/ 311276 h 1926485"/>
              <a:gd name="connsiteX8-6655" fmla="*/ 1268530 w 1276606"/>
              <a:gd name="connsiteY8-6656" fmla="*/ 1776722 h 1926485"/>
              <a:gd name="connsiteX9-6657" fmla="*/ 1165397 w 1276606"/>
              <a:gd name="connsiteY9-6658" fmla="*/ 1878537 h 1926485"/>
              <a:gd name="connsiteX10-6659" fmla="*/ 432272 w 1276606"/>
              <a:gd name="connsiteY10-6660" fmla="*/ 1878701 h 1926485"/>
              <a:gd name="connsiteX11-6661" fmla="*/ 319188 w 1276606"/>
              <a:gd name="connsiteY11-6662" fmla="*/ 1752804 h 1926485"/>
              <a:gd name="connsiteX12-6663" fmla="*/ 313634 w 1276606"/>
              <a:gd name="connsiteY12-6664" fmla="*/ 1071528 h 1926485"/>
              <a:gd name="connsiteX13-6665" fmla="*/ 215763 w 1276606"/>
              <a:gd name="connsiteY13-6666" fmla="*/ 1004511 h 1926485"/>
              <a:gd name="connsiteX14-6667" fmla="*/ 78147 w 1276606"/>
              <a:gd name="connsiteY14-6668" fmla="*/ 1003701 h 1926485"/>
              <a:gd name="connsiteX15-6669" fmla="*/ 6525 w 1276606"/>
              <a:gd name="connsiteY15-6670" fmla="*/ 915466 h 1926485"/>
              <a:gd name="connsiteX0-6671" fmla="*/ 1640 w 1271721"/>
              <a:gd name="connsiteY0-6672" fmla="*/ 907920 h 1918939"/>
              <a:gd name="connsiteX1-6673" fmla="*/ 2314 w 1271721"/>
              <a:gd name="connsiteY1-6674" fmla="*/ 96603 h 1918939"/>
              <a:gd name="connsiteX2-6675" fmla="*/ 93676 w 1271721"/>
              <a:gd name="connsiteY2-6676" fmla="*/ 1746 h 1918939"/>
              <a:gd name="connsiteX3-6677" fmla="*/ 367335 w 1271721"/>
              <a:gd name="connsiteY3-6678" fmla="*/ 1250 h 1918939"/>
              <a:gd name="connsiteX4-6679" fmla="*/ 422591 w 1271721"/>
              <a:gd name="connsiteY4-6680" fmla="*/ 146797 h 1918939"/>
              <a:gd name="connsiteX5-6681" fmla="*/ 486108 w 1271721"/>
              <a:gd name="connsiteY5-6682" fmla="*/ 219518 h 1918939"/>
              <a:gd name="connsiteX6-6683" fmla="*/ 1165666 w 1271721"/>
              <a:gd name="connsiteY6-6684" fmla="*/ 208917 h 1918939"/>
              <a:gd name="connsiteX7-6685" fmla="*/ 1261278 w 1271721"/>
              <a:gd name="connsiteY7-6686" fmla="*/ 303730 h 1918939"/>
              <a:gd name="connsiteX8-6687" fmla="*/ 1263645 w 1271721"/>
              <a:gd name="connsiteY8-6688" fmla="*/ 1769176 h 1918939"/>
              <a:gd name="connsiteX9-6689" fmla="*/ 1160512 w 1271721"/>
              <a:gd name="connsiteY9-6690" fmla="*/ 1870991 h 1918939"/>
              <a:gd name="connsiteX10-6691" fmla="*/ 427387 w 1271721"/>
              <a:gd name="connsiteY10-6692" fmla="*/ 1871155 h 1918939"/>
              <a:gd name="connsiteX11-6693" fmla="*/ 314303 w 1271721"/>
              <a:gd name="connsiteY11-6694" fmla="*/ 1745258 h 1918939"/>
              <a:gd name="connsiteX12-6695" fmla="*/ 308749 w 1271721"/>
              <a:gd name="connsiteY12-6696" fmla="*/ 1063982 h 1918939"/>
              <a:gd name="connsiteX13-6697" fmla="*/ 210878 w 1271721"/>
              <a:gd name="connsiteY13-6698" fmla="*/ 996965 h 1918939"/>
              <a:gd name="connsiteX14-6699" fmla="*/ 73262 w 1271721"/>
              <a:gd name="connsiteY14-6700" fmla="*/ 996155 h 1918939"/>
              <a:gd name="connsiteX15-6701" fmla="*/ 1640 w 1271721"/>
              <a:gd name="connsiteY15-6702" fmla="*/ 907920 h 1918939"/>
              <a:gd name="connsiteX0-6703" fmla="*/ 186 w 1270267"/>
              <a:gd name="connsiteY0-6704" fmla="*/ 907920 h 1918939"/>
              <a:gd name="connsiteX1-6705" fmla="*/ 860 w 1270267"/>
              <a:gd name="connsiteY1-6706" fmla="*/ 96603 h 1918939"/>
              <a:gd name="connsiteX2-6707" fmla="*/ 92222 w 1270267"/>
              <a:gd name="connsiteY2-6708" fmla="*/ 1746 h 1918939"/>
              <a:gd name="connsiteX3-6709" fmla="*/ 365881 w 1270267"/>
              <a:gd name="connsiteY3-6710" fmla="*/ 1250 h 1918939"/>
              <a:gd name="connsiteX4-6711" fmla="*/ 421137 w 1270267"/>
              <a:gd name="connsiteY4-6712" fmla="*/ 146797 h 1918939"/>
              <a:gd name="connsiteX5-6713" fmla="*/ 484654 w 1270267"/>
              <a:gd name="connsiteY5-6714" fmla="*/ 219518 h 1918939"/>
              <a:gd name="connsiteX6-6715" fmla="*/ 1164212 w 1270267"/>
              <a:gd name="connsiteY6-6716" fmla="*/ 208917 h 1918939"/>
              <a:gd name="connsiteX7-6717" fmla="*/ 1259824 w 1270267"/>
              <a:gd name="connsiteY7-6718" fmla="*/ 303730 h 1918939"/>
              <a:gd name="connsiteX8-6719" fmla="*/ 1262191 w 1270267"/>
              <a:gd name="connsiteY8-6720" fmla="*/ 1769176 h 1918939"/>
              <a:gd name="connsiteX9-6721" fmla="*/ 1159058 w 1270267"/>
              <a:gd name="connsiteY9-6722" fmla="*/ 1870991 h 1918939"/>
              <a:gd name="connsiteX10-6723" fmla="*/ 425933 w 1270267"/>
              <a:gd name="connsiteY10-6724" fmla="*/ 1871155 h 1918939"/>
              <a:gd name="connsiteX11-6725" fmla="*/ 312849 w 1270267"/>
              <a:gd name="connsiteY11-6726" fmla="*/ 1745258 h 1918939"/>
              <a:gd name="connsiteX12-6727" fmla="*/ 307295 w 1270267"/>
              <a:gd name="connsiteY12-6728" fmla="*/ 1063982 h 1918939"/>
              <a:gd name="connsiteX13-6729" fmla="*/ 209424 w 1270267"/>
              <a:gd name="connsiteY13-6730" fmla="*/ 996965 h 1918939"/>
              <a:gd name="connsiteX14-6731" fmla="*/ 71808 w 1270267"/>
              <a:gd name="connsiteY14-6732" fmla="*/ 996155 h 1918939"/>
              <a:gd name="connsiteX15-6733" fmla="*/ 186 w 1270267"/>
              <a:gd name="connsiteY15-6734" fmla="*/ 907920 h 1918939"/>
              <a:gd name="connsiteX0-6735" fmla="*/ 186 w 1285431"/>
              <a:gd name="connsiteY0-6736" fmla="*/ 907920 h 1871155"/>
              <a:gd name="connsiteX1-6737" fmla="*/ 860 w 1285431"/>
              <a:gd name="connsiteY1-6738" fmla="*/ 96603 h 1871155"/>
              <a:gd name="connsiteX2-6739" fmla="*/ 92222 w 1285431"/>
              <a:gd name="connsiteY2-6740" fmla="*/ 1746 h 1871155"/>
              <a:gd name="connsiteX3-6741" fmla="*/ 365881 w 1285431"/>
              <a:gd name="connsiteY3-6742" fmla="*/ 1250 h 1871155"/>
              <a:gd name="connsiteX4-6743" fmla="*/ 421137 w 1285431"/>
              <a:gd name="connsiteY4-6744" fmla="*/ 146797 h 1871155"/>
              <a:gd name="connsiteX5-6745" fmla="*/ 484654 w 1285431"/>
              <a:gd name="connsiteY5-6746" fmla="*/ 219518 h 1871155"/>
              <a:gd name="connsiteX6-6747" fmla="*/ 1164212 w 1285431"/>
              <a:gd name="connsiteY6-6748" fmla="*/ 208917 h 1871155"/>
              <a:gd name="connsiteX7-6749" fmla="*/ 1259824 w 1285431"/>
              <a:gd name="connsiteY7-6750" fmla="*/ 303730 h 1871155"/>
              <a:gd name="connsiteX8-6751" fmla="*/ 1262191 w 1285431"/>
              <a:gd name="connsiteY8-6752" fmla="*/ 1769176 h 1871155"/>
              <a:gd name="connsiteX9-6753" fmla="*/ 1159058 w 1285431"/>
              <a:gd name="connsiteY9-6754" fmla="*/ 1870991 h 1871155"/>
              <a:gd name="connsiteX10-6755" fmla="*/ 425933 w 1285431"/>
              <a:gd name="connsiteY10-6756" fmla="*/ 1871155 h 1871155"/>
              <a:gd name="connsiteX11-6757" fmla="*/ 312849 w 1285431"/>
              <a:gd name="connsiteY11-6758" fmla="*/ 1745258 h 1871155"/>
              <a:gd name="connsiteX12-6759" fmla="*/ 307295 w 1285431"/>
              <a:gd name="connsiteY12-6760" fmla="*/ 1063982 h 1871155"/>
              <a:gd name="connsiteX13-6761" fmla="*/ 209424 w 1285431"/>
              <a:gd name="connsiteY13-6762" fmla="*/ 996965 h 1871155"/>
              <a:gd name="connsiteX14-6763" fmla="*/ 71808 w 1285431"/>
              <a:gd name="connsiteY14-6764" fmla="*/ 996155 h 1871155"/>
              <a:gd name="connsiteX15-6765" fmla="*/ 186 w 1285431"/>
              <a:gd name="connsiteY15-6766" fmla="*/ 907920 h 1871155"/>
              <a:gd name="connsiteX0-6767" fmla="*/ 186 w 1263901"/>
              <a:gd name="connsiteY0-6768" fmla="*/ 907920 h 1871155"/>
              <a:gd name="connsiteX1-6769" fmla="*/ 860 w 1263901"/>
              <a:gd name="connsiteY1-6770" fmla="*/ 96603 h 1871155"/>
              <a:gd name="connsiteX2-6771" fmla="*/ 92222 w 1263901"/>
              <a:gd name="connsiteY2-6772" fmla="*/ 1746 h 1871155"/>
              <a:gd name="connsiteX3-6773" fmla="*/ 365881 w 1263901"/>
              <a:gd name="connsiteY3-6774" fmla="*/ 1250 h 1871155"/>
              <a:gd name="connsiteX4-6775" fmla="*/ 421137 w 1263901"/>
              <a:gd name="connsiteY4-6776" fmla="*/ 146797 h 1871155"/>
              <a:gd name="connsiteX5-6777" fmla="*/ 484654 w 1263901"/>
              <a:gd name="connsiteY5-6778" fmla="*/ 219518 h 1871155"/>
              <a:gd name="connsiteX6-6779" fmla="*/ 1164212 w 1263901"/>
              <a:gd name="connsiteY6-6780" fmla="*/ 208917 h 1871155"/>
              <a:gd name="connsiteX7-6781" fmla="*/ 1259824 w 1263901"/>
              <a:gd name="connsiteY7-6782" fmla="*/ 303730 h 1871155"/>
              <a:gd name="connsiteX8-6783" fmla="*/ 1262191 w 1263901"/>
              <a:gd name="connsiteY8-6784" fmla="*/ 1769176 h 1871155"/>
              <a:gd name="connsiteX9-6785" fmla="*/ 1159058 w 1263901"/>
              <a:gd name="connsiteY9-6786" fmla="*/ 1870991 h 1871155"/>
              <a:gd name="connsiteX10-6787" fmla="*/ 425933 w 1263901"/>
              <a:gd name="connsiteY10-6788" fmla="*/ 1871155 h 1871155"/>
              <a:gd name="connsiteX11-6789" fmla="*/ 312849 w 1263901"/>
              <a:gd name="connsiteY11-6790" fmla="*/ 1745258 h 1871155"/>
              <a:gd name="connsiteX12-6791" fmla="*/ 307295 w 1263901"/>
              <a:gd name="connsiteY12-6792" fmla="*/ 1063982 h 1871155"/>
              <a:gd name="connsiteX13-6793" fmla="*/ 209424 w 1263901"/>
              <a:gd name="connsiteY13-6794" fmla="*/ 996965 h 1871155"/>
              <a:gd name="connsiteX14-6795" fmla="*/ 71808 w 1263901"/>
              <a:gd name="connsiteY14-6796" fmla="*/ 996155 h 1871155"/>
              <a:gd name="connsiteX15-6797" fmla="*/ 186 w 1263901"/>
              <a:gd name="connsiteY15-6798" fmla="*/ 907920 h 1871155"/>
              <a:gd name="connsiteX0-6799" fmla="*/ 186 w 1263901"/>
              <a:gd name="connsiteY0-6800" fmla="*/ 907920 h 1874516"/>
              <a:gd name="connsiteX1-6801" fmla="*/ 860 w 1263901"/>
              <a:gd name="connsiteY1-6802" fmla="*/ 96603 h 1874516"/>
              <a:gd name="connsiteX2-6803" fmla="*/ 92222 w 1263901"/>
              <a:gd name="connsiteY2-6804" fmla="*/ 1746 h 1874516"/>
              <a:gd name="connsiteX3-6805" fmla="*/ 365881 w 1263901"/>
              <a:gd name="connsiteY3-6806" fmla="*/ 1250 h 1874516"/>
              <a:gd name="connsiteX4-6807" fmla="*/ 421137 w 1263901"/>
              <a:gd name="connsiteY4-6808" fmla="*/ 146797 h 1874516"/>
              <a:gd name="connsiteX5-6809" fmla="*/ 484654 w 1263901"/>
              <a:gd name="connsiteY5-6810" fmla="*/ 219518 h 1874516"/>
              <a:gd name="connsiteX6-6811" fmla="*/ 1164212 w 1263901"/>
              <a:gd name="connsiteY6-6812" fmla="*/ 208917 h 1874516"/>
              <a:gd name="connsiteX7-6813" fmla="*/ 1259824 w 1263901"/>
              <a:gd name="connsiteY7-6814" fmla="*/ 303730 h 1874516"/>
              <a:gd name="connsiteX8-6815" fmla="*/ 1262191 w 1263901"/>
              <a:gd name="connsiteY8-6816" fmla="*/ 1769176 h 1874516"/>
              <a:gd name="connsiteX9-6817" fmla="*/ 1159058 w 1263901"/>
              <a:gd name="connsiteY9-6818" fmla="*/ 1870991 h 1874516"/>
              <a:gd name="connsiteX10-6819" fmla="*/ 425933 w 1263901"/>
              <a:gd name="connsiteY10-6820" fmla="*/ 1871155 h 1874516"/>
              <a:gd name="connsiteX11-6821" fmla="*/ 309430 w 1263901"/>
              <a:gd name="connsiteY11-6822" fmla="*/ 1776842 h 1874516"/>
              <a:gd name="connsiteX12-6823" fmla="*/ 307295 w 1263901"/>
              <a:gd name="connsiteY12-6824" fmla="*/ 1063982 h 1874516"/>
              <a:gd name="connsiteX13-6825" fmla="*/ 209424 w 1263901"/>
              <a:gd name="connsiteY13-6826" fmla="*/ 996965 h 1874516"/>
              <a:gd name="connsiteX14-6827" fmla="*/ 71808 w 1263901"/>
              <a:gd name="connsiteY14-6828" fmla="*/ 996155 h 1874516"/>
              <a:gd name="connsiteX15-6829" fmla="*/ 186 w 1263901"/>
              <a:gd name="connsiteY15-6830" fmla="*/ 907920 h 1874516"/>
              <a:gd name="connsiteX0-6831" fmla="*/ 186 w 1263901"/>
              <a:gd name="connsiteY0-6832" fmla="*/ 907920 h 1874888"/>
              <a:gd name="connsiteX1-6833" fmla="*/ 860 w 1263901"/>
              <a:gd name="connsiteY1-6834" fmla="*/ 96603 h 1874888"/>
              <a:gd name="connsiteX2-6835" fmla="*/ 92222 w 1263901"/>
              <a:gd name="connsiteY2-6836" fmla="*/ 1746 h 1874888"/>
              <a:gd name="connsiteX3-6837" fmla="*/ 365881 w 1263901"/>
              <a:gd name="connsiteY3-6838" fmla="*/ 1250 h 1874888"/>
              <a:gd name="connsiteX4-6839" fmla="*/ 421137 w 1263901"/>
              <a:gd name="connsiteY4-6840" fmla="*/ 146797 h 1874888"/>
              <a:gd name="connsiteX5-6841" fmla="*/ 484654 w 1263901"/>
              <a:gd name="connsiteY5-6842" fmla="*/ 219518 h 1874888"/>
              <a:gd name="connsiteX6-6843" fmla="*/ 1164212 w 1263901"/>
              <a:gd name="connsiteY6-6844" fmla="*/ 208917 h 1874888"/>
              <a:gd name="connsiteX7-6845" fmla="*/ 1259824 w 1263901"/>
              <a:gd name="connsiteY7-6846" fmla="*/ 303730 h 1874888"/>
              <a:gd name="connsiteX8-6847" fmla="*/ 1262191 w 1263901"/>
              <a:gd name="connsiteY8-6848" fmla="*/ 1769176 h 1874888"/>
              <a:gd name="connsiteX9-6849" fmla="*/ 1159058 w 1263901"/>
              <a:gd name="connsiteY9-6850" fmla="*/ 1870991 h 1874888"/>
              <a:gd name="connsiteX10-6851" fmla="*/ 425933 w 1263901"/>
              <a:gd name="connsiteY10-6852" fmla="*/ 1871155 h 1874888"/>
              <a:gd name="connsiteX11-6853" fmla="*/ 309430 w 1263901"/>
              <a:gd name="connsiteY11-6854" fmla="*/ 1776842 h 1874888"/>
              <a:gd name="connsiteX12-6855" fmla="*/ 307295 w 1263901"/>
              <a:gd name="connsiteY12-6856" fmla="*/ 1063982 h 1874888"/>
              <a:gd name="connsiteX13-6857" fmla="*/ 209424 w 1263901"/>
              <a:gd name="connsiteY13-6858" fmla="*/ 996965 h 1874888"/>
              <a:gd name="connsiteX14-6859" fmla="*/ 71808 w 1263901"/>
              <a:gd name="connsiteY14-6860" fmla="*/ 996155 h 1874888"/>
              <a:gd name="connsiteX15-6861" fmla="*/ 186 w 1263901"/>
              <a:gd name="connsiteY15-6862" fmla="*/ 907920 h 1874888"/>
              <a:gd name="connsiteX0-6863" fmla="*/ 186 w 1263901"/>
              <a:gd name="connsiteY0-6864" fmla="*/ 907920 h 1871155"/>
              <a:gd name="connsiteX1-6865" fmla="*/ 860 w 1263901"/>
              <a:gd name="connsiteY1-6866" fmla="*/ 96603 h 1871155"/>
              <a:gd name="connsiteX2-6867" fmla="*/ 92222 w 1263901"/>
              <a:gd name="connsiteY2-6868" fmla="*/ 1746 h 1871155"/>
              <a:gd name="connsiteX3-6869" fmla="*/ 365881 w 1263901"/>
              <a:gd name="connsiteY3-6870" fmla="*/ 1250 h 1871155"/>
              <a:gd name="connsiteX4-6871" fmla="*/ 421137 w 1263901"/>
              <a:gd name="connsiteY4-6872" fmla="*/ 146797 h 1871155"/>
              <a:gd name="connsiteX5-6873" fmla="*/ 484654 w 1263901"/>
              <a:gd name="connsiteY5-6874" fmla="*/ 219518 h 1871155"/>
              <a:gd name="connsiteX6-6875" fmla="*/ 1164212 w 1263901"/>
              <a:gd name="connsiteY6-6876" fmla="*/ 208917 h 1871155"/>
              <a:gd name="connsiteX7-6877" fmla="*/ 1259824 w 1263901"/>
              <a:gd name="connsiteY7-6878" fmla="*/ 303730 h 1871155"/>
              <a:gd name="connsiteX8-6879" fmla="*/ 1262191 w 1263901"/>
              <a:gd name="connsiteY8-6880" fmla="*/ 1769176 h 1871155"/>
              <a:gd name="connsiteX9-6881" fmla="*/ 1159058 w 1263901"/>
              <a:gd name="connsiteY9-6882" fmla="*/ 1870991 h 1871155"/>
              <a:gd name="connsiteX10-6883" fmla="*/ 425933 w 1263901"/>
              <a:gd name="connsiteY10-6884" fmla="*/ 1871155 h 1871155"/>
              <a:gd name="connsiteX11-6885" fmla="*/ 309430 w 1263901"/>
              <a:gd name="connsiteY11-6886" fmla="*/ 1776842 h 1871155"/>
              <a:gd name="connsiteX12-6887" fmla="*/ 307295 w 1263901"/>
              <a:gd name="connsiteY12-6888" fmla="*/ 1063982 h 1871155"/>
              <a:gd name="connsiteX13-6889" fmla="*/ 209424 w 1263901"/>
              <a:gd name="connsiteY13-6890" fmla="*/ 996965 h 1871155"/>
              <a:gd name="connsiteX14-6891" fmla="*/ 71808 w 1263901"/>
              <a:gd name="connsiteY14-6892" fmla="*/ 996155 h 1871155"/>
              <a:gd name="connsiteX15-6893" fmla="*/ 186 w 1263901"/>
              <a:gd name="connsiteY15-6894" fmla="*/ 907920 h 1871155"/>
              <a:gd name="connsiteX0-6895" fmla="*/ 186 w 1263901"/>
              <a:gd name="connsiteY0-6896" fmla="*/ 907920 h 1871155"/>
              <a:gd name="connsiteX1-6897" fmla="*/ 860 w 1263901"/>
              <a:gd name="connsiteY1-6898" fmla="*/ 96603 h 1871155"/>
              <a:gd name="connsiteX2-6899" fmla="*/ 92222 w 1263901"/>
              <a:gd name="connsiteY2-6900" fmla="*/ 1746 h 1871155"/>
              <a:gd name="connsiteX3-6901" fmla="*/ 365881 w 1263901"/>
              <a:gd name="connsiteY3-6902" fmla="*/ 1250 h 1871155"/>
              <a:gd name="connsiteX4-6903" fmla="*/ 421137 w 1263901"/>
              <a:gd name="connsiteY4-6904" fmla="*/ 146797 h 1871155"/>
              <a:gd name="connsiteX5-6905" fmla="*/ 484654 w 1263901"/>
              <a:gd name="connsiteY5-6906" fmla="*/ 219518 h 1871155"/>
              <a:gd name="connsiteX6-6907" fmla="*/ 1164212 w 1263901"/>
              <a:gd name="connsiteY6-6908" fmla="*/ 208917 h 1871155"/>
              <a:gd name="connsiteX7-6909" fmla="*/ 1259824 w 1263901"/>
              <a:gd name="connsiteY7-6910" fmla="*/ 303730 h 1871155"/>
              <a:gd name="connsiteX8-6911" fmla="*/ 1262191 w 1263901"/>
              <a:gd name="connsiteY8-6912" fmla="*/ 1769176 h 1871155"/>
              <a:gd name="connsiteX9-6913" fmla="*/ 1159058 w 1263901"/>
              <a:gd name="connsiteY9-6914" fmla="*/ 1870991 h 1871155"/>
              <a:gd name="connsiteX10-6915" fmla="*/ 425933 w 1263901"/>
              <a:gd name="connsiteY10-6916" fmla="*/ 1871155 h 1871155"/>
              <a:gd name="connsiteX11-6917" fmla="*/ 309430 w 1263901"/>
              <a:gd name="connsiteY11-6918" fmla="*/ 1776842 h 1871155"/>
              <a:gd name="connsiteX12-6919" fmla="*/ 307295 w 1263901"/>
              <a:gd name="connsiteY12-6920" fmla="*/ 1063982 h 1871155"/>
              <a:gd name="connsiteX13-6921" fmla="*/ 209424 w 1263901"/>
              <a:gd name="connsiteY13-6922" fmla="*/ 996965 h 1871155"/>
              <a:gd name="connsiteX14-6923" fmla="*/ 71808 w 1263901"/>
              <a:gd name="connsiteY14-6924" fmla="*/ 996155 h 1871155"/>
              <a:gd name="connsiteX15-6925" fmla="*/ 186 w 1263901"/>
              <a:gd name="connsiteY15-6926" fmla="*/ 907920 h 1871155"/>
              <a:gd name="connsiteX0-6927" fmla="*/ 186 w 1263901"/>
              <a:gd name="connsiteY0-6928" fmla="*/ 907920 h 1871155"/>
              <a:gd name="connsiteX1-6929" fmla="*/ 860 w 1263901"/>
              <a:gd name="connsiteY1-6930" fmla="*/ 96603 h 1871155"/>
              <a:gd name="connsiteX2-6931" fmla="*/ 92222 w 1263901"/>
              <a:gd name="connsiteY2-6932" fmla="*/ 1746 h 1871155"/>
              <a:gd name="connsiteX3-6933" fmla="*/ 365881 w 1263901"/>
              <a:gd name="connsiteY3-6934" fmla="*/ 1250 h 1871155"/>
              <a:gd name="connsiteX4-6935" fmla="*/ 421137 w 1263901"/>
              <a:gd name="connsiteY4-6936" fmla="*/ 146797 h 1871155"/>
              <a:gd name="connsiteX5-6937" fmla="*/ 484654 w 1263901"/>
              <a:gd name="connsiteY5-6938" fmla="*/ 219518 h 1871155"/>
              <a:gd name="connsiteX6-6939" fmla="*/ 1164212 w 1263901"/>
              <a:gd name="connsiteY6-6940" fmla="*/ 208917 h 1871155"/>
              <a:gd name="connsiteX7-6941" fmla="*/ 1259824 w 1263901"/>
              <a:gd name="connsiteY7-6942" fmla="*/ 303730 h 1871155"/>
              <a:gd name="connsiteX8-6943" fmla="*/ 1262191 w 1263901"/>
              <a:gd name="connsiteY8-6944" fmla="*/ 1769176 h 1871155"/>
              <a:gd name="connsiteX9-6945" fmla="*/ 1159058 w 1263901"/>
              <a:gd name="connsiteY9-6946" fmla="*/ 1870991 h 1871155"/>
              <a:gd name="connsiteX10-6947" fmla="*/ 425933 w 1263901"/>
              <a:gd name="connsiteY10-6948" fmla="*/ 1871155 h 1871155"/>
              <a:gd name="connsiteX11-6949" fmla="*/ 309430 w 1263901"/>
              <a:gd name="connsiteY11-6950" fmla="*/ 1776842 h 1871155"/>
              <a:gd name="connsiteX12-6951" fmla="*/ 307295 w 1263901"/>
              <a:gd name="connsiteY12-6952" fmla="*/ 1063982 h 1871155"/>
              <a:gd name="connsiteX13-6953" fmla="*/ 209424 w 1263901"/>
              <a:gd name="connsiteY13-6954" fmla="*/ 996965 h 1871155"/>
              <a:gd name="connsiteX14-6955" fmla="*/ 71808 w 1263901"/>
              <a:gd name="connsiteY14-6956" fmla="*/ 996155 h 1871155"/>
              <a:gd name="connsiteX15-6957" fmla="*/ 186 w 1263901"/>
              <a:gd name="connsiteY15-6958" fmla="*/ 907920 h 1871155"/>
              <a:gd name="connsiteX0-6959" fmla="*/ 186 w 1263901"/>
              <a:gd name="connsiteY0-6960" fmla="*/ 907920 h 1871155"/>
              <a:gd name="connsiteX1-6961" fmla="*/ 860 w 1263901"/>
              <a:gd name="connsiteY1-6962" fmla="*/ 96603 h 1871155"/>
              <a:gd name="connsiteX2-6963" fmla="*/ 92222 w 1263901"/>
              <a:gd name="connsiteY2-6964" fmla="*/ 1746 h 1871155"/>
              <a:gd name="connsiteX3-6965" fmla="*/ 365881 w 1263901"/>
              <a:gd name="connsiteY3-6966" fmla="*/ 1250 h 1871155"/>
              <a:gd name="connsiteX4-6967" fmla="*/ 421137 w 1263901"/>
              <a:gd name="connsiteY4-6968" fmla="*/ 146797 h 1871155"/>
              <a:gd name="connsiteX5-6969" fmla="*/ 484654 w 1263901"/>
              <a:gd name="connsiteY5-6970" fmla="*/ 219518 h 1871155"/>
              <a:gd name="connsiteX6-6971" fmla="*/ 1164212 w 1263901"/>
              <a:gd name="connsiteY6-6972" fmla="*/ 208917 h 1871155"/>
              <a:gd name="connsiteX7-6973" fmla="*/ 1259824 w 1263901"/>
              <a:gd name="connsiteY7-6974" fmla="*/ 303730 h 1871155"/>
              <a:gd name="connsiteX8-6975" fmla="*/ 1262191 w 1263901"/>
              <a:gd name="connsiteY8-6976" fmla="*/ 1769176 h 1871155"/>
              <a:gd name="connsiteX9-6977" fmla="*/ 1159058 w 1263901"/>
              <a:gd name="connsiteY9-6978" fmla="*/ 1870991 h 1871155"/>
              <a:gd name="connsiteX10-6979" fmla="*/ 425933 w 1263901"/>
              <a:gd name="connsiteY10-6980" fmla="*/ 1871155 h 1871155"/>
              <a:gd name="connsiteX11-6981" fmla="*/ 311994 w 1263901"/>
              <a:gd name="connsiteY11-6982" fmla="*/ 1776842 h 1871155"/>
              <a:gd name="connsiteX12-6983" fmla="*/ 307295 w 1263901"/>
              <a:gd name="connsiteY12-6984" fmla="*/ 1063982 h 1871155"/>
              <a:gd name="connsiteX13-6985" fmla="*/ 209424 w 1263901"/>
              <a:gd name="connsiteY13-6986" fmla="*/ 996965 h 1871155"/>
              <a:gd name="connsiteX14-6987" fmla="*/ 71808 w 1263901"/>
              <a:gd name="connsiteY14-6988" fmla="*/ 996155 h 1871155"/>
              <a:gd name="connsiteX15-6989" fmla="*/ 186 w 1263901"/>
              <a:gd name="connsiteY15-6990" fmla="*/ 907920 h 1871155"/>
              <a:gd name="connsiteX0-6991" fmla="*/ 186 w 1263901"/>
              <a:gd name="connsiteY0-6992" fmla="*/ 907920 h 1871155"/>
              <a:gd name="connsiteX1-6993" fmla="*/ 860 w 1263901"/>
              <a:gd name="connsiteY1-6994" fmla="*/ 96603 h 1871155"/>
              <a:gd name="connsiteX2-6995" fmla="*/ 92222 w 1263901"/>
              <a:gd name="connsiteY2-6996" fmla="*/ 1746 h 1871155"/>
              <a:gd name="connsiteX3-6997" fmla="*/ 365881 w 1263901"/>
              <a:gd name="connsiteY3-6998" fmla="*/ 1250 h 1871155"/>
              <a:gd name="connsiteX4-6999" fmla="*/ 421137 w 1263901"/>
              <a:gd name="connsiteY4-7000" fmla="*/ 146797 h 1871155"/>
              <a:gd name="connsiteX5-7001" fmla="*/ 484654 w 1263901"/>
              <a:gd name="connsiteY5-7002" fmla="*/ 219518 h 1871155"/>
              <a:gd name="connsiteX6-7003" fmla="*/ 1164212 w 1263901"/>
              <a:gd name="connsiteY6-7004" fmla="*/ 208917 h 1871155"/>
              <a:gd name="connsiteX7-7005" fmla="*/ 1259824 w 1263901"/>
              <a:gd name="connsiteY7-7006" fmla="*/ 303730 h 1871155"/>
              <a:gd name="connsiteX8-7007" fmla="*/ 1262191 w 1263901"/>
              <a:gd name="connsiteY8-7008" fmla="*/ 1769176 h 1871155"/>
              <a:gd name="connsiteX9-7009" fmla="*/ 1159058 w 1263901"/>
              <a:gd name="connsiteY9-7010" fmla="*/ 1870991 h 1871155"/>
              <a:gd name="connsiteX10-7011" fmla="*/ 425933 w 1263901"/>
              <a:gd name="connsiteY10-7012" fmla="*/ 1871155 h 1871155"/>
              <a:gd name="connsiteX11-7013" fmla="*/ 311994 w 1263901"/>
              <a:gd name="connsiteY11-7014" fmla="*/ 1776842 h 1871155"/>
              <a:gd name="connsiteX12-7015" fmla="*/ 307295 w 1263901"/>
              <a:gd name="connsiteY12-7016" fmla="*/ 1063982 h 1871155"/>
              <a:gd name="connsiteX13-7017" fmla="*/ 209424 w 1263901"/>
              <a:gd name="connsiteY13-7018" fmla="*/ 996965 h 1871155"/>
              <a:gd name="connsiteX14-7019" fmla="*/ 71808 w 1263901"/>
              <a:gd name="connsiteY14-7020" fmla="*/ 996155 h 1871155"/>
              <a:gd name="connsiteX15-7021" fmla="*/ 186 w 1263901"/>
              <a:gd name="connsiteY15-7022" fmla="*/ 907920 h 1871155"/>
              <a:gd name="connsiteX0-7023" fmla="*/ 186 w 1263901"/>
              <a:gd name="connsiteY0-7024" fmla="*/ 907920 h 1871155"/>
              <a:gd name="connsiteX1-7025" fmla="*/ 860 w 1263901"/>
              <a:gd name="connsiteY1-7026" fmla="*/ 96603 h 1871155"/>
              <a:gd name="connsiteX2-7027" fmla="*/ 92222 w 1263901"/>
              <a:gd name="connsiteY2-7028" fmla="*/ 1746 h 1871155"/>
              <a:gd name="connsiteX3-7029" fmla="*/ 365881 w 1263901"/>
              <a:gd name="connsiteY3-7030" fmla="*/ 1250 h 1871155"/>
              <a:gd name="connsiteX4-7031" fmla="*/ 421137 w 1263901"/>
              <a:gd name="connsiteY4-7032" fmla="*/ 146797 h 1871155"/>
              <a:gd name="connsiteX5-7033" fmla="*/ 484654 w 1263901"/>
              <a:gd name="connsiteY5-7034" fmla="*/ 219518 h 1871155"/>
              <a:gd name="connsiteX6-7035" fmla="*/ 1164212 w 1263901"/>
              <a:gd name="connsiteY6-7036" fmla="*/ 208917 h 1871155"/>
              <a:gd name="connsiteX7-7037" fmla="*/ 1259824 w 1263901"/>
              <a:gd name="connsiteY7-7038" fmla="*/ 303730 h 1871155"/>
              <a:gd name="connsiteX8-7039" fmla="*/ 1262191 w 1263901"/>
              <a:gd name="connsiteY8-7040" fmla="*/ 1769176 h 1871155"/>
              <a:gd name="connsiteX9-7041" fmla="*/ 1159058 w 1263901"/>
              <a:gd name="connsiteY9-7042" fmla="*/ 1870991 h 1871155"/>
              <a:gd name="connsiteX10-7043" fmla="*/ 425933 w 1263901"/>
              <a:gd name="connsiteY10-7044" fmla="*/ 1871155 h 1871155"/>
              <a:gd name="connsiteX11-7045" fmla="*/ 311994 w 1263901"/>
              <a:gd name="connsiteY11-7046" fmla="*/ 1776842 h 1871155"/>
              <a:gd name="connsiteX12-7047" fmla="*/ 313985 w 1263901"/>
              <a:gd name="connsiteY12-7048" fmla="*/ 1129331 h 1871155"/>
              <a:gd name="connsiteX13-7049" fmla="*/ 209424 w 1263901"/>
              <a:gd name="connsiteY13-7050" fmla="*/ 996965 h 1871155"/>
              <a:gd name="connsiteX14-7051" fmla="*/ 71808 w 1263901"/>
              <a:gd name="connsiteY14-7052" fmla="*/ 996155 h 1871155"/>
              <a:gd name="connsiteX15-7053" fmla="*/ 186 w 1263901"/>
              <a:gd name="connsiteY15-7054" fmla="*/ 907920 h 1871155"/>
              <a:gd name="connsiteX0-7055" fmla="*/ 186 w 1263901"/>
              <a:gd name="connsiteY0-7056" fmla="*/ 1013830 h 1871155"/>
              <a:gd name="connsiteX1-7057" fmla="*/ 860 w 1263901"/>
              <a:gd name="connsiteY1-7058" fmla="*/ 96603 h 1871155"/>
              <a:gd name="connsiteX2-7059" fmla="*/ 92222 w 1263901"/>
              <a:gd name="connsiteY2-7060" fmla="*/ 1746 h 1871155"/>
              <a:gd name="connsiteX3-7061" fmla="*/ 365881 w 1263901"/>
              <a:gd name="connsiteY3-7062" fmla="*/ 1250 h 1871155"/>
              <a:gd name="connsiteX4-7063" fmla="*/ 421137 w 1263901"/>
              <a:gd name="connsiteY4-7064" fmla="*/ 146797 h 1871155"/>
              <a:gd name="connsiteX5-7065" fmla="*/ 484654 w 1263901"/>
              <a:gd name="connsiteY5-7066" fmla="*/ 219518 h 1871155"/>
              <a:gd name="connsiteX6-7067" fmla="*/ 1164212 w 1263901"/>
              <a:gd name="connsiteY6-7068" fmla="*/ 208917 h 1871155"/>
              <a:gd name="connsiteX7-7069" fmla="*/ 1259824 w 1263901"/>
              <a:gd name="connsiteY7-7070" fmla="*/ 303730 h 1871155"/>
              <a:gd name="connsiteX8-7071" fmla="*/ 1262191 w 1263901"/>
              <a:gd name="connsiteY8-7072" fmla="*/ 1769176 h 1871155"/>
              <a:gd name="connsiteX9-7073" fmla="*/ 1159058 w 1263901"/>
              <a:gd name="connsiteY9-7074" fmla="*/ 1870991 h 1871155"/>
              <a:gd name="connsiteX10-7075" fmla="*/ 425933 w 1263901"/>
              <a:gd name="connsiteY10-7076" fmla="*/ 1871155 h 1871155"/>
              <a:gd name="connsiteX11-7077" fmla="*/ 311994 w 1263901"/>
              <a:gd name="connsiteY11-7078" fmla="*/ 1776842 h 1871155"/>
              <a:gd name="connsiteX12-7079" fmla="*/ 313985 w 1263901"/>
              <a:gd name="connsiteY12-7080" fmla="*/ 1129331 h 1871155"/>
              <a:gd name="connsiteX13-7081" fmla="*/ 209424 w 1263901"/>
              <a:gd name="connsiteY13-7082" fmla="*/ 996965 h 1871155"/>
              <a:gd name="connsiteX14-7083" fmla="*/ 71808 w 1263901"/>
              <a:gd name="connsiteY14-7084" fmla="*/ 996155 h 1871155"/>
              <a:gd name="connsiteX15-7085" fmla="*/ 186 w 1263901"/>
              <a:gd name="connsiteY15-7086" fmla="*/ 1013830 h 1871155"/>
              <a:gd name="connsiteX0-7087" fmla="*/ 186 w 1263901"/>
              <a:gd name="connsiteY0-7088" fmla="*/ 1013830 h 1871155"/>
              <a:gd name="connsiteX1-7089" fmla="*/ 860 w 1263901"/>
              <a:gd name="connsiteY1-7090" fmla="*/ 96603 h 1871155"/>
              <a:gd name="connsiteX2-7091" fmla="*/ 92222 w 1263901"/>
              <a:gd name="connsiteY2-7092" fmla="*/ 1746 h 1871155"/>
              <a:gd name="connsiteX3-7093" fmla="*/ 365881 w 1263901"/>
              <a:gd name="connsiteY3-7094" fmla="*/ 1250 h 1871155"/>
              <a:gd name="connsiteX4-7095" fmla="*/ 421137 w 1263901"/>
              <a:gd name="connsiteY4-7096" fmla="*/ 146797 h 1871155"/>
              <a:gd name="connsiteX5-7097" fmla="*/ 484654 w 1263901"/>
              <a:gd name="connsiteY5-7098" fmla="*/ 219518 h 1871155"/>
              <a:gd name="connsiteX6-7099" fmla="*/ 1164212 w 1263901"/>
              <a:gd name="connsiteY6-7100" fmla="*/ 208917 h 1871155"/>
              <a:gd name="connsiteX7-7101" fmla="*/ 1259824 w 1263901"/>
              <a:gd name="connsiteY7-7102" fmla="*/ 303730 h 1871155"/>
              <a:gd name="connsiteX8-7103" fmla="*/ 1262191 w 1263901"/>
              <a:gd name="connsiteY8-7104" fmla="*/ 1769176 h 1871155"/>
              <a:gd name="connsiteX9-7105" fmla="*/ 1159058 w 1263901"/>
              <a:gd name="connsiteY9-7106" fmla="*/ 1870991 h 1871155"/>
              <a:gd name="connsiteX10-7107" fmla="*/ 425933 w 1263901"/>
              <a:gd name="connsiteY10-7108" fmla="*/ 1871155 h 1871155"/>
              <a:gd name="connsiteX11-7109" fmla="*/ 311994 w 1263901"/>
              <a:gd name="connsiteY11-7110" fmla="*/ 1776842 h 1871155"/>
              <a:gd name="connsiteX12-7111" fmla="*/ 313985 w 1263901"/>
              <a:gd name="connsiteY12-7112" fmla="*/ 1129331 h 1871155"/>
              <a:gd name="connsiteX13-7113" fmla="*/ 209424 w 1263901"/>
              <a:gd name="connsiteY13-7114" fmla="*/ 996965 h 1871155"/>
              <a:gd name="connsiteX14-7115" fmla="*/ 81843 w 1263901"/>
              <a:gd name="connsiteY14-7116" fmla="*/ 1075024 h 1871155"/>
              <a:gd name="connsiteX15-7117" fmla="*/ 186 w 1263901"/>
              <a:gd name="connsiteY15-7118" fmla="*/ 1013830 h 1871155"/>
              <a:gd name="connsiteX0-7119" fmla="*/ 186 w 1263901"/>
              <a:gd name="connsiteY0-7120" fmla="*/ 1013830 h 1871155"/>
              <a:gd name="connsiteX1-7121" fmla="*/ 860 w 1263901"/>
              <a:gd name="connsiteY1-7122" fmla="*/ 96603 h 1871155"/>
              <a:gd name="connsiteX2-7123" fmla="*/ 92222 w 1263901"/>
              <a:gd name="connsiteY2-7124" fmla="*/ 1746 h 1871155"/>
              <a:gd name="connsiteX3-7125" fmla="*/ 365881 w 1263901"/>
              <a:gd name="connsiteY3-7126" fmla="*/ 1250 h 1871155"/>
              <a:gd name="connsiteX4-7127" fmla="*/ 421137 w 1263901"/>
              <a:gd name="connsiteY4-7128" fmla="*/ 146797 h 1871155"/>
              <a:gd name="connsiteX5-7129" fmla="*/ 484654 w 1263901"/>
              <a:gd name="connsiteY5-7130" fmla="*/ 219518 h 1871155"/>
              <a:gd name="connsiteX6-7131" fmla="*/ 1164212 w 1263901"/>
              <a:gd name="connsiteY6-7132" fmla="*/ 208917 h 1871155"/>
              <a:gd name="connsiteX7-7133" fmla="*/ 1259824 w 1263901"/>
              <a:gd name="connsiteY7-7134" fmla="*/ 303730 h 1871155"/>
              <a:gd name="connsiteX8-7135" fmla="*/ 1262191 w 1263901"/>
              <a:gd name="connsiteY8-7136" fmla="*/ 1769176 h 1871155"/>
              <a:gd name="connsiteX9-7137" fmla="*/ 1159058 w 1263901"/>
              <a:gd name="connsiteY9-7138" fmla="*/ 1870991 h 1871155"/>
              <a:gd name="connsiteX10-7139" fmla="*/ 425933 w 1263901"/>
              <a:gd name="connsiteY10-7140" fmla="*/ 1871155 h 1871155"/>
              <a:gd name="connsiteX11-7141" fmla="*/ 311994 w 1263901"/>
              <a:gd name="connsiteY11-7142" fmla="*/ 1776842 h 1871155"/>
              <a:gd name="connsiteX12-7143" fmla="*/ 313985 w 1263901"/>
              <a:gd name="connsiteY12-7144" fmla="*/ 1129331 h 1871155"/>
              <a:gd name="connsiteX13-7145" fmla="*/ 216115 w 1263901"/>
              <a:gd name="connsiteY13-7146" fmla="*/ 1078088 h 1871155"/>
              <a:gd name="connsiteX14-7147" fmla="*/ 81843 w 1263901"/>
              <a:gd name="connsiteY14-7148" fmla="*/ 1075024 h 1871155"/>
              <a:gd name="connsiteX15-7149" fmla="*/ 186 w 1263901"/>
              <a:gd name="connsiteY15-7150" fmla="*/ 1013830 h 1871155"/>
              <a:gd name="connsiteX0-7151" fmla="*/ 186 w 1263901"/>
              <a:gd name="connsiteY0-7152" fmla="*/ 1013830 h 1871155"/>
              <a:gd name="connsiteX1-7153" fmla="*/ 860 w 1263901"/>
              <a:gd name="connsiteY1-7154" fmla="*/ 96603 h 1871155"/>
              <a:gd name="connsiteX2-7155" fmla="*/ 92222 w 1263901"/>
              <a:gd name="connsiteY2-7156" fmla="*/ 1746 h 1871155"/>
              <a:gd name="connsiteX3-7157" fmla="*/ 365881 w 1263901"/>
              <a:gd name="connsiteY3-7158" fmla="*/ 1250 h 1871155"/>
              <a:gd name="connsiteX4-7159" fmla="*/ 765659 w 1263901"/>
              <a:gd name="connsiteY4-7160" fmla="*/ 131023 h 1871155"/>
              <a:gd name="connsiteX5-7161" fmla="*/ 484654 w 1263901"/>
              <a:gd name="connsiteY5-7162" fmla="*/ 219518 h 1871155"/>
              <a:gd name="connsiteX6-7163" fmla="*/ 1164212 w 1263901"/>
              <a:gd name="connsiteY6-7164" fmla="*/ 208917 h 1871155"/>
              <a:gd name="connsiteX7-7165" fmla="*/ 1259824 w 1263901"/>
              <a:gd name="connsiteY7-7166" fmla="*/ 303730 h 1871155"/>
              <a:gd name="connsiteX8-7167" fmla="*/ 1262191 w 1263901"/>
              <a:gd name="connsiteY8-7168" fmla="*/ 1769176 h 1871155"/>
              <a:gd name="connsiteX9-7169" fmla="*/ 1159058 w 1263901"/>
              <a:gd name="connsiteY9-7170" fmla="*/ 1870991 h 1871155"/>
              <a:gd name="connsiteX10-7171" fmla="*/ 425933 w 1263901"/>
              <a:gd name="connsiteY10-7172" fmla="*/ 1871155 h 1871155"/>
              <a:gd name="connsiteX11-7173" fmla="*/ 311994 w 1263901"/>
              <a:gd name="connsiteY11-7174" fmla="*/ 1776842 h 1871155"/>
              <a:gd name="connsiteX12-7175" fmla="*/ 313985 w 1263901"/>
              <a:gd name="connsiteY12-7176" fmla="*/ 1129331 h 1871155"/>
              <a:gd name="connsiteX13-7177" fmla="*/ 216115 w 1263901"/>
              <a:gd name="connsiteY13-7178" fmla="*/ 1078088 h 1871155"/>
              <a:gd name="connsiteX14-7179" fmla="*/ 81843 w 1263901"/>
              <a:gd name="connsiteY14-7180" fmla="*/ 1075024 h 1871155"/>
              <a:gd name="connsiteX15-7181" fmla="*/ 186 w 1263901"/>
              <a:gd name="connsiteY15-7182" fmla="*/ 1013830 h 1871155"/>
              <a:gd name="connsiteX0-7183" fmla="*/ 1748 w 1265463"/>
              <a:gd name="connsiteY0-7184" fmla="*/ 1022276 h 1879601"/>
              <a:gd name="connsiteX1-7185" fmla="*/ 2422 w 1265463"/>
              <a:gd name="connsiteY1-7186" fmla="*/ 105049 h 1879601"/>
              <a:gd name="connsiteX2-7187" fmla="*/ 93784 w 1265463"/>
              <a:gd name="connsiteY2-7188" fmla="*/ 10192 h 1879601"/>
              <a:gd name="connsiteX3-7189" fmla="*/ 698586 w 1265463"/>
              <a:gd name="connsiteY3-7190" fmla="*/ 2935 h 1879601"/>
              <a:gd name="connsiteX4-7191" fmla="*/ 767221 w 1265463"/>
              <a:gd name="connsiteY4-7192" fmla="*/ 139469 h 1879601"/>
              <a:gd name="connsiteX5-7193" fmla="*/ 486216 w 1265463"/>
              <a:gd name="connsiteY5-7194" fmla="*/ 227964 h 1879601"/>
              <a:gd name="connsiteX6-7195" fmla="*/ 1165774 w 1265463"/>
              <a:gd name="connsiteY6-7196" fmla="*/ 217363 h 1879601"/>
              <a:gd name="connsiteX7-7197" fmla="*/ 1261386 w 1265463"/>
              <a:gd name="connsiteY7-7198" fmla="*/ 312176 h 1879601"/>
              <a:gd name="connsiteX8-7199" fmla="*/ 1263753 w 1265463"/>
              <a:gd name="connsiteY8-7200" fmla="*/ 1777622 h 1879601"/>
              <a:gd name="connsiteX9-7201" fmla="*/ 1160620 w 1265463"/>
              <a:gd name="connsiteY9-7202" fmla="*/ 1879437 h 1879601"/>
              <a:gd name="connsiteX10-7203" fmla="*/ 427495 w 1265463"/>
              <a:gd name="connsiteY10-7204" fmla="*/ 1879601 h 1879601"/>
              <a:gd name="connsiteX11-7205" fmla="*/ 313556 w 1265463"/>
              <a:gd name="connsiteY11-7206" fmla="*/ 1785288 h 1879601"/>
              <a:gd name="connsiteX12-7207" fmla="*/ 315547 w 1265463"/>
              <a:gd name="connsiteY12-7208" fmla="*/ 1137777 h 1879601"/>
              <a:gd name="connsiteX13-7209" fmla="*/ 217677 w 1265463"/>
              <a:gd name="connsiteY13-7210" fmla="*/ 1086534 h 1879601"/>
              <a:gd name="connsiteX14-7211" fmla="*/ 83405 w 1265463"/>
              <a:gd name="connsiteY14-7212" fmla="*/ 1083470 h 1879601"/>
              <a:gd name="connsiteX15-7213" fmla="*/ 1748 w 1265463"/>
              <a:gd name="connsiteY15-7214" fmla="*/ 1022276 h 1879601"/>
              <a:gd name="connsiteX0-7215" fmla="*/ 1748 w 1265463"/>
              <a:gd name="connsiteY0-7216" fmla="*/ 1022276 h 1879601"/>
              <a:gd name="connsiteX1-7217" fmla="*/ 2422 w 1265463"/>
              <a:gd name="connsiteY1-7218" fmla="*/ 105049 h 1879601"/>
              <a:gd name="connsiteX2-7219" fmla="*/ 93784 w 1265463"/>
              <a:gd name="connsiteY2-7220" fmla="*/ 10192 h 1879601"/>
              <a:gd name="connsiteX3-7221" fmla="*/ 698586 w 1265463"/>
              <a:gd name="connsiteY3-7222" fmla="*/ 2935 h 1879601"/>
              <a:gd name="connsiteX4-7223" fmla="*/ 767221 w 1265463"/>
              <a:gd name="connsiteY4-7224" fmla="*/ 139469 h 1879601"/>
              <a:gd name="connsiteX5-7225" fmla="*/ 817360 w 1265463"/>
              <a:gd name="connsiteY5-7226" fmla="*/ 212189 h 1879601"/>
              <a:gd name="connsiteX6-7227" fmla="*/ 1165774 w 1265463"/>
              <a:gd name="connsiteY6-7228" fmla="*/ 217363 h 1879601"/>
              <a:gd name="connsiteX7-7229" fmla="*/ 1261386 w 1265463"/>
              <a:gd name="connsiteY7-7230" fmla="*/ 312176 h 1879601"/>
              <a:gd name="connsiteX8-7231" fmla="*/ 1263753 w 1265463"/>
              <a:gd name="connsiteY8-7232" fmla="*/ 1777622 h 1879601"/>
              <a:gd name="connsiteX9-7233" fmla="*/ 1160620 w 1265463"/>
              <a:gd name="connsiteY9-7234" fmla="*/ 1879437 h 1879601"/>
              <a:gd name="connsiteX10-7235" fmla="*/ 427495 w 1265463"/>
              <a:gd name="connsiteY10-7236" fmla="*/ 1879601 h 1879601"/>
              <a:gd name="connsiteX11-7237" fmla="*/ 313556 w 1265463"/>
              <a:gd name="connsiteY11-7238" fmla="*/ 1785288 h 1879601"/>
              <a:gd name="connsiteX12-7239" fmla="*/ 315547 w 1265463"/>
              <a:gd name="connsiteY12-7240" fmla="*/ 1137777 h 1879601"/>
              <a:gd name="connsiteX13-7241" fmla="*/ 217677 w 1265463"/>
              <a:gd name="connsiteY13-7242" fmla="*/ 1086534 h 1879601"/>
              <a:gd name="connsiteX14-7243" fmla="*/ 83405 w 1265463"/>
              <a:gd name="connsiteY14-7244" fmla="*/ 1083470 h 1879601"/>
              <a:gd name="connsiteX15-7245" fmla="*/ 1748 w 1265463"/>
              <a:gd name="connsiteY15-7246" fmla="*/ 1022276 h 1879601"/>
              <a:gd name="connsiteX0-7247" fmla="*/ 1748 w 1265463"/>
              <a:gd name="connsiteY0-7248" fmla="*/ 1022276 h 1879601"/>
              <a:gd name="connsiteX1-7249" fmla="*/ 2422 w 1265463"/>
              <a:gd name="connsiteY1-7250" fmla="*/ 105049 h 1879601"/>
              <a:gd name="connsiteX2-7251" fmla="*/ 93784 w 1265463"/>
              <a:gd name="connsiteY2-7252" fmla="*/ 10192 h 1879601"/>
              <a:gd name="connsiteX3-7253" fmla="*/ 698586 w 1265463"/>
              <a:gd name="connsiteY3-7254" fmla="*/ 2935 h 1879601"/>
              <a:gd name="connsiteX4-7255" fmla="*/ 760531 w 1265463"/>
              <a:gd name="connsiteY4-7256" fmla="*/ 105667 h 1879601"/>
              <a:gd name="connsiteX5-7257" fmla="*/ 817360 w 1265463"/>
              <a:gd name="connsiteY5-7258" fmla="*/ 212189 h 1879601"/>
              <a:gd name="connsiteX6-7259" fmla="*/ 1165774 w 1265463"/>
              <a:gd name="connsiteY6-7260" fmla="*/ 217363 h 1879601"/>
              <a:gd name="connsiteX7-7261" fmla="*/ 1261386 w 1265463"/>
              <a:gd name="connsiteY7-7262" fmla="*/ 312176 h 1879601"/>
              <a:gd name="connsiteX8-7263" fmla="*/ 1263753 w 1265463"/>
              <a:gd name="connsiteY8-7264" fmla="*/ 1777622 h 1879601"/>
              <a:gd name="connsiteX9-7265" fmla="*/ 1160620 w 1265463"/>
              <a:gd name="connsiteY9-7266" fmla="*/ 1879437 h 1879601"/>
              <a:gd name="connsiteX10-7267" fmla="*/ 427495 w 1265463"/>
              <a:gd name="connsiteY10-7268" fmla="*/ 1879601 h 1879601"/>
              <a:gd name="connsiteX11-7269" fmla="*/ 313556 w 1265463"/>
              <a:gd name="connsiteY11-7270" fmla="*/ 1785288 h 1879601"/>
              <a:gd name="connsiteX12-7271" fmla="*/ 315547 w 1265463"/>
              <a:gd name="connsiteY12-7272" fmla="*/ 1137777 h 1879601"/>
              <a:gd name="connsiteX13-7273" fmla="*/ 217677 w 1265463"/>
              <a:gd name="connsiteY13-7274" fmla="*/ 1086534 h 1879601"/>
              <a:gd name="connsiteX14-7275" fmla="*/ 83405 w 1265463"/>
              <a:gd name="connsiteY14-7276" fmla="*/ 1083470 h 1879601"/>
              <a:gd name="connsiteX15-7277" fmla="*/ 1748 w 1265463"/>
              <a:gd name="connsiteY15-7278" fmla="*/ 1022276 h 1879601"/>
              <a:gd name="connsiteX0-7279" fmla="*/ 1748 w 1265463"/>
              <a:gd name="connsiteY0-7280" fmla="*/ 1022276 h 1879601"/>
              <a:gd name="connsiteX1-7281" fmla="*/ 2422 w 1265463"/>
              <a:gd name="connsiteY1-7282" fmla="*/ 105049 h 1879601"/>
              <a:gd name="connsiteX2-7283" fmla="*/ 93784 w 1265463"/>
              <a:gd name="connsiteY2-7284" fmla="*/ 10192 h 1879601"/>
              <a:gd name="connsiteX3-7285" fmla="*/ 698586 w 1265463"/>
              <a:gd name="connsiteY3-7286" fmla="*/ 2935 h 1879601"/>
              <a:gd name="connsiteX4-7287" fmla="*/ 760531 w 1265463"/>
              <a:gd name="connsiteY4-7288" fmla="*/ 105667 h 1879601"/>
              <a:gd name="connsiteX5-7289" fmla="*/ 817360 w 1265463"/>
              <a:gd name="connsiteY5-7290" fmla="*/ 212189 h 1879601"/>
              <a:gd name="connsiteX6-7291" fmla="*/ 1165774 w 1265463"/>
              <a:gd name="connsiteY6-7292" fmla="*/ 217363 h 1879601"/>
              <a:gd name="connsiteX7-7293" fmla="*/ 1261386 w 1265463"/>
              <a:gd name="connsiteY7-7294" fmla="*/ 312176 h 1879601"/>
              <a:gd name="connsiteX8-7295" fmla="*/ 1263753 w 1265463"/>
              <a:gd name="connsiteY8-7296" fmla="*/ 1777622 h 1879601"/>
              <a:gd name="connsiteX9-7297" fmla="*/ 1160620 w 1265463"/>
              <a:gd name="connsiteY9-7298" fmla="*/ 1879437 h 1879601"/>
              <a:gd name="connsiteX10-7299" fmla="*/ 427495 w 1265463"/>
              <a:gd name="connsiteY10-7300" fmla="*/ 1879601 h 1879601"/>
              <a:gd name="connsiteX11-7301" fmla="*/ 313556 w 1265463"/>
              <a:gd name="connsiteY11-7302" fmla="*/ 1785288 h 1879601"/>
              <a:gd name="connsiteX12-7303" fmla="*/ 315547 w 1265463"/>
              <a:gd name="connsiteY12-7304" fmla="*/ 1137777 h 1879601"/>
              <a:gd name="connsiteX13-7305" fmla="*/ 217677 w 1265463"/>
              <a:gd name="connsiteY13-7306" fmla="*/ 1086534 h 1879601"/>
              <a:gd name="connsiteX14-7307" fmla="*/ 83405 w 1265463"/>
              <a:gd name="connsiteY14-7308" fmla="*/ 1083470 h 1879601"/>
              <a:gd name="connsiteX15-7309" fmla="*/ 1748 w 1265463"/>
              <a:gd name="connsiteY15-7310" fmla="*/ 1022276 h 1879601"/>
              <a:gd name="connsiteX0-7311" fmla="*/ 1748 w 1265463"/>
              <a:gd name="connsiteY0-7312" fmla="*/ 1025053 h 1882378"/>
              <a:gd name="connsiteX1-7313" fmla="*/ 2422 w 1265463"/>
              <a:gd name="connsiteY1-7314" fmla="*/ 107826 h 1882378"/>
              <a:gd name="connsiteX2-7315" fmla="*/ 93784 w 1265463"/>
              <a:gd name="connsiteY2-7316" fmla="*/ 8462 h 1882378"/>
              <a:gd name="connsiteX3-7317" fmla="*/ 698586 w 1265463"/>
              <a:gd name="connsiteY3-7318" fmla="*/ 5712 h 1882378"/>
              <a:gd name="connsiteX4-7319" fmla="*/ 760531 w 1265463"/>
              <a:gd name="connsiteY4-7320" fmla="*/ 108444 h 1882378"/>
              <a:gd name="connsiteX5-7321" fmla="*/ 817360 w 1265463"/>
              <a:gd name="connsiteY5-7322" fmla="*/ 214966 h 1882378"/>
              <a:gd name="connsiteX6-7323" fmla="*/ 1165774 w 1265463"/>
              <a:gd name="connsiteY6-7324" fmla="*/ 220140 h 1882378"/>
              <a:gd name="connsiteX7-7325" fmla="*/ 1261386 w 1265463"/>
              <a:gd name="connsiteY7-7326" fmla="*/ 314953 h 1882378"/>
              <a:gd name="connsiteX8-7327" fmla="*/ 1263753 w 1265463"/>
              <a:gd name="connsiteY8-7328" fmla="*/ 1780399 h 1882378"/>
              <a:gd name="connsiteX9-7329" fmla="*/ 1160620 w 1265463"/>
              <a:gd name="connsiteY9-7330" fmla="*/ 1882214 h 1882378"/>
              <a:gd name="connsiteX10-7331" fmla="*/ 427495 w 1265463"/>
              <a:gd name="connsiteY10-7332" fmla="*/ 1882378 h 1882378"/>
              <a:gd name="connsiteX11-7333" fmla="*/ 313556 w 1265463"/>
              <a:gd name="connsiteY11-7334" fmla="*/ 1788065 h 1882378"/>
              <a:gd name="connsiteX12-7335" fmla="*/ 315547 w 1265463"/>
              <a:gd name="connsiteY12-7336" fmla="*/ 1140554 h 1882378"/>
              <a:gd name="connsiteX13-7337" fmla="*/ 217677 w 1265463"/>
              <a:gd name="connsiteY13-7338" fmla="*/ 1089311 h 1882378"/>
              <a:gd name="connsiteX14-7339" fmla="*/ 83405 w 1265463"/>
              <a:gd name="connsiteY14-7340" fmla="*/ 1086247 h 1882378"/>
              <a:gd name="connsiteX15-7341" fmla="*/ 1748 w 1265463"/>
              <a:gd name="connsiteY15-7342" fmla="*/ 1025053 h 1882378"/>
              <a:gd name="connsiteX0-7343" fmla="*/ 186 w 1263901"/>
              <a:gd name="connsiteY0-7344" fmla="*/ 1019510 h 1876835"/>
              <a:gd name="connsiteX1-7345" fmla="*/ 860 w 1263901"/>
              <a:gd name="connsiteY1-7346" fmla="*/ 102283 h 1876835"/>
              <a:gd name="connsiteX2-7347" fmla="*/ 92222 w 1263901"/>
              <a:gd name="connsiteY2-7348" fmla="*/ 2919 h 1876835"/>
              <a:gd name="connsiteX3-7349" fmla="*/ 697024 w 1263901"/>
              <a:gd name="connsiteY3-7350" fmla="*/ 169 h 1876835"/>
              <a:gd name="connsiteX4-7351" fmla="*/ 758969 w 1263901"/>
              <a:gd name="connsiteY4-7352" fmla="*/ 102901 h 1876835"/>
              <a:gd name="connsiteX5-7353" fmla="*/ 815798 w 1263901"/>
              <a:gd name="connsiteY5-7354" fmla="*/ 209423 h 1876835"/>
              <a:gd name="connsiteX6-7355" fmla="*/ 1164212 w 1263901"/>
              <a:gd name="connsiteY6-7356" fmla="*/ 214597 h 1876835"/>
              <a:gd name="connsiteX7-7357" fmla="*/ 1259824 w 1263901"/>
              <a:gd name="connsiteY7-7358" fmla="*/ 309410 h 1876835"/>
              <a:gd name="connsiteX8-7359" fmla="*/ 1262191 w 1263901"/>
              <a:gd name="connsiteY8-7360" fmla="*/ 1774856 h 1876835"/>
              <a:gd name="connsiteX9-7361" fmla="*/ 1159058 w 1263901"/>
              <a:gd name="connsiteY9-7362" fmla="*/ 1876671 h 1876835"/>
              <a:gd name="connsiteX10-7363" fmla="*/ 425933 w 1263901"/>
              <a:gd name="connsiteY10-7364" fmla="*/ 1876835 h 1876835"/>
              <a:gd name="connsiteX11-7365" fmla="*/ 311994 w 1263901"/>
              <a:gd name="connsiteY11-7366" fmla="*/ 1782522 h 1876835"/>
              <a:gd name="connsiteX12-7367" fmla="*/ 313985 w 1263901"/>
              <a:gd name="connsiteY12-7368" fmla="*/ 1135011 h 1876835"/>
              <a:gd name="connsiteX13-7369" fmla="*/ 216115 w 1263901"/>
              <a:gd name="connsiteY13-7370" fmla="*/ 1083768 h 1876835"/>
              <a:gd name="connsiteX14-7371" fmla="*/ 81843 w 1263901"/>
              <a:gd name="connsiteY14-7372" fmla="*/ 1080704 h 1876835"/>
              <a:gd name="connsiteX15-7373" fmla="*/ 186 w 1263901"/>
              <a:gd name="connsiteY15-7374" fmla="*/ 1019510 h 1876835"/>
              <a:gd name="connsiteX0-7375" fmla="*/ 186 w 1263901"/>
              <a:gd name="connsiteY0-7376" fmla="*/ 1019510 h 1876835"/>
              <a:gd name="connsiteX1-7377" fmla="*/ 860 w 1263901"/>
              <a:gd name="connsiteY1-7378" fmla="*/ 102283 h 1876835"/>
              <a:gd name="connsiteX2-7379" fmla="*/ 92222 w 1263901"/>
              <a:gd name="connsiteY2-7380" fmla="*/ 2919 h 1876835"/>
              <a:gd name="connsiteX3-7381" fmla="*/ 697024 w 1263901"/>
              <a:gd name="connsiteY3-7382" fmla="*/ 169 h 1876835"/>
              <a:gd name="connsiteX4-7383" fmla="*/ 758969 w 1263901"/>
              <a:gd name="connsiteY4-7384" fmla="*/ 102901 h 1876835"/>
              <a:gd name="connsiteX5-7385" fmla="*/ 815798 w 1263901"/>
              <a:gd name="connsiteY5-7386" fmla="*/ 209423 h 1876835"/>
              <a:gd name="connsiteX6-7387" fmla="*/ 1164212 w 1263901"/>
              <a:gd name="connsiteY6-7388" fmla="*/ 214597 h 1876835"/>
              <a:gd name="connsiteX7-7389" fmla="*/ 1259824 w 1263901"/>
              <a:gd name="connsiteY7-7390" fmla="*/ 309410 h 1876835"/>
              <a:gd name="connsiteX8-7391" fmla="*/ 1262191 w 1263901"/>
              <a:gd name="connsiteY8-7392" fmla="*/ 1774856 h 1876835"/>
              <a:gd name="connsiteX9-7393" fmla="*/ 1159058 w 1263901"/>
              <a:gd name="connsiteY9-7394" fmla="*/ 1876671 h 1876835"/>
              <a:gd name="connsiteX10-7395" fmla="*/ 425933 w 1263901"/>
              <a:gd name="connsiteY10-7396" fmla="*/ 1876835 h 1876835"/>
              <a:gd name="connsiteX11-7397" fmla="*/ 311994 w 1263901"/>
              <a:gd name="connsiteY11-7398" fmla="*/ 1782522 h 1876835"/>
              <a:gd name="connsiteX12-7399" fmla="*/ 313985 w 1263901"/>
              <a:gd name="connsiteY12-7400" fmla="*/ 1135011 h 1876835"/>
              <a:gd name="connsiteX13-7401" fmla="*/ 216115 w 1263901"/>
              <a:gd name="connsiteY13-7402" fmla="*/ 1081914 h 1876835"/>
              <a:gd name="connsiteX14-7403" fmla="*/ 81843 w 1263901"/>
              <a:gd name="connsiteY14-7404" fmla="*/ 1080704 h 1876835"/>
              <a:gd name="connsiteX15-7405" fmla="*/ 186 w 1263901"/>
              <a:gd name="connsiteY15-7406" fmla="*/ 1019510 h 1876835"/>
              <a:gd name="connsiteX0-7407" fmla="*/ 186 w 1263901"/>
              <a:gd name="connsiteY0-7408" fmla="*/ 1019510 h 1876835"/>
              <a:gd name="connsiteX1-7409" fmla="*/ 860 w 1263901"/>
              <a:gd name="connsiteY1-7410" fmla="*/ 102283 h 1876835"/>
              <a:gd name="connsiteX2-7411" fmla="*/ 92222 w 1263901"/>
              <a:gd name="connsiteY2-7412" fmla="*/ 2919 h 1876835"/>
              <a:gd name="connsiteX3-7413" fmla="*/ 697024 w 1263901"/>
              <a:gd name="connsiteY3-7414" fmla="*/ 169 h 1876835"/>
              <a:gd name="connsiteX4-7415" fmla="*/ 758969 w 1263901"/>
              <a:gd name="connsiteY4-7416" fmla="*/ 102901 h 1876835"/>
              <a:gd name="connsiteX5-7417" fmla="*/ 815798 w 1263901"/>
              <a:gd name="connsiteY5-7418" fmla="*/ 209423 h 1876835"/>
              <a:gd name="connsiteX6-7419" fmla="*/ 1164212 w 1263901"/>
              <a:gd name="connsiteY6-7420" fmla="*/ 214597 h 1876835"/>
              <a:gd name="connsiteX7-7421" fmla="*/ 1259824 w 1263901"/>
              <a:gd name="connsiteY7-7422" fmla="*/ 309410 h 1876835"/>
              <a:gd name="connsiteX8-7423" fmla="*/ 1262191 w 1263901"/>
              <a:gd name="connsiteY8-7424" fmla="*/ 1774856 h 1876835"/>
              <a:gd name="connsiteX9-7425" fmla="*/ 1159058 w 1263901"/>
              <a:gd name="connsiteY9-7426" fmla="*/ 1876671 h 1876835"/>
              <a:gd name="connsiteX10-7427" fmla="*/ 425933 w 1263901"/>
              <a:gd name="connsiteY10-7428" fmla="*/ 1876835 h 1876835"/>
              <a:gd name="connsiteX11-7429" fmla="*/ 311994 w 1263901"/>
              <a:gd name="connsiteY11-7430" fmla="*/ 1782522 h 1876835"/>
              <a:gd name="connsiteX12-7431" fmla="*/ 313985 w 1263901"/>
              <a:gd name="connsiteY12-7432" fmla="*/ 1135011 h 1876835"/>
              <a:gd name="connsiteX13-7433" fmla="*/ 216115 w 1263901"/>
              <a:gd name="connsiteY13-7434" fmla="*/ 1081914 h 1876835"/>
              <a:gd name="connsiteX14-7435" fmla="*/ 81843 w 1263901"/>
              <a:gd name="connsiteY14-7436" fmla="*/ 1080704 h 1876835"/>
              <a:gd name="connsiteX15-7437" fmla="*/ 186 w 1263901"/>
              <a:gd name="connsiteY15-7438" fmla="*/ 1019510 h 1876835"/>
              <a:gd name="connsiteX0-7439" fmla="*/ 186 w 1263901"/>
              <a:gd name="connsiteY0-7440" fmla="*/ 1019510 h 1876835"/>
              <a:gd name="connsiteX1-7441" fmla="*/ 860 w 1263901"/>
              <a:gd name="connsiteY1-7442" fmla="*/ 102283 h 1876835"/>
              <a:gd name="connsiteX2-7443" fmla="*/ 92222 w 1263901"/>
              <a:gd name="connsiteY2-7444" fmla="*/ 2919 h 1876835"/>
              <a:gd name="connsiteX3-7445" fmla="*/ 697024 w 1263901"/>
              <a:gd name="connsiteY3-7446" fmla="*/ 169 h 1876835"/>
              <a:gd name="connsiteX4-7447" fmla="*/ 758969 w 1263901"/>
              <a:gd name="connsiteY4-7448" fmla="*/ 102901 h 1876835"/>
              <a:gd name="connsiteX5-7449" fmla="*/ 815798 w 1263901"/>
              <a:gd name="connsiteY5-7450" fmla="*/ 209423 h 1876835"/>
              <a:gd name="connsiteX6-7451" fmla="*/ 1164212 w 1263901"/>
              <a:gd name="connsiteY6-7452" fmla="*/ 214597 h 1876835"/>
              <a:gd name="connsiteX7-7453" fmla="*/ 1259824 w 1263901"/>
              <a:gd name="connsiteY7-7454" fmla="*/ 309410 h 1876835"/>
              <a:gd name="connsiteX8-7455" fmla="*/ 1262191 w 1263901"/>
              <a:gd name="connsiteY8-7456" fmla="*/ 1774856 h 1876835"/>
              <a:gd name="connsiteX9-7457" fmla="*/ 1159058 w 1263901"/>
              <a:gd name="connsiteY9-7458" fmla="*/ 1876671 h 1876835"/>
              <a:gd name="connsiteX10-7459" fmla="*/ 425933 w 1263901"/>
              <a:gd name="connsiteY10-7460" fmla="*/ 1876835 h 1876835"/>
              <a:gd name="connsiteX11-7461" fmla="*/ 311994 w 1263901"/>
              <a:gd name="connsiteY11-7462" fmla="*/ 1782522 h 1876835"/>
              <a:gd name="connsiteX12-7463" fmla="*/ 313985 w 1263901"/>
              <a:gd name="connsiteY12-7464" fmla="*/ 1151965 h 1876835"/>
              <a:gd name="connsiteX13-7465" fmla="*/ 216115 w 1263901"/>
              <a:gd name="connsiteY13-7466" fmla="*/ 1081914 h 1876835"/>
              <a:gd name="connsiteX14-7467" fmla="*/ 81843 w 1263901"/>
              <a:gd name="connsiteY14-7468" fmla="*/ 1080704 h 1876835"/>
              <a:gd name="connsiteX15-7469" fmla="*/ 186 w 1263901"/>
              <a:gd name="connsiteY15-7470" fmla="*/ 1019510 h 1876835"/>
              <a:gd name="connsiteX0-7471" fmla="*/ 186 w 1263901"/>
              <a:gd name="connsiteY0-7472" fmla="*/ 1019510 h 1876835"/>
              <a:gd name="connsiteX1-7473" fmla="*/ 860 w 1263901"/>
              <a:gd name="connsiteY1-7474" fmla="*/ 102283 h 1876835"/>
              <a:gd name="connsiteX2-7475" fmla="*/ 92222 w 1263901"/>
              <a:gd name="connsiteY2-7476" fmla="*/ 2919 h 1876835"/>
              <a:gd name="connsiteX3-7477" fmla="*/ 697024 w 1263901"/>
              <a:gd name="connsiteY3-7478" fmla="*/ 169 h 1876835"/>
              <a:gd name="connsiteX4-7479" fmla="*/ 758969 w 1263901"/>
              <a:gd name="connsiteY4-7480" fmla="*/ 102901 h 1876835"/>
              <a:gd name="connsiteX5-7481" fmla="*/ 815798 w 1263901"/>
              <a:gd name="connsiteY5-7482" fmla="*/ 209423 h 1876835"/>
              <a:gd name="connsiteX6-7483" fmla="*/ 1164212 w 1263901"/>
              <a:gd name="connsiteY6-7484" fmla="*/ 214597 h 1876835"/>
              <a:gd name="connsiteX7-7485" fmla="*/ 1259824 w 1263901"/>
              <a:gd name="connsiteY7-7486" fmla="*/ 309410 h 1876835"/>
              <a:gd name="connsiteX8-7487" fmla="*/ 1262191 w 1263901"/>
              <a:gd name="connsiteY8-7488" fmla="*/ 1774856 h 1876835"/>
              <a:gd name="connsiteX9-7489" fmla="*/ 1159058 w 1263901"/>
              <a:gd name="connsiteY9-7490" fmla="*/ 1876671 h 1876835"/>
              <a:gd name="connsiteX10-7491" fmla="*/ 425933 w 1263901"/>
              <a:gd name="connsiteY10-7492" fmla="*/ 1876835 h 1876835"/>
              <a:gd name="connsiteX11-7493" fmla="*/ 311994 w 1263901"/>
              <a:gd name="connsiteY11-7494" fmla="*/ 1782522 h 1876835"/>
              <a:gd name="connsiteX12-7495" fmla="*/ 313985 w 1263901"/>
              <a:gd name="connsiteY12-7496" fmla="*/ 1151965 h 1876835"/>
              <a:gd name="connsiteX13-7497" fmla="*/ 216115 w 1263901"/>
              <a:gd name="connsiteY13-7498" fmla="*/ 1081914 h 1876835"/>
              <a:gd name="connsiteX14-7499" fmla="*/ 81843 w 1263901"/>
              <a:gd name="connsiteY14-7500" fmla="*/ 1080704 h 1876835"/>
              <a:gd name="connsiteX15-7501" fmla="*/ 186 w 1263901"/>
              <a:gd name="connsiteY15-7502" fmla="*/ 1019510 h 1876835"/>
              <a:gd name="connsiteX0-7503" fmla="*/ 186 w 1268894"/>
              <a:gd name="connsiteY0-7504" fmla="*/ 1019510 h 1933152"/>
              <a:gd name="connsiteX1-7505" fmla="*/ 860 w 1268894"/>
              <a:gd name="connsiteY1-7506" fmla="*/ 102283 h 1933152"/>
              <a:gd name="connsiteX2-7507" fmla="*/ 92222 w 1268894"/>
              <a:gd name="connsiteY2-7508" fmla="*/ 2919 h 1933152"/>
              <a:gd name="connsiteX3-7509" fmla="*/ 697024 w 1268894"/>
              <a:gd name="connsiteY3-7510" fmla="*/ 169 h 1933152"/>
              <a:gd name="connsiteX4-7511" fmla="*/ 758969 w 1268894"/>
              <a:gd name="connsiteY4-7512" fmla="*/ 102901 h 1933152"/>
              <a:gd name="connsiteX5-7513" fmla="*/ 815798 w 1268894"/>
              <a:gd name="connsiteY5-7514" fmla="*/ 209423 h 1933152"/>
              <a:gd name="connsiteX6-7515" fmla="*/ 1164212 w 1268894"/>
              <a:gd name="connsiteY6-7516" fmla="*/ 214597 h 1933152"/>
              <a:gd name="connsiteX7-7517" fmla="*/ 1255630 w 1268894"/>
              <a:gd name="connsiteY7-7518" fmla="*/ 185079 h 1933152"/>
              <a:gd name="connsiteX8-7519" fmla="*/ 1262191 w 1268894"/>
              <a:gd name="connsiteY8-7520" fmla="*/ 1774856 h 1933152"/>
              <a:gd name="connsiteX9-7521" fmla="*/ 1159058 w 1268894"/>
              <a:gd name="connsiteY9-7522" fmla="*/ 1876671 h 1933152"/>
              <a:gd name="connsiteX10-7523" fmla="*/ 425933 w 1268894"/>
              <a:gd name="connsiteY10-7524" fmla="*/ 1876835 h 1933152"/>
              <a:gd name="connsiteX11-7525" fmla="*/ 311994 w 1268894"/>
              <a:gd name="connsiteY11-7526" fmla="*/ 1782522 h 1933152"/>
              <a:gd name="connsiteX12-7527" fmla="*/ 313985 w 1268894"/>
              <a:gd name="connsiteY12-7528" fmla="*/ 1151965 h 1933152"/>
              <a:gd name="connsiteX13-7529" fmla="*/ 216115 w 1268894"/>
              <a:gd name="connsiteY13-7530" fmla="*/ 1081914 h 1933152"/>
              <a:gd name="connsiteX14-7531" fmla="*/ 81843 w 1268894"/>
              <a:gd name="connsiteY14-7532" fmla="*/ 1080704 h 1933152"/>
              <a:gd name="connsiteX15-7533" fmla="*/ 186 w 1268894"/>
              <a:gd name="connsiteY15-7534" fmla="*/ 1019510 h 1933152"/>
              <a:gd name="connsiteX0-7535" fmla="*/ 186 w 1273774"/>
              <a:gd name="connsiteY0-7536" fmla="*/ 1019510 h 1933152"/>
              <a:gd name="connsiteX1-7537" fmla="*/ 860 w 1273774"/>
              <a:gd name="connsiteY1-7538" fmla="*/ 102283 h 1933152"/>
              <a:gd name="connsiteX2-7539" fmla="*/ 92222 w 1273774"/>
              <a:gd name="connsiteY2-7540" fmla="*/ 2919 h 1933152"/>
              <a:gd name="connsiteX3-7541" fmla="*/ 697024 w 1273774"/>
              <a:gd name="connsiteY3-7542" fmla="*/ 169 h 1933152"/>
              <a:gd name="connsiteX4-7543" fmla="*/ 758969 w 1273774"/>
              <a:gd name="connsiteY4-7544" fmla="*/ 102901 h 1933152"/>
              <a:gd name="connsiteX5-7545" fmla="*/ 815798 w 1273774"/>
              <a:gd name="connsiteY5-7546" fmla="*/ 209423 h 1933152"/>
              <a:gd name="connsiteX6-7547" fmla="*/ 1122268 w 1273774"/>
              <a:gd name="connsiteY6-7548" fmla="*/ 175037 h 1933152"/>
              <a:gd name="connsiteX7-7549" fmla="*/ 1255630 w 1273774"/>
              <a:gd name="connsiteY7-7550" fmla="*/ 185079 h 1933152"/>
              <a:gd name="connsiteX8-7551" fmla="*/ 1262191 w 1273774"/>
              <a:gd name="connsiteY8-7552" fmla="*/ 1774856 h 1933152"/>
              <a:gd name="connsiteX9-7553" fmla="*/ 1159058 w 1273774"/>
              <a:gd name="connsiteY9-7554" fmla="*/ 1876671 h 1933152"/>
              <a:gd name="connsiteX10-7555" fmla="*/ 425933 w 1273774"/>
              <a:gd name="connsiteY10-7556" fmla="*/ 1876835 h 1933152"/>
              <a:gd name="connsiteX11-7557" fmla="*/ 311994 w 1273774"/>
              <a:gd name="connsiteY11-7558" fmla="*/ 1782522 h 1933152"/>
              <a:gd name="connsiteX12-7559" fmla="*/ 313985 w 1273774"/>
              <a:gd name="connsiteY12-7560" fmla="*/ 1151965 h 1933152"/>
              <a:gd name="connsiteX13-7561" fmla="*/ 216115 w 1273774"/>
              <a:gd name="connsiteY13-7562" fmla="*/ 1081914 h 1933152"/>
              <a:gd name="connsiteX14-7563" fmla="*/ 81843 w 1273774"/>
              <a:gd name="connsiteY14-7564" fmla="*/ 1080704 h 1933152"/>
              <a:gd name="connsiteX15-7565" fmla="*/ 186 w 1273774"/>
              <a:gd name="connsiteY15-7566" fmla="*/ 1019510 h 1933152"/>
              <a:gd name="connsiteX0-7567" fmla="*/ 186 w 1273774"/>
              <a:gd name="connsiteY0-7568" fmla="*/ 1019510 h 1933152"/>
              <a:gd name="connsiteX1-7569" fmla="*/ 860 w 1273774"/>
              <a:gd name="connsiteY1-7570" fmla="*/ 102283 h 1933152"/>
              <a:gd name="connsiteX2-7571" fmla="*/ 92222 w 1273774"/>
              <a:gd name="connsiteY2-7572" fmla="*/ 2919 h 1933152"/>
              <a:gd name="connsiteX3-7573" fmla="*/ 697024 w 1273774"/>
              <a:gd name="connsiteY3-7574" fmla="*/ 169 h 1933152"/>
              <a:gd name="connsiteX4-7575" fmla="*/ 758969 w 1273774"/>
              <a:gd name="connsiteY4-7576" fmla="*/ 102901 h 1933152"/>
              <a:gd name="connsiteX5-7577" fmla="*/ 815799 w 1273774"/>
              <a:gd name="connsiteY5-7578" fmla="*/ 161386 h 1933152"/>
              <a:gd name="connsiteX6-7579" fmla="*/ 1122268 w 1273774"/>
              <a:gd name="connsiteY6-7580" fmla="*/ 175037 h 1933152"/>
              <a:gd name="connsiteX7-7581" fmla="*/ 1255630 w 1273774"/>
              <a:gd name="connsiteY7-7582" fmla="*/ 185079 h 1933152"/>
              <a:gd name="connsiteX8-7583" fmla="*/ 1262191 w 1273774"/>
              <a:gd name="connsiteY8-7584" fmla="*/ 1774856 h 1933152"/>
              <a:gd name="connsiteX9-7585" fmla="*/ 1159058 w 1273774"/>
              <a:gd name="connsiteY9-7586" fmla="*/ 1876671 h 1933152"/>
              <a:gd name="connsiteX10-7587" fmla="*/ 425933 w 1273774"/>
              <a:gd name="connsiteY10-7588" fmla="*/ 1876835 h 1933152"/>
              <a:gd name="connsiteX11-7589" fmla="*/ 311994 w 1273774"/>
              <a:gd name="connsiteY11-7590" fmla="*/ 1782522 h 1933152"/>
              <a:gd name="connsiteX12-7591" fmla="*/ 313985 w 1273774"/>
              <a:gd name="connsiteY12-7592" fmla="*/ 1151965 h 1933152"/>
              <a:gd name="connsiteX13-7593" fmla="*/ 216115 w 1273774"/>
              <a:gd name="connsiteY13-7594" fmla="*/ 1081914 h 1933152"/>
              <a:gd name="connsiteX14-7595" fmla="*/ 81843 w 1273774"/>
              <a:gd name="connsiteY14-7596" fmla="*/ 1080704 h 1933152"/>
              <a:gd name="connsiteX15-7597" fmla="*/ 186 w 1273774"/>
              <a:gd name="connsiteY15-7598" fmla="*/ 1019510 h 1933152"/>
              <a:gd name="connsiteX0-7599" fmla="*/ 186 w 1313226"/>
              <a:gd name="connsiteY0-7600" fmla="*/ 1019510 h 1933152"/>
              <a:gd name="connsiteX1-7601" fmla="*/ 860 w 1313226"/>
              <a:gd name="connsiteY1-7602" fmla="*/ 102283 h 1933152"/>
              <a:gd name="connsiteX2-7603" fmla="*/ 92222 w 1313226"/>
              <a:gd name="connsiteY2-7604" fmla="*/ 2919 h 1933152"/>
              <a:gd name="connsiteX3-7605" fmla="*/ 697024 w 1313226"/>
              <a:gd name="connsiteY3-7606" fmla="*/ 169 h 1933152"/>
              <a:gd name="connsiteX4-7607" fmla="*/ 758969 w 1313226"/>
              <a:gd name="connsiteY4-7608" fmla="*/ 102901 h 1933152"/>
              <a:gd name="connsiteX5-7609" fmla="*/ 815799 w 1313226"/>
              <a:gd name="connsiteY5-7610" fmla="*/ 161386 h 1933152"/>
              <a:gd name="connsiteX6-7611" fmla="*/ 1122268 w 1313226"/>
              <a:gd name="connsiteY6-7612" fmla="*/ 175037 h 1933152"/>
              <a:gd name="connsiteX7-7613" fmla="*/ 1255630 w 1313226"/>
              <a:gd name="connsiteY7-7614" fmla="*/ 185079 h 1933152"/>
              <a:gd name="connsiteX8-7615" fmla="*/ 1262191 w 1313226"/>
              <a:gd name="connsiteY8-7616" fmla="*/ 1774856 h 1933152"/>
              <a:gd name="connsiteX9-7617" fmla="*/ 1159058 w 1313226"/>
              <a:gd name="connsiteY9-7618" fmla="*/ 1876671 h 1933152"/>
              <a:gd name="connsiteX10-7619" fmla="*/ 425933 w 1313226"/>
              <a:gd name="connsiteY10-7620" fmla="*/ 1876835 h 1933152"/>
              <a:gd name="connsiteX11-7621" fmla="*/ 311994 w 1313226"/>
              <a:gd name="connsiteY11-7622" fmla="*/ 1782522 h 1933152"/>
              <a:gd name="connsiteX12-7623" fmla="*/ 313985 w 1313226"/>
              <a:gd name="connsiteY12-7624" fmla="*/ 1151965 h 1933152"/>
              <a:gd name="connsiteX13-7625" fmla="*/ 216115 w 1313226"/>
              <a:gd name="connsiteY13-7626" fmla="*/ 1081914 h 1933152"/>
              <a:gd name="connsiteX14-7627" fmla="*/ 81843 w 1313226"/>
              <a:gd name="connsiteY14-7628" fmla="*/ 1080704 h 1933152"/>
              <a:gd name="connsiteX15-7629" fmla="*/ 186 w 1313226"/>
              <a:gd name="connsiteY15-7630" fmla="*/ 1019510 h 1933152"/>
              <a:gd name="connsiteX0-7631" fmla="*/ 186 w 1313226"/>
              <a:gd name="connsiteY0-7632" fmla="*/ 1019510 h 1933152"/>
              <a:gd name="connsiteX1-7633" fmla="*/ 860 w 1313226"/>
              <a:gd name="connsiteY1-7634" fmla="*/ 102283 h 1933152"/>
              <a:gd name="connsiteX2-7635" fmla="*/ 92222 w 1313226"/>
              <a:gd name="connsiteY2-7636" fmla="*/ 2919 h 1933152"/>
              <a:gd name="connsiteX3-7637" fmla="*/ 697024 w 1313226"/>
              <a:gd name="connsiteY3-7638" fmla="*/ 169 h 1933152"/>
              <a:gd name="connsiteX4-7639" fmla="*/ 758969 w 1313226"/>
              <a:gd name="connsiteY4-7640" fmla="*/ 102901 h 1933152"/>
              <a:gd name="connsiteX5-7641" fmla="*/ 815799 w 1313226"/>
              <a:gd name="connsiteY5-7642" fmla="*/ 161386 h 1933152"/>
              <a:gd name="connsiteX6-7643" fmla="*/ 1122268 w 1313226"/>
              <a:gd name="connsiteY6-7644" fmla="*/ 175037 h 1933152"/>
              <a:gd name="connsiteX7-7645" fmla="*/ 1255630 w 1313226"/>
              <a:gd name="connsiteY7-7646" fmla="*/ 185079 h 1933152"/>
              <a:gd name="connsiteX8-7647" fmla="*/ 1262191 w 1313226"/>
              <a:gd name="connsiteY8-7648" fmla="*/ 1774856 h 1933152"/>
              <a:gd name="connsiteX9-7649" fmla="*/ 1159058 w 1313226"/>
              <a:gd name="connsiteY9-7650" fmla="*/ 1876671 h 1933152"/>
              <a:gd name="connsiteX10-7651" fmla="*/ 425933 w 1313226"/>
              <a:gd name="connsiteY10-7652" fmla="*/ 1876835 h 1933152"/>
              <a:gd name="connsiteX11-7653" fmla="*/ 311994 w 1313226"/>
              <a:gd name="connsiteY11-7654" fmla="*/ 1782522 h 1933152"/>
              <a:gd name="connsiteX12-7655" fmla="*/ 313985 w 1313226"/>
              <a:gd name="connsiteY12-7656" fmla="*/ 1151965 h 1933152"/>
              <a:gd name="connsiteX13-7657" fmla="*/ 216115 w 1313226"/>
              <a:gd name="connsiteY13-7658" fmla="*/ 1081914 h 1933152"/>
              <a:gd name="connsiteX14-7659" fmla="*/ 81843 w 1313226"/>
              <a:gd name="connsiteY14-7660" fmla="*/ 1080704 h 1933152"/>
              <a:gd name="connsiteX15-7661" fmla="*/ 186 w 1313226"/>
              <a:gd name="connsiteY15-7662" fmla="*/ 1019510 h 1933152"/>
              <a:gd name="connsiteX0-7663" fmla="*/ 186 w 1313226"/>
              <a:gd name="connsiteY0-7664" fmla="*/ 1019510 h 1933152"/>
              <a:gd name="connsiteX1-7665" fmla="*/ 860 w 1313226"/>
              <a:gd name="connsiteY1-7666" fmla="*/ 102283 h 1933152"/>
              <a:gd name="connsiteX2-7667" fmla="*/ 92222 w 1313226"/>
              <a:gd name="connsiteY2-7668" fmla="*/ 2919 h 1933152"/>
              <a:gd name="connsiteX3-7669" fmla="*/ 697024 w 1313226"/>
              <a:gd name="connsiteY3-7670" fmla="*/ 169 h 1933152"/>
              <a:gd name="connsiteX4-7671" fmla="*/ 758969 w 1313226"/>
              <a:gd name="connsiteY4-7672" fmla="*/ 102901 h 1933152"/>
              <a:gd name="connsiteX5-7673" fmla="*/ 815799 w 1313226"/>
              <a:gd name="connsiteY5-7674" fmla="*/ 161386 h 1933152"/>
              <a:gd name="connsiteX6-7675" fmla="*/ 1122268 w 1313226"/>
              <a:gd name="connsiteY6-7676" fmla="*/ 175037 h 1933152"/>
              <a:gd name="connsiteX7-7677" fmla="*/ 1255630 w 1313226"/>
              <a:gd name="connsiteY7-7678" fmla="*/ 185079 h 1933152"/>
              <a:gd name="connsiteX8-7679" fmla="*/ 1262191 w 1313226"/>
              <a:gd name="connsiteY8-7680" fmla="*/ 1774856 h 1933152"/>
              <a:gd name="connsiteX9-7681" fmla="*/ 1159058 w 1313226"/>
              <a:gd name="connsiteY9-7682" fmla="*/ 1876671 h 1933152"/>
              <a:gd name="connsiteX10-7683" fmla="*/ 425933 w 1313226"/>
              <a:gd name="connsiteY10-7684" fmla="*/ 1876835 h 1933152"/>
              <a:gd name="connsiteX11-7685" fmla="*/ 311994 w 1313226"/>
              <a:gd name="connsiteY11-7686" fmla="*/ 1782522 h 1933152"/>
              <a:gd name="connsiteX12-7687" fmla="*/ 313985 w 1313226"/>
              <a:gd name="connsiteY12-7688" fmla="*/ 1151965 h 1933152"/>
              <a:gd name="connsiteX13-7689" fmla="*/ 216115 w 1313226"/>
              <a:gd name="connsiteY13-7690" fmla="*/ 1081914 h 1933152"/>
              <a:gd name="connsiteX14-7691" fmla="*/ 81843 w 1313226"/>
              <a:gd name="connsiteY14-7692" fmla="*/ 1080704 h 1933152"/>
              <a:gd name="connsiteX15-7693" fmla="*/ 186 w 1313226"/>
              <a:gd name="connsiteY15-7694" fmla="*/ 1019510 h 1933152"/>
              <a:gd name="connsiteX0-7695" fmla="*/ 186 w 1294719"/>
              <a:gd name="connsiteY0-7696" fmla="*/ 1019510 h 1933152"/>
              <a:gd name="connsiteX1-7697" fmla="*/ 860 w 1294719"/>
              <a:gd name="connsiteY1-7698" fmla="*/ 102283 h 1933152"/>
              <a:gd name="connsiteX2-7699" fmla="*/ 92222 w 1294719"/>
              <a:gd name="connsiteY2-7700" fmla="*/ 2919 h 1933152"/>
              <a:gd name="connsiteX3-7701" fmla="*/ 697024 w 1294719"/>
              <a:gd name="connsiteY3-7702" fmla="*/ 169 h 1933152"/>
              <a:gd name="connsiteX4-7703" fmla="*/ 758969 w 1294719"/>
              <a:gd name="connsiteY4-7704" fmla="*/ 102901 h 1933152"/>
              <a:gd name="connsiteX5-7705" fmla="*/ 815799 w 1294719"/>
              <a:gd name="connsiteY5-7706" fmla="*/ 161386 h 1933152"/>
              <a:gd name="connsiteX6-7707" fmla="*/ 1255630 w 1294719"/>
              <a:gd name="connsiteY6-7708" fmla="*/ 185079 h 1933152"/>
              <a:gd name="connsiteX7-7709" fmla="*/ 1262191 w 1294719"/>
              <a:gd name="connsiteY7-7710" fmla="*/ 1774856 h 1933152"/>
              <a:gd name="connsiteX8-7711" fmla="*/ 1159058 w 1294719"/>
              <a:gd name="connsiteY8-7712" fmla="*/ 1876671 h 1933152"/>
              <a:gd name="connsiteX9-7713" fmla="*/ 425933 w 1294719"/>
              <a:gd name="connsiteY9-7714" fmla="*/ 1876835 h 1933152"/>
              <a:gd name="connsiteX10-7715" fmla="*/ 311994 w 1294719"/>
              <a:gd name="connsiteY10-7716" fmla="*/ 1782522 h 1933152"/>
              <a:gd name="connsiteX11-7717" fmla="*/ 313985 w 1294719"/>
              <a:gd name="connsiteY11-7718" fmla="*/ 1151965 h 1933152"/>
              <a:gd name="connsiteX12-7719" fmla="*/ 216115 w 1294719"/>
              <a:gd name="connsiteY12-7720" fmla="*/ 1081914 h 1933152"/>
              <a:gd name="connsiteX13-7721" fmla="*/ 81843 w 1294719"/>
              <a:gd name="connsiteY13-7722" fmla="*/ 1080704 h 1933152"/>
              <a:gd name="connsiteX14-7723" fmla="*/ 186 w 1294719"/>
              <a:gd name="connsiteY14-7724" fmla="*/ 1019510 h 1933152"/>
              <a:gd name="connsiteX0-7725" fmla="*/ 186 w 1294719"/>
              <a:gd name="connsiteY0-7726" fmla="*/ 1019510 h 1933152"/>
              <a:gd name="connsiteX1-7727" fmla="*/ 860 w 1294719"/>
              <a:gd name="connsiteY1-7728" fmla="*/ 102283 h 1933152"/>
              <a:gd name="connsiteX2-7729" fmla="*/ 92222 w 1294719"/>
              <a:gd name="connsiteY2-7730" fmla="*/ 2919 h 1933152"/>
              <a:gd name="connsiteX3-7731" fmla="*/ 697024 w 1294719"/>
              <a:gd name="connsiteY3-7732" fmla="*/ 169 h 1933152"/>
              <a:gd name="connsiteX4-7733" fmla="*/ 758969 w 1294719"/>
              <a:gd name="connsiteY4-7734" fmla="*/ 102901 h 1933152"/>
              <a:gd name="connsiteX5-7735" fmla="*/ 815799 w 1294719"/>
              <a:gd name="connsiteY5-7736" fmla="*/ 161386 h 1933152"/>
              <a:gd name="connsiteX6-7737" fmla="*/ 1255630 w 1294719"/>
              <a:gd name="connsiteY6-7738" fmla="*/ 185079 h 1933152"/>
              <a:gd name="connsiteX7-7739" fmla="*/ 1262191 w 1294719"/>
              <a:gd name="connsiteY7-7740" fmla="*/ 1774856 h 1933152"/>
              <a:gd name="connsiteX8-7741" fmla="*/ 1159058 w 1294719"/>
              <a:gd name="connsiteY8-7742" fmla="*/ 1876671 h 1933152"/>
              <a:gd name="connsiteX9-7743" fmla="*/ 425933 w 1294719"/>
              <a:gd name="connsiteY9-7744" fmla="*/ 1876835 h 1933152"/>
              <a:gd name="connsiteX10-7745" fmla="*/ 311994 w 1294719"/>
              <a:gd name="connsiteY10-7746" fmla="*/ 1782522 h 1933152"/>
              <a:gd name="connsiteX11-7747" fmla="*/ 313985 w 1294719"/>
              <a:gd name="connsiteY11-7748" fmla="*/ 1151965 h 1933152"/>
              <a:gd name="connsiteX12-7749" fmla="*/ 216115 w 1294719"/>
              <a:gd name="connsiteY12-7750" fmla="*/ 1081914 h 1933152"/>
              <a:gd name="connsiteX13-7751" fmla="*/ 81843 w 1294719"/>
              <a:gd name="connsiteY13-7752" fmla="*/ 1080704 h 1933152"/>
              <a:gd name="connsiteX14-7753" fmla="*/ 186 w 1294719"/>
              <a:gd name="connsiteY14-7754" fmla="*/ 1019510 h 1933152"/>
              <a:gd name="connsiteX0-7755" fmla="*/ 186 w 1294719"/>
              <a:gd name="connsiteY0-7756" fmla="*/ 1019510 h 1933152"/>
              <a:gd name="connsiteX1-7757" fmla="*/ 860 w 1294719"/>
              <a:gd name="connsiteY1-7758" fmla="*/ 102283 h 1933152"/>
              <a:gd name="connsiteX2-7759" fmla="*/ 92222 w 1294719"/>
              <a:gd name="connsiteY2-7760" fmla="*/ 2919 h 1933152"/>
              <a:gd name="connsiteX3-7761" fmla="*/ 697024 w 1294719"/>
              <a:gd name="connsiteY3-7762" fmla="*/ 169 h 1933152"/>
              <a:gd name="connsiteX4-7763" fmla="*/ 758969 w 1294719"/>
              <a:gd name="connsiteY4-7764" fmla="*/ 102901 h 1933152"/>
              <a:gd name="connsiteX5-7765" fmla="*/ 815799 w 1294719"/>
              <a:gd name="connsiteY5-7766" fmla="*/ 161386 h 1933152"/>
              <a:gd name="connsiteX6-7767" fmla="*/ 1255630 w 1294719"/>
              <a:gd name="connsiteY6-7768" fmla="*/ 185079 h 1933152"/>
              <a:gd name="connsiteX7-7769" fmla="*/ 1262191 w 1294719"/>
              <a:gd name="connsiteY7-7770" fmla="*/ 1774856 h 1933152"/>
              <a:gd name="connsiteX8-7771" fmla="*/ 1159058 w 1294719"/>
              <a:gd name="connsiteY8-7772" fmla="*/ 1876671 h 1933152"/>
              <a:gd name="connsiteX9-7773" fmla="*/ 425933 w 1294719"/>
              <a:gd name="connsiteY9-7774" fmla="*/ 1876835 h 1933152"/>
              <a:gd name="connsiteX10-7775" fmla="*/ 311994 w 1294719"/>
              <a:gd name="connsiteY10-7776" fmla="*/ 1782522 h 1933152"/>
              <a:gd name="connsiteX11-7777" fmla="*/ 313985 w 1294719"/>
              <a:gd name="connsiteY11-7778" fmla="*/ 1151965 h 1933152"/>
              <a:gd name="connsiteX12-7779" fmla="*/ 216115 w 1294719"/>
              <a:gd name="connsiteY12-7780" fmla="*/ 1081914 h 1933152"/>
              <a:gd name="connsiteX13-7781" fmla="*/ 81843 w 1294719"/>
              <a:gd name="connsiteY13-7782" fmla="*/ 1080704 h 1933152"/>
              <a:gd name="connsiteX14-7783" fmla="*/ 186 w 1294719"/>
              <a:gd name="connsiteY14-7784" fmla="*/ 1019510 h 1933152"/>
              <a:gd name="connsiteX0-7785" fmla="*/ 186 w 1294719"/>
              <a:gd name="connsiteY0-7786" fmla="*/ 1019510 h 1933152"/>
              <a:gd name="connsiteX1-7787" fmla="*/ 860 w 1294719"/>
              <a:gd name="connsiteY1-7788" fmla="*/ 102283 h 1933152"/>
              <a:gd name="connsiteX2-7789" fmla="*/ 92222 w 1294719"/>
              <a:gd name="connsiteY2-7790" fmla="*/ 2919 h 1933152"/>
              <a:gd name="connsiteX3-7791" fmla="*/ 697024 w 1294719"/>
              <a:gd name="connsiteY3-7792" fmla="*/ 169 h 1933152"/>
              <a:gd name="connsiteX4-7793" fmla="*/ 758969 w 1294719"/>
              <a:gd name="connsiteY4-7794" fmla="*/ 102901 h 1933152"/>
              <a:gd name="connsiteX5-7795" fmla="*/ 815799 w 1294719"/>
              <a:gd name="connsiteY5-7796" fmla="*/ 161386 h 1933152"/>
              <a:gd name="connsiteX6-7797" fmla="*/ 1255630 w 1294719"/>
              <a:gd name="connsiteY6-7798" fmla="*/ 185079 h 1933152"/>
              <a:gd name="connsiteX7-7799" fmla="*/ 1262191 w 1294719"/>
              <a:gd name="connsiteY7-7800" fmla="*/ 1774856 h 1933152"/>
              <a:gd name="connsiteX8-7801" fmla="*/ 1159058 w 1294719"/>
              <a:gd name="connsiteY8-7802" fmla="*/ 1876671 h 1933152"/>
              <a:gd name="connsiteX9-7803" fmla="*/ 425933 w 1294719"/>
              <a:gd name="connsiteY9-7804" fmla="*/ 1876835 h 1933152"/>
              <a:gd name="connsiteX10-7805" fmla="*/ 311994 w 1294719"/>
              <a:gd name="connsiteY10-7806" fmla="*/ 1782522 h 1933152"/>
              <a:gd name="connsiteX11-7807" fmla="*/ 313985 w 1294719"/>
              <a:gd name="connsiteY11-7808" fmla="*/ 1151965 h 1933152"/>
              <a:gd name="connsiteX12-7809" fmla="*/ 216115 w 1294719"/>
              <a:gd name="connsiteY12-7810" fmla="*/ 1081914 h 1933152"/>
              <a:gd name="connsiteX13-7811" fmla="*/ 81843 w 1294719"/>
              <a:gd name="connsiteY13-7812" fmla="*/ 1080704 h 1933152"/>
              <a:gd name="connsiteX14-7813" fmla="*/ 186 w 1294719"/>
              <a:gd name="connsiteY14-7814" fmla="*/ 1019510 h 1933152"/>
              <a:gd name="connsiteX0-7815" fmla="*/ 186 w 1294719"/>
              <a:gd name="connsiteY0-7816" fmla="*/ 1019510 h 1933152"/>
              <a:gd name="connsiteX1-7817" fmla="*/ 860 w 1294719"/>
              <a:gd name="connsiteY1-7818" fmla="*/ 102283 h 1933152"/>
              <a:gd name="connsiteX2-7819" fmla="*/ 92222 w 1294719"/>
              <a:gd name="connsiteY2-7820" fmla="*/ 2919 h 1933152"/>
              <a:gd name="connsiteX3-7821" fmla="*/ 697024 w 1294719"/>
              <a:gd name="connsiteY3-7822" fmla="*/ 169 h 1933152"/>
              <a:gd name="connsiteX4-7823" fmla="*/ 758969 w 1294719"/>
              <a:gd name="connsiteY4-7824" fmla="*/ 102901 h 1933152"/>
              <a:gd name="connsiteX5-7825" fmla="*/ 815799 w 1294719"/>
              <a:gd name="connsiteY5-7826" fmla="*/ 161386 h 1933152"/>
              <a:gd name="connsiteX6-7827" fmla="*/ 1255630 w 1294719"/>
              <a:gd name="connsiteY6-7828" fmla="*/ 185079 h 1933152"/>
              <a:gd name="connsiteX7-7829" fmla="*/ 1262191 w 1294719"/>
              <a:gd name="connsiteY7-7830" fmla="*/ 1774856 h 1933152"/>
              <a:gd name="connsiteX8-7831" fmla="*/ 1159058 w 1294719"/>
              <a:gd name="connsiteY8-7832" fmla="*/ 1876671 h 1933152"/>
              <a:gd name="connsiteX9-7833" fmla="*/ 425933 w 1294719"/>
              <a:gd name="connsiteY9-7834" fmla="*/ 1876835 h 1933152"/>
              <a:gd name="connsiteX10-7835" fmla="*/ 311994 w 1294719"/>
              <a:gd name="connsiteY10-7836" fmla="*/ 1782522 h 1933152"/>
              <a:gd name="connsiteX11-7837" fmla="*/ 313985 w 1294719"/>
              <a:gd name="connsiteY11-7838" fmla="*/ 1151965 h 1933152"/>
              <a:gd name="connsiteX12-7839" fmla="*/ 216115 w 1294719"/>
              <a:gd name="connsiteY12-7840" fmla="*/ 1081914 h 1933152"/>
              <a:gd name="connsiteX13-7841" fmla="*/ 81843 w 1294719"/>
              <a:gd name="connsiteY13-7842" fmla="*/ 1080704 h 1933152"/>
              <a:gd name="connsiteX14-7843" fmla="*/ 186 w 1294719"/>
              <a:gd name="connsiteY14-7844" fmla="*/ 1019510 h 1933152"/>
              <a:gd name="connsiteX0-7845" fmla="*/ 186 w 1294719"/>
              <a:gd name="connsiteY0-7846" fmla="*/ 1019510 h 1933152"/>
              <a:gd name="connsiteX1-7847" fmla="*/ 860 w 1294719"/>
              <a:gd name="connsiteY1-7848" fmla="*/ 102283 h 1933152"/>
              <a:gd name="connsiteX2-7849" fmla="*/ 92222 w 1294719"/>
              <a:gd name="connsiteY2-7850" fmla="*/ 2919 h 1933152"/>
              <a:gd name="connsiteX3-7851" fmla="*/ 697024 w 1294719"/>
              <a:gd name="connsiteY3-7852" fmla="*/ 169 h 1933152"/>
              <a:gd name="connsiteX4-7853" fmla="*/ 758969 w 1294719"/>
              <a:gd name="connsiteY4-7854" fmla="*/ 102901 h 1933152"/>
              <a:gd name="connsiteX5-7855" fmla="*/ 924852 w 1294719"/>
              <a:gd name="connsiteY5-7856" fmla="*/ 155735 h 1933152"/>
              <a:gd name="connsiteX6-7857" fmla="*/ 1255630 w 1294719"/>
              <a:gd name="connsiteY6-7858" fmla="*/ 185079 h 1933152"/>
              <a:gd name="connsiteX7-7859" fmla="*/ 1262191 w 1294719"/>
              <a:gd name="connsiteY7-7860" fmla="*/ 1774856 h 1933152"/>
              <a:gd name="connsiteX8-7861" fmla="*/ 1159058 w 1294719"/>
              <a:gd name="connsiteY8-7862" fmla="*/ 1876671 h 1933152"/>
              <a:gd name="connsiteX9-7863" fmla="*/ 425933 w 1294719"/>
              <a:gd name="connsiteY9-7864" fmla="*/ 1876835 h 1933152"/>
              <a:gd name="connsiteX10-7865" fmla="*/ 311994 w 1294719"/>
              <a:gd name="connsiteY10-7866" fmla="*/ 1782522 h 1933152"/>
              <a:gd name="connsiteX11-7867" fmla="*/ 313985 w 1294719"/>
              <a:gd name="connsiteY11-7868" fmla="*/ 1151965 h 1933152"/>
              <a:gd name="connsiteX12-7869" fmla="*/ 216115 w 1294719"/>
              <a:gd name="connsiteY12-7870" fmla="*/ 1081914 h 1933152"/>
              <a:gd name="connsiteX13-7871" fmla="*/ 81843 w 1294719"/>
              <a:gd name="connsiteY13-7872" fmla="*/ 1080704 h 1933152"/>
              <a:gd name="connsiteX14-7873" fmla="*/ 186 w 1294719"/>
              <a:gd name="connsiteY14-7874" fmla="*/ 1019510 h 1933152"/>
              <a:gd name="connsiteX0-7875" fmla="*/ 186 w 1294719"/>
              <a:gd name="connsiteY0-7876" fmla="*/ 1019510 h 1933152"/>
              <a:gd name="connsiteX1-7877" fmla="*/ 860 w 1294719"/>
              <a:gd name="connsiteY1-7878" fmla="*/ 102283 h 1933152"/>
              <a:gd name="connsiteX2-7879" fmla="*/ 92222 w 1294719"/>
              <a:gd name="connsiteY2-7880" fmla="*/ 2919 h 1933152"/>
              <a:gd name="connsiteX3-7881" fmla="*/ 697024 w 1294719"/>
              <a:gd name="connsiteY3-7882" fmla="*/ 169 h 1933152"/>
              <a:gd name="connsiteX4-7883" fmla="*/ 758969 w 1294719"/>
              <a:gd name="connsiteY4-7884" fmla="*/ 71818 h 1933152"/>
              <a:gd name="connsiteX5-7885" fmla="*/ 924852 w 1294719"/>
              <a:gd name="connsiteY5-7886" fmla="*/ 155735 h 1933152"/>
              <a:gd name="connsiteX6-7887" fmla="*/ 1255630 w 1294719"/>
              <a:gd name="connsiteY6-7888" fmla="*/ 185079 h 1933152"/>
              <a:gd name="connsiteX7-7889" fmla="*/ 1262191 w 1294719"/>
              <a:gd name="connsiteY7-7890" fmla="*/ 1774856 h 1933152"/>
              <a:gd name="connsiteX8-7891" fmla="*/ 1159058 w 1294719"/>
              <a:gd name="connsiteY8-7892" fmla="*/ 1876671 h 1933152"/>
              <a:gd name="connsiteX9-7893" fmla="*/ 425933 w 1294719"/>
              <a:gd name="connsiteY9-7894" fmla="*/ 1876835 h 1933152"/>
              <a:gd name="connsiteX10-7895" fmla="*/ 311994 w 1294719"/>
              <a:gd name="connsiteY10-7896" fmla="*/ 1782522 h 1933152"/>
              <a:gd name="connsiteX11-7897" fmla="*/ 313985 w 1294719"/>
              <a:gd name="connsiteY11-7898" fmla="*/ 1151965 h 1933152"/>
              <a:gd name="connsiteX12-7899" fmla="*/ 216115 w 1294719"/>
              <a:gd name="connsiteY12-7900" fmla="*/ 1081914 h 1933152"/>
              <a:gd name="connsiteX13-7901" fmla="*/ 81843 w 1294719"/>
              <a:gd name="connsiteY13-7902" fmla="*/ 1080704 h 1933152"/>
              <a:gd name="connsiteX14-7903" fmla="*/ 186 w 1294719"/>
              <a:gd name="connsiteY14-7904" fmla="*/ 1019510 h 1933152"/>
              <a:gd name="connsiteX0-7905" fmla="*/ 186 w 1290074"/>
              <a:gd name="connsiteY0-7906" fmla="*/ 1019510 h 1876835"/>
              <a:gd name="connsiteX1-7907" fmla="*/ 860 w 1290074"/>
              <a:gd name="connsiteY1-7908" fmla="*/ 102283 h 1876835"/>
              <a:gd name="connsiteX2-7909" fmla="*/ 92222 w 1290074"/>
              <a:gd name="connsiteY2-7910" fmla="*/ 2919 h 1876835"/>
              <a:gd name="connsiteX3-7911" fmla="*/ 697024 w 1290074"/>
              <a:gd name="connsiteY3-7912" fmla="*/ 169 h 1876835"/>
              <a:gd name="connsiteX4-7913" fmla="*/ 758969 w 1290074"/>
              <a:gd name="connsiteY4-7914" fmla="*/ 71818 h 1876835"/>
              <a:gd name="connsiteX5-7915" fmla="*/ 924852 w 1290074"/>
              <a:gd name="connsiteY5-7916" fmla="*/ 155735 h 1876835"/>
              <a:gd name="connsiteX6-7917" fmla="*/ 1255630 w 1290074"/>
              <a:gd name="connsiteY6-7918" fmla="*/ 185079 h 1876835"/>
              <a:gd name="connsiteX7-7919" fmla="*/ 1262191 w 1290074"/>
              <a:gd name="connsiteY7-7920" fmla="*/ 1774856 h 1876835"/>
              <a:gd name="connsiteX8-7921" fmla="*/ 1159058 w 1290074"/>
              <a:gd name="connsiteY8-7922" fmla="*/ 1876671 h 1876835"/>
              <a:gd name="connsiteX9-7923" fmla="*/ 425933 w 1290074"/>
              <a:gd name="connsiteY9-7924" fmla="*/ 1876835 h 1876835"/>
              <a:gd name="connsiteX10-7925" fmla="*/ 311994 w 1290074"/>
              <a:gd name="connsiteY10-7926" fmla="*/ 1782522 h 1876835"/>
              <a:gd name="connsiteX11-7927" fmla="*/ 313985 w 1290074"/>
              <a:gd name="connsiteY11-7928" fmla="*/ 1151965 h 1876835"/>
              <a:gd name="connsiteX12-7929" fmla="*/ 216115 w 1290074"/>
              <a:gd name="connsiteY12-7930" fmla="*/ 1081914 h 1876835"/>
              <a:gd name="connsiteX13-7931" fmla="*/ 81843 w 1290074"/>
              <a:gd name="connsiteY13-7932" fmla="*/ 1080704 h 1876835"/>
              <a:gd name="connsiteX14-7933" fmla="*/ 186 w 1290074"/>
              <a:gd name="connsiteY14-7934" fmla="*/ 1019510 h 1876835"/>
              <a:gd name="connsiteX0-7935" fmla="*/ 186 w 1262200"/>
              <a:gd name="connsiteY0-7936" fmla="*/ 1019510 h 1876835"/>
              <a:gd name="connsiteX1-7937" fmla="*/ 860 w 1262200"/>
              <a:gd name="connsiteY1-7938" fmla="*/ 102283 h 1876835"/>
              <a:gd name="connsiteX2-7939" fmla="*/ 92222 w 1262200"/>
              <a:gd name="connsiteY2-7940" fmla="*/ 2919 h 1876835"/>
              <a:gd name="connsiteX3-7941" fmla="*/ 697024 w 1262200"/>
              <a:gd name="connsiteY3-7942" fmla="*/ 169 h 1876835"/>
              <a:gd name="connsiteX4-7943" fmla="*/ 758969 w 1262200"/>
              <a:gd name="connsiteY4-7944" fmla="*/ 71818 h 1876835"/>
              <a:gd name="connsiteX5-7945" fmla="*/ 924852 w 1262200"/>
              <a:gd name="connsiteY5-7946" fmla="*/ 155735 h 1876835"/>
              <a:gd name="connsiteX6-7947" fmla="*/ 1255630 w 1262200"/>
              <a:gd name="connsiteY6-7948" fmla="*/ 185079 h 1876835"/>
              <a:gd name="connsiteX7-7949" fmla="*/ 1262191 w 1262200"/>
              <a:gd name="connsiteY7-7950" fmla="*/ 1774856 h 1876835"/>
              <a:gd name="connsiteX8-7951" fmla="*/ 1159058 w 1262200"/>
              <a:gd name="connsiteY8-7952" fmla="*/ 1876671 h 1876835"/>
              <a:gd name="connsiteX9-7953" fmla="*/ 425933 w 1262200"/>
              <a:gd name="connsiteY9-7954" fmla="*/ 1876835 h 1876835"/>
              <a:gd name="connsiteX10-7955" fmla="*/ 311994 w 1262200"/>
              <a:gd name="connsiteY10-7956" fmla="*/ 1782522 h 1876835"/>
              <a:gd name="connsiteX11-7957" fmla="*/ 313985 w 1262200"/>
              <a:gd name="connsiteY11-7958" fmla="*/ 1151965 h 1876835"/>
              <a:gd name="connsiteX12-7959" fmla="*/ 216115 w 1262200"/>
              <a:gd name="connsiteY12-7960" fmla="*/ 1081914 h 1876835"/>
              <a:gd name="connsiteX13-7961" fmla="*/ 81843 w 1262200"/>
              <a:gd name="connsiteY13-7962" fmla="*/ 1080704 h 1876835"/>
              <a:gd name="connsiteX14-7963" fmla="*/ 186 w 1262200"/>
              <a:gd name="connsiteY14-7964" fmla="*/ 1019510 h 1876835"/>
              <a:gd name="connsiteX0-7965" fmla="*/ 186 w 1272464"/>
              <a:gd name="connsiteY0-7966" fmla="*/ 1019510 h 1931810"/>
              <a:gd name="connsiteX1-7967" fmla="*/ 860 w 1272464"/>
              <a:gd name="connsiteY1-7968" fmla="*/ 102283 h 1931810"/>
              <a:gd name="connsiteX2-7969" fmla="*/ 92222 w 1272464"/>
              <a:gd name="connsiteY2-7970" fmla="*/ 2919 h 1931810"/>
              <a:gd name="connsiteX3-7971" fmla="*/ 697024 w 1272464"/>
              <a:gd name="connsiteY3-7972" fmla="*/ 169 h 1931810"/>
              <a:gd name="connsiteX4-7973" fmla="*/ 758969 w 1272464"/>
              <a:gd name="connsiteY4-7974" fmla="*/ 71818 h 1931810"/>
              <a:gd name="connsiteX5-7975" fmla="*/ 924852 w 1272464"/>
              <a:gd name="connsiteY5-7976" fmla="*/ 155735 h 1931810"/>
              <a:gd name="connsiteX6-7977" fmla="*/ 1255630 w 1272464"/>
              <a:gd name="connsiteY6-7978" fmla="*/ 185079 h 1931810"/>
              <a:gd name="connsiteX7-7979" fmla="*/ 1262191 w 1272464"/>
              <a:gd name="connsiteY7-7980" fmla="*/ 1774856 h 1931810"/>
              <a:gd name="connsiteX8-7981" fmla="*/ 1104531 w 1272464"/>
              <a:gd name="connsiteY8-7982" fmla="*/ 1873845 h 1931810"/>
              <a:gd name="connsiteX9-7983" fmla="*/ 425933 w 1272464"/>
              <a:gd name="connsiteY9-7984" fmla="*/ 1876835 h 1931810"/>
              <a:gd name="connsiteX10-7985" fmla="*/ 311994 w 1272464"/>
              <a:gd name="connsiteY10-7986" fmla="*/ 1782522 h 1931810"/>
              <a:gd name="connsiteX11-7987" fmla="*/ 313985 w 1272464"/>
              <a:gd name="connsiteY11-7988" fmla="*/ 1151965 h 1931810"/>
              <a:gd name="connsiteX12-7989" fmla="*/ 216115 w 1272464"/>
              <a:gd name="connsiteY12-7990" fmla="*/ 1081914 h 1931810"/>
              <a:gd name="connsiteX13-7991" fmla="*/ 81843 w 1272464"/>
              <a:gd name="connsiteY13-7992" fmla="*/ 1080704 h 1931810"/>
              <a:gd name="connsiteX14-7993" fmla="*/ 186 w 1272464"/>
              <a:gd name="connsiteY14-7994" fmla="*/ 1019510 h 1931810"/>
              <a:gd name="connsiteX0-7995" fmla="*/ 186 w 1272464"/>
              <a:gd name="connsiteY0-7996" fmla="*/ 1019510 h 1929119"/>
              <a:gd name="connsiteX1-7997" fmla="*/ 860 w 1272464"/>
              <a:gd name="connsiteY1-7998" fmla="*/ 102283 h 1929119"/>
              <a:gd name="connsiteX2-7999" fmla="*/ 92222 w 1272464"/>
              <a:gd name="connsiteY2-8000" fmla="*/ 2919 h 1929119"/>
              <a:gd name="connsiteX3-8001" fmla="*/ 697024 w 1272464"/>
              <a:gd name="connsiteY3-8002" fmla="*/ 169 h 1929119"/>
              <a:gd name="connsiteX4-8003" fmla="*/ 758969 w 1272464"/>
              <a:gd name="connsiteY4-8004" fmla="*/ 71818 h 1929119"/>
              <a:gd name="connsiteX5-8005" fmla="*/ 924852 w 1272464"/>
              <a:gd name="connsiteY5-8006" fmla="*/ 155735 h 1929119"/>
              <a:gd name="connsiteX6-8007" fmla="*/ 1255630 w 1272464"/>
              <a:gd name="connsiteY6-8008" fmla="*/ 185079 h 1929119"/>
              <a:gd name="connsiteX7-8009" fmla="*/ 1262191 w 1272464"/>
              <a:gd name="connsiteY7-8010" fmla="*/ 1774856 h 1929119"/>
              <a:gd name="connsiteX8-8011" fmla="*/ 1104531 w 1272464"/>
              <a:gd name="connsiteY8-8012" fmla="*/ 1873845 h 1929119"/>
              <a:gd name="connsiteX9-8013" fmla="*/ 425933 w 1272464"/>
              <a:gd name="connsiteY9-8014" fmla="*/ 1876835 h 1929119"/>
              <a:gd name="connsiteX10-8015" fmla="*/ 311994 w 1272464"/>
              <a:gd name="connsiteY10-8016" fmla="*/ 1782522 h 1929119"/>
              <a:gd name="connsiteX11-8017" fmla="*/ 313985 w 1272464"/>
              <a:gd name="connsiteY11-8018" fmla="*/ 1151965 h 1929119"/>
              <a:gd name="connsiteX12-8019" fmla="*/ 216115 w 1272464"/>
              <a:gd name="connsiteY12-8020" fmla="*/ 1081914 h 1929119"/>
              <a:gd name="connsiteX13-8021" fmla="*/ 81843 w 1272464"/>
              <a:gd name="connsiteY13-8022" fmla="*/ 1080704 h 1929119"/>
              <a:gd name="connsiteX14-8023" fmla="*/ 186 w 1272464"/>
              <a:gd name="connsiteY14-8024" fmla="*/ 1019510 h 1929119"/>
              <a:gd name="connsiteX0-8025" fmla="*/ 186 w 1262191"/>
              <a:gd name="connsiteY0-8026" fmla="*/ 1019510 h 1876835"/>
              <a:gd name="connsiteX1-8027" fmla="*/ 860 w 1262191"/>
              <a:gd name="connsiteY1-8028" fmla="*/ 102283 h 1876835"/>
              <a:gd name="connsiteX2-8029" fmla="*/ 92222 w 1262191"/>
              <a:gd name="connsiteY2-8030" fmla="*/ 2919 h 1876835"/>
              <a:gd name="connsiteX3-8031" fmla="*/ 697024 w 1262191"/>
              <a:gd name="connsiteY3-8032" fmla="*/ 169 h 1876835"/>
              <a:gd name="connsiteX4-8033" fmla="*/ 758969 w 1262191"/>
              <a:gd name="connsiteY4-8034" fmla="*/ 71818 h 1876835"/>
              <a:gd name="connsiteX5-8035" fmla="*/ 924852 w 1262191"/>
              <a:gd name="connsiteY5-8036" fmla="*/ 155735 h 1876835"/>
              <a:gd name="connsiteX6-8037" fmla="*/ 1255630 w 1262191"/>
              <a:gd name="connsiteY6-8038" fmla="*/ 185079 h 1876835"/>
              <a:gd name="connsiteX7-8039" fmla="*/ 1262191 w 1262191"/>
              <a:gd name="connsiteY7-8040" fmla="*/ 1774856 h 1876835"/>
              <a:gd name="connsiteX8-8041" fmla="*/ 1104531 w 1262191"/>
              <a:gd name="connsiteY8-8042" fmla="*/ 1873845 h 1876835"/>
              <a:gd name="connsiteX9-8043" fmla="*/ 425933 w 1262191"/>
              <a:gd name="connsiteY9-8044" fmla="*/ 1876835 h 1876835"/>
              <a:gd name="connsiteX10-8045" fmla="*/ 311994 w 1262191"/>
              <a:gd name="connsiteY10-8046" fmla="*/ 1782522 h 1876835"/>
              <a:gd name="connsiteX11-8047" fmla="*/ 313985 w 1262191"/>
              <a:gd name="connsiteY11-8048" fmla="*/ 1151965 h 1876835"/>
              <a:gd name="connsiteX12-8049" fmla="*/ 216115 w 1262191"/>
              <a:gd name="connsiteY12-8050" fmla="*/ 1081914 h 1876835"/>
              <a:gd name="connsiteX13-8051" fmla="*/ 81843 w 1262191"/>
              <a:gd name="connsiteY13-8052" fmla="*/ 1080704 h 1876835"/>
              <a:gd name="connsiteX14-8053" fmla="*/ 186 w 1262191"/>
              <a:gd name="connsiteY14-8054" fmla="*/ 1019510 h 1876835"/>
              <a:gd name="connsiteX0-8055" fmla="*/ 186 w 1262191"/>
              <a:gd name="connsiteY0-8056" fmla="*/ 1019510 h 1876835"/>
              <a:gd name="connsiteX1-8057" fmla="*/ 860 w 1262191"/>
              <a:gd name="connsiteY1-8058" fmla="*/ 102283 h 1876835"/>
              <a:gd name="connsiteX2-8059" fmla="*/ 92222 w 1262191"/>
              <a:gd name="connsiteY2-8060" fmla="*/ 2919 h 1876835"/>
              <a:gd name="connsiteX3-8061" fmla="*/ 697024 w 1262191"/>
              <a:gd name="connsiteY3-8062" fmla="*/ 169 h 1876835"/>
              <a:gd name="connsiteX4-8063" fmla="*/ 758969 w 1262191"/>
              <a:gd name="connsiteY4-8064" fmla="*/ 71818 h 1876835"/>
              <a:gd name="connsiteX5-8065" fmla="*/ 924852 w 1262191"/>
              <a:gd name="connsiteY5-8066" fmla="*/ 155735 h 1876835"/>
              <a:gd name="connsiteX6-8067" fmla="*/ 1255630 w 1262191"/>
              <a:gd name="connsiteY6-8068" fmla="*/ 185079 h 1876835"/>
              <a:gd name="connsiteX7-8069" fmla="*/ 1262191 w 1262191"/>
              <a:gd name="connsiteY7-8070" fmla="*/ 1774856 h 1876835"/>
              <a:gd name="connsiteX8-8071" fmla="*/ 1104531 w 1262191"/>
              <a:gd name="connsiteY8-8072" fmla="*/ 1873845 h 1876835"/>
              <a:gd name="connsiteX9-8073" fmla="*/ 425933 w 1262191"/>
              <a:gd name="connsiteY9-8074" fmla="*/ 1876835 h 1876835"/>
              <a:gd name="connsiteX10-8075" fmla="*/ 311994 w 1262191"/>
              <a:gd name="connsiteY10-8076" fmla="*/ 1782522 h 1876835"/>
              <a:gd name="connsiteX11-8077" fmla="*/ 313985 w 1262191"/>
              <a:gd name="connsiteY11-8078" fmla="*/ 1151965 h 1876835"/>
              <a:gd name="connsiteX12-8079" fmla="*/ 216115 w 1262191"/>
              <a:gd name="connsiteY12-8080" fmla="*/ 1081914 h 1876835"/>
              <a:gd name="connsiteX13-8081" fmla="*/ 81843 w 1262191"/>
              <a:gd name="connsiteY13-8082" fmla="*/ 1080704 h 1876835"/>
              <a:gd name="connsiteX14-8083" fmla="*/ 186 w 1262191"/>
              <a:gd name="connsiteY14-8084" fmla="*/ 1019510 h 1876835"/>
              <a:gd name="connsiteX0-8085" fmla="*/ 186 w 1262191"/>
              <a:gd name="connsiteY0-8086" fmla="*/ 1019510 h 1876835"/>
              <a:gd name="connsiteX1-8087" fmla="*/ 860 w 1262191"/>
              <a:gd name="connsiteY1-8088" fmla="*/ 102283 h 1876835"/>
              <a:gd name="connsiteX2-8089" fmla="*/ 92222 w 1262191"/>
              <a:gd name="connsiteY2-8090" fmla="*/ 2919 h 1876835"/>
              <a:gd name="connsiteX3-8091" fmla="*/ 697024 w 1262191"/>
              <a:gd name="connsiteY3-8092" fmla="*/ 169 h 1876835"/>
              <a:gd name="connsiteX4-8093" fmla="*/ 758969 w 1262191"/>
              <a:gd name="connsiteY4-8094" fmla="*/ 71818 h 1876835"/>
              <a:gd name="connsiteX5-8095" fmla="*/ 924852 w 1262191"/>
              <a:gd name="connsiteY5-8096" fmla="*/ 155735 h 1876835"/>
              <a:gd name="connsiteX6-8097" fmla="*/ 1255630 w 1262191"/>
              <a:gd name="connsiteY6-8098" fmla="*/ 185079 h 1876835"/>
              <a:gd name="connsiteX7-8099" fmla="*/ 1262191 w 1262191"/>
              <a:gd name="connsiteY7-8100" fmla="*/ 1774856 h 1876835"/>
              <a:gd name="connsiteX8-8101" fmla="*/ 1104531 w 1262191"/>
              <a:gd name="connsiteY8-8102" fmla="*/ 1873845 h 1876835"/>
              <a:gd name="connsiteX9-8103" fmla="*/ 425933 w 1262191"/>
              <a:gd name="connsiteY9-8104" fmla="*/ 1876835 h 1876835"/>
              <a:gd name="connsiteX10-8105" fmla="*/ 311994 w 1262191"/>
              <a:gd name="connsiteY10-8106" fmla="*/ 1782522 h 1876835"/>
              <a:gd name="connsiteX11-8107" fmla="*/ 313985 w 1262191"/>
              <a:gd name="connsiteY11-8108" fmla="*/ 1151965 h 1876835"/>
              <a:gd name="connsiteX12-8109" fmla="*/ 216115 w 1262191"/>
              <a:gd name="connsiteY12-8110" fmla="*/ 1081914 h 1876835"/>
              <a:gd name="connsiteX13-8111" fmla="*/ 81843 w 1262191"/>
              <a:gd name="connsiteY13-8112" fmla="*/ 1080704 h 1876835"/>
              <a:gd name="connsiteX14-8113" fmla="*/ 186 w 1262191"/>
              <a:gd name="connsiteY14-8114" fmla="*/ 1019510 h 1876835"/>
              <a:gd name="connsiteX0-8115" fmla="*/ 186 w 1262191"/>
              <a:gd name="connsiteY0-8116" fmla="*/ 1019510 h 1876835"/>
              <a:gd name="connsiteX1-8117" fmla="*/ 860 w 1262191"/>
              <a:gd name="connsiteY1-8118" fmla="*/ 102283 h 1876835"/>
              <a:gd name="connsiteX2-8119" fmla="*/ 92222 w 1262191"/>
              <a:gd name="connsiteY2-8120" fmla="*/ 2919 h 1876835"/>
              <a:gd name="connsiteX3-8121" fmla="*/ 697024 w 1262191"/>
              <a:gd name="connsiteY3-8122" fmla="*/ 169 h 1876835"/>
              <a:gd name="connsiteX4-8123" fmla="*/ 758969 w 1262191"/>
              <a:gd name="connsiteY4-8124" fmla="*/ 71818 h 1876835"/>
              <a:gd name="connsiteX5-8125" fmla="*/ 924852 w 1262191"/>
              <a:gd name="connsiteY5-8126" fmla="*/ 155735 h 1876835"/>
              <a:gd name="connsiteX6-8127" fmla="*/ 1255630 w 1262191"/>
              <a:gd name="connsiteY6-8128" fmla="*/ 185079 h 1876835"/>
              <a:gd name="connsiteX7-8129" fmla="*/ 1262191 w 1262191"/>
              <a:gd name="connsiteY7-8130" fmla="*/ 1774856 h 1876835"/>
              <a:gd name="connsiteX8-8131" fmla="*/ 1104531 w 1262191"/>
              <a:gd name="connsiteY8-8132" fmla="*/ 1873845 h 1876835"/>
              <a:gd name="connsiteX9-8133" fmla="*/ 425933 w 1262191"/>
              <a:gd name="connsiteY9-8134" fmla="*/ 1876835 h 1876835"/>
              <a:gd name="connsiteX10-8135" fmla="*/ 311994 w 1262191"/>
              <a:gd name="connsiteY10-8136" fmla="*/ 1782522 h 1876835"/>
              <a:gd name="connsiteX11-8137" fmla="*/ 313985 w 1262191"/>
              <a:gd name="connsiteY11-8138" fmla="*/ 1151965 h 1876835"/>
              <a:gd name="connsiteX12-8139" fmla="*/ 216115 w 1262191"/>
              <a:gd name="connsiteY12-8140" fmla="*/ 1081914 h 1876835"/>
              <a:gd name="connsiteX13-8141" fmla="*/ 81843 w 1262191"/>
              <a:gd name="connsiteY13-8142" fmla="*/ 1080704 h 1876835"/>
              <a:gd name="connsiteX14-8143" fmla="*/ 186 w 1262191"/>
              <a:gd name="connsiteY14-8144" fmla="*/ 1019510 h 1876835"/>
              <a:gd name="connsiteX0-8145" fmla="*/ 186 w 1262191"/>
              <a:gd name="connsiteY0-8146" fmla="*/ 1019510 h 1876835"/>
              <a:gd name="connsiteX1-8147" fmla="*/ 860 w 1262191"/>
              <a:gd name="connsiteY1-8148" fmla="*/ 102283 h 1876835"/>
              <a:gd name="connsiteX2-8149" fmla="*/ 92222 w 1262191"/>
              <a:gd name="connsiteY2-8150" fmla="*/ 2919 h 1876835"/>
              <a:gd name="connsiteX3-8151" fmla="*/ 697024 w 1262191"/>
              <a:gd name="connsiteY3-8152" fmla="*/ 169 h 1876835"/>
              <a:gd name="connsiteX4-8153" fmla="*/ 758969 w 1262191"/>
              <a:gd name="connsiteY4-8154" fmla="*/ 71818 h 1876835"/>
              <a:gd name="connsiteX5-8155" fmla="*/ 828513 w 1262191"/>
              <a:gd name="connsiteY5-8156" fmla="*/ 156353 h 1876835"/>
              <a:gd name="connsiteX6-8157" fmla="*/ 1255630 w 1262191"/>
              <a:gd name="connsiteY6-8158" fmla="*/ 185079 h 1876835"/>
              <a:gd name="connsiteX7-8159" fmla="*/ 1262191 w 1262191"/>
              <a:gd name="connsiteY7-8160" fmla="*/ 1774856 h 1876835"/>
              <a:gd name="connsiteX8-8161" fmla="*/ 1104531 w 1262191"/>
              <a:gd name="connsiteY8-8162" fmla="*/ 1873845 h 1876835"/>
              <a:gd name="connsiteX9-8163" fmla="*/ 425933 w 1262191"/>
              <a:gd name="connsiteY9-8164" fmla="*/ 1876835 h 1876835"/>
              <a:gd name="connsiteX10-8165" fmla="*/ 311994 w 1262191"/>
              <a:gd name="connsiteY10-8166" fmla="*/ 1782522 h 1876835"/>
              <a:gd name="connsiteX11-8167" fmla="*/ 313985 w 1262191"/>
              <a:gd name="connsiteY11-8168" fmla="*/ 1151965 h 1876835"/>
              <a:gd name="connsiteX12-8169" fmla="*/ 216115 w 1262191"/>
              <a:gd name="connsiteY12-8170" fmla="*/ 1081914 h 1876835"/>
              <a:gd name="connsiteX13-8171" fmla="*/ 81843 w 1262191"/>
              <a:gd name="connsiteY13-8172" fmla="*/ 1080704 h 1876835"/>
              <a:gd name="connsiteX14-8173" fmla="*/ 186 w 1262191"/>
              <a:gd name="connsiteY14-8174" fmla="*/ 1019510 h 1876835"/>
              <a:gd name="connsiteX0-8175" fmla="*/ 186 w 1262191"/>
              <a:gd name="connsiteY0-8176" fmla="*/ 1019510 h 1876835"/>
              <a:gd name="connsiteX1-8177" fmla="*/ 860 w 1262191"/>
              <a:gd name="connsiteY1-8178" fmla="*/ 102283 h 1876835"/>
              <a:gd name="connsiteX2-8179" fmla="*/ 92222 w 1262191"/>
              <a:gd name="connsiteY2-8180" fmla="*/ 2919 h 1876835"/>
              <a:gd name="connsiteX3-8181" fmla="*/ 697024 w 1262191"/>
              <a:gd name="connsiteY3-8182" fmla="*/ 169 h 1876835"/>
              <a:gd name="connsiteX4-8183" fmla="*/ 758969 w 1262191"/>
              <a:gd name="connsiteY4-8184" fmla="*/ 71818 h 1876835"/>
              <a:gd name="connsiteX5-8185" fmla="*/ 828513 w 1262191"/>
              <a:gd name="connsiteY5-8186" fmla="*/ 156353 h 1876835"/>
              <a:gd name="connsiteX6-8187" fmla="*/ 1255630 w 1262191"/>
              <a:gd name="connsiteY6-8188" fmla="*/ 185079 h 1876835"/>
              <a:gd name="connsiteX7-8189" fmla="*/ 1262191 w 1262191"/>
              <a:gd name="connsiteY7-8190" fmla="*/ 1774856 h 1876835"/>
              <a:gd name="connsiteX8-8191" fmla="*/ 1104531 w 1262191"/>
              <a:gd name="connsiteY8-8192" fmla="*/ 1873845 h 1876835"/>
              <a:gd name="connsiteX9-8193" fmla="*/ 425933 w 1262191"/>
              <a:gd name="connsiteY9-8194" fmla="*/ 1876835 h 1876835"/>
              <a:gd name="connsiteX10-8195" fmla="*/ 311994 w 1262191"/>
              <a:gd name="connsiteY10-8196" fmla="*/ 1782522 h 1876835"/>
              <a:gd name="connsiteX11-8197" fmla="*/ 313985 w 1262191"/>
              <a:gd name="connsiteY11-8198" fmla="*/ 1151965 h 1876835"/>
              <a:gd name="connsiteX12-8199" fmla="*/ 216115 w 1262191"/>
              <a:gd name="connsiteY12-8200" fmla="*/ 1081914 h 1876835"/>
              <a:gd name="connsiteX13-8201" fmla="*/ 81843 w 1262191"/>
              <a:gd name="connsiteY13-8202" fmla="*/ 1080704 h 1876835"/>
              <a:gd name="connsiteX14-8203" fmla="*/ 186 w 1262191"/>
              <a:gd name="connsiteY14-8204" fmla="*/ 1019510 h 1876835"/>
              <a:gd name="connsiteX0-8205" fmla="*/ 186 w 1262191"/>
              <a:gd name="connsiteY0-8206" fmla="*/ 1019510 h 1876835"/>
              <a:gd name="connsiteX1-8207" fmla="*/ 860 w 1262191"/>
              <a:gd name="connsiteY1-8208" fmla="*/ 102283 h 1876835"/>
              <a:gd name="connsiteX2-8209" fmla="*/ 92222 w 1262191"/>
              <a:gd name="connsiteY2-8210" fmla="*/ 2919 h 1876835"/>
              <a:gd name="connsiteX3-8211" fmla="*/ 697024 w 1262191"/>
              <a:gd name="connsiteY3-8212" fmla="*/ 169 h 1876835"/>
              <a:gd name="connsiteX4-8213" fmla="*/ 777320 w 1262191"/>
              <a:gd name="connsiteY4-8214" fmla="*/ 62546 h 1876835"/>
              <a:gd name="connsiteX5-8215" fmla="*/ 828513 w 1262191"/>
              <a:gd name="connsiteY5-8216" fmla="*/ 156353 h 1876835"/>
              <a:gd name="connsiteX6-8217" fmla="*/ 1255630 w 1262191"/>
              <a:gd name="connsiteY6-8218" fmla="*/ 185079 h 1876835"/>
              <a:gd name="connsiteX7-8219" fmla="*/ 1262191 w 1262191"/>
              <a:gd name="connsiteY7-8220" fmla="*/ 1774856 h 1876835"/>
              <a:gd name="connsiteX8-8221" fmla="*/ 1104531 w 1262191"/>
              <a:gd name="connsiteY8-8222" fmla="*/ 1873845 h 1876835"/>
              <a:gd name="connsiteX9-8223" fmla="*/ 425933 w 1262191"/>
              <a:gd name="connsiteY9-8224" fmla="*/ 1876835 h 1876835"/>
              <a:gd name="connsiteX10-8225" fmla="*/ 311994 w 1262191"/>
              <a:gd name="connsiteY10-8226" fmla="*/ 1782522 h 1876835"/>
              <a:gd name="connsiteX11-8227" fmla="*/ 313985 w 1262191"/>
              <a:gd name="connsiteY11-8228" fmla="*/ 1151965 h 1876835"/>
              <a:gd name="connsiteX12-8229" fmla="*/ 216115 w 1262191"/>
              <a:gd name="connsiteY12-8230" fmla="*/ 1081914 h 1876835"/>
              <a:gd name="connsiteX13-8231" fmla="*/ 81843 w 1262191"/>
              <a:gd name="connsiteY13-8232" fmla="*/ 1080704 h 1876835"/>
              <a:gd name="connsiteX14-8233" fmla="*/ 186 w 1262191"/>
              <a:gd name="connsiteY14-8234" fmla="*/ 1019510 h 1876835"/>
              <a:gd name="connsiteX0-8235" fmla="*/ 186 w 1262191"/>
              <a:gd name="connsiteY0-8236" fmla="*/ 1019510 h 1876835"/>
              <a:gd name="connsiteX1-8237" fmla="*/ 860 w 1262191"/>
              <a:gd name="connsiteY1-8238" fmla="*/ 102283 h 1876835"/>
              <a:gd name="connsiteX2-8239" fmla="*/ 92222 w 1262191"/>
              <a:gd name="connsiteY2-8240" fmla="*/ 2919 h 1876835"/>
              <a:gd name="connsiteX3-8241" fmla="*/ 697024 w 1262191"/>
              <a:gd name="connsiteY3-8242" fmla="*/ 169 h 1876835"/>
              <a:gd name="connsiteX4-8243" fmla="*/ 777320 w 1262191"/>
              <a:gd name="connsiteY4-8244" fmla="*/ 62546 h 1876835"/>
              <a:gd name="connsiteX5-8245" fmla="*/ 828513 w 1262191"/>
              <a:gd name="connsiteY5-8246" fmla="*/ 156353 h 1876835"/>
              <a:gd name="connsiteX6-8247" fmla="*/ 1255630 w 1262191"/>
              <a:gd name="connsiteY6-8248" fmla="*/ 185079 h 1876835"/>
              <a:gd name="connsiteX7-8249" fmla="*/ 1262191 w 1262191"/>
              <a:gd name="connsiteY7-8250" fmla="*/ 1774856 h 1876835"/>
              <a:gd name="connsiteX8-8251" fmla="*/ 1104531 w 1262191"/>
              <a:gd name="connsiteY8-8252" fmla="*/ 1873845 h 1876835"/>
              <a:gd name="connsiteX9-8253" fmla="*/ 425933 w 1262191"/>
              <a:gd name="connsiteY9-8254" fmla="*/ 1876835 h 1876835"/>
              <a:gd name="connsiteX10-8255" fmla="*/ 311994 w 1262191"/>
              <a:gd name="connsiteY10-8256" fmla="*/ 1782522 h 1876835"/>
              <a:gd name="connsiteX11-8257" fmla="*/ 313985 w 1262191"/>
              <a:gd name="connsiteY11-8258" fmla="*/ 1151965 h 1876835"/>
              <a:gd name="connsiteX12-8259" fmla="*/ 216115 w 1262191"/>
              <a:gd name="connsiteY12-8260" fmla="*/ 1081914 h 1876835"/>
              <a:gd name="connsiteX13-8261" fmla="*/ 81843 w 1262191"/>
              <a:gd name="connsiteY13-8262" fmla="*/ 1080704 h 1876835"/>
              <a:gd name="connsiteX14-8263" fmla="*/ 186 w 1262191"/>
              <a:gd name="connsiteY14-8264" fmla="*/ 1019510 h 1876835"/>
              <a:gd name="connsiteX0-8265" fmla="*/ 186 w 1262191"/>
              <a:gd name="connsiteY0-8266" fmla="*/ 1019510 h 1876835"/>
              <a:gd name="connsiteX1-8267" fmla="*/ 860 w 1262191"/>
              <a:gd name="connsiteY1-8268" fmla="*/ 102283 h 1876835"/>
              <a:gd name="connsiteX2-8269" fmla="*/ 92222 w 1262191"/>
              <a:gd name="connsiteY2-8270" fmla="*/ 2919 h 1876835"/>
              <a:gd name="connsiteX3-8271" fmla="*/ 697024 w 1262191"/>
              <a:gd name="connsiteY3-8272" fmla="*/ 169 h 1876835"/>
              <a:gd name="connsiteX4-8273" fmla="*/ 775256 w 1262191"/>
              <a:gd name="connsiteY4-8274" fmla="*/ 46320 h 1876835"/>
              <a:gd name="connsiteX5-8275" fmla="*/ 828513 w 1262191"/>
              <a:gd name="connsiteY5-8276" fmla="*/ 156353 h 1876835"/>
              <a:gd name="connsiteX6-8277" fmla="*/ 1255630 w 1262191"/>
              <a:gd name="connsiteY6-8278" fmla="*/ 185079 h 1876835"/>
              <a:gd name="connsiteX7-8279" fmla="*/ 1262191 w 1262191"/>
              <a:gd name="connsiteY7-8280" fmla="*/ 1774856 h 1876835"/>
              <a:gd name="connsiteX8-8281" fmla="*/ 1104531 w 1262191"/>
              <a:gd name="connsiteY8-8282" fmla="*/ 1873845 h 1876835"/>
              <a:gd name="connsiteX9-8283" fmla="*/ 425933 w 1262191"/>
              <a:gd name="connsiteY9-8284" fmla="*/ 1876835 h 1876835"/>
              <a:gd name="connsiteX10-8285" fmla="*/ 311994 w 1262191"/>
              <a:gd name="connsiteY10-8286" fmla="*/ 1782522 h 1876835"/>
              <a:gd name="connsiteX11-8287" fmla="*/ 313985 w 1262191"/>
              <a:gd name="connsiteY11-8288" fmla="*/ 1151965 h 1876835"/>
              <a:gd name="connsiteX12-8289" fmla="*/ 216115 w 1262191"/>
              <a:gd name="connsiteY12-8290" fmla="*/ 1081914 h 1876835"/>
              <a:gd name="connsiteX13-8291" fmla="*/ 81843 w 1262191"/>
              <a:gd name="connsiteY13-8292" fmla="*/ 1080704 h 1876835"/>
              <a:gd name="connsiteX14-8293" fmla="*/ 186 w 1262191"/>
              <a:gd name="connsiteY14-8294" fmla="*/ 1019510 h 1876835"/>
              <a:gd name="connsiteX0-8295" fmla="*/ 186 w 1262191"/>
              <a:gd name="connsiteY0-8296" fmla="*/ 1019510 h 1876835"/>
              <a:gd name="connsiteX1-8297" fmla="*/ 860 w 1262191"/>
              <a:gd name="connsiteY1-8298" fmla="*/ 102283 h 1876835"/>
              <a:gd name="connsiteX2-8299" fmla="*/ 92222 w 1262191"/>
              <a:gd name="connsiteY2-8300" fmla="*/ 2919 h 1876835"/>
              <a:gd name="connsiteX3-8301" fmla="*/ 697024 w 1262191"/>
              <a:gd name="connsiteY3-8302" fmla="*/ 169 h 1876835"/>
              <a:gd name="connsiteX4-8303" fmla="*/ 775256 w 1262191"/>
              <a:gd name="connsiteY4-8304" fmla="*/ 46320 h 1876835"/>
              <a:gd name="connsiteX5-8305" fmla="*/ 844341 w 1262191"/>
              <a:gd name="connsiteY5-8306" fmla="*/ 157280 h 1876835"/>
              <a:gd name="connsiteX6-8307" fmla="*/ 1255630 w 1262191"/>
              <a:gd name="connsiteY6-8308" fmla="*/ 185079 h 1876835"/>
              <a:gd name="connsiteX7-8309" fmla="*/ 1262191 w 1262191"/>
              <a:gd name="connsiteY7-8310" fmla="*/ 1774856 h 1876835"/>
              <a:gd name="connsiteX8-8311" fmla="*/ 1104531 w 1262191"/>
              <a:gd name="connsiteY8-8312" fmla="*/ 1873845 h 1876835"/>
              <a:gd name="connsiteX9-8313" fmla="*/ 425933 w 1262191"/>
              <a:gd name="connsiteY9-8314" fmla="*/ 1876835 h 1876835"/>
              <a:gd name="connsiteX10-8315" fmla="*/ 311994 w 1262191"/>
              <a:gd name="connsiteY10-8316" fmla="*/ 1782522 h 1876835"/>
              <a:gd name="connsiteX11-8317" fmla="*/ 313985 w 1262191"/>
              <a:gd name="connsiteY11-8318" fmla="*/ 1151965 h 1876835"/>
              <a:gd name="connsiteX12-8319" fmla="*/ 216115 w 1262191"/>
              <a:gd name="connsiteY12-8320" fmla="*/ 1081914 h 1876835"/>
              <a:gd name="connsiteX13-8321" fmla="*/ 81843 w 1262191"/>
              <a:gd name="connsiteY13-8322" fmla="*/ 1080704 h 1876835"/>
              <a:gd name="connsiteX14-8323" fmla="*/ 186 w 1262191"/>
              <a:gd name="connsiteY14-8324" fmla="*/ 1019510 h 1876835"/>
              <a:gd name="connsiteX0-8325" fmla="*/ 186 w 1262191"/>
              <a:gd name="connsiteY0-8326" fmla="*/ 1019510 h 1876835"/>
              <a:gd name="connsiteX1-8327" fmla="*/ 860 w 1262191"/>
              <a:gd name="connsiteY1-8328" fmla="*/ 102283 h 1876835"/>
              <a:gd name="connsiteX2-8329" fmla="*/ 92222 w 1262191"/>
              <a:gd name="connsiteY2-8330" fmla="*/ 2919 h 1876835"/>
              <a:gd name="connsiteX3-8331" fmla="*/ 697024 w 1262191"/>
              <a:gd name="connsiteY3-8332" fmla="*/ 169 h 1876835"/>
              <a:gd name="connsiteX4-8333" fmla="*/ 775256 w 1262191"/>
              <a:gd name="connsiteY4-8334" fmla="*/ 46320 h 1876835"/>
              <a:gd name="connsiteX5-8335" fmla="*/ 844341 w 1262191"/>
              <a:gd name="connsiteY5-8336" fmla="*/ 157280 h 1876835"/>
              <a:gd name="connsiteX6-8337" fmla="*/ 1255630 w 1262191"/>
              <a:gd name="connsiteY6-8338" fmla="*/ 185079 h 1876835"/>
              <a:gd name="connsiteX7-8339" fmla="*/ 1262191 w 1262191"/>
              <a:gd name="connsiteY7-8340" fmla="*/ 1774856 h 1876835"/>
              <a:gd name="connsiteX8-8341" fmla="*/ 1104531 w 1262191"/>
              <a:gd name="connsiteY8-8342" fmla="*/ 1873845 h 1876835"/>
              <a:gd name="connsiteX9-8343" fmla="*/ 425933 w 1262191"/>
              <a:gd name="connsiteY9-8344" fmla="*/ 1876835 h 1876835"/>
              <a:gd name="connsiteX10-8345" fmla="*/ 311994 w 1262191"/>
              <a:gd name="connsiteY10-8346" fmla="*/ 1782522 h 1876835"/>
              <a:gd name="connsiteX11-8347" fmla="*/ 313985 w 1262191"/>
              <a:gd name="connsiteY11-8348" fmla="*/ 1151965 h 1876835"/>
              <a:gd name="connsiteX12-8349" fmla="*/ 216115 w 1262191"/>
              <a:gd name="connsiteY12-8350" fmla="*/ 1081914 h 1876835"/>
              <a:gd name="connsiteX13-8351" fmla="*/ 81843 w 1262191"/>
              <a:gd name="connsiteY13-8352" fmla="*/ 1080704 h 1876835"/>
              <a:gd name="connsiteX14-8353" fmla="*/ 186 w 1262191"/>
              <a:gd name="connsiteY14-8354" fmla="*/ 1019510 h 1876835"/>
              <a:gd name="connsiteX0-8355" fmla="*/ 186 w 1262191"/>
              <a:gd name="connsiteY0-8356" fmla="*/ 1019510 h 1876835"/>
              <a:gd name="connsiteX1-8357" fmla="*/ 860 w 1262191"/>
              <a:gd name="connsiteY1-8358" fmla="*/ 102283 h 1876835"/>
              <a:gd name="connsiteX2-8359" fmla="*/ 92222 w 1262191"/>
              <a:gd name="connsiteY2-8360" fmla="*/ 2919 h 1876835"/>
              <a:gd name="connsiteX3-8361" fmla="*/ 697024 w 1262191"/>
              <a:gd name="connsiteY3-8362" fmla="*/ 169 h 1876835"/>
              <a:gd name="connsiteX4-8363" fmla="*/ 775257 w 1262191"/>
              <a:gd name="connsiteY4-8364" fmla="*/ 39829 h 1876835"/>
              <a:gd name="connsiteX5-8365" fmla="*/ 844341 w 1262191"/>
              <a:gd name="connsiteY5-8366" fmla="*/ 157280 h 1876835"/>
              <a:gd name="connsiteX6-8367" fmla="*/ 1255630 w 1262191"/>
              <a:gd name="connsiteY6-8368" fmla="*/ 185079 h 1876835"/>
              <a:gd name="connsiteX7-8369" fmla="*/ 1262191 w 1262191"/>
              <a:gd name="connsiteY7-8370" fmla="*/ 1774856 h 1876835"/>
              <a:gd name="connsiteX8-8371" fmla="*/ 1104531 w 1262191"/>
              <a:gd name="connsiteY8-8372" fmla="*/ 1873845 h 1876835"/>
              <a:gd name="connsiteX9-8373" fmla="*/ 425933 w 1262191"/>
              <a:gd name="connsiteY9-8374" fmla="*/ 1876835 h 1876835"/>
              <a:gd name="connsiteX10-8375" fmla="*/ 311994 w 1262191"/>
              <a:gd name="connsiteY10-8376" fmla="*/ 1782522 h 1876835"/>
              <a:gd name="connsiteX11-8377" fmla="*/ 313985 w 1262191"/>
              <a:gd name="connsiteY11-8378" fmla="*/ 1151965 h 1876835"/>
              <a:gd name="connsiteX12-8379" fmla="*/ 216115 w 1262191"/>
              <a:gd name="connsiteY12-8380" fmla="*/ 1081914 h 1876835"/>
              <a:gd name="connsiteX13-8381" fmla="*/ 81843 w 1262191"/>
              <a:gd name="connsiteY13-8382" fmla="*/ 1080704 h 1876835"/>
              <a:gd name="connsiteX14-8383" fmla="*/ 186 w 1262191"/>
              <a:gd name="connsiteY14-8384" fmla="*/ 1019510 h 1876835"/>
              <a:gd name="connsiteX0-8385" fmla="*/ 186 w 1262191"/>
              <a:gd name="connsiteY0-8386" fmla="*/ 1019510 h 1876835"/>
              <a:gd name="connsiteX1-8387" fmla="*/ 860 w 1262191"/>
              <a:gd name="connsiteY1-8388" fmla="*/ 102283 h 1876835"/>
              <a:gd name="connsiteX2-8389" fmla="*/ 92222 w 1262191"/>
              <a:gd name="connsiteY2-8390" fmla="*/ 2919 h 1876835"/>
              <a:gd name="connsiteX3-8391" fmla="*/ 697024 w 1262191"/>
              <a:gd name="connsiteY3-8392" fmla="*/ 169 h 1876835"/>
              <a:gd name="connsiteX4-8393" fmla="*/ 775257 w 1262191"/>
              <a:gd name="connsiteY4-8394" fmla="*/ 39829 h 1876835"/>
              <a:gd name="connsiteX5-8395" fmla="*/ 844341 w 1262191"/>
              <a:gd name="connsiteY5-8396" fmla="*/ 157280 h 1876835"/>
              <a:gd name="connsiteX6-8397" fmla="*/ 1255630 w 1262191"/>
              <a:gd name="connsiteY6-8398" fmla="*/ 185079 h 1876835"/>
              <a:gd name="connsiteX7-8399" fmla="*/ 1262191 w 1262191"/>
              <a:gd name="connsiteY7-8400" fmla="*/ 1774856 h 1876835"/>
              <a:gd name="connsiteX8-8401" fmla="*/ 1104531 w 1262191"/>
              <a:gd name="connsiteY8-8402" fmla="*/ 1873845 h 1876835"/>
              <a:gd name="connsiteX9-8403" fmla="*/ 425933 w 1262191"/>
              <a:gd name="connsiteY9-8404" fmla="*/ 1876835 h 1876835"/>
              <a:gd name="connsiteX10-8405" fmla="*/ 311994 w 1262191"/>
              <a:gd name="connsiteY10-8406" fmla="*/ 1782522 h 1876835"/>
              <a:gd name="connsiteX11-8407" fmla="*/ 313985 w 1262191"/>
              <a:gd name="connsiteY11-8408" fmla="*/ 1151965 h 1876835"/>
              <a:gd name="connsiteX12-8409" fmla="*/ 216115 w 1262191"/>
              <a:gd name="connsiteY12-8410" fmla="*/ 1081914 h 1876835"/>
              <a:gd name="connsiteX13-8411" fmla="*/ 81843 w 1262191"/>
              <a:gd name="connsiteY13-8412" fmla="*/ 1080704 h 1876835"/>
              <a:gd name="connsiteX14-8413" fmla="*/ 186 w 1262191"/>
              <a:gd name="connsiteY14-8414" fmla="*/ 1019510 h 1876835"/>
              <a:gd name="connsiteX0-8415" fmla="*/ 186 w 1262191"/>
              <a:gd name="connsiteY0-8416" fmla="*/ 1019510 h 1876835"/>
              <a:gd name="connsiteX1-8417" fmla="*/ 860 w 1262191"/>
              <a:gd name="connsiteY1-8418" fmla="*/ 102283 h 1876835"/>
              <a:gd name="connsiteX2-8419" fmla="*/ 92222 w 1262191"/>
              <a:gd name="connsiteY2-8420" fmla="*/ 2919 h 1876835"/>
              <a:gd name="connsiteX3-8421" fmla="*/ 697024 w 1262191"/>
              <a:gd name="connsiteY3-8422" fmla="*/ 169 h 1876835"/>
              <a:gd name="connsiteX4-8423" fmla="*/ 775257 w 1262191"/>
              <a:gd name="connsiteY4-8424" fmla="*/ 39829 h 1876835"/>
              <a:gd name="connsiteX5-8425" fmla="*/ 844341 w 1262191"/>
              <a:gd name="connsiteY5-8426" fmla="*/ 157280 h 1876835"/>
              <a:gd name="connsiteX6-8427" fmla="*/ 1255630 w 1262191"/>
              <a:gd name="connsiteY6-8428" fmla="*/ 185079 h 1876835"/>
              <a:gd name="connsiteX7-8429" fmla="*/ 1262191 w 1262191"/>
              <a:gd name="connsiteY7-8430" fmla="*/ 1774856 h 1876835"/>
              <a:gd name="connsiteX8-8431" fmla="*/ 1104531 w 1262191"/>
              <a:gd name="connsiteY8-8432" fmla="*/ 1873845 h 1876835"/>
              <a:gd name="connsiteX9-8433" fmla="*/ 425933 w 1262191"/>
              <a:gd name="connsiteY9-8434" fmla="*/ 1876835 h 1876835"/>
              <a:gd name="connsiteX10-8435" fmla="*/ 311994 w 1262191"/>
              <a:gd name="connsiteY10-8436" fmla="*/ 1782522 h 1876835"/>
              <a:gd name="connsiteX11-8437" fmla="*/ 313985 w 1262191"/>
              <a:gd name="connsiteY11-8438" fmla="*/ 1151965 h 1876835"/>
              <a:gd name="connsiteX12-8439" fmla="*/ 216115 w 1262191"/>
              <a:gd name="connsiteY12-8440" fmla="*/ 1081914 h 1876835"/>
              <a:gd name="connsiteX13-8441" fmla="*/ 81843 w 1262191"/>
              <a:gd name="connsiteY13-8442" fmla="*/ 1080704 h 1876835"/>
              <a:gd name="connsiteX14-8443" fmla="*/ 186 w 1262191"/>
              <a:gd name="connsiteY14-8444" fmla="*/ 1019510 h 1876835"/>
              <a:gd name="connsiteX0-8445" fmla="*/ 186 w 1262191"/>
              <a:gd name="connsiteY0-8446" fmla="*/ 1019510 h 1876835"/>
              <a:gd name="connsiteX1-8447" fmla="*/ 860 w 1262191"/>
              <a:gd name="connsiteY1-8448" fmla="*/ 102283 h 1876835"/>
              <a:gd name="connsiteX2-8449" fmla="*/ 92222 w 1262191"/>
              <a:gd name="connsiteY2-8450" fmla="*/ 2919 h 1876835"/>
              <a:gd name="connsiteX3-8451" fmla="*/ 697024 w 1262191"/>
              <a:gd name="connsiteY3-8452" fmla="*/ 169 h 1876835"/>
              <a:gd name="connsiteX4-8453" fmla="*/ 775257 w 1262191"/>
              <a:gd name="connsiteY4-8454" fmla="*/ 39829 h 1876835"/>
              <a:gd name="connsiteX5-8455" fmla="*/ 844341 w 1262191"/>
              <a:gd name="connsiteY5-8456" fmla="*/ 157280 h 1876835"/>
              <a:gd name="connsiteX6-8457" fmla="*/ 1255630 w 1262191"/>
              <a:gd name="connsiteY6-8458" fmla="*/ 185079 h 1876835"/>
              <a:gd name="connsiteX7-8459" fmla="*/ 1262191 w 1262191"/>
              <a:gd name="connsiteY7-8460" fmla="*/ 1774856 h 1876835"/>
              <a:gd name="connsiteX8-8461" fmla="*/ 1104531 w 1262191"/>
              <a:gd name="connsiteY8-8462" fmla="*/ 1873845 h 1876835"/>
              <a:gd name="connsiteX9-8463" fmla="*/ 425933 w 1262191"/>
              <a:gd name="connsiteY9-8464" fmla="*/ 1876835 h 1876835"/>
              <a:gd name="connsiteX10-8465" fmla="*/ 311994 w 1262191"/>
              <a:gd name="connsiteY10-8466" fmla="*/ 1782522 h 1876835"/>
              <a:gd name="connsiteX11-8467" fmla="*/ 313985 w 1262191"/>
              <a:gd name="connsiteY11-8468" fmla="*/ 1151965 h 1876835"/>
              <a:gd name="connsiteX12-8469" fmla="*/ 216115 w 1262191"/>
              <a:gd name="connsiteY12-8470" fmla="*/ 1081914 h 1876835"/>
              <a:gd name="connsiteX13-8471" fmla="*/ 81843 w 1262191"/>
              <a:gd name="connsiteY13-8472" fmla="*/ 1080704 h 1876835"/>
              <a:gd name="connsiteX14-8473" fmla="*/ 186 w 1262191"/>
              <a:gd name="connsiteY14-8474" fmla="*/ 1019510 h 1876835"/>
              <a:gd name="connsiteX0-8475" fmla="*/ 186 w 1262191"/>
              <a:gd name="connsiteY0-8476" fmla="*/ 1019510 h 1876835"/>
              <a:gd name="connsiteX1-8477" fmla="*/ 860 w 1262191"/>
              <a:gd name="connsiteY1-8478" fmla="*/ 102283 h 1876835"/>
              <a:gd name="connsiteX2-8479" fmla="*/ 92222 w 1262191"/>
              <a:gd name="connsiteY2-8480" fmla="*/ 2919 h 1876835"/>
              <a:gd name="connsiteX3-8481" fmla="*/ 697024 w 1262191"/>
              <a:gd name="connsiteY3-8482" fmla="*/ 169 h 1876835"/>
              <a:gd name="connsiteX4-8483" fmla="*/ 775257 w 1262191"/>
              <a:gd name="connsiteY4-8484" fmla="*/ 39829 h 1876835"/>
              <a:gd name="connsiteX5-8485" fmla="*/ 844341 w 1262191"/>
              <a:gd name="connsiteY5-8486" fmla="*/ 157280 h 1876835"/>
              <a:gd name="connsiteX6-8487" fmla="*/ 1255630 w 1262191"/>
              <a:gd name="connsiteY6-8488" fmla="*/ 185079 h 1876835"/>
              <a:gd name="connsiteX7-8489" fmla="*/ 1262191 w 1262191"/>
              <a:gd name="connsiteY7-8490" fmla="*/ 1774856 h 1876835"/>
              <a:gd name="connsiteX8-8491" fmla="*/ 1104531 w 1262191"/>
              <a:gd name="connsiteY8-8492" fmla="*/ 1873845 h 1876835"/>
              <a:gd name="connsiteX9-8493" fmla="*/ 425933 w 1262191"/>
              <a:gd name="connsiteY9-8494" fmla="*/ 1876835 h 1876835"/>
              <a:gd name="connsiteX10-8495" fmla="*/ 311994 w 1262191"/>
              <a:gd name="connsiteY10-8496" fmla="*/ 1782522 h 1876835"/>
              <a:gd name="connsiteX11-8497" fmla="*/ 313985 w 1262191"/>
              <a:gd name="connsiteY11-8498" fmla="*/ 1151965 h 1876835"/>
              <a:gd name="connsiteX12-8499" fmla="*/ 216115 w 1262191"/>
              <a:gd name="connsiteY12-8500" fmla="*/ 1081914 h 1876835"/>
              <a:gd name="connsiteX13-8501" fmla="*/ 81843 w 1262191"/>
              <a:gd name="connsiteY13-8502" fmla="*/ 1080704 h 1876835"/>
              <a:gd name="connsiteX14-8503" fmla="*/ 186 w 1262191"/>
              <a:gd name="connsiteY14-8504" fmla="*/ 1019510 h 1876835"/>
              <a:gd name="connsiteX0-8505" fmla="*/ 186 w 1262191"/>
              <a:gd name="connsiteY0-8506" fmla="*/ 1019510 h 1876835"/>
              <a:gd name="connsiteX1-8507" fmla="*/ 860 w 1262191"/>
              <a:gd name="connsiteY1-8508" fmla="*/ 102283 h 1876835"/>
              <a:gd name="connsiteX2-8509" fmla="*/ 92222 w 1262191"/>
              <a:gd name="connsiteY2-8510" fmla="*/ 2919 h 1876835"/>
              <a:gd name="connsiteX3-8511" fmla="*/ 697024 w 1262191"/>
              <a:gd name="connsiteY3-8512" fmla="*/ 169 h 1876835"/>
              <a:gd name="connsiteX4-8513" fmla="*/ 775257 w 1262191"/>
              <a:gd name="connsiteY4-8514" fmla="*/ 39829 h 1876835"/>
              <a:gd name="connsiteX5-8515" fmla="*/ 844341 w 1262191"/>
              <a:gd name="connsiteY5-8516" fmla="*/ 157280 h 1876835"/>
              <a:gd name="connsiteX6-8517" fmla="*/ 1255630 w 1262191"/>
              <a:gd name="connsiteY6-8518" fmla="*/ 185079 h 1876835"/>
              <a:gd name="connsiteX7-8519" fmla="*/ 1262191 w 1262191"/>
              <a:gd name="connsiteY7-8520" fmla="*/ 1774856 h 1876835"/>
              <a:gd name="connsiteX8-8521" fmla="*/ 1104531 w 1262191"/>
              <a:gd name="connsiteY8-8522" fmla="*/ 1873845 h 1876835"/>
              <a:gd name="connsiteX9-8523" fmla="*/ 425933 w 1262191"/>
              <a:gd name="connsiteY9-8524" fmla="*/ 1876835 h 1876835"/>
              <a:gd name="connsiteX10-8525" fmla="*/ 311994 w 1262191"/>
              <a:gd name="connsiteY10-8526" fmla="*/ 1782522 h 1876835"/>
              <a:gd name="connsiteX11-8527" fmla="*/ 313985 w 1262191"/>
              <a:gd name="connsiteY11-8528" fmla="*/ 1151965 h 1876835"/>
              <a:gd name="connsiteX12-8529" fmla="*/ 216115 w 1262191"/>
              <a:gd name="connsiteY12-8530" fmla="*/ 1081914 h 1876835"/>
              <a:gd name="connsiteX13-8531" fmla="*/ 81843 w 1262191"/>
              <a:gd name="connsiteY13-8532" fmla="*/ 1080704 h 1876835"/>
              <a:gd name="connsiteX14-8533" fmla="*/ 186 w 1262191"/>
              <a:gd name="connsiteY14-8534" fmla="*/ 1019510 h 1876835"/>
              <a:gd name="connsiteX0-8535" fmla="*/ 186 w 1262191"/>
              <a:gd name="connsiteY0-8536" fmla="*/ 1019510 h 1876835"/>
              <a:gd name="connsiteX1-8537" fmla="*/ 860 w 1262191"/>
              <a:gd name="connsiteY1-8538" fmla="*/ 102283 h 1876835"/>
              <a:gd name="connsiteX2-8539" fmla="*/ 92222 w 1262191"/>
              <a:gd name="connsiteY2-8540" fmla="*/ 2919 h 1876835"/>
              <a:gd name="connsiteX3-8541" fmla="*/ 697024 w 1262191"/>
              <a:gd name="connsiteY3-8542" fmla="*/ 169 h 1876835"/>
              <a:gd name="connsiteX4-8543" fmla="*/ 775257 w 1262191"/>
              <a:gd name="connsiteY4-8544" fmla="*/ 39829 h 1876835"/>
              <a:gd name="connsiteX5-8545" fmla="*/ 853288 w 1262191"/>
              <a:gd name="connsiteY5-8546" fmla="*/ 129000 h 1876835"/>
              <a:gd name="connsiteX6-8547" fmla="*/ 1255630 w 1262191"/>
              <a:gd name="connsiteY6-8548" fmla="*/ 185079 h 1876835"/>
              <a:gd name="connsiteX7-8549" fmla="*/ 1262191 w 1262191"/>
              <a:gd name="connsiteY7-8550" fmla="*/ 1774856 h 1876835"/>
              <a:gd name="connsiteX8-8551" fmla="*/ 1104531 w 1262191"/>
              <a:gd name="connsiteY8-8552" fmla="*/ 1873845 h 1876835"/>
              <a:gd name="connsiteX9-8553" fmla="*/ 425933 w 1262191"/>
              <a:gd name="connsiteY9-8554" fmla="*/ 1876835 h 1876835"/>
              <a:gd name="connsiteX10-8555" fmla="*/ 311994 w 1262191"/>
              <a:gd name="connsiteY10-8556" fmla="*/ 1782522 h 1876835"/>
              <a:gd name="connsiteX11-8557" fmla="*/ 313985 w 1262191"/>
              <a:gd name="connsiteY11-8558" fmla="*/ 1151965 h 1876835"/>
              <a:gd name="connsiteX12-8559" fmla="*/ 216115 w 1262191"/>
              <a:gd name="connsiteY12-8560" fmla="*/ 1081914 h 1876835"/>
              <a:gd name="connsiteX13-8561" fmla="*/ 81843 w 1262191"/>
              <a:gd name="connsiteY13-8562" fmla="*/ 1080704 h 1876835"/>
              <a:gd name="connsiteX14-8563" fmla="*/ 186 w 1262191"/>
              <a:gd name="connsiteY14-8564" fmla="*/ 1019510 h 1876835"/>
              <a:gd name="connsiteX0-8565" fmla="*/ 186 w 1262413"/>
              <a:gd name="connsiteY0-8566" fmla="*/ 1019510 h 1876835"/>
              <a:gd name="connsiteX1-8567" fmla="*/ 860 w 1262413"/>
              <a:gd name="connsiteY1-8568" fmla="*/ 102283 h 1876835"/>
              <a:gd name="connsiteX2-8569" fmla="*/ 92222 w 1262413"/>
              <a:gd name="connsiteY2-8570" fmla="*/ 2919 h 1876835"/>
              <a:gd name="connsiteX3-8571" fmla="*/ 697024 w 1262413"/>
              <a:gd name="connsiteY3-8572" fmla="*/ 169 h 1876835"/>
              <a:gd name="connsiteX4-8573" fmla="*/ 775257 w 1262413"/>
              <a:gd name="connsiteY4-8574" fmla="*/ 39829 h 1876835"/>
              <a:gd name="connsiteX5-8575" fmla="*/ 853288 w 1262413"/>
              <a:gd name="connsiteY5-8576" fmla="*/ 129000 h 1876835"/>
              <a:gd name="connsiteX6-8577" fmla="*/ 1255630 w 1262413"/>
              <a:gd name="connsiteY6-8578" fmla="*/ 185079 h 1876835"/>
              <a:gd name="connsiteX7-8579" fmla="*/ 1262191 w 1262413"/>
              <a:gd name="connsiteY7-8580" fmla="*/ 1774856 h 1876835"/>
              <a:gd name="connsiteX8-8581" fmla="*/ 1104531 w 1262413"/>
              <a:gd name="connsiteY8-8582" fmla="*/ 1873845 h 1876835"/>
              <a:gd name="connsiteX9-8583" fmla="*/ 425933 w 1262413"/>
              <a:gd name="connsiteY9-8584" fmla="*/ 1876835 h 1876835"/>
              <a:gd name="connsiteX10-8585" fmla="*/ 311994 w 1262413"/>
              <a:gd name="connsiteY10-8586" fmla="*/ 1782522 h 1876835"/>
              <a:gd name="connsiteX11-8587" fmla="*/ 313985 w 1262413"/>
              <a:gd name="connsiteY11-8588" fmla="*/ 1151965 h 1876835"/>
              <a:gd name="connsiteX12-8589" fmla="*/ 216115 w 1262413"/>
              <a:gd name="connsiteY12-8590" fmla="*/ 1081914 h 1876835"/>
              <a:gd name="connsiteX13-8591" fmla="*/ 81843 w 1262413"/>
              <a:gd name="connsiteY13-8592" fmla="*/ 1080704 h 1876835"/>
              <a:gd name="connsiteX14-8593" fmla="*/ 186 w 1262413"/>
              <a:gd name="connsiteY14-8594" fmla="*/ 1019510 h 1876835"/>
              <a:gd name="connsiteX0-8595" fmla="*/ 186 w 1262405"/>
              <a:gd name="connsiteY0-8596" fmla="*/ 1019510 h 1876835"/>
              <a:gd name="connsiteX1-8597" fmla="*/ 860 w 1262405"/>
              <a:gd name="connsiteY1-8598" fmla="*/ 102283 h 1876835"/>
              <a:gd name="connsiteX2-8599" fmla="*/ 92222 w 1262405"/>
              <a:gd name="connsiteY2-8600" fmla="*/ 2919 h 1876835"/>
              <a:gd name="connsiteX3-8601" fmla="*/ 697024 w 1262405"/>
              <a:gd name="connsiteY3-8602" fmla="*/ 169 h 1876835"/>
              <a:gd name="connsiteX4-8603" fmla="*/ 775257 w 1262405"/>
              <a:gd name="connsiteY4-8604" fmla="*/ 39829 h 1876835"/>
              <a:gd name="connsiteX5-8605" fmla="*/ 853288 w 1262405"/>
              <a:gd name="connsiteY5-8606" fmla="*/ 129000 h 1876835"/>
              <a:gd name="connsiteX6-8607" fmla="*/ 1255630 w 1262405"/>
              <a:gd name="connsiteY6-8608" fmla="*/ 185079 h 1876835"/>
              <a:gd name="connsiteX7-8609" fmla="*/ 1262191 w 1262405"/>
              <a:gd name="connsiteY7-8610" fmla="*/ 1774856 h 1876835"/>
              <a:gd name="connsiteX8-8611" fmla="*/ 1104531 w 1262405"/>
              <a:gd name="connsiteY8-8612" fmla="*/ 1873845 h 1876835"/>
              <a:gd name="connsiteX9-8613" fmla="*/ 425933 w 1262405"/>
              <a:gd name="connsiteY9-8614" fmla="*/ 1876835 h 1876835"/>
              <a:gd name="connsiteX10-8615" fmla="*/ 311994 w 1262405"/>
              <a:gd name="connsiteY10-8616" fmla="*/ 1782522 h 1876835"/>
              <a:gd name="connsiteX11-8617" fmla="*/ 313985 w 1262405"/>
              <a:gd name="connsiteY11-8618" fmla="*/ 1151965 h 1876835"/>
              <a:gd name="connsiteX12-8619" fmla="*/ 216115 w 1262405"/>
              <a:gd name="connsiteY12-8620" fmla="*/ 1081914 h 1876835"/>
              <a:gd name="connsiteX13-8621" fmla="*/ 81843 w 1262405"/>
              <a:gd name="connsiteY13-8622" fmla="*/ 1080704 h 1876835"/>
              <a:gd name="connsiteX14-8623" fmla="*/ 186 w 1262405"/>
              <a:gd name="connsiteY14-8624" fmla="*/ 1019510 h 1876835"/>
              <a:gd name="connsiteX0-8625" fmla="*/ 186 w 1262480"/>
              <a:gd name="connsiteY0-8626" fmla="*/ 1019510 h 1876835"/>
              <a:gd name="connsiteX1-8627" fmla="*/ 860 w 1262480"/>
              <a:gd name="connsiteY1-8628" fmla="*/ 102283 h 1876835"/>
              <a:gd name="connsiteX2-8629" fmla="*/ 92222 w 1262480"/>
              <a:gd name="connsiteY2-8630" fmla="*/ 2919 h 1876835"/>
              <a:gd name="connsiteX3-8631" fmla="*/ 697024 w 1262480"/>
              <a:gd name="connsiteY3-8632" fmla="*/ 169 h 1876835"/>
              <a:gd name="connsiteX4-8633" fmla="*/ 775257 w 1262480"/>
              <a:gd name="connsiteY4-8634" fmla="*/ 39829 h 1876835"/>
              <a:gd name="connsiteX5-8635" fmla="*/ 853288 w 1262480"/>
              <a:gd name="connsiteY5-8636" fmla="*/ 129000 h 1876835"/>
              <a:gd name="connsiteX6-8637" fmla="*/ 1255630 w 1262480"/>
              <a:gd name="connsiteY6-8638" fmla="*/ 185079 h 1876835"/>
              <a:gd name="connsiteX7-8639" fmla="*/ 1262191 w 1262480"/>
              <a:gd name="connsiteY7-8640" fmla="*/ 1774856 h 1876835"/>
              <a:gd name="connsiteX8-8641" fmla="*/ 1104531 w 1262480"/>
              <a:gd name="connsiteY8-8642" fmla="*/ 1873845 h 1876835"/>
              <a:gd name="connsiteX9-8643" fmla="*/ 425933 w 1262480"/>
              <a:gd name="connsiteY9-8644" fmla="*/ 1876835 h 1876835"/>
              <a:gd name="connsiteX10-8645" fmla="*/ 311994 w 1262480"/>
              <a:gd name="connsiteY10-8646" fmla="*/ 1782522 h 1876835"/>
              <a:gd name="connsiteX11-8647" fmla="*/ 313985 w 1262480"/>
              <a:gd name="connsiteY11-8648" fmla="*/ 1151965 h 1876835"/>
              <a:gd name="connsiteX12-8649" fmla="*/ 216115 w 1262480"/>
              <a:gd name="connsiteY12-8650" fmla="*/ 1081914 h 1876835"/>
              <a:gd name="connsiteX13-8651" fmla="*/ 81843 w 1262480"/>
              <a:gd name="connsiteY13-8652" fmla="*/ 1080704 h 1876835"/>
              <a:gd name="connsiteX14-8653" fmla="*/ 186 w 1262480"/>
              <a:gd name="connsiteY14-8654" fmla="*/ 1019510 h 1876835"/>
              <a:gd name="connsiteX0-8655" fmla="*/ 186 w 1272464"/>
              <a:gd name="connsiteY0-8656" fmla="*/ 1039349 h 1963950"/>
              <a:gd name="connsiteX1-8657" fmla="*/ 860 w 1272464"/>
              <a:gd name="connsiteY1-8658" fmla="*/ 122122 h 1963950"/>
              <a:gd name="connsiteX2-8659" fmla="*/ 92222 w 1272464"/>
              <a:gd name="connsiteY2-8660" fmla="*/ 22758 h 1963950"/>
              <a:gd name="connsiteX3-8661" fmla="*/ 697024 w 1272464"/>
              <a:gd name="connsiteY3-8662" fmla="*/ 20008 h 1963950"/>
              <a:gd name="connsiteX4-8663" fmla="*/ 775257 w 1272464"/>
              <a:gd name="connsiteY4-8664" fmla="*/ 59668 h 1963950"/>
              <a:gd name="connsiteX5-8665" fmla="*/ 853288 w 1272464"/>
              <a:gd name="connsiteY5-8666" fmla="*/ 148839 h 1963950"/>
              <a:gd name="connsiteX6-8667" fmla="*/ 1255631 w 1272464"/>
              <a:gd name="connsiteY6-8668" fmla="*/ 8354 h 1963950"/>
              <a:gd name="connsiteX7-8669" fmla="*/ 1262191 w 1272464"/>
              <a:gd name="connsiteY7-8670" fmla="*/ 1794695 h 1963950"/>
              <a:gd name="connsiteX8-8671" fmla="*/ 1104531 w 1272464"/>
              <a:gd name="connsiteY8-8672" fmla="*/ 1893684 h 1963950"/>
              <a:gd name="connsiteX9-8673" fmla="*/ 425933 w 1272464"/>
              <a:gd name="connsiteY9-8674" fmla="*/ 1896674 h 1963950"/>
              <a:gd name="connsiteX10-8675" fmla="*/ 311994 w 1272464"/>
              <a:gd name="connsiteY10-8676" fmla="*/ 1802361 h 1963950"/>
              <a:gd name="connsiteX11-8677" fmla="*/ 313985 w 1272464"/>
              <a:gd name="connsiteY11-8678" fmla="*/ 1171804 h 1963950"/>
              <a:gd name="connsiteX12-8679" fmla="*/ 216115 w 1272464"/>
              <a:gd name="connsiteY12-8680" fmla="*/ 1101753 h 1963950"/>
              <a:gd name="connsiteX13-8681" fmla="*/ 81843 w 1272464"/>
              <a:gd name="connsiteY13-8682" fmla="*/ 1100543 h 1963950"/>
              <a:gd name="connsiteX14-8683" fmla="*/ 186 w 1272464"/>
              <a:gd name="connsiteY14-8684" fmla="*/ 1039349 h 1963950"/>
              <a:gd name="connsiteX0-8685" fmla="*/ 186 w 1272464"/>
              <a:gd name="connsiteY0-8686" fmla="*/ 1049737 h 1974338"/>
              <a:gd name="connsiteX1-8687" fmla="*/ 860 w 1272464"/>
              <a:gd name="connsiteY1-8688" fmla="*/ 132510 h 1974338"/>
              <a:gd name="connsiteX2-8689" fmla="*/ 92222 w 1272464"/>
              <a:gd name="connsiteY2-8690" fmla="*/ 33146 h 1974338"/>
              <a:gd name="connsiteX3-8691" fmla="*/ 697024 w 1272464"/>
              <a:gd name="connsiteY3-8692" fmla="*/ 30396 h 1974338"/>
              <a:gd name="connsiteX4-8693" fmla="*/ 775257 w 1272464"/>
              <a:gd name="connsiteY4-8694" fmla="*/ 70056 h 1974338"/>
              <a:gd name="connsiteX5-8695" fmla="*/ 849618 w 1272464"/>
              <a:gd name="connsiteY5-8696" fmla="*/ 33130 h 1974338"/>
              <a:gd name="connsiteX6-8697" fmla="*/ 1255631 w 1272464"/>
              <a:gd name="connsiteY6-8698" fmla="*/ 18742 h 1974338"/>
              <a:gd name="connsiteX7-8699" fmla="*/ 1262191 w 1272464"/>
              <a:gd name="connsiteY7-8700" fmla="*/ 1805083 h 1974338"/>
              <a:gd name="connsiteX8-8701" fmla="*/ 1104531 w 1272464"/>
              <a:gd name="connsiteY8-8702" fmla="*/ 1904072 h 1974338"/>
              <a:gd name="connsiteX9-8703" fmla="*/ 425933 w 1272464"/>
              <a:gd name="connsiteY9-8704" fmla="*/ 1907062 h 1974338"/>
              <a:gd name="connsiteX10-8705" fmla="*/ 311994 w 1272464"/>
              <a:gd name="connsiteY10-8706" fmla="*/ 1812749 h 1974338"/>
              <a:gd name="connsiteX11-8707" fmla="*/ 313985 w 1272464"/>
              <a:gd name="connsiteY11-8708" fmla="*/ 1182192 h 1974338"/>
              <a:gd name="connsiteX12-8709" fmla="*/ 216115 w 1272464"/>
              <a:gd name="connsiteY12-8710" fmla="*/ 1112141 h 1974338"/>
              <a:gd name="connsiteX13-8711" fmla="*/ 81843 w 1272464"/>
              <a:gd name="connsiteY13-8712" fmla="*/ 1110931 h 1974338"/>
              <a:gd name="connsiteX14-8713" fmla="*/ 186 w 1272464"/>
              <a:gd name="connsiteY14-8714" fmla="*/ 1049737 h 1974338"/>
              <a:gd name="connsiteX0-8715" fmla="*/ 186 w 1300275"/>
              <a:gd name="connsiteY0-8716" fmla="*/ 1147803 h 2072404"/>
              <a:gd name="connsiteX1-8717" fmla="*/ 860 w 1300275"/>
              <a:gd name="connsiteY1-8718" fmla="*/ 230576 h 2072404"/>
              <a:gd name="connsiteX2-8719" fmla="*/ 92222 w 1300275"/>
              <a:gd name="connsiteY2-8720" fmla="*/ 131212 h 2072404"/>
              <a:gd name="connsiteX3-8721" fmla="*/ 697024 w 1300275"/>
              <a:gd name="connsiteY3-8722" fmla="*/ 128462 h 2072404"/>
              <a:gd name="connsiteX4-8723" fmla="*/ 775257 w 1300275"/>
              <a:gd name="connsiteY4-8724" fmla="*/ 168122 h 2072404"/>
              <a:gd name="connsiteX5-8725" fmla="*/ 1255631 w 1300275"/>
              <a:gd name="connsiteY5-8726" fmla="*/ 116808 h 2072404"/>
              <a:gd name="connsiteX6-8727" fmla="*/ 1262191 w 1300275"/>
              <a:gd name="connsiteY6-8728" fmla="*/ 1903149 h 2072404"/>
              <a:gd name="connsiteX7-8729" fmla="*/ 1104531 w 1300275"/>
              <a:gd name="connsiteY7-8730" fmla="*/ 2002138 h 2072404"/>
              <a:gd name="connsiteX8-8731" fmla="*/ 425933 w 1300275"/>
              <a:gd name="connsiteY8-8732" fmla="*/ 2005128 h 2072404"/>
              <a:gd name="connsiteX9-8733" fmla="*/ 311994 w 1300275"/>
              <a:gd name="connsiteY9-8734" fmla="*/ 1910815 h 2072404"/>
              <a:gd name="connsiteX10-8735" fmla="*/ 313985 w 1300275"/>
              <a:gd name="connsiteY10-8736" fmla="*/ 1280258 h 2072404"/>
              <a:gd name="connsiteX11-8737" fmla="*/ 216115 w 1300275"/>
              <a:gd name="connsiteY11-8738" fmla="*/ 1210207 h 2072404"/>
              <a:gd name="connsiteX12-8739" fmla="*/ 81843 w 1300275"/>
              <a:gd name="connsiteY12-8740" fmla="*/ 1208997 h 2072404"/>
              <a:gd name="connsiteX13-8741" fmla="*/ 186 w 1300275"/>
              <a:gd name="connsiteY13-8742" fmla="*/ 1147803 h 2072404"/>
              <a:gd name="connsiteX0-8743" fmla="*/ 186 w 1305884"/>
              <a:gd name="connsiteY0-8744" fmla="*/ 1160013 h 2084614"/>
              <a:gd name="connsiteX1-8745" fmla="*/ 860 w 1305884"/>
              <a:gd name="connsiteY1-8746" fmla="*/ 242786 h 2084614"/>
              <a:gd name="connsiteX2-8747" fmla="*/ 92222 w 1305884"/>
              <a:gd name="connsiteY2-8748" fmla="*/ 143422 h 2084614"/>
              <a:gd name="connsiteX3-8749" fmla="*/ 697024 w 1305884"/>
              <a:gd name="connsiteY3-8750" fmla="*/ 140672 h 2084614"/>
              <a:gd name="connsiteX4-8751" fmla="*/ 1255631 w 1305884"/>
              <a:gd name="connsiteY4-8752" fmla="*/ 129018 h 2084614"/>
              <a:gd name="connsiteX5-8753" fmla="*/ 1262191 w 1305884"/>
              <a:gd name="connsiteY5-8754" fmla="*/ 1915359 h 2084614"/>
              <a:gd name="connsiteX6-8755" fmla="*/ 1104531 w 1305884"/>
              <a:gd name="connsiteY6-8756" fmla="*/ 2014348 h 2084614"/>
              <a:gd name="connsiteX7-8757" fmla="*/ 425933 w 1305884"/>
              <a:gd name="connsiteY7-8758" fmla="*/ 2017338 h 2084614"/>
              <a:gd name="connsiteX8-8759" fmla="*/ 311994 w 1305884"/>
              <a:gd name="connsiteY8-8760" fmla="*/ 1923025 h 2084614"/>
              <a:gd name="connsiteX9-8761" fmla="*/ 313985 w 1305884"/>
              <a:gd name="connsiteY9-8762" fmla="*/ 1292468 h 2084614"/>
              <a:gd name="connsiteX10-8763" fmla="*/ 216115 w 1305884"/>
              <a:gd name="connsiteY10-8764" fmla="*/ 1222417 h 2084614"/>
              <a:gd name="connsiteX11-8765" fmla="*/ 81843 w 1305884"/>
              <a:gd name="connsiteY11-8766" fmla="*/ 1221207 h 2084614"/>
              <a:gd name="connsiteX12-8767" fmla="*/ 186 w 1305884"/>
              <a:gd name="connsiteY12-8768" fmla="*/ 1160013 h 2084614"/>
              <a:gd name="connsiteX0-8769" fmla="*/ 32549 w 1382466"/>
              <a:gd name="connsiteY0-8770" fmla="*/ 1162728 h 2087329"/>
              <a:gd name="connsiteX1-8771" fmla="*/ 33223 w 1382466"/>
              <a:gd name="connsiteY1-8772" fmla="*/ 245501 h 2087329"/>
              <a:gd name="connsiteX2-8773" fmla="*/ 124585 w 1382466"/>
              <a:gd name="connsiteY2-8774" fmla="*/ 146137 h 2087329"/>
              <a:gd name="connsiteX3-8775" fmla="*/ 1287994 w 1382466"/>
              <a:gd name="connsiteY3-8776" fmla="*/ 131733 h 2087329"/>
              <a:gd name="connsiteX4-8777" fmla="*/ 1294554 w 1382466"/>
              <a:gd name="connsiteY4-8778" fmla="*/ 1918074 h 2087329"/>
              <a:gd name="connsiteX5-8779" fmla="*/ 1136894 w 1382466"/>
              <a:gd name="connsiteY5-8780" fmla="*/ 2017063 h 2087329"/>
              <a:gd name="connsiteX6-8781" fmla="*/ 458296 w 1382466"/>
              <a:gd name="connsiteY6-8782" fmla="*/ 2020053 h 2087329"/>
              <a:gd name="connsiteX7-8783" fmla="*/ 344357 w 1382466"/>
              <a:gd name="connsiteY7-8784" fmla="*/ 1925740 h 2087329"/>
              <a:gd name="connsiteX8-8785" fmla="*/ 346348 w 1382466"/>
              <a:gd name="connsiteY8-8786" fmla="*/ 1295183 h 2087329"/>
              <a:gd name="connsiteX9-8787" fmla="*/ 248478 w 1382466"/>
              <a:gd name="connsiteY9-8788" fmla="*/ 1225132 h 2087329"/>
              <a:gd name="connsiteX10-8789" fmla="*/ 114206 w 1382466"/>
              <a:gd name="connsiteY10-8790" fmla="*/ 1223922 h 2087329"/>
              <a:gd name="connsiteX11-8791" fmla="*/ 32549 w 1382466"/>
              <a:gd name="connsiteY11-8792" fmla="*/ 1162728 h 2087329"/>
              <a:gd name="connsiteX0-8793" fmla="*/ 32549 w 1382466"/>
              <a:gd name="connsiteY0-8794" fmla="*/ 1030995 h 1955596"/>
              <a:gd name="connsiteX1-8795" fmla="*/ 33223 w 1382466"/>
              <a:gd name="connsiteY1-8796" fmla="*/ 113768 h 1955596"/>
              <a:gd name="connsiteX2-8797" fmla="*/ 124585 w 1382466"/>
              <a:gd name="connsiteY2-8798" fmla="*/ 14404 h 1955596"/>
              <a:gd name="connsiteX3-8799" fmla="*/ 1287994 w 1382466"/>
              <a:gd name="connsiteY3-8800" fmla="*/ 0 h 1955596"/>
              <a:gd name="connsiteX4-8801" fmla="*/ 1294554 w 1382466"/>
              <a:gd name="connsiteY4-8802" fmla="*/ 1786341 h 1955596"/>
              <a:gd name="connsiteX5-8803" fmla="*/ 1136894 w 1382466"/>
              <a:gd name="connsiteY5-8804" fmla="*/ 1885330 h 1955596"/>
              <a:gd name="connsiteX6-8805" fmla="*/ 458296 w 1382466"/>
              <a:gd name="connsiteY6-8806" fmla="*/ 1888320 h 1955596"/>
              <a:gd name="connsiteX7-8807" fmla="*/ 344357 w 1382466"/>
              <a:gd name="connsiteY7-8808" fmla="*/ 1794007 h 1955596"/>
              <a:gd name="connsiteX8-8809" fmla="*/ 346348 w 1382466"/>
              <a:gd name="connsiteY8-8810" fmla="*/ 1163450 h 1955596"/>
              <a:gd name="connsiteX9-8811" fmla="*/ 248478 w 1382466"/>
              <a:gd name="connsiteY9-8812" fmla="*/ 1093399 h 1955596"/>
              <a:gd name="connsiteX10-8813" fmla="*/ 114206 w 1382466"/>
              <a:gd name="connsiteY10-8814" fmla="*/ 1092189 h 1955596"/>
              <a:gd name="connsiteX11-8815" fmla="*/ 32549 w 1382466"/>
              <a:gd name="connsiteY11-8816" fmla="*/ 1030995 h 1955596"/>
              <a:gd name="connsiteX0-8817" fmla="*/ 32549 w 1303738"/>
              <a:gd name="connsiteY0-8818" fmla="*/ 1030995 h 1955596"/>
              <a:gd name="connsiteX1-8819" fmla="*/ 33223 w 1303738"/>
              <a:gd name="connsiteY1-8820" fmla="*/ 113768 h 1955596"/>
              <a:gd name="connsiteX2-8821" fmla="*/ 124585 w 1303738"/>
              <a:gd name="connsiteY2-8822" fmla="*/ 14404 h 1955596"/>
              <a:gd name="connsiteX3-8823" fmla="*/ 1287994 w 1303738"/>
              <a:gd name="connsiteY3-8824" fmla="*/ 0 h 1955596"/>
              <a:gd name="connsiteX4-8825" fmla="*/ 1294554 w 1303738"/>
              <a:gd name="connsiteY4-8826" fmla="*/ 1786341 h 1955596"/>
              <a:gd name="connsiteX5-8827" fmla="*/ 1136894 w 1303738"/>
              <a:gd name="connsiteY5-8828" fmla="*/ 1885330 h 1955596"/>
              <a:gd name="connsiteX6-8829" fmla="*/ 458296 w 1303738"/>
              <a:gd name="connsiteY6-8830" fmla="*/ 1888320 h 1955596"/>
              <a:gd name="connsiteX7-8831" fmla="*/ 344357 w 1303738"/>
              <a:gd name="connsiteY7-8832" fmla="*/ 1794007 h 1955596"/>
              <a:gd name="connsiteX8-8833" fmla="*/ 346348 w 1303738"/>
              <a:gd name="connsiteY8-8834" fmla="*/ 1163450 h 1955596"/>
              <a:gd name="connsiteX9-8835" fmla="*/ 248478 w 1303738"/>
              <a:gd name="connsiteY9-8836" fmla="*/ 1093399 h 1955596"/>
              <a:gd name="connsiteX10-8837" fmla="*/ 114206 w 1303738"/>
              <a:gd name="connsiteY10-8838" fmla="*/ 1092189 h 1955596"/>
              <a:gd name="connsiteX11-8839" fmla="*/ 32549 w 1303738"/>
              <a:gd name="connsiteY11-8840" fmla="*/ 1030995 h 1955596"/>
              <a:gd name="connsiteX0-8841" fmla="*/ 32549 w 1294616"/>
              <a:gd name="connsiteY0-8842" fmla="*/ 1030995 h 1888320"/>
              <a:gd name="connsiteX1-8843" fmla="*/ 33223 w 1294616"/>
              <a:gd name="connsiteY1-8844" fmla="*/ 113768 h 1888320"/>
              <a:gd name="connsiteX2-8845" fmla="*/ 124585 w 1294616"/>
              <a:gd name="connsiteY2-8846" fmla="*/ 14404 h 1888320"/>
              <a:gd name="connsiteX3-8847" fmla="*/ 1287994 w 1294616"/>
              <a:gd name="connsiteY3-8848" fmla="*/ 0 h 1888320"/>
              <a:gd name="connsiteX4-8849" fmla="*/ 1294554 w 1294616"/>
              <a:gd name="connsiteY4-8850" fmla="*/ 1786341 h 1888320"/>
              <a:gd name="connsiteX5-8851" fmla="*/ 1136894 w 1294616"/>
              <a:gd name="connsiteY5-8852" fmla="*/ 1885330 h 1888320"/>
              <a:gd name="connsiteX6-8853" fmla="*/ 458296 w 1294616"/>
              <a:gd name="connsiteY6-8854" fmla="*/ 1888320 h 1888320"/>
              <a:gd name="connsiteX7-8855" fmla="*/ 344357 w 1294616"/>
              <a:gd name="connsiteY7-8856" fmla="*/ 1794007 h 1888320"/>
              <a:gd name="connsiteX8-8857" fmla="*/ 346348 w 1294616"/>
              <a:gd name="connsiteY8-8858" fmla="*/ 1163450 h 1888320"/>
              <a:gd name="connsiteX9-8859" fmla="*/ 248478 w 1294616"/>
              <a:gd name="connsiteY9-8860" fmla="*/ 1093399 h 1888320"/>
              <a:gd name="connsiteX10-8861" fmla="*/ 114206 w 1294616"/>
              <a:gd name="connsiteY10-8862" fmla="*/ 1092189 h 1888320"/>
              <a:gd name="connsiteX11-8863" fmla="*/ 32549 w 1294616"/>
              <a:gd name="connsiteY11-8864" fmla="*/ 1030995 h 1888320"/>
              <a:gd name="connsiteX0-8865" fmla="*/ 32549 w 1294616"/>
              <a:gd name="connsiteY0-8866" fmla="*/ 1175091 h 2032416"/>
              <a:gd name="connsiteX1-8867" fmla="*/ 33223 w 1294616"/>
              <a:gd name="connsiteY1-8868" fmla="*/ 257864 h 2032416"/>
              <a:gd name="connsiteX2-8869" fmla="*/ 124585 w 1294616"/>
              <a:gd name="connsiteY2-8870" fmla="*/ 158500 h 2032416"/>
              <a:gd name="connsiteX3-8871" fmla="*/ 1287994 w 1294616"/>
              <a:gd name="connsiteY3-8872" fmla="*/ 144096 h 2032416"/>
              <a:gd name="connsiteX4-8873" fmla="*/ 1294554 w 1294616"/>
              <a:gd name="connsiteY4-8874" fmla="*/ 1930437 h 2032416"/>
              <a:gd name="connsiteX5-8875" fmla="*/ 1136894 w 1294616"/>
              <a:gd name="connsiteY5-8876" fmla="*/ 2029426 h 2032416"/>
              <a:gd name="connsiteX6-8877" fmla="*/ 458296 w 1294616"/>
              <a:gd name="connsiteY6-8878" fmla="*/ 2032416 h 2032416"/>
              <a:gd name="connsiteX7-8879" fmla="*/ 344357 w 1294616"/>
              <a:gd name="connsiteY7-8880" fmla="*/ 1938103 h 2032416"/>
              <a:gd name="connsiteX8-8881" fmla="*/ 346348 w 1294616"/>
              <a:gd name="connsiteY8-8882" fmla="*/ 1307546 h 2032416"/>
              <a:gd name="connsiteX9-8883" fmla="*/ 248478 w 1294616"/>
              <a:gd name="connsiteY9-8884" fmla="*/ 1237495 h 2032416"/>
              <a:gd name="connsiteX10-8885" fmla="*/ 114206 w 1294616"/>
              <a:gd name="connsiteY10-8886" fmla="*/ 1236285 h 2032416"/>
              <a:gd name="connsiteX11-8887" fmla="*/ 32549 w 1294616"/>
              <a:gd name="connsiteY11-8888" fmla="*/ 1175091 h 2032416"/>
              <a:gd name="connsiteX0-8889" fmla="*/ 32549 w 1294616"/>
              <a:gd name="connsiteY0-8890" fmla="*/ 1175091 h 2032416"/>
              <a:gd name="connsiteX1-8891" fmla="*/ 33223 w 1294616"/>
              <a:gd name="connsiteY1-8892" fmla="*/ 257864 h 2032416"/>
              <a:gd name="connsiteX2-8893" fmla="*/ 124585 w 1294616"/>
              <a:gd name="connsiteY2-8894" fmla="*/ 158500 h 2032416"/>
              <a:gd name="connsiteX3-8895" fmla="*/ 1287994 w 1294616"/>
              <a:gd name="connsiteY3-8896" fmla="*/ 144096 h 2032416"/>
              <a:gd name="connsiteX4-8897" fmla="*/ 1294554 w 1294616"/>
              <a:gd name="connsiteY4-8898" fmla="*/ 1930437 h 2032416"/>
              <a:gd name="connsiteX5-8899" fmla="*/ 1136894 w 1294616"/>
              <a:gd name="connsiteY5-8900" fmla="*/ 2029426 h 2032416"/>
              <a:gd name="connsiteX6-8901" fmla="*/ 458296 w 1294616"/>
              <a:gd name="connsiteY6-8902" fmla="*/ 2032416 h 2032416"/>
              <a:gd name="connsiteX7-8903" fmla="*/ 344357 w 1294616"/>
              <a:gd name="connsiteY7-8904" fmla="*/ 1938103 h 2032416"/>
              <a:gd name="connsiteX8-8905" fmla="*/ 346348 w 1294616"/>
              <a:gd name="connsiteY8-8906" fmla="*/ 1307546 h 2032416"/>
              <a:gd name="connsiteX9-8907" fmla="*/ 248478 w 1294616"/>
              <a:gd name="connsiteY9-8908" fmla="*/ 1237495 h 2032416"/>
              <a:gd name="connsiteX10-8909" fmla="*/ 114206 w 1294616"/>
              <a:gd name="connsiteY10-8910" fmla="*/ 1236285 h 2032416"/>
              <a:gd name="connsiteX11-8911" fmla="*/ 32549 w 1294616"/>
              <a:gd name="connsiteY11-8912" fmla="*/ 1175091 h 2032416"/>
              <a:gd name="connsiteX0-8913" fmla="*/ 32549 w 1294616"/>
              <a:gd name="connsiteY0-8914" fmla="*/ 1031139 h 1888464"/>
              <a:gd name="connsiteX1-8915" fmla="*/ 33223 w 1294616"/>
              <a:gd name="connsiteY1-8916" fmla="*/ 113912 h 1888464"/>
              <a:gd name="connsiteX2-8917" fmla="*/ 124585 w 1294616"/>
              <a:gd name="connsiteY2-8918" fmla="*/ 14548 h 1888464"/>
              <a:gd name="connsiteX3-8919" fmla="*/ 1287994 w 1294616"/>
              <a:gd name="connsiteY3-8920" fmla="*/ 144 h 1888464"/>
              <a:gd name="connsiteX4-8921" fmla="*/ 1294554 w 1294616"/>
              <a:gd name="connsiteY4-8922" fmla="*/ 1786485 h 1888464"/>
              <a:gd name="connsiteX5-8923" fmla="*/ 1136894 w 1294616"/>
              <a:gd name="connsiteY5-8924" fmla="*/ 1885474 h 1888464"/>
              <a:gd name="connsiteX6-8925" fmla="*/ 458296 w 1294616"/>
              <a:gd name="connsiteY6-8926" fmla="*/ 1888464 h 1888464"/>
              <a:gd name="connsiteX7-8927" fmla="*/ 344357 w 1294616"/>
              <a:gd name="connsiteY7-8928" fmla="*/ 1794151 h 1888464"/>
              <a:gd name="connsiteX8-8929" fmla="*/ 346348 w 1294616"/>
              <a:gd name="connsiteY8-8930" fmla="*/ 1163594 h 1888464"/>
              <a:gd name="connsiteX9-8931" fmla="*/ 248478 w 1294616"/>
              <a:gd name="connsiteY9-8932" fmla="*/ 1093543 h 1888464"/>
              <a:gd name="connsiteX10-8933" fmla="*/ 114206 w 1294616"/>
              <a:gd name="connsiteY10-8934" fmla="*/ 1092333 h 1888464"/>
              <a:gd name="connsiteX11-8935" fmla="*/ 32549 w 1294616"/>
              <a:gd name="connsiteY11-8936" fmla="*/ 1031139 h 1888464"/>
              <a:gd name="connsiteX0-8937" fmla="*/ 32549 w 1373715"/>
              <a:gd name="connsiteY0-8938" fmla="*/ 1095935 h 1953260"/>
              <a:gd name="connsiteX1-8939" fmla="*/ 33223 w 1373715"/>
              <a:gd name="connsiteY1-8940" fmla="*/ 178708 h 1953260"/>
              <a:gd name="connsiteX2-8941" fmla="*/ 124585 w 1373715"/>
              <a:gd name="connsiteY2-8942" fmla="*/ 79344 h 1953260"/>
              <a:gd name="connsiteX3-8943" fmla="*/ 1287994 w 1373715"/>
              <a:gd name="connsiteY3-8944" fmla="*/ 64940 h 1953260"/>
              <a:gd name="connsiteX4-8945" fmla="*/ 1287347 w 1373715"/>
              <a:gd name="connsiteY4-8946" fmla="*/ 157525 h 1953260"/>
              <a:gd name="connsiteX5-8947" fmla="*/ 1294554 w 1373715"/>
              <a:gd name="connsiteY5-8948" fmla="*/ 1851281 h 1953260"/>
              <a:gd name="connsiteX6-8949" fmla="*/ 1136894 w 1373715"/>
              <a:gd name="connsiteY6-8950" fmla="*/ 1950270 h 1953260"/>
              <a:gd name="connsiteX7-8951" fmla="*/ 458296 w 1373715"/>
              <a:gd name="connsiteY7-8952" fmla="*/ 1953260 h 1953260"/>
              <a:gd name="connsiteX8-8953" fmla="*/ 344357 w 1373715"/>
              <a:gd name="connsiteY8-8954" fmla="*/ 1858947 h 1953260"/>
              <a:gd name="connsiteX9-8955" fmla="*/ 346348 w 1373715"/>
              <a:gd name="connsiteY9-8956" fmla="*/ 1228390 h 1953260"/>
              <a:gd name="connsiteX10-8957" fmla="*/ 248478 w 1373715"/>
              <a:gd name="connsiteY10-8958" fmla="*/ 1158339 h 1953260"/>
              <a:gd name="connsiteX11-8959" fmla="*/ 114206 w 1373715"/>
              <a:gd name="connsiteY11-8960" fmla="*/ 1157129 h 1953260"/>
              <a:gd name="connsiteX12-8961" fmla="*/ 32549 w 1373715"/>
              <a:gd name="connsiteY12-8962" fmla="*/ 1095935 h 1953260"/>
              <a:gd name="connsiteX0-8963" fmla="*/ 23550 w 1295283"/>
              <a:gd name="connsiteY0-8964" fmla="*/ 1096849 h 1954174"/>
              <a:gd name="connsiteX1-8965" fmla="*/ 24224 w 1295283"/>
              <a:gd name="connsiteY1-8966" fmla="*/ 179622 h 1954174"/>
              <a:gd name="connsiteX2-8967" fmla="*/ 115586 w 1295283"/>
              <a:gd name="connsiteY2-8968" fmla="*/ 80258 h 1954174"/>
              <a:gd name="connsiteX3-8969" fmla="*/ 1139532 w 1295283"/>
              <a:gd name="connsiteY3-8970" fmla="*/ 63382 h 1954174"/>
              <a:gd name="connsiteX4-8971" fmla="*/ 1278348 w 1295283"/>
              <a:gd name="connsiteY4-8972" fmla="*/ 158439 h 1954174"/>
              <a:gd name="connsiteX5-8973" fmla="*/ 1285555 w 1295283"/>
              <a:gd name="connsiteY5-8974" fmla="*/ 1852195 h 1954174"/>
              <a:gd name="connsiteX6-8975" fmla="*/ 1127895 w 1295283"/>
              <a:gd name="connsiteY6-8976" fmla="*/ 1951184 h 1954174"/>
              <a:gd name="connsiteX7-8977" fmla="*/ 449297 w 1295283"/>
              <a:gd name="connsiteY7-8978" fmla="*/ 1954174 h 1954174"/>
              <a:gd name="connsiteX8-8979" fmla="*/ 335358 w 1295283"/>
              <a:gd name="connsiteY8-8980" fmla="*/ 1859861 h 1954174"/>
              <a:gd name="connsiteX9-8981" fmla="*/ 337349 w 1295283"/>
              <a:gd name="connsiteY9-8982" fmla="*/ 1229304 h 1954174"/>
              <a:gd name="connsiteX10-8983" fmla="*/ 239479 w 1295283"/>
              <a:gd name="connsiteY10-8984" fmla="*/ 1159253 h 1954174"/>
              <a:gd name="connsiteX11-8985" fmla="*/ 105207 w 1295283"/>
              <a:gd name="connsiteY11-8986" fmla="*/ 1158043 h 1954174"/>
              <a:gd name="connsiteX12-8987" fmla="*/ 23550 w 1295283"/>
              <a:gd name="connsiteY12-8988" fmla="*/ 1096849 h 1954174"/>
              <a:gd name="connsiteX0-8989" fmla="*/ 23550 w 1295283"/>
              <a:gd name="connsiteY0-8990" fmla="*/ 1101391 h 1958716"/>
              <a:gd name="connsiteX1-8991" fmla="*/ 24224 w 1295283"/>
              <a:gd name="connsiteY1-8992" fmla="*/ 184164 h 1958716"/>
              <a:gd name="connsiteX2-8993" fmla="*/ 115586 w 1295283"/>
              <a:gd name="connsiteY2-8994" fmla="*/ 84800 h 1958716"/>
              <a:gd name="connsiteX3-8995" fmla="*/ 1139532 w 1295283"/>
              <a:gd name="connsiteY3-8996" fmla="*/ 67924 h 1958716"/>
              <a:gd name="connsiteX4-8997" fmla="*/ 1278348 w 1295283"/>
              <a:gd name="connsiteY4-8998" fmla="*/ 162981 h 1958716"/>
              <a:gd name="connsiteX5-8999" fmla="*/ 1285555 w 1295283"/>
              <a:gd name="connsiteY5-9000" fmla="*/ 1856737 h 1958716"/>
              <a:gd name="connsiteX6-9001" fmla="*/ 1127895 w 1295283"/>
              <a:gd name="connsiteY6-9002" fmla="*/ 1955726 h 1958716"/>
              <a:gd name="connsiteX7-9003" fmla="*/ 449297 w 1295283"/>
              <a:gd name="connsiteY7-9004" fmla="*/ 1958716 h 1958716"/>
              <a:gd name="connsiteX8-9005" fmla="*/ 335358 w 1295283"/>
              <a:gd name="connsiteY8-9006" fmla="*/ 1864403 h 1958716"/>
              <a:gd name="connsiteX9-9007" fmla="*/ 337349 w 1295283"/>
              <a:gd name="connsiteY9-9008" fmla="*/ 1233846 h 1958716"/>
              <a:gd name="connsiteX10-9009" fmla="*/ 239479 w 1295283"/>
              <a:gd name="connsiteY10-9010" fmla="*/ 1163795 h 1958716"/>
              <a:gd name="connsiteX11-9011" fmla="*/ 105207 w 1295283"/>
              <a:gd name="connsiteY11-9012" fmla="*/ 1162585 h 1958716"/>
              <a:gd name="connsiteX12-9013" fmla="*/ 23550 w 1295283"/>
              <a:gd name="connsiteY12-9014" fmla="*/ 1101391 h 1958716"/>
              <a:gd name="connsiteX0-9015" fmla="*/ 23550 w 1295283"/>
              <a:gd name="connsiteY0-9016" fmla="*/ 1039232 h 1896557"/>
              <a:gd name="connsiteX1-9017" fmla="*/ 24224 w 1295283"/>
              <a:gd name="connsiteY1-9018" fmla="*/ 122005 h 1896557"/>
              <a:gd name="connsiteX2-9019" fmla="*/ 115586 w 1295283"/>
              <a:gd name="connsiteY2-9020" fmla="*/ 22641 h 1896557"/>
              <a:gd name="connsiteX3-9021" fmla="*/ 1139532 w 1295283"/>
              <a:gd name="connsiteY3-9022" fmla="*/ 5765 h 1896557"/>
              <a:gd name="connsiteX4-9023" fmla="*/ 1278348 w 1295283"/>
              <a:gd name="connsiteY4-9024" fmla="*/ 100822 h 1896557"/>
              <a:gd name="connsiteX5-9025" fmla="*/ 1285555 w 1295283"/>
              <a:gd name="connsiteY5-9026" fmla="*/ 1794578 h 1896557"/>
              <a:gd name="connsiteX6-9027" fmla="*/ 1127895 w 1295283"/>
              <a:gd name="connsiteY6-9028" fmla="*/ 1893567 h 1896557"/>
              <a:gd name="connsiteX7-9029" fmla="*/ 449297 w 1295283"/>
              <a:gd name="connsiteY7-9030" fmla="*/ 1896557 h 1896557"/>
              <a:gd name="connsiteX8-9031" fmla="*/ 335358 w 1295283"/>
              <a:gd name="connsiteY8-9032" fmla="*/ 1802244 h 1896557"/>
              <a:gd name="connsiteX9-9033" fmla="*/ 337349 w 1295283"/>
              <a:gd name="connsiteY9-9034" fmla="*/ 1171687 h 1896557"/>
              <a:gd name="connsiteX10-9035" fmla="*/ 239479 w 1295283"/>
              <a:gd name="connsiteY10-9036" fmla="*/ 1101636 h 1896557"/>
              <a:gd name="connsiteX11-9037" fmla="*/ 105207 w 1295283"/>
              <a:gd name="connsiteY11-9038" fmla="*/ 1100426 h 1896557"/>
              <a:gd name="connsiteX12-9039" fmla="*/ 23550 w 1295283"/>
              <a:gd name="connsiteY12-9040" fmla="*/ 1039232 h 1896557"/>
              <a:gd name="connsiteX0-9041" fmla="*/ 23550 w 1295283"/>
              <a:gd name="connsiteY0-9042" fmla="*/ 1036027 h 1893352"/>
              <a:gd name="connsiteX1-9043" fmla="*/ 24224 w 1295283"/>
              <a:gd name="connsiteY1-9044" fmla="*/ 118800 h 1893352"/>
              <a:gd name="connsiteX2-9045" fmla="*/ 115586 w 1295283"/>
              <a:gd name="connsiteY2-9046" fmla="*/ 19436 h 1893352"/>
              <a:gd name="connsiteX3-9047" fmla="*/ 1139532 w 1295283"/>
              <a:gd name="connsiteY3-9048" fmla="*/ 2560 h 1893352"/>
              <a:gd name="connsiteX4-9049" fmla="*/ 1278348 w 1295283"/>
              <a:gd name="connsiteY4-9050" fmla="*/ 97617 h 1893352"/>
              <a:gd name="connsiteX5-9051" fmla="*/ 1285555 w 1295283"/>
              <a:gd name="connsiteY5-9052" fmla="*/ 1791373 h 1893352"/>
              <a:gd name="connsiteX6-9053" fmla="*/ 1127895 w 1295283"/>
              <a:gd name="connsiteY6-9054" fmla="*/ 1890362 h 1893352"/>
              <a:gd name="connsiteX7-9055" fmla="*/ 449297 w 1295283"/>
              <a:gd name="connsiteY7-9056" fmla="*/ 1893352 h 1893352"/>
              <a:gd name="connsiteX8-9057" fmla="*/ 335358 w 1295283"/>
              <a:gd name="connsiteY8-9058" fmla="*/ 1799039 h 1893352"/>
              <a:gd name="connsiteX9-9059" fmla="*/ 337349 w 1295283"/>
              <a:gd name="connsiteY9-9060" fmla="*/ 1168482 h 1893352"/>
              <a:gd name="connsiteX10-9061" fmla="*/ 239479 w 1295283"/>
              <a:gd name="connsiteY10-9062" fmla="*/ 1098431 h 1893352"/>
              <a:gd name="connsiteX11-9063" fmla="*/ 105207 w 1295283"/>
              <a:gd name="connsiteY11-9064" fmla="*/ 1097221 h 1893352"/>
              <a:gd name="connsiteX12-9065" fmla="*/ 23550 w 1295283"/>
              <a:gd name="connsiteY12-9066" fmla="*/ 1036027 h 1893352"/>
              <a:gd name="connsiteX0-9067" fmla="*/ 23550 w 1295283"/>
              <a:gd name="connsiteY0-9068" fmla="*/ 1047102 h 1967454"/>
              <a:gd name="connsiteX1-9069" fmla="*/ 24224 w 1295283"/>
              <a:gd name="connsiteY1-9070" fmla="*/ 129875 h 1967454"/>
              <a:gd name="connsiteX2-9071" fmla="*/ 115586 w 1295283"/>
              <a:gd name="connsiteY2-9072" fmla="*/ 30511 h 1967454"/>
              <a:gd name="connsiteX3-9073" fmla="*/ 1139532 w 1295283"/>
              <a:gd name="connsiteY3-9074" fmla="*/ 13635 h 1967454"/>
              <a:gd name="connsiteX4-9075" fmla="*/ 1278349 w 1295283"/>
              <a:gd name="connsiteY4-9076" fmla="*/ 76240 h 1967454"/>
              <a:gd name="connsiteX5-9077" fmla="*/ 1285555 w 1295283"/>
              <a:gd name="connsiteY5-9078" fmla="*/ 1802448 h 1967454"/>
              <a:gd name="connsiteX6-9079" fmla="*/ 1127895 w 1295283"/>
              <a:gd name="connsiteY6-9080" fmla="*/ 1901437 h 1967454"/>
              <a:gd name="connsiteX7-9081" fmla="*/ 449297 w 1295283"/>
              <a:gd name="connsiteY7-9082" fmla="*/ 1904427 h 1967454"/>
              <a:gd name="connsiteX8-9083" fmla="*/ 335358 w 1295283"/>
              <a:gd name="connsiteY8-9084" fmla="*/ 1810114 h 1967454"/>
              <a:gd name="connsiteX9-9085" fmla="*/ 337349 w 1295283"/>
              <a:gd name="connsiteY9-9086" fmla="*/ 1179557 h 1967454"/>
              <a:gd name="connsiteX10-9087" fmla="*/ 239479 w 1295283"/>
              <a:gd name="connsiteY10-9088" fmla="*/ 1109506 h 1967454"/>
              <a:gd name="connsiteX11-9089" fmla="*/ 105207 w 1295283"/>
              <a:gd name="connsiteY11-9090" fmla="*/ 1108296 h 1967454"/>
              <a:gd name="connsiteX12-9091" fmla="*/ 23550 w 1295283"/>
              <a:gd name="connsiteY12-9092" fmla="*/ 1047102 h 1967454"/>
              <a:gd name="connsiteX0-9093" fmla="*/ 23550 w 1295283"/>
              <a:gd name="connsiteY0-9094" fmla="*/ 1034359 h 1954711"/>
              <a:gd name="connsiteX1-9095" fmla="*/ 24224 w 1295283"/>
              <a:gd name="connsiteY1-9096" fmla="*/ 117132 h 1954711"/>
              <a:gd name="connsiteX2-9097" fmla="*/ 115586 w 1295283"/>
              <a:gd name="connsiteY2-9098" fmla="*/ 17768 h 1954711"/>
              <a:gd name="connsiteX3-9099" fmla="*/ 1139532 w 1295283"/>
              <a:gd name="connsiteY3-9100" fmla="*/ 892 h 1954711"/>
              <a:gd name="connsiteX4-9101" fmla="*/ 1278349 w 1295283"/>
              <a:gd name="connsiteY4-9102" fmla="*/ 63497 h 1954711"/>
              <a:gd name="connsiteX5-9103" fmla="*/ 1285555 w 1295283"/>
              <a:gd name="connsiteY5-9104" fmla="*/ 1789705 h 1954711"/>
              <a:gd name="connsiteX6-9105" fmla="*/ 1127895 w 1295283"/>
              <a:gd name="connsiteY6-9106" fmla="*/ 1888694 h 1954711"/>
              <a:gd name="connsiteX7-9107" fmla="*/ 449297 w 1295283"/>
              <a:gd name="connsiteY7-9108" fmla="*/ 1891684 h 1954711"/>
              <a:gd name="connsiteX8-9109" fmla="*/ 335358 w 1295283"/>
              <a:gd name="connsiteY8-9110" fmla="*/ 1797371 h 1954711"/>
              <a:gd name="connsiteX9-9111" fmla="*/ 337349 w 1295283"/>
              <a:gd name="connsiteY9-9112" fmla="*/ 1166814 h 1954711"/>
              <a:gd name="connsiteX10-9113" fmla="*/ 239479 w 1295283"/>
              <a:gd name="connsiteY10-9114" fmla="*/ 1096763 h 1954711"/>
              <a:gd name="connsiteX11-9115" fmla="*/ 105207 w 1295283"/>
              <a:gd name="connsiteY11-9116" fmla="*/ 1095553 h 1954711"/>
              <a:gd name="connsiteX12-9117" fmla="*/ 23550 w 1295283"/>
              <a:gd name="connsiteY12-9118" fmla="*/ 1034359 h 1954711"/>
              <a:gd name="connsiteX0-9119" fmla="*/ 28205 w 1299938"/>
              <a:gd name="connsiteY0-9120" fmla="*/ 1035168 h 1955520"/>
              <a:gd name="connsiteX1-9121" fmla="*/ 28879 w 1299938"/>
              <a:gd name="connsiteY1-9122" fmla="*/ 117941 h 1955520"/>
              <a:gd name="connsiteX2-9123" fmla="*/ 120241 w 1299938"/>
              <a:gd name="connsiteY2-9124" fmla="*/ 18577 h 1955520"/>
              <a:gd name="connsiteX3-9125" fmla="*/ 1217130 w 1299938"/>
              <a:gd name="connsiteY3-9126" fmla="*/ 773 h 1955520"/>
              <a:gd name="connsiteX4-9127" fmla="*/ 1283004 w 1299938"/>
              <a:gd name="connsiteY4-9128" fmla="*/ 64306 h 1955520"/>
              <a:gd name="connsiteX5-9129" fmla="*/ 1290210 w 1299938"/>
              <a:gd name="connsiteY5-9130" fmla="*/ 1790514 h 1955520"/>
              <a:gd name="connsiteX6-9131" fmla="*/ 1132550 w 1299938"/>
              <a:gd name="connsiteY6-9132" fmla="*/ 1889503 h 1955520"/>
              <a:gd name="connsiteX7-9133" fmla="*/ 453952 w 1299938"/>
              <a:gd name="connsiteY7-9134" fmla="*/ 1892493 h 1955520"/>
              <a:gd name="connsiteX8-9135" fmla="*/ 340013 w 1299938"/>
              <a:gd name="connsiteY8-9136" fmla="*/ 1798180 h 1955520"/>
              <a:gd name="connsiteX9-9137" fmla="*/ 342004 w 1299938"/>
              <a:gd name="connsiteY9-9138" fmla="*/ 1167623 h 1955520"/>
              <a:gd name="connsiteX10-9139" fmla="*/ 244134 w 1299938"/>
              <a:gd name="connsiteY10-9140" fmla="*/ 1097572 h 1955520"/>
              <a:gd name="connsiteX11-9141" fmla="*/ 109862 w 1299938"/>
              <a:gd name="connsiteY11-9142" fmla="*/ 1096362 h 1955520"/>
              <a:gd name="connsiteX12-9143" fmla="*/ 28205 w 1299938"/>
              <a:gd name="connsiteY12-9144" fmla="*/ 1035168 h 1955520"/>
              <a:gd name="connsiteX0-9145" fmla="*/ 28205 w 1299938"/>
              <a:gd name="connsiteY0-9146" fmla="*/ 1035168 h 1955520"/>
              <a:gd name="connsiteX1-9147" fmla="*/ 28879 w 1299938"/>
              <a:gd name="connsiteY1-9148" fmla="*/ 117941 h 1955520"/>
              <a:gd name="connsiteX2-9149" fmla="*/ 120241 w 1299938"/>
              <a:gd name="connsiteY2-9150" fmla="*/ 18577 h 1955520"/>
              <a:gd name="connsiteX3-9151" fmla="*/ 1217130 w 1299938"/>
              <a:gd name="connsiteY3-9152" fmla="*/ 773 h 1955520"/>
              <a:gd name="connsiteX4-9153" fmla="*/ 1283004 w 1299938"/>
              <a:gd name="connsiteY4-9154" fmla="*/ 64306 h 1955520"/>
              <a:gd name="connsiteX5-9155" fmla="*/ 1290210 w 1299938"/>
              <a:gd name="connsiteY5-9156" fmla="*/ 1790514 h 1955520"/>
              <a:gd name="connsiteX6-9157" fmla="*/ 1132550 w 1299938"/>
              <a:gd name="connsiteY6-9158" fmla="*/ 1889503 h 1955520"/>
              <a:gd name="connsiteX7-9159" fmla="*/ 453952 w 1299938"/>
              <a:gd name="connsiteY7-9160" fmla="*/ 1892493 h 1955520"/>
              <a:gd name="connsiteX8-9161" fmla="*/ 340013 w 1299938"/>
              <a:gd name="connsiteY8-9162" fmla="*/ 1798180 h 1955520"/>
              <a:gd name="connsiteX9-9163" fmla="*/ 342004 w 1299938"/>
              <a:gd name="connsiteY9-9164" fmla="*/ 1167623 h 1955520"/>
              <a:gd name="connsiteX10-9165" fmla="*/ 244134 w 1299938"/>
              <a:gd name="connsiteY10-9166" fmla="*/ 1097572 h 1955520"/>
              <a:gd name="connsiteX11-9167" fmla="*/ 109862 w 1299938"/>
              <a:gd name="connsiteY11-9168" fmla="*/ 1096362 h 1955520"/>
              <a:gd name="connsiteX12-9169" fmla="*/ 28205 w 1299938"/>
              <a:gd name="connsiteY12-9170" fmla="*/ 1035168 h 1955520"/>
              <a:gd name="connsiteX0-9171" fmla="*/ 28205 w 1299938"/>
              <a:gd name="connsiteY0-9172" fmla="*/ 1035168 h 1955193"/>
              <a:gd name="connsiteX1-9173" fmla="*/ 28879 w 1299938"/>
              <a:gd name="connsiteY1-9174" fmla="*/ 117941 h 1955193"/>
              <a:gd name="connsiteX2-9175" fmla="*/ 120241 w 1299938"/>
              <a:gd name="connsiteY2-9176" fmla="*/ 18577 h 1955193"/>
              <a:gd name="connsiteX3-9177" fmla="*/ 1217130 w 1299938"/>
              <a:gd name="connsiteY3-9178" fmla="*/ 773 h 1955193"/>
              <a:gd name="connsiteX4-9179" fmla="*/ 1283004 w 1299938"/>
              <a:gd name="connsiteY4-9180" fmla="*/ 68942 h 1955193"/>
              <a:gd name="connsiteX5-9181" fmla="*/ 1290210 w 1299938"/>
              <a:gd name="connsiteY5-9182" fmla="*/ 1790514 h 1955193"/>
              <a:gd name="connsiteX6-9183" fmla="*/ 1132550 w 1299938"/>
              <a:gd name="connsiteY6-9184" fmla="*/ 1889503 h 1955193"/>
              <a:gd name="connsiteX7-9185" fmla="*/ 453952 w 1299938"/>
              <a:gd name="connsiteY7-9186" fmla="*/ 1892493 h 1955193"/>
              <a:gd name="connsiteX8-9187" fmla="*/ 340013 w 1299938"/>
              <a:gd name="connsiteY8-9188" fmla="*/ 1798180 h 1955193"/>
              <a:gd name="connsiteX9-9189" fmla="*/ 342004 w 1299938"/>
              <a:gd name="connsiteY9-9190" fmla="*/ 1167623 h 1955193"/>
              <a:gd name="connsiteX10-9191" fmla="*/ 244134 w 1299938"/>
              <a:gd name="connsiteY10-9192" fmla="*/ 1097572 h 1955193"/>
              <a:gd name="connsiteX11-9193" fmla="*/ 109862 w 1299938"/>
              <a:gd name="connsiteY11-9194" fmla="*/ 1096362 h 1955193"/>
              <a:gd name="connsiteX12-9195" fmla="*/ 28205 w 1299938"/>
              <a:gd name="connsiteY12-9196" fmla="*/ 1035168 h 1955193"/>
              <a:gd name="connsiteX0-9197" fmla="*/ 28205 w 1299938"/>
              <a:gd name="connsiteY0-9198" fmla="*/ 1028871 h 1948896"/>
              <a:gd name="connsiteX1-9199" fmla="*/ 28879 w 1299938"/>
              <a:gd name="connsiteY1-9200" fmla="*/ 111644 h 1948896"/>
              <a:gd name="connsiteX2-9201" fmla="*/ 120241 w 1299938"/>
              <a:gd name="connsiteY2-9202" fmla="*/ 12280 h 1948896"/>
              <a:gd name="connsiteX3-9203" fmla="*/ 1217130 w 1299938"/>
              <a:gd name="connsiteY3-9204" fmla="*/ 2821 h 1948896"/>
              <a:gd name="connsiteX4-9205" fmla="*/ 1283004 w 1299938"/>
              <a:gd name="connsiteY4-9206" fmla="*/ 62645 h 1948896"/>
              <a:gd name="connsiteX5-9207" fmla="*/ 1290210 w 1299938"/>
              <a:gd name="connsiteY5-9208" fmla="*/ 1784217 h 1948896"/>
              <a:gd name="connsiteX6-9209" fmla="*/ 1132550 w 1299938"/>
              <a:gd name="connsiteY6-9210" fmla="*/ 1883206 h 1948896"/>
              <a:gd name="connsiteX7-9211" fmla="*/ 453952 w 1299938"/>
              <a:gd name="connsiteY7-9212" fmla="*/ 1886196 h 1948896"/>
              <a:gd name="connsiteX8-9213" fmla="*/ 340013 w 1299938"/>
              <a:gd name="connsiteY8-9214" fmla="*/ 1791883 h 1948896"/>
              <a:gd name="connsiteX9-9215" fmla="*/ 342004 w 1299938"/>
              <a:gd name="connsiteY9-9216" fmla="*/ 1161326 h 1948896"/>
              <a:gd name="connsiteX10-9217" fmla="*/ 244134 w 1299938"/>
              <a:gd name="connsiteY10-9218" fmla="*/ 1091275 h 1948896"/>
              <a:gd name="connsiteX11-9219" fmla="*/ 109862 w 1299938"/>
              <a:gd name="connsiteY11-9220" fmla="*/ 1090065 h 1948896"/>
              <a:gd name="connsiteX12-9221" fmla="*/ 28205 w 1299938"/>
              <a:gd name="connsiteY12-9222" fmla="*/ 1028871 h 1948896"/>
              <a:gd name="connsiteX0-9223" fmla="*/ 28205 w 1299938"/>
              <a:gd name="connsiteY0-9224" fmla="*/ 1028871 h 1948896"/>
              <a:gd name="connsiteX1-9225" fmla="*/ 28879 w 1299938"/>
              <a:gd name="connsiteY1-9226" fmla="*/ 111644 h 1948896"/>
              <a:gd name="connsiteX2-9227" fmla="*/ 120241 w 1299938"/>
              <a:gd name="connsiteY2-9228" fmla="*/ 12280 h 1948896"/>
              <a:gd name="connsiteX3-9229" fmla="*/ 1217130 w 1299938"/>
              <a:gd name="connsiteY3-9230" fmla="*/ 2821 h 1948896"/>
              <a:gd name="connsiteX4-9231" fmla="*/ 1283004 w 1299938"/>
              <a:gd name="connsiteY4-9232" fmla="*/ 62645 h 1948896"/>
              <a:gd name="connsiteX5-9233" fmla="*/ 1290210 w 1299938"/>
              <a:gd name="connsiteY5-9234" fmla="*/ 1784217 h 1948896"/>
              <a:gd name="connsiteX6-9235" fmla="*/ 1132550 w 1299938"/>
              <a:gd name="connsiteY6-9236" fmla="*/ 1883206 h 1948896"/>
              <a:gd name="connsiteX7-9237" fmla="*/ 453952 w 1299938"/>
              <a:gd name="connsiteY7-9238" fmla="*/ 1886196 h 1948896"/>
              <a:gd name="connsiteX8-9239" fmla="*/ 340013 w 1299938"/>
              <a:gd name="connsiteY8-9240" fmla="*/ 1791883 h 1948896"/>
              <a:gd name="connsiteX9-9241" fmla="*/ 342004 w 1299938"/>
              <a:gd name="connsiteY9-9242" fmla="*/ 1161326 h 1948896"/>
              <a:gd name="connsiteX10-9243" fmla="*/ 244134 w 1299938"/>
              <a:gd name="connsiteY10-9244" fmla="*/ 1091275 h 1948896"/>
              <a:gd name="connsiteX11-9245" fmla="*/ 109862 w 1299938"/>
              <a:gd name="connsiteY11-9246" fmla="*/ 1090065 h 1948896"/>
              <a:gd name="connsiteX12-9247" fmla="*/ 28205 w 1299938"/>
              <a:gd name="connsiteY12-9248" fmla="*/ 1028871 h 1948896"/>
              <a:gd name="connsiteX0-9249" fmla="*/ 49062 w 1320795"/>
              <a:gd name="connsiteY0-9250" fmla="*/ 1030264 h 1950289"/>
              <a:gd name="connsiteX1-9251" fmla="*/ 49736 w 1320795"/>
              <a:gd name="connsiteY1-9252" fmla="*/ 113037 h 1950289"/>
              <a:gd name="connsiteX2-9253" fmla="*/ 105315 w 1320795"/>
              <a:gd name="connsiteY2-9254" fmla="*/ 10891 h 1950289"/>
              <a:gd name="connsiteX3-9255" fmla="*/ 1237987 w 1320795"/>
              <a:gd name="connsiteY3-9256" fmla="*/ 4214 h 1950289"/>
              <a:gd name="connsiteX4-9257" fmla="*/ 1303861 w 1320795"/>
              <a:gd name="connsiteY4-9258" fmla="*/ 64038 h 1950289"/>
              <a:gd name="connsiteX5-9259" fmla="*/ 1311067 w 1320795"/>
              <a:gd name="connsiteY5-9260" fmla="*/ 1785610 h 1950289"/>
              <a:gd name="connsiteX6-9261" fmla="*/ 1153407 w 1320795"/>
              <a:gd name="connsiteY6-9262" fmla="*/ 1884599 h 1950289"/>
              <a:gd name="connsiteX7-9263" fmla="*/ 474809 w 1320795"/>
              <a:gd name="connsiteY7-9264" fmla="*/ 1887589 h 1950289"/>
              <a:gd name="connsiteX8-9265" fmla="*/ 360870 w 1320795"/>
              <a:gd name="connsiteY8-9266" fmla="*/ 1793276 h 1950289"/>
              <a:gd name="connsiteX9-9267" fmla="*/ 362861 w 1320795"/>
              <a:gd name="connsiteY9-9268" fmla="*/ 1162719 h 1950289"/>
              <a:gd name="connsiteX10-9269" fmla="*/ 264991 w 1320795"/>
              <a:gd name="connsiteY10-9270" fmla="*/ 1092668 h 1950289"/>
              <a:gd name="connsiteX11-9271" fmla="*/ 130719 w 1320795"/>
              <a:gd name="connsiteY11-9272" fmla="*/ 1091458 h 1950289"/>
              <a:gd name="connsiteX12-9273" fmla="*/ 49062 w 1320795"/>
              <a:gd name="connsiteY12-9274" fmla="*/ 1030264 h 1950289"/>
              <a:gd name="connsiteX0-9275" fmla="*/ 49062 w 1320795"/>
              <a:gd name="connsiteY0-9276" fmla="*/ 1026050 h 1946075"/>
              <a:gd name="connsiteX1-9277" fmla="*/ 49736 w 1320795"/>
              <a:gd name="connsiteY1-9278" fmla="*/ 108823 h 1946075"/>
              <a:gd name="connsiteX2-9279" fmla="*/ 105315 w 1320795"/>
              <a:gd name="connsiteY2-9280" fmla="*/ 6677 h 1946075"/>
              <a:gd name="connsiteX3-9281" fmla="*/ 1237987 w 1320795"/>
              <a:gd name="connsiteY3-9282" fmla="*/ 0 h 1946075"/>
              <a:gd name="connsiteX4-9283" fmla="*/ 1303861 w 1320795"/>
              <a:gd name="connsiteY4-9284" fmla="*/ 59824 h 1946075"/>
              <a:gd name="connsiteX5-9285" fmla="*/ 1311067 w 1320795"/>
              <a:gd name="connsiteY5-9286" fmla="*/ 1781396 h 1946075"/>
              <a:gd name="connsiteX6-9287" fmla="*/ 1153407 w 1320795"/>
              <a:gd name="connsiteY6-9288" fmla="*/ 1880385 h 1946075"/>
              <a:gd name="connsiteX7-9289" fmla="*/ 474809 w 1320795"/>
              <a:gd name="connsiteY7-9290" fmla="*/ 1883375 h 1946075"/>
              <a:gd name="connsiteX8-9291" fmla="*/ 360870 w 1320795"/>
              <a:gd name="connsiteY8-9292" fmla="*/ 1789062 h 1946075"/>
              <a:gd name="connsiteX9-9293" fmla="*/ 362861 w 1320795"/>
              <a:gd name="connsiteY9-9294" fmla="*/ 1158505 h 1946075"/>
              <a:gd name="connsiteX10-9295" fmla="*/ 264991 w 1320795"/>
              <a:gd name="connsiteY10-9296" fmla="*/ 1088454 h 1946075"/>
              <a:gd name="connsiteX11-9297" fmla="*/ 130719 w 1320795"/>
              <a:gd name="connsiteY11-9298" fmla="*/ 1087244 h 1946075"/>
              <a:gd name="connsiteX12-9299" fmla="*/ 49062 w 1320795"/>
              <a:gd name="connsiteY12-9300" fmla="*/ 1026050 h 1946075"/>
              <a:gd name="connsiteX0-9301" fmla="*/ 186 w 1271919"/>
              <a:gd name="connsiteY0-9302" fmla="*/ 1026050 h 1946075"/>
              <a:gd name="connsiteX1-9303" fmla="*/ 860 w 1271919"/>
              <a:gd name="connsiteY1-9304" fmla="*/ 108823 h 1946075"/>
              <a:gd name="connsiteX2-9305" fmla="*/ 56439 w 1271919"/>
              <a:gd name="connsiteY2-9306" fmla="*/ 6677 h 1946075"/>
              <a:gd name="connsiteX3-9307" fmla="*/ 1189111 w 1271919"/>
              <a:gd name="connsiteY3-9308" fmla="*/ 0 h 1946075"/>
              <a:gd name="connsiteX4-9309" fmla="*/ 1254985 w 1271919"/>
              <a:gd name="connsiteY4-9310" fmla="*/ 59824 h 1946075"/>
              <a:gd name="connsiteX5-9311" fmla="*/ 1262191 w 1271919"/>
              <a:gd name="connsiteY5-9312" fmla="*/ 1781396 h 1946075"/>
              <a:gd name="connsiteX6-9313" fmla="*/ 1104531 w 1271919"/>
              <a:gd name="connsiteY6-9314" fmla="*/ 1880385 h 1946075"/>
              <a:gd name="connsiteX7-9315" fmla="*/ 425933 w 1271919"/>
              <a:gd name="connsiteY7-9316" fmla="*/ 1883375 h 1946075"/>
              <a:gd name="connsiteX8-9317" fmla="*/ 311994 w 1271919"/>
              <a:gd name="connsiteY8-9318" fmla="*/ 1789062 h 1946075"/>
              <a:gd name="connsiteX9-9319" fmla="*/ 313985 w 1271919"/>
              <a:gd name="connsiteY9-9320" fmla="*/ 1158505 h 1946075"/>
              <a:gd name="connsiteX10-9321" fmla="*/ 216115 w 1271919"/>
              <a:gd name="connsiteY10-9322" fmla="*/ 1088454 h 1946075"/>
              <a:gd name="connsiteX11-9323" fmla="*/ 81843 w 1271919"/>
              <a:gd name="connsiteY11-9324" fmla="*/ 1087244 h 1946075"/>
              <a:gd name="connsiteX12-9325" fmla="*/ 186 w 1271919"/>
              <a:gd name="connsiteY12-9326" fmla="*/ 1026050 h 1946075"/>
              <a:gd name="connsiteX0-9327" fmla="*/ 2093 w 1273826"/>
              <a:gd name="connsiteY0-9328" fmla="*/ 1031167 h 1951192"/>
              <a:gd name="connsiteX1-9329" fmla="*/ 14 w 1273826"/>
              <a:gd name="connsiteY1-9330" fmla="*/ 53673 h 1951192"/>
              <a:gd name="connsiteX2-9331" fmla="*/ 58346 w 1273826"/>
              <a:gd name="connsiteY2-9332" fmla="*/ 11794 h 1951192"/>
              <a:gd name="connsiteX3-9333" fmla="*/ 1191018 w 1273826"/>
              <a:gd name="connsiteY3-9334" fmla="*/ 5117 h 1951192"/>
              <a:gd name="connsiteX4-9335" fmla="*/ 1256892 w 1273826"/>
              <a:gd name="connsiteY4-9336" fmla="*/ 64941 h 1951192"/>
              <a:gd name="connsiteX5-9337" fmla="*/ 1264098 w 1273826"/>
              <a:gd name="connsiteY5-9338" fmla="*/ 1786513 h 1951192"/>
              <a:gd name="connsiteX6-9339" fmla="*/ 1106438 w 1273826"/>
              <a:gd name="connsiteY6-9340" fmla="*/ 1885502 h 1951192"/>
              <a:gd name="connsiteX7-9341" fmla="*/ 427840 w 1273826"/>
              <a:gd name="connsiteY7-9342" fmla="*/ 1888492 h 1951192"/>
              <a:gd name="connsiteX8-9343" fmla="*/ 313901 w 1273826"/>
              <a:gd name="connsiteY8-9344" fmla="*/ 1794179 h 1951192"/>
              <a:gd name="connsiteX9-9345" fmla="*/ 315892 w 1273826"/>
              <a:gd name="connsiteY9-9346" fmla="*/ 1163622 h 1951192"/>
              <a:gd name="connsiteX10-9347" fmla="*/ 218022 w 1273826"/>
              <a:gd name="connsiteY10-9348" fmla="*/ 1093571 h 1951192"/>
              <a:gd name="connsiteX11-9349" fmla="*/ 83750 w 1273826"/>
              <a:gd name="connsiteY11-9350" fmla="*/ 1092361 h 1951192"/>
              <a:gd name="connsiteX12-9351" fmla="*/ 2093 w 1273826"/>
              <a:gd name="connsiteY12-9352" fmla="*/ 1031167 h 1951192"/>
              <a:gd name="connsiteX0-9353" fmla="*/ 2079 w 1273812"/>
              <a:gd name="connsiteY0-9354" fmla="*/ 1026050 h 1946075"/>
              <a:gd name="connsiteX1-9355" fmla="*/ 0 w 1273812"/>
              <a:gd name="connsiteY1-9356" fmla="*/ 48556 h 1946075"/>
              <a:gd name="connsiteX2-9357" fmla="*/ 58332 w 1273812"/>
              <a:gd name="connsiteY2-9358" fmla="*/ 6677 h 1946075"/>
              <a:gd name="connsiteX3-9359" fmla="*/ 1191004 w 1273812"/>
              <a:gd name="connsiteY3-9360" fmla="*/ 0 h 1946075"/>
              <a:gd name="connsiteX4-9361" fmla="*/ 1256878 w 1273812"/>
              <a:gd name="connsiteY4-9362" fmla="*/ 59824 h 1946075"/>
              <a:gd name="connsiteX5-9363" fmla="*/ 1264084 w 1273812"/>
              <a:gd name="connsiteY5-9364" fmla="*/ 1781396 h 1946075"/>
              <a:gd name="connsiteX6-9365" fmla="*/ 1106424 w 1273812"/>
              <a:gd name="connsiteY6-9366" fmla="*/ 1880385 h 1946075"/>
              <a:gd name="connsiteX7-9367" fmla="*/ 427826 w 1273812"/>
              <a:gd name="connsiteY7-9368" fmla="*/ 1883375 h 1946075"/>
              <a:gd name="connsiteX8-9369" fmla="*/ 313887 w 1273812"/>
              <a:gd name="connsiteY8-9370" fmla="*/ 1789062 h 1946075"/>
              <a:gd name="connsiteX9-9371" fmla="*/ 315878 w 1273812"/>
              <a:gd name="connsiteY9-9372" fmla="*/ 1158505 h 1946075"/>
              <a:gd name="connsiteX10-9373" fmla="*/ 218008 w 1273812"/>
              <a:gd name="connsiteY10-9374" fmla="*/ 1088454 h 1946075"/>
              <a:gd name="connsiteX11-9375" fmla="*/ 83736 w 1273812"/>
              <a:gd name="connsiteY11-9376" fmla="*/ 1087244 h 1946075"/>
              <a:gd name="connsiteX12-9377" fmla="*/ 2079 w 1273812"/>
              <a:gd name="connsiteY12-9378" fmla="*/ 1026050 h 1946075"/>
              <a:gd name="connsiteX0-9379" fmla="*/ 2079 w 1273812"/>
              <a:gd name="connsiteY0-9380" fmla="*/ 1026050 h 1946075"/>
              <a:gd name="connsiteX1-9381" fmla="*/ 0 w 1273812"/>
              <a:gd name="connsiteY1-9382" fmla="*/ 48556 h 1946075"/>
              <a:gd name="connsiteX2-9383" fmla="*/ 58332 w 1273812"/>
              <a:gd name="connsiteY2-9384" fmla="*/ 6677 h 1946075"/>
              <a:gd name="connsiteX3-9385" fmla="*/ 1191004 w 1273812"/>
              <a:gd name="connsiteY3-9386" fmla="*/ 0 h 1946075"/>
              <a:gd name="connsiteX4-9387" fmla="*/ 1256878 w 1273812"/>
              <a:gd name="connsiteY4-9388" fmla="*/ 59824 h 1946075"/>
              <a:gd name="connsiteX5-9389" fmla="*/ 1264084 w 1273812"/>
              <a:gd name="connsiteY5-9390" fmla="*/ 1781396 h 1946075"/>
              <a:gd name="connsiteX6-9391" fmla="*/ 1106424 w 1273812"/>
              <a:gd name="connsiteY6-9392" fmla="*/ 1880385 h 1946075"/>
              <a:gd name="connsiteX7-9393" fmla="*/ 427826 w 1273812"/>
              <a:gd name="connsiteY7-9394" fmla="*/ 1883375 h 1946075"/>
              <a:gd name="connsiteX8-9395" fmla="*/ 313887 w 1273812"/>
              <a:gd name="connsiteY8-9396" fmla="*/ 1789062 h 1946075"/>
              <a:gd name="connsiteX9-9397" fmla="*/ 315878 w 1273812"/>
              <a:gd name="connsiteY9-9398" fmla="*/ 1158505 h 1946075"/>
              <a:gd name="connsiteX10-9399" fmla="*/ 218008 w 1273812"/>
              <a:gd name="connsiteY10-9400" fmla="*/ 1088454 h 1946075"/>
              <a:gd name="connsiteX11-9401" fmla="*/ 83736 w 1273812"/>
              <a:gd name="connsiteY11-9402" fmla="*/ 1087244 h 1946075"/>
              <a:gd name="connsiteX12-9403" fmla="*/ 2079 w 1273812"/>
              <a:gd name="connsiteY12-9404" fmla="*/ 1026050 h 1946075"/>
              <a:gd name="connsiteX0-9405" fmla="*/ 2356 w 1274089"/>
              <a:gd name="connsiteY0-9406" fmla="*/ 1026050 h 1946075"/>
              <a:gd name="connsiteX1-9407" fmla="*/ 277 w 1274089"/>
              <a:gd name="connsiteY1-9408" fmla="*/ 48556 h 1946075"/>
              <a:gd name="connsiteX2-9409" fmla="*/ 58609 w 1274089"/>
              <a:gd name="connsiteY2-9410" fmla="*/ 6677 h 1946075"/>
              <a:gd name="connsiteX3-9411" fmla="*/ 1191281 w 1274089"/>
              <a:gd name="connsiteY3-9412" fmla="*/ 0 h 1946075"/>
              <a:gd name="connsiteX4-9413" fmla="*/ 1257155 w 1274089"/>
              <a:gd name="connsiteY4-9414" fmla="*/ 59824 h 1946075"/>
              <a:gd name="connsiteX5-9415" fmla="*/ 1264361 w 1274089"/>
              <a:gd name="connsiteY5-9416" fmla="*/ 1781396 h 1946075"/>
              <a:gd name="connsiteX6-9417" fmla="*/ 1106701 w 1274089"/>
              <a:gd name="connsiteY6-9418" fmla="*/ 1880385 h 1946075"/>
              <a:gd name="connsiteX7-9419" fmla="*/ 428103 w 1274089"/>
              <a:gd name="connsiteY7-9420" fmla="*/ 1883375 h 1946075"/>
              <a:gd name="connsiteX8-9421" fmla="*/ 314164 w 1274089"/>
              <a:gd name="connsiteY8-9422" fmla="*/ 1789062 h 1946075"/>
              <a:gd name="connsiteX9-9423" fmla="*/ 316155 w 1274089"/>
              <a:gd name="connsiteY9-9424" fmla="*/ 1158505 h 1946075"/>
              <a:gd name="connsiteX10-9425" fmla="*/ 218285 w 1274089"/>
              <a:gd name="connsiteY10-9426" fmla="*/ 1088454 h 1946075"/>
              <a:gd name="connsiteX11-9427" fmla="*/ 84013 w 1274089"/>
              <a:gd name="connsiteY11-9428" fmla="*/ 1087244 h 1946075"/>
              <a:gd name="connsiteX12-9429" fmla="*/ 2356 w 1274089"/>
              <a:gd name="connsiteY12-9430" fmla="*/ 1026050 h 1946075"/>
              <a:gd name="connsiteX0-9431" fmla="*/ 2356 w 1274090"/>
              <a:gd name="connsiteY0-9432" fmla="*/ 1026050 h 1987953"/>
              <a:gd name="connsiteX1-9433" fmla="*/ 277 w 1274090"/>
              <a:gd name="connsiteY1-9434" fmla="*/ 48556 h 1987953"/>
              <a:gd name="connsiteX2-9435" fmla="*/ 58609 w 1274090"/>
              <a:gd name="connsiteY2-9436" fmla="*/ 6677 h 1987953"/>
              <a:gd name="connsiteX3-9437" fmla="*/ 1191281 w 1274090"/>
              <a:gd name="connsiteY3-9438" fmla="*/ 0 h 1987953"/>
              <a:gd name="connsiteX4-9439" fmla="*/ 1257155 w 1274090"/>
              <a:gd name="connsiteY4-9440" fmla="*/ 59824 h 1987953"/>
              <a:gd name="connsiteX5-9441" fmla="*/ 1264362 w 1274090"/>
              <a:gd name="connsiteY5-9442" fmla="*/ 1844444 h 1987953"/>
              <a:gd name="connsiteX6-9443" fmla="*/ 1106701 w 1274090"/>
              <a:gd name="connsiteY6-9444" fmla="*/ 1880385 h 1987953"/>
              <a:gd name="connsiteX7-9445" fmla="*/ 428103 w 1274090"/>
              <a:gd name="connsiteY7-9446" fmla="*/ 1883375 h 1987953"/>
              <a:gd name="connsiteX8-9447" fmla="*/ 314164 w 1274090"/>
              <a:gd name="connsiteY8-9448" fmla="*/ 1789062 h 1987953"/>
              <a:gd name="connsiteX9-9449" fmla="*/ 316155 w 1274090"/>
              <a:gd name="connsiteY9-9450" fmla="*/ 1158505 h 1987953"/>
              <a:gd name="connsiteX10-9451" fmla="*/ 218285 w 1274090"/>
              <a:gd name="connsiteY10-9452" fmla="*/ 1088454 h 1987953"/>
              <a:gd name="connsiteX11-9453" fmla="*/ 84013 w 1274090"/>
              <a:gd name="connsiteY11-9454" fmla="*/ 1087244 h 1987953"/>
              <a:gd name="connsiteX12-9455" fmla="*/ 2356 w 1274090"/>
              <a:gd name="connsiteY12-9456" fmla="*/ 1026050 h 1987953"/>
              <a:gd name="connsiteX0-9457" fmla="*/ 2356 w 1274090"/>
              <a:gd name="connsiteY0-9458" fmla="*/ 1026050 h 1987953"/>
              <a:gd name="connsiteX1-9459" fmla="*/ 277 w 1274090"/>
              <a:gd name="connsiteY1-9460" fmla="*/ 48556 h 1987953"/>
              <a:gd name="connsiteX2-9461" fmla="*/ 58609 w 1274090"/>
              <a:gd name="connsiteY2-9462" fmla="*/ 6677 h 1987953"/>
              <a:gd name="connsiteX3-9463" fmla="*/ 1191281 w 1274090"/>
              <a:gd name="connsiteY3-9464" fmla="*/ 0 h 1987953"/>
              <a:gd name="connsiteX4-9465" fmla="*/ 1257155 w 1274090"/>
              <a:gd name="connsiteY4-9466" fmla="*/ 59824 h 1987953"/>
              <a:gd name="connsiteX5-9467" fmla="*/ 1264362 w 1274090"/>
              <a:gd name="connsiteY5-9468" fmla="*/ 1844444 h 1987953"/>
              <a:gd name="connsiteX6-9469" fmla="*/ 1106701 w 1274090"/>
              <a:gd name="connsiteY6-9470" fmla="*/ 1880385 h 1987953"/>
              <a:gd name="connsiteX7-9471" fmla="*/ 428103 w 1274090"/>
              <a:gd name="connsiteY7-9472" fmla="*/ 1883375 h 1987953"/>
              <a:gd name="connsiteX8-9473" fmla="*/ 314164 w 1274090"/>
              <a:gd name="connsiteY8-9474" fmla="*/ 1789062 h 1987953"/>
              <a:gd name="connsiteX9-9475" fmla="*/ 316155 w 1274090"/>
              <a:gd name="connsiteY9-9476" fmla="*/ 1158505 h 1987953"/>
              <a:gd name="connsiteX10-9477" fmla="*/ 218285 w 1274090"/>
              <a:gd name="connsiteY10-9478" fmla="*/ 1088454 h 1987953"/>
              <a:gd name="connsiteX11-9479" fmla="*/ 84013 w 1274090"/>
              <a:gd name="connsiteY11-9480" fmla="*/ 1087244 h 1987953"/>
              <a:gd name="connsiteX12-9481" fmla="*/ 2356 w 1274090"/>
              <a:gd name="connsiteY12-9482" fmla="*/ 1026050 h 1987953"/>
              <a:gd name="connsiteX0-9483" fmla="*/ 2356 w 1274090"/>
              <a:gd name="connsiteY0-9484" fmla="*/ 1026050 h 1883375"/>
              <a:gd name="connsiteX1-9485" fmla="*/ 277 w 1274090"/>
              <a:gd name="connsiteY1-9486" fmla="*/ 48556 h 1883375"/>
              <a:gd name="connsiteX2-9487" fmla="*/ 58609 w 1274090"/>
              <a:gd name="connsiteY2-9488" fmla="*/ 6677 h 1883375"/>
              <a:gd name="connsiteX3-9489" fmla="*/ 1191281 w 1274090"/>
              <a:gd name="connsiteY3-9490" fmla="*/ 0 h 1883375"/>
              <a:gd name="connsiteX4-9491" fmla="*/ 1257155 w 1274090"/>
              <a:gd name="connsiteY4-9492" fmla="*/ 59824 h 1883375"/>
              <a:gd name="connsiteX5-9493" fmla="*/ 1264362 w 1274090"/>
              <a:gd name="connsiteY5-9494" fmla="*/ 1844444 h 1883375"/>
              <a:gd name="connsiteX6-9495" fmla="*/ 1106701 w 1274090"/>
              <a:gd name="connsiteY6-9496" fmla="*/ 1880385 h 1883375"/>
              <a:gd name="connsiteX7-9497" fmla="*/ 428103 w 1274090"/>
              <a:gd name="connsiteY7-9498" fmla="*/ 1883375 h 1883375"/>
              <a:gd name="connsiteX8-9499" fmla="*/ 314164 w 1274090"/>
              <a:gd name="connsiteY8-9500" fmla="*/ 1789062 h 1883375"/>
              <a:gd name="connsiteX9-9501" fmla="*/ 316155 w 1274090"/>
              <a:gd name="connsiteY9-9502" fmla="*/ 1158505 h 1883375"/>
              <a:gd name="connsiteX10-9503" fmla="*/ 218285 w 1274090"/>
              <a:gd name="connsiteY10-9504" fmla="*/ 1088454 h 1883375"/>
              <a:gd name="connsiteX11-9505" fmla="*/ 84013 w 1274090"/>
              <a:gd name="connsiteY11-9506" fmla="*/ 1087244 h 1883375"/>
              <a:gd name="connsiteX12-9507" fmla="*/ 2356 w 1274090"/>
              <a:gd name="connsiteY12-9508" fmla="*/ 1026050 h 1883375"/>
              <a:gd name="connsiteX0-9509" fmla="*/ 2356 w 1265948"/>
              <a:gd name="connsiteY0-9510" fmla="*/ 1026050 h 1883375"/>
              <a:gd name="connsiteX1-9511" fmla="*/ 277 w 1265948"/>
              <a:gd name="connsiteY1-9512" fmla="*/ 48556 h 1883375"/>
              <a:gd name="connsiteX2-9513" fmla="*/ 58609 w 1265948"/>
              <a:gd name="connsiteY2-9514" fmla="*/ 6677 h 1883375"/>
              <a:gd name="connsiteX3-9515" fmla="*/ 1191281 w 1265948"/>
              <a:gd name="connsiteY3-9516" fmla="*/ 0 h 1883375"/>
              <a:gd name="connsiteX4-9517" fmla="*/ 1257155 w 1265948"/>
              <a:gd name="connsiteY4-9518" fmla="*/ 59824 h 1883375"/>
              <a:gd name="connsiteX5-9519" fmla="*/ 1264362 w 1265948"/>
              <a:gd name="connsiteY5-9520" fmla="*/ 1844444 h 1883375"/>
              <a:gd name="connsiteX6-9521" fmla="*/ 1106701 w 1265948"/>
              <a:gd name="connsiteY6-9522" fmla="*/ 1880385 h 1883375"/>
              <a:gd name="connsiteX7-9523" fmla="*/ 428103 w 1265948"/>
              <a:gd name="connsiteY7-9524" fmla="*/ 1883375 h 1883375"/>
              <a:gd name="connsiteX8-9525" fmla="*/ 314164 w 1265948"/>
              <a:gd name="connsiteY8-9526" fmla="*/ 1789062 h 1883375"/>
              <a:gd name="connsiteX9-9527" fmla="*/ 316155 w 1265948"/>
              <a:gd name="connsiteY9-9528" fmla="*/ 1158505 h 1883375"/>
              <a:gd name="connsiteX10-9529" fmla="*/ 218285 w 1265948"/>
              <a:gd name="connsiteY10-9530" fmla="*/ 1088454 h 1883375"/>
              <a:gd name="connsiteX11-9531" fmla="*/ 84013 w 1265948"/>
              <a:gd name="connsiteY11-9532" fmla="*/ 1087244 h 1883375"/>
              <a:gd name="connsiteX12-9533" fmla="*/ 2356 w 1265948"/>
              <a:gd name="connsiteY12-9534" fmla="*/ 1026050 h 1883375"/>
              <a:gd name="connsiteX0-9535" fmla="*/ 2356 w 1301771"/>
              <a:gd name="connsiteY0-9536" fmla="*/ 1026050 h 1883375"/>
              <a:gd name="connsiteX1-9537" fmla="*/ 277 w 1301771"/>
              <a:gd name="connsiteY1-9538" fmla="*/ 48556 h 1883375"/>
              <a:gd name="connsiteX2-9539" fmla="*/ 58609 w 1301771"/>
              <a:gd name="connsiteY2-9540" fmla="*/ 6677 h 1883375"/>
              <a:gd name="connsiteX3-9541" fmla="*/ 1191281 w 1301771"/>
              <a:gd name="connsiteY3-9542" fmla="*/ 0 h 1883375"/>
              <a:gd name="connsiteX4-9543" fmla="*/ 1257155 w 1301771"/>
              <a:gd name="connsiteY4-9544" fmla="*/ 59824 h 1883375"/>
              <a:gd name="connsiteX5-9545" fmla="*/ 1264362 w 1301771"/>
              <a:gd name="connsiteY5-9546" fmla="*/ 1844444 h 1883375"/>
              <a:gd name="connsiteX6-9547" fmla="*/ 1233319 w 1301771"/>
              <a:gd name="connsiteY6-9548" fmla="*/ 1878531 h 1883375"/>
              <a:gd name="connsiteX7-9549" fmla="*/ 428103 w 1301771"/>
              <a:gd name="connsiteY7-9550" fmla="*/ 1883375 h 1883375"/>
              <a:gd name="connsiteX8-9551" fmla="*/ 314164 w 1301771"/>
              <a:gd name="connsiteY8-9552" fmla="*/ 1789062 h 1883375"/>
              <a:gd name="connsiteX9-9553" fmla="*/ 316155 w 1301771"/>
              <a:gd name="connsiteY9-9554" fmla="*/ 1158505 h 1883375"/>
              <a:gd name="connsiteX10-9555" fmla="*/ 218285 w 1301771"/>
              <a:gd name="connsiteY10-9556" fmla="*/ 1088454 h 1883375"/>
              <a:gd name="connsiteX11-9557" fmla="*/ 84013 w 1301771"/>
              <a:gd name="connsiteY11-9558" fmla="*/ 1087244 h 1883375"/>
              <a:gd name="connsiteX12-9559" fmla="*/ 2356 w 1301771"/>
              <a:gd name="connsiteY12-9560" fmla="*/ 1026050 h 1883375"/>
              <a:gd name="connsiteX0-9561" fmla="*/ 2356 w 1265948"/>
              <a:gd name="connsiteY0-9562" fmla="*/ 1026050 h 1883375"/>
              <a:gd name="connsiteX1-9563" fmla="*/ 277 w 1265948"/>
              <a:gd name="connsiteY1-9564" fmla="*/ 48556 h 1883375"/>
              <a:gd name="connsiteX2-9565" fmla="*/ 58609 w 1265948"/>
              <a:gd name="connsiteY2-9566" fmla="*/ 6677 h 1883375"/>
              <a:gd name="connsiteX3-9567" fmla="*/ 1191281 w 1265948"/>
              <a:gd name="connsiteY3-9568" fmla="*/ 0 h 1883375"/>
              <a:gd name="connsiteX4-9569" fmla="*/ 1257155 w 1265948"/>
              <a:gd name="connsiteY4-9570" fmla="*/ 59824 h 1883375"/>
              <a:gd name="connsiteX5-9571" fmla="*/ 1264362 w 1265948"/>
              <a:gd name="connsiteY5-9572" fmla="*/ 1844444 h 1883375"/>
              <a:gd name="connsiteX6-9573" fmla="*/ 1233319 w 1265948"/>
              <a:gd name="connsiteY6-9574" fmla="*/ 1878531 h 1883375"/>
              <a:gd name="connsiteX7-9575" fmla="*/ 428103 w 1265948"/>
              <a:gd name="connsiteY7-9576" fmla="*/ 1883375 h 1883375"/>
              <a:gd name="connsiteX8-9577" fmla="*/ 314164 w 1265948"/>
              <a:gd name="connsiteY8-9578" fmla="*/ 1789062 h 1883375"/>
              <a:gd name="connsiteX9-9579" fmla="*/ 316155 w 1265948"/>
              <a:gd name="connsiteY9-9580" fmla="*/ 1158505 h 1883375"/>
              <a:gd name="connsiteX10-9581" fmla="*/ 218285 w 1265948"/>
              <a:gd name="connsiteY10-9582" fmla="*/ 1088454 h 1883375"/>
              <a:gd name="connsiteX11-9583" fmla="*/ 84013 w 1265948"/>
              <a:gd name="connsiteY11-9584" fmla="*/ 1087244 h 1883375"/>
              <a:gd name="connsiteX12-9585" fmla="*/ 2356 w 1265948"/>
              <a:gd name="connsiteY12-9586" fmla="*/ 1026050 h 1883375"/>
              <a:gd name="connsiteX0-9587" fmla="*/ 2356 w 1265948"/>
              <a:gd name="connsiteY0-9588" fmla="*/ 1026050 h 1883375"/>
              <a:gd name="connsiteX1-9589" fmla="*/ 277 w 1265948"/>
              <a:gd name="connsiteY1-9590" fmla="*/ 48556 h 1883375"/>
              <a:gd name="connsiteX2-9591" fmla="*/ 58609 w 1265948"/>
              <a:gd name="connsiteY2-9592" fmla="*/ 6677 h 1883375"/>
              <a:gd name="connsiteX3-9593" fmla="*/ 1191281 w 1265948"/>
              <a:gd name="connsiteY3-9594" fmla="*/ 0 h 1883375"/>
              <a:gd name="connsiteX4-9595" fmla="*/ 1257155 w 1265948"/>
              <a:gd name="connsiteY4-9596" fmla="*/ 59824 h 1883375"/>
              <a:gd name="connsiteX5-9597" fmla="*/ 1264362 w 1265948"/>
              <a:gd name="connsiteY5-9598" fmla="*/ 1844444 h 1883375"/>
              <a:gd name="connsiteX6-9599" fmla="*/ 1233319 w 1265948"/>
              <a:gd name="connsiteY6-9600" fmla="*/ 1878531 h 1883375"/>
              <a:gd name="connsiteX7-9601" fmla="*/ 428103 w 1265948"/>
              <a:gd name="connsiteY7-9602" fmla="*/ 1883375 h 1883375"/>
              <a:gd name="connsiteX8-9603" fmla="*/ 314164 w 1265948"/>
              <a:gd name="connsiteY8-9604" fmla="*/ 1789062 h 1883375"/>
              <a:gd name="connsiteX9-9605" fmla="*/ 316155 w 1265948"/>
              <a:gd name="connsiteY9-9606" fmla="*/ 1158505 h 1883375"/>
              <a:gd name="connsiteX10-9607" fmla="*/ 218285 w 1265948"/>
              <a:gd name="connsiteY10-9608" fmla="*/ 1088454 h 1883375"/>
              <a:gd name="connsiteX11-9609" fmla="*/ 84013 w 1265948"/>
              <a:gd name="connsiteY11-9610" fmla="*/ 1087244 h 1883375"/>
              <a:gd name="connsiteX12-9611" fmla="*/ 2356 w 1265948"/>
              <a:gd name="connsiteY12-9612" fmla="*/ 1026050 h 1883375"/>
              <a:gd name="connsiteX0-9613" fmla="*/ 2356 w 1265948"/>
              <a:gd name="connsiteY0-9614" fmla="*/ 1026050 h 1883375"/>
              <a:gd name="connsiteX1-9615" fmla="*/ 277 w 1265948"/>
              <a:gd name="connsiteY1-9616" fmla="*/ 48556 h 1883375"/>
              <a:gd name="connsiteX2-9617" fmla="*/ 58609 w 1265948"/>
              <a:gd name="connsiteY2-9618" fmla="*/ 6677 h 1883375"/>
              <a:gd name="connsiteX3-9619" fmla="*/ 1191281 w 1265948"/>
              <a:gd name="connsiteY3-9620" fmla="*/ 0 h 1883375"/>
              <a:gd name="connsiteX4-9621" fmla="*/ 1257155 w 1265948"/>
              <a:gd name="connsiteY4-9622" fmla="*/ 59824 h 1883375"/>
              <a:gd name="connsiteX5-9623" fmla="*/ 1264362 w 1265948"/>
              <a:gd name="connsiteY5-9624" fmla="*/ 1844444 h 1883375"/>
              <a:gd name="connsiteX6-9625" fmla="*/ 1233319 w 1265948"/>
              <a:gd name="connsiteY6-9626" fmla="*/ 1878531 h 1883375"/>
              <a:gd name="connsiteX7-9627" fmla="*/ 428103 w 1265948"/>
              <a:gd name="connsiteY7-9628" fmla="*/ 1883375 h 1883375"/>
              <a:gd name="connsiteX8-9629" fmla="*/ 314164 w 1265948"/>
              <a:gd name="connsiteY8-9630" fmla="*/ 1789062 h 1883375"/>
              <a:gd name="connsiteX9-9631" fmla="*/ 316155 w 1265948"/>
              <a:gd name="connsiteY9-9632" fmla="*/ 1158505 h 1883375"/>
              <a:gd name="connsiteX10-9633" fmla="*/ 218285 w 1265948"/>
              <a:gd name="connsiteY10-9634" fmla="*/ 1088454 h 1883375"/>
              <a:gd name="connsiteX11-9635" fmla="*/ 84013 w 1265948"/>
              <a:gd name="connsiteY11-9636" fmla="*/ 1087244 h 1883375"/>
              <a:gd name="connsiteX12-9637" fmla="*/ 2356 w 1265948"/>
              <a:gd name="connsiteY12-9638" fmla="*/ 1026050 h 1883375"/>
              <a:gd name="connsiteX0-9639" fmla="*/ 2356 w 1265948"/>
              <a:gd name="connsiteY0-9640" fmla="*/ 1026050 h 1883375"/>
              <a:gd name="connsiteX1-9641" fmla="*/ 277 w 1265948"/>
              <a:gd name="connsiteY1-9642" fmla="*/ 48556 h 1883375"/>
              <a:gd name="connsiteX2-9643" fmla="*/ 58609 w 1265948"/>
              <a:gd name="connsiteY2-9644" fmla="*/ 6677 h 1883375"/>
              <a:gd name="connsiteX3-9645" fmla="*/ 1191281 w 1265948"/>
              <a:gd name="connsiteY3-9646" fmla="*/ 0 h 1883375"/>
              <a:gd name="connsiteX4-9647" fmla="*/ 1257155 w 1265948"/>
              <a:gd name="connsiteY4-9648" fmla="*/ 59824 h 1883375"/>
              <a:gd name="connsiteX5-9649" fmla="*/ 1264362 w 1265948"/>
              <a:gd name="connsiteY5-9650" fmla="*/ 1844444 h 1883375"/>
              <a:gd name="connsiteX6-9651" fmla="*/ 1233319 w 1265948"/>
              <a:gd name="connsiteY6-9652" fmla="*/ 1878531 h 1883375"/>
              <a:gd name="connsiteX7-9653" fmla="*/ 428103 w 1265948"/>
              <a:gd name="connsiteY7-9654" fmla="*/ 1883375 h 1883375"/>
              <a:gd name="connsiteX8-9655" fmla="*/ 314164 w 1265948"/>
              <a:gd name="connsiteY8-9656" fmla="*/ 1789062 h 1883375"/>
              <a:gd name="connsiteX9-9657" fmla="*/ 316155 w 1265948"/>
              <a:gd name="connsiteY9-9658" fmla="*/ 1129762 h 1883375"/>
              <a:gd name="connsiteX10-9659" fmla="*/ 218285 w 1265948"/>
              <a:gd name="connsiteY10-9660" fmla="*/ 1088454 h 1883375"/>
              <a:gd name="connsiteX11-9661" fmla="*/ 84013 w 1265948"/>
              <a:gd name="connsiteY11-9662" fmla="*/ 1087244 h 1883375"/>
              <a:gd name="connsiteX12-9663" fmla="*/ 2356 w 1265948"/>
              <a:gd name="connsiteY12-9664" fmla="*/ 1026050 h 1883375"/>
              <a:gd name="connsiteX0-9665" fmla="*/ 2356 w 1265948"/>
              <a:gd name="connsiteY0-9666" fmla="*/ 1026050 h 1883375"/>
              <a:gd name="connsiteX1-9667" fmla="*/ 277 w 1265948"/>
              <a:gd name="connsiteY1-9668" fmla="*/ 48556 h 1883375"/>
              <a:gd name="connsiteX2-9669" fmla="*/ 58609 w 1265948"/>
              <a:gd name="connsiteY2-9670" fmla="*/ 6677 h 1883375"/>
              <a:gd name="connsiteX3-9671" fmla="*/ 1191281 w 1265948"/>
              <a:gd name="connsiteY3-9672" fmla="*/ 0 h 1883375"/>
              <a:gd name="connsiteX4-9673" fmla="*/ 1257155 w 1265948"/>
              <a:gd name="connsiteY4-9674" fmla="*/ 59824 h 1883375"/>
              <a:gd name="connsiteX5-9675" fmla="*/ 1264362 w 1265948"/>
              <a:gd name="connsiteY5-9676" fmla="*/ 1844444 h 1883375"/>
              <a:gd name="connsiteX6-9677" fmla="*/ 1233319 w 1265948"/>
              <a:gd name="connsiteY6-9678" fmla="*/ 1878531 h 1883375"/>
              <a:gd name="connsiteX7-9679" fmla="*/ 428103 w 1265948"/>
              <a:gd name="connsiteY7-9680" fmla="*/ 1883375 h 1883375"/>
              <a:gd name="connsiteX8-9681" fmla="*/ 314164 w 1265948"/>
              <a:gd name="connsiteY8-9682" fmla="*/ 1789062 h 1883375"/>
              <a:gd name="connsiteX9-9683" fmla="*/ 316155 w 1265948"/>
              <a:gd name="connsiteY9-9684" fmla="*/ 1129762 h 1883375"/>
              <a:gd name="connsiteX10-9685" fmla="*/ 218285 w 1265948"/>
              <a:gd name="connsiteY10-9686" fmla="*/ 1088454 h 1883375"/>
              <a:gd name="connsiteX11-9687" fmla="*/ 84013 w 1265948"/>
              <a:gd name="connsiteY11-9688" fmla="*/ 1087244 h 1883375"/>
              <a:gd name="connsiteX12-9689" fmla="*/ 2356 w 1265948"/>
              <a:gd name="connsiteY12-9690" fmla="*/ 1026050 h 1883375"/>
              <a:gd name="connsiteX0-9691" fmla="*/ 2356 w 1265948"/>
              <a:gd name="connsiteY0-9692" fmla="*/ 1026050 h 1883375"/>
              <a:gd name="connsiteX1-9693" fmla="*/ 277 w 1265948"/>
              <a:gd name="connsiteY1-9694" fmla="*/ 48556 h 1883375"/>
              <a:gd name="connsiteX2-9695" fmla="*/ 58609 w 1265948"/>
              <a:gd name="connsiteY2-9696" fmla="*/ 6677 h 1883375"/>
              <a:gd name="connsiteX3-9697" fmla="*/ 1191281 w 1265948"/>
              <a:gd name="connsiteY3-9698" fmla="*/ 0 h 1883375"/>
              <a:gd name="connsiteX4-9699" fmla="*/ 1257155 w 1265948"/>
              <a:gd name="connsiteY4-9700" fmla="*/ 59824 h 1883375"/>
              <a:gd name="connsiteX5-9701" fmla="*/ 1264362 w 1265948"/>
              <a:gd name="connsiteY5-9702" fmla="*/ 1844444 h 1883375"/>
              <a:gd name="connsiteX6-9703" fmla="*/ 1233319 w 1265948"/>
              <a:gd name="connsiteY6-9704" fmla="*/ 1878531 h 1883375"/>
              <a:gd name="connsiteX7-9705" fmla="*/ 428103 w 1265948"/>
              <a:gd name="connsiteY7-9706" fmla="*/ 1883375 h 1883375"/>
              <a:gd name="connsiteX8-9707" fmla="*/ 314164 w 1265948"/>
              <a:gd name="connsiteY8-9708" fmla="*/ 1789062 h 1883375"/>
              <a:gd name="connsiteX9-9709" fmla="*/ 316155 w 1265948"/>
              <a:gd name="connsiteY9-9710" fmla="*/ 1129762 h 1883375"/>
              <a:gd name="connsiteX10-9711" fmla="*/ 260395 w 1265948"/>
              <a:gd name="connsiteY10-9712" fmla="*/ 1088454 h 1883375"/>
              <a:gd name="connsiteX11-9713" fmla="*/ 84013 w 1265948"/>
              <a:gd name="connsiteY11-9714" fmla="*/ 1087244 h 1883375"/>
              <a:gd name="connsiteX12-9715" fmla="*/ 2356 w 1265948"/>
              <a:gd name="connsiteY12-9716" fmla="*/ 1026050 h 1883375"/>
              <a:gd name="connsiteX0-9717" fmla="*/ 2356 w 1265948"/>
              <a:gd name="connsiteY0-9718" fmla="*/ 1026050 h 1883375"/>
              <a:gd name="connsiteX1-9719" fmla="*/ 277 w 1265948"/>
              <a:gd name="connsiteY1-9720" fmla="*/ 48556 h 1883375"/>
              <a:gd name="connsiteX2-9721" fmla="*/ 58609 w 1265948"/>
              <a:gd name="connsiteY2-9722" fmla="*/ 6677 h 1883375"/>
              <a:gd name="connsiteX3-9723" fmla="*/ 1191281 w 1265948"/>
              <a:gd name="connsiteY3-9724" fmla="*/ 0 h 1883375"/>
              <a:gd name="connsiteX4-9725" fmla="*/ 1257155 w 1265948"/>
              <a:gd name="connsiteY4-9726" fmla="*/ 59824 h 1883375"/>
              <a:gd name="connsiteX5-9727" fmla="*/ 1264362 w 1265948"/>
              <a:gd name="connsiteY5-9728" fmla="*/ 1844444 h 1883375"/>
              <a:gd name="connsiteX6-9729" fmla="*/ 1233319 w 1265948"/>
              <a:gd name="connsiteY6-9730" fmla="*/ 1878531 h 1883375"/>
              <a:gd name="connsiteX7-9731" fmla="*/ 428103 w 1265948"/>
              <a:gd name="connsiteY7-9732" fmla="*/ 1883375 h 1883375"/>
              <a:gd name="connsiteX8-9733" fmla="*/ 314164 w 1265948"/>
              <a:gd name="connsiteY8-9734" fmla="*/ 1789062 h 1883375"/>
              <a:gd name="connsiteX9-9735" fmla="*/ 316155 w 1265948"/>
              <a:gd name="connsiteY9-9736" fmla="*/ 1129762 h 1883375"/>
              <a:gd name="connsiteX10-9737" fmla="*/ 260395 w 1265948"/>
              <a:gd name="connsiteY10-9738" fmla="*/ 1088454 h 1883375"/>
              <a:gd name="connsiteX11-9739" fmla="*/ 84013 w 1265948"/>
              <a:gd name="connsiteY11-9740" fmla="*/ 1087244 h 1883375"/>
              <a:gd name="connsiteX12-9741" fmla="*/ 2356 w 1265948"/>
              <a:gd name="connsiteY12-9742" fmla="*/ 1026050 h 1883375"/>
              <a:gd name="connsiteX0-9743" fmla="*/ 2356 w 1265948"/>
              <a:gd name="connsiteY0-9744" fmla="*/ 1026050 h 1884302"/>
              <a:gd name="connsiteX1-9745" fmla="*/ 277 w 1265948"/>
              <a:gd name="connsiteY1-9746" fmla="*/ 48556 h 1884302"/>
              <a:gd name="connsiteX2-9747" fmla="*/ 58609 w 1265948"/>
              <a:gd name="connsiteY2-9748" fmla="*/ 6677 h 1884302"/>
              <a:gd name="connsiteX3-9749" fmla="*/ 1191281 w 1265948"/>
              <a:gd name="connsiteY3-9750" fmla="*/ 0 h 1884302"/>
              <a:gd name="connsiteX4-9751" fmla="*/ 1257155 w 1265948"/>
              <a:gd name="connsiteY4-9752" fmla="*/ 59824 h 1884302"/>
              <a:gd name="connsiteX5-9753" fmla="*/ 1264362 w 1265948"/>
              <a:gd name="connsiteY5-9754" fmla="*/ 1844444 h 1884302"/>
              <a:gd name="connsiteX6-9755" fmla="*/ 1233319 w 1265948"/>
              <a:gd name="connsiteY6-9756" fmla="*/ 1878531 h 1884302"/>
              <a:gd name="connsiteX7-9757" fmla="*/ 368734 w 1265948"/>
              <a:gd name="connsiteY7-9758" fmla="*/ 1884302 h 1884302"/>
              <a:gd name="connsiteX8-9759" fmla="*/ 314164 w 1265948"/>
              <a:gd name="connsiteY8-9760" fmla="*/ 1789062 h 1884302"/>
              <a:gd name="connsiteX9-9761" fmla="*/ 316155 w 1265948"/>
              <a:gd name="connsiteY9-9762" fmla="*/ 1129762 h 1884302"/>
              <a:gd name="connsiteX10-9763" fmla="*/ 260395 w 1265948"/>
              <a:gd name="connsiteY10-9764" fmla="*/ 1088454 h 1884302"/>
              <a:gd name="connsiteX11-9765" fmla="*/ 84013 w 1265948"/>
              <a:gd name="connsiteY11-9766" fmla="*/ 1087244 h 1884302"/>
              <a:gd name="connsiteX12-9767" fmla="*/ 2356 w 1265948"/>
              <a:gd name="connsiteY12-9768" fmla="*/ 1026050 h 1884302"/>
              <a:gd name="connsiteX0-9769" fmla="*/ 2356 w 1265948"/>
              <a:gd name="connsiteY0-9770" fmla="*/ 1026050 h 1886073"/>
              <a:gd name="connsiteX1-9771" fmla="*/ 277 w 1265948"/>
              <a:gd name="connsiteY1-9772" fmla="*/ 48556 h 1886073"/>
              <a:gd name="connsiteX2-9773" fmla="*/ 58609 w 1265948"/>
              <a:gd name="connsiteY2-9774" fmla="*/ 6677 h 1886073"/>
              <a:gd name="connsiteX3-9775" fmla="*/ 1191281 w 1265948"/>
              <a:gd name="connsiteY3-9776" fmla="*/ 0 h 1886073"/>
              <a:gd name="connsiteX4-9777" fmla="*/ 1257155 w 1265948"/>
              <a:gd name="connsiteY4-9778" fmla="*/ 59824 h 1886073"/>
              <a:gd name="connsiteX5-9779" fmla="*/ 1264362 w 1265948"/>
              <a:gd name="connsiteY5-9780" fmla="*/ 1844444 h 1886073"/>
              <a:gd name="connsiteX6-9781" fmla="*/ 1233319 w 1265948"/>
              <a:gd name="connsiteY6-9782" fmla="*/ 1878531 h 1886073"/>
              <a:gd name="connsiteX7-9783" fmla="*/ 368734 w 1265948"/>
              <a:gd name="connsiteY7-9784" fmla="*/ 1884302 h 1886073"/>
              <a:gd name="connsiteX8-9785" fmla="*/ 314164 w 1265948"/>
              <a:gd name="connsiteY8-9786" fmla="*/ 1839130 h 1886073"/>
              <a:gd name="connsiteX9-9787" fmla="*/ 316155 w 1265948"/>
              <a:gd name="connsiteY9-9788" fmla="*/ 1129762 h 1886073"/>
              <a:gd name="connsiteX10-9789" fmla="*/ 260395 w 1265948"/>
              <a:gd name="connsiteY10-9790" fmla="*/ 1088454 h 1886073"/>
              <a:gd name="connsiteX11-9791" fmla="*/ 84013 w 1265948"/>
              <a:gd name="connsiteY11-9792" fmla="*/ 1087244 h 1886073"/>
              <a:gd name="connsiteX12-9793" fmla="*/ 2356 w 1265948"/>
              <a:gd name="connsiteY12-9794" fmla="*/ 1026050 h 1886073"/>
              <a:gd name="connsiteX0-9795" fmla="*/ 2356 w 1265948"/>
              <a:gd name="connsiteY0-9796" fmla="*/ 1026050 h 1884302"/>
              <a:gd name="connsiteX1-9797" fmla="*/ 277 w 1265948"/>
              <a:gd name="connsiteY1-9798" fmla="*/ 48556 h 1884302"/>
              <a:gd name="connsiteX2-9799" fmla="*/ 58609 w 1265948"/>
              <a:gd name="connsiteY2-9800" fmla="*/ 6677 h 1884302"/>
              <a:gd name="connsiteX3-9801" fmla="*/ 1191281 w 1265948"/>
              <a:gd name="connsiteY3-9802" fmla="*/ 0 h 1884302"/>
              <a:gd name="connsiteX4-9803" fmla="*/ 1257155 w 1265948"/>
              <a:gd name="connsiteY4-9804" fmla="*/ 59824 h 1884302"/>
              <a:gd name="connsiteX5-9805" fmla="*/ 1264362 w 1265948"/>
              <a:gd name="connsiteY5-9806" fmla="*/ 1844444 h 1884302"/>
              <a:gd name="connsiteX6-9807" fmla="*/ 1233319 w 1265948"/>
              <a:gd name="connsiteY6-9808" fmla="*/ 1878531 h 1884302"/>
              <a:gd name="connsiteX7-9809" fmla="*/ 368734 w 1265948"/>
              <a:gd name="connsiteY7-9810" fmla="*/ 1884302 h 1884302"/>
              <a:gd name="connsiteX8-9811" fmla="*/ 314164 w 1265948"/>
              <a:gd name="connsiteY8-9812" fmla="*/ 1839130 h 1884302"/>
              <a:gd name="connsiteX9-9813" fmla="*/ 316155 w 1265948"/>
              <a:gd name="connsiteY9-9814" fmla="*/ 1129762 h 1884302"/>
              <a:gd name="connsiteX10-9815" fmla="*/ 260395 w 1265948"/>
              <a:gd name="connsiteY10-9816" fmla="*/ 1088454 h 1884302"/>
              <a:gd name="connsiteX11-9817" fmla="*/ 84013 w 1265948"/>
              <a:gd name="connsiteY11-9818" fmla="*/ 1087244 h 1884302"/>
              <a:gd name="connsiteX12-9819" fmla="*/ 2356 w 1265948"/>
              <a:gd name="connsiteY12-9820" fmla="*/ 1026050 h 1884302"/>
              <a:gd name="connsiteX0-9821" fmla="*/ 2356 w 1265948"/>
              <a:gd name="connsiteY0-9822" fmla="*/ 1026050 h 1884302"/>
              <a:gd name="connsiteX1-9823" fmla="*/ 277 w 1265948"/>
              <a:gd name="connsiteY1-9824" fmla="*/ 48556 h 1884302"/>
              <a:gd name="connsiteX2-9825" fmla="*/ 58609 w 1265948"/>
              <a:gd name="connsiteY2-9826" fmla="*/ 6677 h 1884302"/>
              <a:gd name="connsiteX3-9827" fmla="*/ 1191281 w 1265948"/>
              <a:gd name="connsiteY3-9828" fmla="*/ 0 h 1884302"/>
              <a:gd name="connsiteX4-9829" fmla="*/ 1257155 w 1265948"/>
              <a:gd name="connsiteY4-9830" fmla="*/ 59824 h 1884302"/>
              <a:gd name="connsiteX5-9831" fmla="*/ 1264362 w 1265948"/>
              <a:gd name="connsiteY5-9832" fmla="*/ 1844444 h 1884302"/>
              <a:gd name="connsiteX6-9833" fmla="*/ 1233319 w 1265948"/>
              <a:gd name="connsiteY6-9834" fmla="*/ 1878531 h 1884302"/>
              <a:gd name="connsiteX7-9835" fmla="*/ 368734 w 1265948"/>
              <a:gd name="connsiteY7-9836" fmla="*/ 1884302 h 1884302"/>
              <a:gd name="connsiteX8-9837" fmla="*/ 314164 w 1265948"/>
              <a:gd name="connsiteY8-9838" fmla="*/ 1839130 h 1884302"/>
              <a:gd name="connsiteX9-9839" fmla="*/ 316155 w 1265948"/>
              <a:gd name="connsiteY9-9840" fmla="*/ 1129762 h 1884302"/>
              <a:gd name="connsiteX10-9841" fmla="*/ 260395 w 1265948"/>
              <a:gd name="connsiteY10-9842" fmla="*/ 1088454 h 1884302"/>
              <a:gd name="connsiteX11-9843" fmla="*/ 84013 w 1265948"/>
              <a:gd name="connsiteY11-9844" fmla="*/ 1087244 h 1884302"/>
              <a:gd name="connsiteX12-9845" fmla="*/ 2356 w 1265948"/>
              <a:gd name="connsiteY12-9846" fmla="*/ 1026050 h 18843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299" y="connsiteY10-300"/>
              </a:cxn>
              <a:cxn ang="0">
                <a:pos x="connsiteX11-323" y="connsiteY11-324"/>
              </a:cxn>
              <a:cxn ang="0">
                <a:pos x="connsiteX12-349" y="connsiteY12-350"/>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chemeClr val="accent6">
              <a:lumMod val="20000"/>
              <a:lumOff val="80000"/>
              <a:alpha val="25098"/>
            </a:schemeClr>
          </a:solidFill>
          <a:ln w="38100" cap="flat" cmpd="sng" algn="ctr">
            <a:solidFill>
              <a:schemeClr val="accent3"/>
            </a:solidFill>
            <a:prstDash val="sysDash"/>
            <a:headEnd type="none" w="med" len="med"/>
            <a:tailEnd type="none" w="med" len="med"/>
          </a:ln>
          <a:effectLst/>
        </p:spPr>
        <p:txBody>
          <a:bodyPr vert="horz" wrap="square" lIns="0" tIns="46630" rIns="0" bIns="46630" numCol="1" rtlCol="0" anchor="ctr" anchorCtr="0" compatLnSpc="1"/>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1600" b="0" i="1"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endParaRPr>
          </a:p>
        </p:txBody>
      </p:sp>
      <p:sp>
        <p:nvSpPr>
          <p:cNvPr id="229" name="Rectangle 228"/>
          <p:cNvSpPr/>
          <p:nvPr/>
        </p:nvSpPr>
        <p:spPr>
          <a:xfrm>
            <a:off x="-4277" y="5915154"/>
            <a:ext cx="12192000" cy="949179"/>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3" name="Group 392"/>
          <p:cNvGrpSpPr/>
          <p:nvPr/>
        </p:nvGrpSpPr>
        <p:grpSpPr>
          <a:xfrm>
            <a:off x="4283421" y="3001647"/>
            <a:ext cx="1777551" cy="1288321"/>
            <a:chOff x="2090938" y="4130361"/>
            <a:chExt cx="1777551" cy="1288321"/>
          </a:xfrm>
        </p:grpSpPr>
        <p:sp>
          <p:nvSpPr>
            <p:cNvPr id="394" name="Rectangle 393"/>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5" name="Picture 394"/>
            <p:cNvPicPr>
              <a:picLocks noChangeAspect="1"/>
            </p:cNvPicPr>
            <p:nvPr/>
          </p:nvPicPr>
          <p:blipFill>
            <a:blip r:embed="rId1"/>
            <a:stretch>
              <a:fillRect/>
            </a:stretch>
          </p:blipFill>
          <p:spPr>
            <a:xfrm>
              <a:off x="2772050" y="4372036"/>
              <a:ext cx="219824" cy="119200"/>
            </a:xfrm>
            <a:prstGeom prst="rect">
              <a:avLst/>
            </a:prstGeom>
          </p:spPr>
        </p:pic>
        <p:pic>
          <p:nvPicPr>
            <p:cNvPr id="396" name="Picture 395"/>
            <p:cNvPicPr>
              <a:picLocks noChangeAspect="1"/>
            </p:cNvPicPr>
            <p:nvPr/>
          </p:nvPicPr>
          <p:blipFill>
            <a:blip r:embed="rId2"/>
            <a:stretch>
              <a:fillRect/>
            </a:stretch>
          </p:blipFill>
          <p:spPr>
            <a:xfrm>
              <a:off x="2785526" y="4130361"/>
              <a:ext cx="192873" cy="166387"/>
            </a:xfrm>
            <a:prstGeom prst="rect">
              <a:avLst/>
            </a:prstGeom>
          </p:spPr>
        </p:pic>
        <p:cxnSp>
          <p:nvCxnSpPr>
            <p:cNvPr id="397" name="Straight Connector 396"/>
            <p:cNvCxnSpPr>
              <a:stCxn id="396" idx="2"/>
              <a:endCxn id="39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4471930" y="3166254"/>
            <a:ext cx="1777551" cy="1288321"/>
            <a:chOff x="2090938" y="4130361"/>
            <a:chExt cx="1777551" cy="1288321"/>
          </a:xfrm>
        </p:grpSpPr>
        <p:sp>
          <p:nvSpPr>
            <p:cNvPr id="389" name="Rectangle 388"/>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0" name="Picture 389"/>
            <p:cNvPicPr>
              <a:picLocks noChangeAspect="1"/>
            </p:cNvPicPr>
            <p:nvPr/>
          </p:nvPicPr>
          <p:blipFill>
            <a:blip r:embed="rId1"/>
            <a:stretch>
              <a:fillRect/>
            </a:stretch>
          </p:blipFill>
          <p:spPr>
            <a:xfrm>
              <a:off x="2772050" y="4372036"/>
              <a:ext cx="219824" cy="119200"/>
            </a:xfrm>
            <a:prstGeom prst="rect">
              <a:avLst/>
            </a:prstGeom>
          </p:spPr>
        </p:pic>
        <p:pic>
          <p:nvPicPr>
            <p:cNvPr id="391" name="Picture 390"/>
            <p:cNvPicPr>
              <a:picLocks noChangeAspect="1"/>
            </p:cNvPicPr>
            <p:nvPr/>
          </p:nvPicPr>
          <p:blipFill>
            <a:blip r:embed="rId2"/>
            <a:stretch>
              <a:fillRect/>
            </a:stretch>
          </p:blipFill>
          <p:spPr>
            <a:xfrm>
              <a:off x="2785526" y="4130361"/>
              <a:ext cx="192873" cy="166387"/>
            </a:xfrm>
            <a:prstGeom prst="rect">
              <a:avLst/>
            </a:prstGeom>
          </p:spPr>
        </p:pic>
        <p:cxnSp>
          <p:nvCxnSpPr>
            <p:cNvPr id="392" name="Straight Connector 391"/>
            <p:cNvCxnSpPr>
              <a:stCxn id="391" idx="2"/>
              <a:endCxn id="39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2" name="Group 361"/>
          <p:cNvGrpSpPr/>
          <p:nvPr/>
        </p:nvGrpSpPr>
        <p:grpSpPr>
          <a:xfrm>
            <a:off x="4665273" y="3330380"/>
            <a:ext cx="1777551" cy="1288321"/>
            <a:chOff x="2090938" y="4130361"/>
            <a:chExt cx="1777551" cy="1288321"/>
          </a:xfrm>
        </p:grpSpPr>
        <p:sp>
          <p:nvSpPr>
            <p:cNvPr id="340" name="Rectangle 339"/>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54" name="Picture 353"/>
            <p:cNvPicPr>
              <a:picLocks noChangeAspect="1"/>
            </p:cNvPicPr>
            <p:nvPr/>
          </p:nvPicPr>
          <p:blipFill>
            <a:blip r:embed="rId1"/>
            <a:stretch>
              <a:fillRect/>
            </a:stretch>
          </p:blipFill>
          <p:spPr>
            <a:xfrm>
              <a:off x="2772050" y="4372036"/>
              <a:ext cx="219824" cy="119200"/>
            </a:xfrm>
            <a:prstGeom prst="rect">
              <a:avLst/>
            </a:prstGeom>
          </p:spPr>
        </p:pic>
        <p:pic>
          <p:nvPicPr>
            <p:cNvPr id="355" name="Picture 354"/>
            <p:cNvPicPr>
              <a:picLocks noChangeAspect="1"/>
            </p:cNvPicPr>
            <p:nvPr/>
          </p:nvPicPr>
          <p:blipFill>
            <a:blip r:embed="rId2"/>
            <a:stretch>
              <a:fillRect/>
            </a:stretch>
          </p:blipFill>
          <p:spPr>
            <a:xfrm>
              <a:off x="2785526" y="4130361"/>
              <a:ext cx="192873" cy="166387"/>
            </a:xfrm>
            <a:prstGeom prst="rect">
              <a:avLst/>
            </a:prstGeom>
          </p:spPr>
        </p:pic>
        <p:cxnSp>
          <p:nvCxnSpPr>
            <p:cNvPr id="358" name="Straight Connector 357"/>
            <p:cNvCxnSpPr>
              <a:stCxn id="355" idx="2"/>
              <a:endCxn id="35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4093864" y="3482780"/>
            <a:ext cx="3029667" cy="2108406"/>
            <a:chOff x="1367129" y="4130361"/>
            <a:chExt cx="3029667" cy="2108406"/>
          </a:xfrm>
        </p:grpSpPr>
        <p:sp>
          <p:nvSpPr>
            <p:cNvPr id="364" name="Rectangle 36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65" name="Picture 364"/>
            <p:cNvPicPr>
              <a:picLocks noChangeAspect="1"/>
            </p:cNvPicPr>
            <p:nvPr/>
          </p:nvPicPr>
          <p:blipFill>
            <a:blip r:embed="rId1"/>
            <a:stretch>
              <a:fillRect/>
            </a:stretch>
          </p:blipFill>
          <p:spPr>
            <a:xfrm>
              <a:off x="2772050" y="4372036"/>
              <a:ext cx="219824" cy="119200"/>
            </a:xfrm>
            <a:prstGeom prst="rect">
              <a:avLst/>
            </a:prstGeom>
          </p:spPr>
        </p:pic>
        <p:pic>
          <p:nvPicPr>
            <p:cNvPr id="366" name="Picture 365"/>
            <p:cNvPicPr>
              <a:picLocks noChangeAspect="1"/>
            </p:cNvPicPr>
            <p:nvPr/>
          </p:nvPicPr>
          <p:blipFill>
            <a:blip r:embed="rId2"/>
            <a:stretch>
              <a:fillRect/>
            </a:stretch>
          </p:blipFill>
          <p:spPr>
            <a:xfrm>
              <a:off x="2785526" y="4130361"/>
              <a:ext cx="192873" cy="166387"/>
            </a:xfrm>
            <a:prstGeom prst="rect">
              <a:avLst/>
            </a:prstGeom>
          </p:spPr>
        </p:pic>
        <p:cxnSp>
          <p:nvCxnSpPr>
            <p:cNvPr id="367" name="Straight Connector 366"/>
            <p:cNvCxnSpPr>
              <a:stCxn id="366" idx="2"/>
              <a:endCxn id="36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en-US"/>
              <a:t>Your enterprise in transformation</a:t>
            </a:r>
            <a:endParaRPr lang="en-US" i="1"/>
          </a:p>
        </p:txBody>
      </p:sp>
      <p:grpSp>
        <p:nvGrpSpPr>
          <p:cNvPr id="546" name="Group 545"/>
          <p:cNvGrpSpPr/>
          <p:nvPr/>
        </p:nvGrpSpPr>
        <p:grpSpPr>
          <a:xfrm>
            <a:off x="121758" y="5969419"/>
            <a:ext cx="2885821" cy="800737"/>
            <a:chOff x="121758" y="5969419"/>
            <a:chExt cx="2885821" cy="800737"/>
          </a:xfrm>
        </p:grpSpPr>
        <p:sp>
          <p:nvSpPr>
            <p:cNvPr id="250" name="Rectangle 2"/>
            <p:cNvSpPr/>
            <p:nvPr/>
          </p:nvSpPr>
          <p:spPr bwMode="auto">
            <a:xfrm>
              <a:off x="121758"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ENGAGE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CUSTOMERS</a:t>
              </a:r>
              <a:endPar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254" name="Picture 25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422621" y="6109850"/>
              <a:ext cx="431768" cy="372988"/>
            </a:xfrm>
            <a:prstGeom prst="rect">
              <a:avLst/>
            </a:prstGeom>
            <a:solidFill>
              <a:schemeClr val="tx1">
                <a:lumMod val="90000"/>
                <a:lumOff val="10000"/>
              </a:schemeClr>
            </a:solidFill>
          </p:spPr>
        </p:pic>
        <p:sp>
          <p:nvSpPr>
            <p:cNvPr id="258" name="Rectangle 257"/>
            <p:cNvSpPr/>
            <p:nvPr/>
          </p:nvSpPr>
          <p:spPr bwMode="auto">
            <a:xfrm>
              <a:off x="121758" y="6604617"/>
              <a:ext cx="2885821" cy="16553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endParaRPr>
            </a:p>
          </p:txBody>
        </p:sp>
      </p:grpSp>
      <p:grpSp>
        <p:nvGrpSpPr>
          <p:cNvPr id="547" name="Group 546"/>
          <p:cNvGrpSpPr/>
          <p:nvPr/>
        </p:nvGrpSpPr>
        <p:grpSpPr>
          <a:xfrm>
            <a:off x="3117885" y="5968471"/>
            <a:ext cx="2885821" cy="800737"/>
            <a:chOff x="3109425" y="5969419"/>
            <a:chExt cx="2885821" cy="800737"/>
          </a:xfrm>
        </p:grpSpPr>
        <p:sp>
          <p:nvSpPr>
            <p:cNvPr id="252" name="Rectangle 3"/>
            <p:cNvSpPr/>
            <p:nvPr/>
          </p:nvSpPr>
          <p:spPr bwMode="auto">
            <a:xfrm>
              <a:off x="3109425"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EMPOWER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EMPLOYEES</a:t>
              </a:r>
              <a:endPar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255" name="Picture 2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567967" y="6098252"/>
              <a:ext cx="290325" cy="372988"/>
            </a:xfrm>
            <a:prstGeom prst="rect">
              <a:avLst/>
            </a:prstGeom>
            <a:solidFill>
              <a:schemeClr val="tx1">
                <a:lumMod val="90000"/>
                <a:lumOff val="10000"/>
              </a:schemeClr>
            </a:solidFill>
          </p:spPr>
        </p:pic>
        <p:sp>
          <p:nvSpPr>
            <p:cNvPr id="259" name="Rectangle 258"/>
            <p:cNvSpPr/>
            <p:nvPr/>
          </p:nvSpPr>
          <p:spPr bwMode="auto">
            <a:xfrm>
              <a:off x="3109425" y="6604617"/>
              <a:ext cx="2885821" cy="16553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endParaRPr>
            </a:p>
          </p:txBody>
        </p:sp>
      </p:grpSp>
      <p:grpSp>
        <p:nvGrpSpPr>
          <p:cNvPr id="548" name="Group 547"/>
          <p:cNvGrpSpPr/>
          <p:nvPr/>
        </p:nvGrpSpPr>
        <p:grpSpPr>
          <a:xfrm>
            <a:off x="6097091" y="5969419"/>
            <a:ext cx="2885821" cy="800737"/>
            <a:chOff x="6097091" y="5969419"/>
            <a:chExt cx="2885821" cy="800737"/>
          </a:xfrm>
        </p:grpSpPr>
        <p:sp>
          <p:nvSpPr>
            <p:cNvPr id="251" name="Rectangle 4"/>
            <p:cNvSpPr/>
            <p:nvPr/>
          </p:nvSpPr>
          <p:spPr bwMode="auto">
            <a:xfrm>
              <a:off x="6097091"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OPTIMIZE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OPERATIONS</a:t>
              </a:r>
              <a:endPar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256" name="Picture 25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514576" y="6098252"/>
              <a:ext cx="366666" cy="372988"/>
            </a:xfrm>
            <a:prstGeom prst="rect">
              <a:avLst/>
            </a:prstGeom>
            <a:solidFill>
              <a:schemeClr val="tx1">
                <a:lumMod val="90000"/>
                <a:lumOff val="10000"/>
              </a:schemeClr>
            </a:solidFill>
          </p:spPr>
        </p:pic>
        <p:sp>
          <p:nvSpPr>
            <p:cNvPr id="260" name="Rectangle 259"/>
            <p:cNvSpPr/>
            <p:nvPr/>
          </p:nvSpPr>
          <p:spPr bwMode="auto">
            <a:xfrm>
              <a:off x="6097091" y="6604617"/>
              <a:ext cx="2885821" cy="1655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endParaRPr>
            </a:p>
          </p:txBody>
        </p:sp>
      </p:grpSp>
      <p:grpSp>
        <p:nvGrpSpPr>
          <p:cNvPr id="549" name="Group 548"/>
          <p:cNvGrpSpPr/>
          <p:nvPr/>
        </p:nvGrpSpPr>
        <p:grpSpPr>
          <a:xfrm>
            <a:off x="9090824" y="5969419"/>
            <a:ext cx="2885821" cy="800737"/>
            <a:chOff x="9090824" y="5969419"/>
            <a:chExt cx="2885821" cy="800737"/>
          </a:xfrm>
        </p:grpSpPr>
        <p:sp>
          <p:nvSpPr>
            <p:cNvPr id="253" name="Rectangle 5"/>
            <p:cNvSpPr/>
            <p:nvPr/>
          </p:nvSpPr>
          <p:spPr bwMode="auto">
            <a:xfrm>
              <a:off x="9090824"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TRANSFORM</a:t>
              </a: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PRODUCTS</a:t>
              </a:r>
              <a:endPar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257" name="Picture 2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35283" y="6098252"/>
              <a:ext cx="372986" cy="372988"/>
            </a:xfrm>
            <a:prstGeom prst="rect">
              <a:avLst/>
            </a:prstGeom>
            <a:solidFill>
              <a:schemeClr val="tx1">
                <a:lumMod val="90000"/>
                <a:lumOff val="10000"/>
              </a:schemeClr>
            </a:solidFill>
          </p:spPr>
        </p:pic>
        <p:sp>
          <p:nvSpPr>
            <p:cNvPr id="261" name="Rectangle 260"/>
            <p:cNvSpPr/>
            <p:nvPr/>
          </p:nvSpPr>
          <p:spPr bwMode="auto">
            <a:xfrm>
              <a:off x="9090824" y="6604617"/>
              <a:ext cx="2885821" cy="165539"/>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endParaRPr>
            </a:p>
          </p:txBody>
        </p:sp>
      </p:grpSp>
      <p:sp>
        <p:nvSpPr>
          <p:cNvPr id="376" name="Freeform 5"/>
          <p:cNvSpPr/>
          <p:nvPr/>
        </p:nvSpPr>
        <p:spPr bwMode="auto">
          <a:xfrm>
            <a:off x="7694940" y="2286780"/>
            <a:ext cx="3937230" cy="1628160"/>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84" name="Group 383"/>
          <p:cNvGrpSpPr/>
          <p:nvPr/>
        </p:nvGrpSpPr>
        <p:grpSpPr>
          <a:xfrm>
            <a:off x="8140487" y="2999024"/>
            <a:ext cx="1174424" cy="543436"/>
            <a:chOff x="10004567" y="4052190"/>
            <a:chExt cx="1276844" cy="590828"/>
          </a:xfrm>
        </p:grpSpPr>
        <p:pic>
          <p:nvPicPr>
            <p:cNvPr id="378" name="Picture 377"/>
            <p:cNvPicPr>
              <a:picLocks noChangeAspect="1"/>
            </p:cNvPicPr>
            <p:nvPr/>
          </p:nvPicPr>
          <p:blipFill>
            <a:blip r:embed="rId7"/>
            <a:stretch>
              <a:fillRect/>
            </a:stretch>
          </p:blipFill>
          <p:spPr>
            <a:xfrm>
              <a:off x="10004567" y="4052191"/>
              <a:ext cx="648086" cy="590827"/>
            </a:xfrm>
            <a:prstGeom prst="rect">
              <a:avLst/>
            </a:prstGeom>
          </p:spPr>
        </p:pic>
        <p:pic>
          <p:nvPicPr>
            <p:cNvPr id="379" name="Picture 378"/>
            <p:cNvPicPr>
              <a:picLocks noChangeAspect="1"/>
            </p:cNvPicPr>
            <p:nvPr/>
          </p:nvPicPr>
          <p:blipFill>
            <a:blip r:embed="rId7"/>
            <a:stretch>
              <a:fillRect/>
            </a:stretch>
          </p:blipFill>
          <p:spPr>
            <a:xfrm>
              <a:off x="10633325" y="4052190"/>
              <a:ext cx="648086" cy="590827"/>
            </a:xfrm>
            <a:prstGeom prst="rect">
              <a:avLst/>
            </a:prstGeom>
          </p:spPr>
        </p:pic>
      </p:grpSp>
      <p:sp>
        <p:nvSpPr>
          <p:cNvPr id="380" name="TextBox 379"/>
          <p:cNvSpPr txBox="1"/>
          <p:nvPr/>
        </p:nvSpPr>
        <p:spPr>
          <a:xfrm>
            <a:off x="7835512" y="3550957"/>
            <a:ext cx="1911734" cy="276999"/>
          </a:xfrm>
          <a:prstGeom prst="rect">
            <a:avLst/>
          </a:prstGeom>
          <a:noFill/>
          <a:ln>
            <a:noFill/>
          </a:ln>
        </p:spPr>
        <p:txBody>
          <a:bodyPr wrap="square" rtlCol="0" anchor="ctr">
            <a:spAutoFit/>
          </a:bodyPr>
          <a:lstStyle/>
          <a:p>
            <a:pPr marL="0" marR="0" lvl="0" indent="0" algn="ctr" defTabSz="89662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Infrastructure as a Service</a:t>
            </a:r>
            <a:endPar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45" name="Rectangle 444"/>
          <p:cNvSpPr/>
          <p:nvPr/>
        </p:nvSpPr>
        <p:spPr>
          <a:xfrm>
            <a:off x="7268820" y="4789729"/>
            <a:ext cx="1116183" cy="597340"/>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30" name="Group 29"/>
          <p:cNvGrpSpPr/>
          <p:nvPr/>
        </p:nvGrpSpPr>
        <p:grpSpPr>
          <a:xfrm>
            <a:off x="7424577" y="4935936"/>
            <a:ext cx="779642" cy="284137"/>
            <a:chOff x="9883704" y="5312489"/>
            <a:chExt cx="1783505" cy="680882"/>
          </a:xfrm>
        </p:grpSpPr>
        <p:grpSp>
          <p:nvGrpSpPr>
            <p:cNvPr id="37" name="Group 36"/>
            <p:cNvGrpSpPr/>
            <p:nvPr/>
          </p:nvGrpSpPr>
          <p:grpSpPr>
            <a:xfrm>
              <a:off x="9883704" y="5312489"/>
              <a:ext cx="398388" cy="680881"/>
              <a:chOff x="9807880" y="5282421"/>
              <a:chExt cx="490572" cy="838432"/>
            </a:xfrm>
          </p:grpSpPr>
          <p:pic>
            <p:nvPicPr>
              <p:cNvPr id="44" name="Picture 43"/>
              <p:cNvPicPr>
                <a:picLocks noChangeAspect="1"/>
              </p:cNvPicPr>
              <p:nvPr/>
            </p:nvPicPr>
            <p:blipFill>
              <a:blip r:embed="rId8"/>
              <a:stretch>
                <a:fillRect/>
              </a:stretch>
            </p:blipFill>
            <p:spPr>
              <a:xfrm>
                <a:off x="9807880" y="5282421"/>
                <a:ext cx="490572" cy="838432"/>
              </a:xfrm>
              <a:prstGeom prst="rect">
                <a:avLst/>
              </a:prstGeom>
            </p:spPr>
          </p:pic>
          <p:pic>
            <p:nvPicPr>
              <p:cNvPr id="45" name="Picture 44"/>
              <p:cNvPicPr>
                <a:picLocks noChangeAspect="1"/>
              </p:cNvPicPr>
              <p:nvPr/>
            </p:nvPicPr>
            <p:blipFill>
              <a:blip r:embed="rId9"/>
              <a:stretch>
                <a:fillRect/>
              </a:stretch>
            </p:blipFill>
            <p:spPr>
              <a:xfrm>
                <a:off x="9930435" y="5522595"/>
                <a:ext cx="252137" cy="276150"/>
              </a:xfrm>
              <a:prstGeom prst="rect">
                <a:avLst/>
              </a:prstGeom>
            </p:spPr>
          </p:pic>
        </p:grpSp>
        <p:grpSp>
          <p:nvGrpSpPr>
            <p:cNvPr id="38" name="Group 37"/>
            <p:cNvGrpSpPr/>
            <p:nvPr/>
          </p:nvGrpSpPr>
          <p:grpSpPr>
            <a:xfrm>
              <a:off x="10556464" y="5312490"/>
              <a:ext cx="379859" cy="680880"/>
              <a:chOff x="10625032" y="5281420"/>
              <a:chExt cx="466117" cy="835493"/>
            </a:xfrm>
          </p:grpSpPr>
          <p:pic>
            <p:nvPicPr>
              <p:cNvPr id="42" name="Picture 41"/>
              <p:cNvPicPr>
                <a:picLocks noChangeAspect="1"/>
              </p:cNvPicPr>
              <p:nvPr/>
            </p:nvPicPr>
            <p:blipFill>
              <a:blip r:embed="rId10"/>
              <a:stretch>
                <a:fillRect/>
              </a:stretch>
            </p:blipFill>
            <p:spPr>
              <a:xfrm>
                <a:off x="10625032" y="5281420"/>
                <a:ext cx="466117" cy="835493"/>
              </a:xfrm>
              <a:prstGeom prst="rect">
                <a:avLst/>
              </a:prstGeom>
            </p:spPr>
          </p:pic>
          <p:pic>
            <p:nvPicPr>
              <p:cNvPr id="43" name="Picture 42"/>
              <p:cNvPicPr>
                <a:picLocks noChangeAspect="1"/>
              </p:cNvPicPr>
              <p:nvPr/>
            </p:nvPicPr>
            <p:blipFill>
              <a:blip r:embed="rId11"/>
              <a:stretch>
                <a:fillRect/>
              </a:stretch>
            </p:blipFill>
            <p:spPr>
              <a:xfrm>
                <a:off x="10723889" y="5529324"/>
                <a:ext cx="256579" cy="260693"/>
              </a:xfrm>
              <a:prstGeom prst="rect">
                <a:avLst/>
              </a:prstGeom>
            </p:spPr>
          </p:pic>
        </p:grpSp>
        <p:grpSp>
          <p:nvGrpSpPr>
            <p:cNvPr id="39" name="Group 38"/>
            <p:cNvGrpSpPr/>
            <p:nvPr/>
          </p:nvGrpSpPr>
          <p:grpSpPr>
            <a:xfrm>
              <a:off x="11174540" y="5312490"/>
              <a:ext cx="492669" cy="680881"/>
              <a:chOff x="9595140" y="5278277"/>
              <a:chExt cx="597851" cy="826245"/>
            </a:xfrm>
          </p:grpSpPr>
          <p:pic>
            <p:nvPicPr>
              <p:cNvPr id="40" name="Picture 39"/>
              <p:cNvPicPr>
                <a:picLocks noChangeAspect="1"/>
              </p:cNvPicPr>
              <p:nvPr/>
            </p:nvPicPr>
            <p:blipFill>
              <a:blip r:embed="rId12"/>
              <a:stretch>
                <a:fillRect/>
              </a:stretch>
            </p:blipFill>
            <p:spPr>
              <a:xfrm>
                <a:off x="9595140" y="5278277"/>
                <a:ext cx="597851" cy="826245"/>
              </a:xfrm>
              <a:prstGeom prst="rect">
                <a:avLst/>
              </a:prstGeom>
            </p:spPr>
          </p:pic>
          <p:pic>
            <p:nvPicPr>
              <p:cNvPr id="41" name="Picture 40"/>
              <p:cNvPicPr>
                <a:picLocks noChangeAspect="1"/>
              </p:cNvPicPr>
              <p:nvPr/>
            </p:nvPicPr>
            <p:blipFill>
              <a:blip r:embed="rId13"/>
              <a:stretch>
                <a:fillRect/>
              </a:stretch>
            </p:blipFill>
            <p:spPr>
              <a:xfrm>
                <a:off x="9724798" y="5448321"/>
                <a:ext cx="337877" cy="416419"/>
              </a:xfrm>
              <a:prstGeom prst="rect">
                <a:avLst/>
              </a:prstGeom>
            </p:spPr>
          </p:pic>
        </p:grpSp>
      </p:grpSp>
      <p:grpSp>
        <p:nvGrpSpPr>
          <p:cNvPr id="449" name="Group 448"/>
          <p:cNvGrpSpPr/>
          <p:nvPr/>
        </p:nvGrpSpPr>
        <p:grpSpPr>
          <a:xfrm>
            <a:off x="7842274" y="4144636"/>
            <a:ext cx="2700313" cy="555636"/>
            <a:chOff x="6535654" y="1451396"/>
            <a:chExt cx="1873922" cy="385592"/>
          </a:xfrm>
        </p:grpSpPr>
        <p:grpSp>
          <p:nvGrpSpPr>
            <p:cNvPr id="450" name="Group 449"/>
            <p:cNvGrpSpPr/>
            <p:nvPr/>
          </p:nvGrpSpPr>
          <p:grpSpPr>
            <a:xfrm>
              <a:off x="6612577" y="1451396"/>
              <a:ext cx="1796999" cy="302023"/>
              <a:chOff x="6535654" y="1534965"/>
              <a:chExt cx="1796999" cy="302023"/>
            </a:xfrm>
          </p:grpSpPr>
          <p:grpSp>
            <p:nvGrpSpPr>
              <p:cNvPr id="485" name="Group 484"/>
              <p:cNvGrpSpPr/>
              <p:nvPr/>
            </p:nvGrpSpPr>
            <p:grpSpPr>
              <a:xfrm>
                <a:off x="6535654" y="1534965"/>
                <a:ext cx="779642" cy="284137"/>
                <a:chOff x="9883704" y="5312489"/>
                <a:chExt cx="1783505" cy="680882"/>
              </a:xfrm>
            </p:grpSpPr>
            <p:grpSp>
              <p:nvGrpSpPr>
                <p:cNvPr id="492" name="Group 491"/>
                <p:cNvGrpSpPr/>
                <p:nvPr/>
              </p:nvGrpSpPr>
              <p:grpSpPr>
                <a:xfrm>
                  <a:off x="9883704" y="5312489"/>
                  <a:ext cx="398388" cy="680881"/>
                  <a:chOff x="9807880" y="5282421"/>
                  <a:chExt cx="490572" cy="838432"/>
                </a:xfrm>
              </p:grpSpPr>
              <p:pic>
                <p:nvPicPr>
                  <p:cNvPr id="499" name="Picture 498"/>
                  <p:cNvPicPr>
                    <a:picLocks noChangeAspect="1"/>
                  </p:cNvPicPr>
                  <p:nvPr/>
                </p:nvPicPr>
                <p:blipFill>
                  <a:blip r:embed="rId8"/>
                  <a:stretch>
                    <a:fillRect/>
                  </a:stretch>
                </p:blipFill>
                <p:spPr>
                  <a:xfrm>
                    <a:off x="9807880" y="5282421"/>
                    <a:ext cx="490572" cy="838432"/>
                  </a:xfrm>
                  <a:prstGeom prst="rect">
                    <a:avLst/>
                  </a:prstGeom>
                </p:spPr>
              </p:pic>
              <p:pic>
                <p:nvPicPr>
                  <p:cNvPr id="500" name="Picture 499"/>
                  <p:cNvPicPr>
                    <a:picLocks noChangeAspect="1"/>
                  </p:cNvPicPr>
                  <p:nvPr/>
                </p:nvPicPr>
                <p:blipFill>
                  <a:blip r:embed="rId9"/>
                  <a:stretch>
                    <a:fillRect/>
                  </a:stretch>
                </p:blipFill>
                <p:spPr>
                  <a:xfrm>
                    <a:off x="9930435" y="5522595"/>
                    <a:ext cx="252137" cy="276150"/>
                  </a:xfrm>
                  <a:prstGeom prst="rect">
                    <a:avLst/>
                  </a:prstGeom>
                </p:spPr>
              </p:pic>
            </p:grpSp>
            <p:grpSp>
              <p:nvGrpSpPr>
                <p:cNvPr id="493" name="Group 492"/>
                <p:cNvGrpSpPr/>
                <p:nvPr/>
              </p:nvGrpSpPr>
              <p:grpSpPr>
                <a:xfrm>
                  <a:off x="10556464" y="5312490"/>
                  <a:ext cx="379859" cy="680880"/>
                  <a:chOff x="10625032" y="5281420"/>
                  <a:chExt cx="466117" cy="835493"/>
                </a:xfrm>
              </p:grpSpPr>
              <p:pic>
                <p:nvPicPr>
                  <p:cNvPr id="497" name="Picture 496"/>
                  <p:cNvPicPr>
                    <a:picLocks noChangeAspect="1"/>
                  </p:cNvPicPr>
                  <p:nvPr/>
                </p:nvPicPr>
                <p:blipFill>
                  <a:blip r:embed="rId10"/>
                  <a:stretch>
                    <a:fillRect/>
                  </a:stretch>
                </p:blipFill>
                <p:spPr>
                  <a:xfrm>
                    <a:off x="10625032" y="5281420"/>
                    <a:ext cx="466117" cy="835493"/>
                  </a:xfrm>
                  <a:prstGeom prst="rect">
                    <a:avLst/>
                  </a:prstGeom>
                </p:spPr>
              </p:pic>
              <p:pic>
                <p:nvPicPr>
                  <p:cNvPr id="498" name="Picture 497"/>
                  <p:cNvPicPr>
                    <a:picLocks noChangeAspect="1"/>
                  </p:cNvPicPr>
                  <p:nvPr/>
                </p:nvPicPr>
                <p:blipFill>
                  <a:blip r:embed="rId11"/>
                  <a:stretch>
                    <a:fillRect/>
                  </a:stretch>
                </p:blipFill>
                <p:spPr>
                  <a:xfrm>
                    <a:off x="10723889" y="5529324"/>
                    <a:ext cx="256579" cy="260693"/>
                  </a:xfrm>
                  <a:prstGeom prst="rect">
                    <a:avLst/>
                  </a:prstGeom>
                </p:spPr>
              </p:pic>
            </p:grpSp>
            <p:grpSp>
              <p:nvGrpSpPr>
                <p:cNvPr id="494" name="Group 493"/>
                <p:cNvGrpSpPr/>
                <p:nvPr/>
              </p:nvGrpSpPr>
              <p:grpSpPr>
                <a:xfrm>
                  <a:off x="11174540" y="5312490"/>
                  <a:ext cx="492669" cy="680881"/>
                  <a:chOff x="9595140" y="5278277"/>
                  <a:chExt cx="597851" cy="826245"/>
                </a:xfrm>
              </p:grpSpPr>
              <p:pic>
                <p:nvPicPr>
                  <p:cNvPr id="495" name="Picture 494"/>
                  <p:cNvPicPr>
                    <a:picLocks noChangeAspect="1"/>
                  </p:cNvPicPr>
                  <p:nvPr/>
                </p:nvPicPr>
                <p:blipFill>
                  <a:blip r:embed="rId12"/>
                  <a:stretch>
                    <a:fillRect/>
                  </a:stretch>
                </p:blipFill>
                <p:spPr>
                  <a:xfrm>
                    <a:off x="9595140" y="5278277"/>
                    <a:ext cx="597851" cy="826245"/>
                  </a:xfrm>
                  <a:prstGeom prst="rect">
                    <a:avLst/>
                  </a:prstGeom>
                </p:spPr>
              </p:pic>
              <p:pic>
                <p:nvPicPr>
                  <p:cNvPr id="496" name="Picture 495"/>
                  <p:cNvPicPr>
                    <a:picLocks noChangeAspect="1"/>
                  </p:cNvPicPr>
                  <p:nvPr/>
                </p:nvPicPr>
                <p:blipFill>
                  <a:blip r:embed="rId13"/>
                  <a:stretch>
                    <a:fillRect/>
                  </a:stretch>
                </p:blipFill>
                <p:spPr>
                  <a:xfrm>
                    <a:off x="9724798" y="5448321"/>
                    <a:ext cx="337877" cy="416419"/>
                  </a:xfrm>
                  <a:prstGeom prst="rect">
                    <a:avLst/>
                  </a:prstGeom>
                </p:spPr>
              </p:pic>
            </p:grpSp>
          </p:grpSp>
          <p:grpSp>
            <p:nvGrpSpPr>
              <p:cNvPr id="486" name="Group 485"/>
              <p:cNvGrpSpPr>
                <a:grpSpLocks noChangeAspect="1"/>
              </p:cNvGrpSpPr>
              <p:nvPr/>
            </p:nvGrpSpPr>
            <p:grpSpPr>
              <a:xfrm>
                <a:off x="7940033" y="1534965"/>
                <a:ext cx="392620" cy="302023"/>
                <a:chOff x="10788170" y="2647113"/>
                <a:chExt cx="815784" cy="604054"/>
              </a:xfrm>
            </p:grpSpPr>
            <p:pic>
              <p:nvPicPr>
                <p:cNvPr id="490" name="Picture 489"/>
                <p:cNvPicPr>
                  <a:picLocks noChangeAspect="1"/>
                </p:cNvPicPr>
                <p:nvPr/>
              </p:nvPicPr>
              <p:blipFill>
                <a:blip r:embed="rId14"/>
                <a:stretch>
                  <a:fillRect/>
                </a:stretch>
              </p:blipFill>
              <p:spPr>
                <a:xfrm>
                  <a:off x="10788170" y="2647113"/>
                  <a:ext cx="815784" cy="604054"/>
                </a:xfrm>
                <a:prstGeom prst="rect">
                  <a:avLst/>
                </a:prstGeom>
              </p:spPr>
            </p:pic>
            <p:pic>
              <p:nvPicPr>
                <p:cNvPr id="491" name="Picture 490"/>
                <p:cNvPicPr>
                  <a:picLocks noChangeAspect="1"/>
                </p:cNvPicPr>
                <p:nvPr/>
              </p:nvPicPr>
              <p:blipFill>
                <a:blip r:embed="rId13"/>
                <a:stretch>
                  <a:fillRect/>
                </a:stretch>
              </p:blipFill>
              <p:spPr>
                <a:xfrm>
                  <a:off x="11085436" y="2746695"/>
                  <a:ext cx="221253" cy="272686"/>
                </a:xfrm>
                <a:prstGeom prst="rect">
                  <a:avLst/>
                </a:prstGeom>
              </p:spPr>
            </p:pic>
          </p:grpSp>
          <p:grpSp>
            <p:nvGrpSpPr>
              <p:cNvPr id="487" name="Group 486"/>
              <p:cNvGrpSpPr/>
              <p:nvPr/>
            </p:nvGrpSpPr>
            <p:grpSpPr>
              <a:xfrm>
                <a:off x="7410796" y="1537853"/>
                <a:ext cx="416853" cy="299135"/>
                <a:chOff x="1972668" y="5793151"/>
                <a:chExt cx="1003518" cy="720129"/>
              </a:xfrm>
            </p:grpSpPr>
            <p:pic>
              <p:nvPicPr>
                <p:cNvPr id="488" name="Picture 487"/>
                <p:cNvPicPr>
                  <a:picLocks noChangeAspect="1"/>
                </p:cNvPicPr>
                <p:nvPr/>
              </p:nvPicPr>
              <p:blipFill>
                <a:blip r:embed="rId15"/>
                <a:stretch>
                  <a:fillRect/>
                </a:stretch>
              </p:blipFill>
              <p:spPr>
                <a:xfrm>
                  <a:off x="1972668" y="5793151"/>
                  <a:ext cx="1003518" cy="720129"/>
                </a:xfrm>
                <a:prstGeom prst="rect">
                  <a:avLst/>
                </a:prstGeom>
              </p:spPr>
            </p:pic>
            <p:pic>
              <p:nvPicPr>
                <p:cNvPr id="489" name="Picture 488"/>
                <p:cNvPicPr>
                  <a:picLocks noChangeAspect="1"/>
                </p:cNvPicPr>
                <p:nvPr/>
              </p:nvPicPr>
              <p:blipFill>
                <a:blip r:embed="rId11"/>
                <a:stretch>
                  <a:fillRect/>
                </a:stretch>
              </p:blipFill>
              <p:spPr>
                <a:xfrm>
                  <a:off x="2333397" y="5962056"/>
                  <a:ext cx="281157" cy="276848"/>
                </a:xfrm>
                <a:prstGeom prst="rect">
                  <a:avLst/>
                </a:prstGeom>
              </p:spPr>
            </p:pic>
          </p:grpSp>
        </p:grpSp>
        <p:grpSp>
          <p:nvGrpSpPr>
            <p:cNvPr id="451" name="Group 450"/>
            <p:cNvGrpSpPr/>
            <p:nvPr/>
          </p:nvGrpSpPr>
          <p:grpSpPr>
            <a:xfrm>
              <a:off x="6574116" y="1493181"/>
              <a:ext cx="1796999" cy="302023"/>
              <a:chOff x="6535654" y="1534965"/>
              <a:chExt cx="1796999" cy="302023"/>
            </a:xfrm>
          </p:grpSpPr>
          <p:grpSp>
            <p:nvGrpSpPr>
              <p:cNvPr id="469" name="Group 468"/>
              <p:cNvGrpSpPr/>
              <p:nvPr/>
            </p:nvGrpSpPr>
            <p:grpSpPr>
              <a:xfrm>
                <a:off x="6535654" y="1534965"/>
                <a:ext cx="779642" cy="284137"/>
                <a:chOff x="9883704" y="5312489"/>
                <a:chExt cx="1783505" cy="680882"/>
              </a:xfrm>
            </p:grpSpPr>
            <p:grpSp>
              <p:nvGrpSpPr>
                <p:cNvPr id="476" name="Group 475"/>
                <p:cNvGrpSpPr/>
                <p:nvPr/>
              </p:nvGrpSpPr>
              <p:grpSpPr>
                <a:xfrm>
                  <a:off x="9883704" y="5312489"/>
                  <a:ext cx="398388" cy="680881"/>
                  <a:chOff x="9807880" y="5282421"/>
                  <a:chExt cx="490572" cy="838432"/>
                </a:xfrm>
              </p:grpSpPr>
              <p:pic>
                <p:nvPicPr>
                  <p:cNvPr id="483" name="Picture 482"/>
                  <p:cNvPicPr>
                    <a:picLocks noChangeAspect="1"/>
                  </p:cNvPicPr>
                  <p:nvPr/>
                </p:nvPicPr>
                <p:blipFill>
                  <a:blip r:embed="rId8"/>
                  <a:stretch>
                    <a:fillRect/>
                  </a:stretch>
                </p:blipFill>
                <p:spPr>
                  <a:xfrm>
                    <a:off x="9807880" y="5282421"/>
                    <a:ext cx="490572" cy="838432"/>
                  </a:xfrm>
                  <a:prstGeom prst="rect">
                    <a:avLst/>
                  </a:prstGeom>
                </p:spPr>
              </p:pic>
              <p:pic>
                <p:nvPicPr>
                  <p:cNvPr id="484" name="Picture 483"/>
                  <p:cNvPicPr>
                    <a:picLocks noChangeAspect="1"/>
                  </p:cNvPicPr>
                  <p:nvPr/>
                </p:nvPicPr>
                <p:blipFill>
                  <a:blip r:embed="rId9"/>
                  <a:stretch>
                    <a:fillRect/>
                  </a:stretch>
                </p:blipFill>
                <p:spPr>
                  <a:xfrm>
                    <a:off x="9930435" y="5522595"/>
                    <a:ext cx="252137" cy="276150"/>
                  </a:xfrm>
                  <a:prstGeom prst="rect">
                    <a:avLst/>
                  </a:prstGeom>
                </p:spPr>
              </p:pic>
            </p:grpSp>
            <p:grpSp>
              <p:nvGrpSpPr>
                <p:cNvPr id="477" name="Group 476"/>
                <p:cNvGrpSpPr/>
                <p:nvPr/>
              </p:nvGrpSpPr>
              <p:grpSpPr>
                <a:xfrm>
                  <a:off x="10556464" y="5312490"/>
                  <a:ext cx="379859" cy="680880"/>
                  <a:chOff x="10625032" y="5281420"/>
                  <a:chExt cx="466117" cy="835493"/>
                </a:xfrm>
              </p:grpSpPr>
              <p:pic>
                <p:nvPicPr>
                  <p:cNvPr id="481" name="Picture 480"/>
                  <p:cNvPicPr>
                    <a:picLocks noChangeAspect="1"/>
                  </p:cNvPicPr>
                  <p:nvPr/>
                </p:nvPicPr>
                <p:blipFill>
                  <a:blip r:embed="rId10"/>
                  <a:stretch>
                    <a:fillRect/>
                  </a:stretch>
                </p:blipFill>
                <p:spPr>
                  <a:xfrm>
                    <a:off x="10625032" y="5281420"/>
                    <a:ext cx="466117" cy="835493"/>
                  </a:xfrm>
                  <a:prstGeom prst="rect">
                    <a:avLst/>
                  </a:prstGeom>
                </p:spPr>
              </p:pic>
              <p:pic>
                <p:nvPicPr>
                  <p:cNvPr id="482" name="Picture 481"/>
                  <p:cNvPicPr>
                    <a:picLocks noChangeAspect="1"/>
                  </p:cNvPicPr>
                  <p:nvPr/>
                </p:nvPicPr>
                <p:blipFill>
                  <a:blip r:embed="rId11"/>
                  <a:stretch>
                    <a:fillRect/>
                  </a:stretch>
                </p:blipFill>
                <p:spPr>
                  <a:xfrm>
                    <a:off x="10723889" y="5529324"/>
                    <a:ext cx="256579" cy="260693"/>
                  </a:xfrm>
                  <a:prstGeom prst="rect">
                    <a:avLst/>
                  </a:prstGeom>
                </p:spPr>
              </p:pic>
            </p:grpSp>
            <p:grpSp>
              <p:nvGrpSpPr>
                <p:cNvPr id="478" name="Group 477"/>
                <p:cNvGrpSpPr/>
                <p:nvPr/>
              </p:nvGrpSpPr>
              <p:grpSpPr>
                <a:xfrm>
                  <a:off x="11174540" y="5312490"/>
                  <a:ext cx="492669" cy="680881"/>
                  <a:chOff x="9595140" y="5278277"/>
                  <a:chExt cx="597851" cy="826245"/>
                </a:xfrm>
              </p:grpSpPr>
              <p:pic>
                <p:nvPicPr>
                  <p:cNvPr id="479" name="Picture 478"/>
                  <p:cNvPicPr>
                    <a:picLocks noChangeAspect="1"/>
                  </p:cNvPicPr>
                  <p:nvPr/>
                </p:nvPicPr>
                <p:blipFill>
                  <a:blip r:embed="rId12"/>
                  <a:stretch>
                    <a:fillRect/>
                  </a:stretch>
                </p:blipFill>
                <p:spPr>
                  <a:xfrm>
                    <a:off x="9595140" y="5278277"/>
                    <a:ext cx="597851" cy="826245"/>
                  </a:xfrm>
                  <a:prstGeom prst="rect">
                    <a:avLst/>
                  </a:prstGeom>
                </p:spPr>
              </p:pic>
              <p:pic>
                <p:nvPicPr>
                  <p:cNvPr id="480" name="Picture 479"/>
                  <p:cNvPicPr>
                    <a:picLocks noChangeAspect="1"/>
                  </p:cNvPicPr>
                  <p:nvPr/>
                </p:nvPicPr>
                <p:blipFill>
                  <a:blip r:embed="rId13"/>
                  <a:stretch>
                    <a:fillRect/>
                  </a:stretch>
                </p:blipFill>
                <p:spPr>
                  <a:xfrm>
                    <a:off x="9724798" y="5448321"/>
                    <a:ext cx="337877" cy="416419"/>
                  </a:xfrm>
                  <a:prstGeom prst="rect">
                    <a:avLst/>
                  </a:prstGeom>
                </p:spPr>
              </p:pic>
            </p:grpSp>
          </p:grpSp>
          <p:grpSp>
            <p:nvGrpSpPr>
              <p:cNvPr id="470" name="Group 469"/>
              <p:cNvGrpSpPr>
                <a:grpSpLocks noChangeAspect="1"/>
              </p:cNvGrpSpPr>
              <p:nvPr/>
            </p:nvGrpSpPr>
            <p:grpSpPr>
              <a:xfrm>
                <a:off x="7940033" y="1534965"/>
                <a:ext cx="392620" cy="302023"/>
                <a:chOff x="10788170" y="2647113"/>
                <a:chExt cx="815784" cy="604054"/>
              </a:xfrm>
            </p:grpSpPr>
            <p:pic>
              <p:nvPicPr>
                <p:cNvPr id="474" name="Picture 473"/>
                <p:cNvPicPr>
                  <a:picLocks noChangeAspect="1"/>
                </p:cNvPicPr>
                <p:nvPr/>
              </p:nvPicPr>
              <p:blipFill>
                <a:blip r:embed="rId14"/>
                <a:stretch>
                  <a:fillRect/>
                </a:stretch>
              </p:blipFill>
              <p:spPr>
                <a:xfrm>
                  <a:off x="10788170" y="2647113"/>
                  <a:ext cx="815784" cy="604054"/>
                </a:xfrm>
                <a:prstGeom prst="rect">
                  <a:avLst/>
                </a:prstGeom>
              </p:spPr>
            </p:pic>
            <p:pic>
              <p:nvPicPr>
                <p:cNvPr id="475" name="Picture 474"/>
                <p:cNvPicPr>
                  <a:picLocks noChangeAspect="1"/>
                </p:cNvPicPr>
                <p:nvPr/>
              </p:nvPicPr>
              <p:blipFill>
                <a:blip r:embed="rId13"/>
                <a:stretch>
                  <a:fillRect/>
                </a:stretch>
              </p:blipFill>
              <p:spPr>
                <a:xfrm>
                  <a:off x="11085436" y="2746695"/>
                  <a:ext cx="221253" cy="272686"/>
                </a:xfrm>
                <a:prstGeom prst="rect">
                  <a:avLst/>
                </a:prstGeom>
              </p:spPr>
            </p:pic>
          </p:grpSp>
          <p:grpSp>
            <p:nvGrpSpPr>
              <p:cNvPr id="471" name="Group 470"/>
              <p:cNvGrpSpPr/>
              <p:nvPr/>
            </p:nvGrpSpPr>
            <p:grpSpPr>
              <a:xfrm>
                <a:off x="7410796" y="1537853"/>
                <a:ext cx="416853" cy="299135"/>
                <a:chOff x="1972668" y="5793151"/>
                <a:chExt cx="1003518" cy="720129"/>
              </a:xfrm>
            </p:grpSpPr>
            <p:pic>
              <p:nvPicPr>
                <p:cNvPr id="472" name="Picture 471"/>
                <p:cNvPicPr>
                  <a:picLocks noChangeAspect="1"/>
                </p:cNvPicPr>
                <p:nvPr/>
              </p:nvPicPr>
              <p:blipFill>
                <a:blip r:embed="rId15"/>
                <a:stretch>
                  <a:fillRect/>
                </a:stretch>
              </p:blipFill>
              <p:spPr>
                <a:xfrm>
                  <a:off x="1972668" y="5793151"/>
                  <a:ext cx="1003518" cy="720129"/>
                </a:xfrm>
                <a:prstGeom prst="rect">
                  <a:avLst/>
                </a:prstGeom>
              </p:spPr>
            </p:pic>
            <p:pic>
              <p:nvPicPr>
                <p:cNvPr id="473" name="Picture 472"/>
                <p:cNvPicPr>
                  <a:picLocks noChangeAspect="1"/>
                </p:cNvPicPr>
                <p:nvPr/>
              </p:nvPicPr>
              <p:blipFill>
                <a:blip r:embed="rId11"/>
                <a:stretch>
                  <a:fillRect/>
                </a:stretch>
              </p:blipFill>
              <p:spPr>
                <a:xfrm>
                  <a:off x="2333397" y="5962056"/>
                  <a:ext cx="281157" cy="276848"/>
                </a:xfrm>
                <a:prstGeom prst="rect">
                  <a:avLst/>
                </a:prstGeom>
              </p:spPr>
            </p:pic>
          </p:grpSp>
        </p:grpSp>
        <p:grpSp>
          <p:nvGrpSpPr>
            <p:cNvPr id="452" name="Group 451"/>
            <p:cNvGrpSpPr/>
            <p:nvPr/>
          </p:nvGrpSpPr>
          <p:grpSpPr>
            <a:xfrm>
              <a:off x="6535654" y="1534965"/>
              <a:ext cx="1796999" cy="302023"/>
              <a:chOff x="6535654" y="1534965"/>
              <a:chExt cx="1796999" cy="302023"/>
            </a:xfrm>
          </p:grpSpPr>
          <p:grpSp>
            <p:nvGrpSpPr>
              <p:cNvPr id="453" name="Group 452"/>
              <p:cNvGrpSpPr/>
              <p:nvPr/>
            </p:nvGrpSpPr>
            <p:grpSpPr>
              <a:xfrm>
                <a:off x="6535654" y="1534965"/>
                <a:ext cx="779642" cy="284137"/>
                <a:chOff x="9883704" y="5312489"/>
                <a:chExt cx="1783505" cy="680882"/>
              </a:xfrm>
            </p:grpSpPr>
            <p:grpSp>
              <p:nvGrpSpPr>
                <p:cNvPr id="460" name="Group 459"/>
                <p:cNvGrpSpPr/>
                <p:nvPr/>
              </p:nvGrpSpPr>
              <p:grpSpPr>
                <a:xfrm>
                  <a:off x="9883704" y="5312489"/>
                  <a:ext cx="398388" cy="680881"/>
                  <a:chOff x="9807880" y="5282421"/>
                  <a:chExt cx="490572" cy="838432"/>
                </a:xfrm>
              </p:grpSpPr>
              <p:pic>
                <p:nvPicPr>
                  <p:cNvPr id="467" name="Picture 466"/>
                  <p:cNvPicPr>
                    <a:picLocks noChangeAspect="1"/>
                  </p:cNvPicPr>
                  <p:nvPr/>
                </p:nvPicPr>
                <p:blipFill>
                  <a:blip r:embed="rId8"/>
                  <a:stretch>
                    <a:fillRect/>
                  </a:stretch>
                </p:blipFill>
                <p:spPr>
                  <a:xfrm>
                    <a:off x="9807880" y="5282421"/>
                    <a:ext cx="490572" cy="838432"/>
                  </a:xfrm>
                  <a:prstGeom prst="rect">
                    <a:avLst/>
                  </a:prstGeom>
                </p:spPr>
              </p:pic>
              <p:pic>
                <p:nvPicPr>
                  <p:cNvPr id="468" name="Picture 467"/>
                  <p:cNvPicPr>
                    <a:picLocks noChangeAspect="1"/>
                  </p:cNvPicPr>
                  <p:nvPr/>
                </p:nvPicPr>
                <p:blipFill>
                  <a:blip r:embed="rId9"/>
                  <a:stretch>
                    <a:fillRect/>
                  </a:stretch>
                </p:blipFill>
                <p:spPr>
                  <a:xfrm>
                    <a:off x="9930435" y="5522595"/>
                    <a:ext cx="252137" cy="276150"/>
                  </a:xfrm>
                  <a:prstGeom prst="rect">
                    <a:avLst/>
                  </a:prstGeom>
                </p:spPr>
              </p:pic>
            </p:grpSp>
            <p:grpSp>
              <p:nvGrpSpPr>
                <p:cNvPr id="461" name="Group 460"/>
                <p:cNvGrpSpPr/>
                <p:nvPr/>
              </p:nvGrpSpPr>
              <p:grpSpPr>
                <a:xfrm>
                  <a:off x="10556464" y="5312490"/>
                  <a:ext cx="379859" cy="680880"/>
                  <a:chOff x="10625032" y="5281420"/>
                  <a:chExt cx="466117" cy="835493"/>
                </a:xfrm>
              </p:grpSpPr>
              <p:pic>
                <p:nvPicPr>
                  <p:cNvPr id="465" name="Picture 464"/>
                  <p:cNvPicPr>
                    <a:picLocks noChangeAspect="1"/>
                  </p:cNvPicPr>
                  <p:nvPr/>
                </p:nvPicPr>
                <p:blipFill>
                  <a:blip r:embed="rId10"/>
                  <a:stretch>
                    <a:fillRect/>
                  </a:stretch>
                </p:blipFill>
                <p:spPr>
                  <a:xfrm>
                    <a:off x="10625032" y="5281420"/>
                    <a:ext cx="466117" cy="835493"/>
                  </a:xfrm>
                  <a:prstGeom prst="rect">
                    <a:avLst/>
                  </a:prstGeom>
                </p:spPr>
              </p:pic>
              <p:pic>
                <p:nvPicPr>
                  <p:cNvPr id="466" name="Picture 465"/>
                  <p:cNvPicPr>
                    <a:picLocks noChangeAspect="1"/>
                  </p:cNvPicPr>
                  <p:nvPr/>
                </p:nvPicPr>
                <p:blipFill>
                  <a:blip r:embed="rId11"/>
                  <a:stretch>
                    <a:fillRect/>
                  </a:stretch>
                </p:blipFill>
                <p:spPr>
                  <a:xfrm>
                    <a:off x="10723889" y="5529324"/>
                    <a:ext cx="256579" cy="260693"/>
                  </a:xfrm>
                  <a:prstGeom prst="rect">
                    <a:avLst/>
                  </a:prstGeom>
                </p:spPr>
              </p:pic>
            </p:grpSp>
            <p:grpSp>
              <p:nvGrpSpPr>
                <p:cNvPr id="462" name="Group 461"/>
                <p:cNvGrpSpPr/>
                <p:nvPr/>
              </p:nvGrpSpPr>
              <p:grpSpPr>
                <a:xfrm>
                  <a:off x="11174540" y="5312490"/>
                  <a:ext cx="492669" cy="680881"/>
                  <a:chOff x="9595140" y="5278277"/>
                  <a:chExt cx="597851" cy="826245"/>
                </a:xfrm>
              </p:grpSpPr>
              <p:pic>
                <p:nvPicPr>
                  <p:cNvPr id="463" name="Picture 462"/>
                  <p:cNvPicPr>
                    <a:picLocks noChangeAspect="1"/>
                  </p:cNvPicPr>
                  <p:nvPr/>
                </p:nvPicPr>
                <p:blipFill>
                  <a:blip r:embed="rId12"/>
                  <a:stretch>
                    <a:fillRect/>
                  </a:stretch>
                </p:blipFill>
                <p:spPr>
                  <a:xfrm>
                    <a:off x="9595140" y="5278277"/>
                    <a:ext cx="597851" cy="826245"/>
                  </a:xfrm>
                  <a:prstGeom prst="rect">
                    <a:avLst/>
                  </a:prstGeom>
                </p:spPr>
              </p:pic>
              <p:pic>
                <p:nvPicPr>
                  <p:cNvPr id="464" name="Picture 463"/>
                  <p:cNvPicPr>
                    <a:picLocks noChangeAspect="1"/>
                  </p:cNvPicPr>
                  <p:nvPr/>
                </p:nvPicPr>
                <p:blipFill>
                  <a:blip r:embed="rId13"/>
                  <a:stretch>
                    <a:fillRect/>
                  </a:stretch>
                </p:blipFill>
                <p:spPr>
                  <a:xfrm>
                    <a:off x="9724798" y="5448321"/>
                    <a:ext cx="337877" cy="416419"/>
                  </a:xfrm>
                  <a:prstGeom prst="rect">
                    <a:avLst/>
                  </a:prstGeom>
                </p:spPr>
              </p:pic>
            </p:grpSp>
          </p:grpSp>
          <p:grpSp>
            <p:nvGrpSpPr>
              <p:cNvPr id="454" name="Group 453"/>
              <p:cNvGrpSpPr>
                <a:grpSpLocks noChangeAspect="1"/>
              </p:cNvGrpSpPr>
              <p:nvPr/>
            </p:nvGrpSpPr>
            <p:grpSpPr>
              <a:xfrm>
                <a:off x="7940033" y="1534965"/>
                <a:ext cx="392620" cy="302023"/>
                <a:chOff x="10788170" y="2647113"/>
                <a:chExt cx="815784" cy="604054"/>
              </a:xfrm>
            </p:grpSpPr>
            <p:pic>
              <p:nvPicPr>
                <p:cNvPr id="458" name="Picture 457"/>
                <p:cNvPicPr>
                  <a:picLocks noChangeAspect="1"/>
                </p:cNvPicPr>
                <p:nvPr/>
              </p:nvPicPr>
              <p:blipFill>
                <a:blip r:embed="rId14"/>
                <a:stretch>
                  <a:fillRect/>
                </a:stretch>
              </p:blipFill>
              <p:spPr>
                <a:xfrm>
                  <a:off x="10788170" y="2647113"/>
                  <a:ext cx="815784" cy="604054"/>
                </a:xfrm>
                <a:prstGeom prst="rect">
                  <a:avLst/>
                </a:prstGeom>
              </p:spPr>
            </p:pic>
            <p:pic>
              <p:nvPicPr>
                <p:cNvPr id="459" name="Picture 458"/>
                <p:cNvPicPr>
                  <a:picLocks noChangeAspect="1"/>
                </p:cNvPicPr>
                <p:nvPr/>
              </p:nvPicPr>
              <p:blipFill>
                <a:blip r:embed="rId13"/>
                <a:stretch>
                  <a:fillRect/>
                </a:stretch>
              </p:blipFill>
              <p:spPr>
                <a:xfrm>
                  <a:off x="11085436" y="2746695"/>
                  <a:ext cx="221253" cy="272686"/>
                </a:xfrm>
                <a:prstGeom prst="rect">
                  <a:avLst/>
                </a:prstGeom>
              </p:spPr>
            </p:pic>
          </p:grpSp>
          <p:grpSp>
            <p:nvGrpSpPr>
              <p:cNvPr id="455" name="Group 454"/>
              <p:cNvGrpSpPr/>
              <p:nvPr/>
            </p:nvGrpSpPr>
            <p:grpSpPr>
              <a:xfrm>
                <a:off x="7410796" y="1537853"/>
                <a:ext cx="416853" cy="299135"/>
                <a:chOff x="1972668" y="5793151"/>
                <a:chExt cx="1003518" cy="720129"/>
              </a:xfrm>
            </p:grpSpPr>
            <p:pic>
              <p:nvPicPr>
                <p:cNvPr id="456" name="Picture 455"/>
                <p:cNvPicPr>
                  <a:picLocks noChangeAspect="1"/>
                </p:cNvPicPr>
                <p:nvPr/>
              </p:nvPicPr>
              <p:blipFill>
                <a:blip r:embed="rId15"/>
                <a:stretch>
                  <a:fillRect/>
                </a:stretch>
              </p:blipFill>
              <p:spPr>
                <a:xfrm>
                  <a:off x="1972668" y="5793151"/>
                  <a:ext cx="1003518" cy="720129"/>
                </a:xfrm>
                <a:prstGeom prst="rect">
                  <a:avLst/>
                </a:prstGeom>
              </p:spPr>
            </p:pic>
            <p:pic>
              <p:nvPicPr>
                <p:cNvPr id="457" name="Picture 456"/>
                <p:cNvPicPr>
                  <a:picLocks noChangeAspect="1"/>
                </p:cNvPicPr>
                <p:nvPr/>
              </p:nvPicPr>
              <p:blipFill>
                <a:blip r:embed="rId11"/>
                <a:stretch>
                  <a:fillRect/>
                </a:stretch>
              </p:blipFill>
              <p:spPr>
                <a:xfrm>
                  <a:off x="2333397" y="5962056"/>
                  <a:ext cx="281157" cy="276848"/>
                </a:xfrm>
                <a:prstGeom prst="rect">
                  <a:avLst/>
                </a:prstGeom>
              </p:spPr>
            </p:pic>
          </p:grpSp>
        </p:grpSp>
      </p:grpSp>
      <p:grpSp>
        <p:nvGrpSpPr>
          <p:cNvPr id="368" name="Group 367"/>
          <p:cNvGrpSpPr/>
          <p:nvPr/>
        </p:nvGrpSpPr>
        <p:grpSpPr>
          <a:xfrm>
            <a:off x="4246264" y="3635180"/>
            <a:ext cx="3029667" cy="2108406"/>
            <a:chOff x="1367129" y="4130361"/>
            <a:chExt cx="3029667" cy="2108406"/>
          </a:xfrm>
        </p:grpSpPr>
        <p:sp>
          <p:nvSpPr>
            <p:cNvPr id="369" name="Rectangle 368"/>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70" name="Picture 369"/>
            <p:cNvPicPr>
              <a:picLocks noChangeAspect="1"/>
            </p:cNvPicPr>
            <p:nvPr/>
          </p:nvPicPr>
          <p:blipFill>
            <a:blip r:embed="rId1"/>
            <a:stretch>
              <a:fillRect/>
            </a:stretch>
          </p:blipFill>
          <p:spPr>
            <a:xfrm>
              <a:off x="2772050" y="4372036"/>
              <a:ext cx="219824" cy="119200"/>
            </a:xfrm>
            <a:prstGeom prst="rect">
              <a:avLst/>
            </a:prstGeom>
          </p:spPr>
        </p:pic>
        <p:pic>
          <p:nvPicPr>
            <p:cNvPr id="371" name="Picture 370"/>
            <p:cNvPicPr>
              <a:picLocks noChangeAspect="1"/>
            </p:cNvPicPr>
            <p:nvPr/>
          </p:nvPicPr>
          <p:blipFill>
            <a:blip r:embed="rId2"/>
            <a:stretch>
              <a:fillRect/>
            </a:stretch>
          </p:blipFill>
          <p:spPr>
            <a:xfrm>
              <a:off x="2785526" y="4130361"/>
              <a:ext cx="192873" cy="166387"/>
            </a:xfrm>
            <a:prstGeom prst="rect">
              <a:avLst/>
            </a:prstGeom>
          </p:spPr>
        </p:pic>
        <p:cxnSp>
          <p:nvCxnSpPr>
            <p:cNvPr id="372" name="Straight Connector 371"/>
            <p:cNvCxnSpPr>
              <a:stCxn id="371" idx="2"/>
              <a:endCxn id="37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18" name="Elbow Connector 760"/>
          <p:cNvCxnSpPr>
            <a:stCxn id="370" idx="2"/>
            <a:endCxn id="386"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 name="Group 78"/>
          <p:cNvGrpSpPr>
            <a:grpSpLocks noChangeAspect="1"/>
          </p:cNvGrpSpPr>
          <p:nvPr/>
        </p:nvGrpSpPr>
        <p:grpSpPr>
          <a:xfrm>
            <a:off x="4978009" y="5152530"/>
            <a:ext cx="408637" cy="314345"/>
            <a:chOff x="10788170" y="2647113"/>
            <a:chExt cx="815784" cy="604054"/>
          </a:xfrm>
        </p:grpSpPr>
        <p:pic>
          <p:nvPicPr>
            <p:cNvPr id="81" name="Picture 80"/>
            <p:cNvPicPr>
              <a:picLocks noChangeAspect="1"/>
            </p:cNvPicPr>
            <p:nvPr/>
          </p:nvPicPr>
          <p:blipFill>
            <a:blip r:embed="rId14"/>
            <a:stretch>
              <a:fillRect/>
            </a:stretch>
          </p:blipFill>
          <p:spPr>
            <a:xfrm>
              <a:off x="10788170" y="2647113"/>
              <a:ext cx="815784" cy="604054"/>
            </a:xfrm>
            <a:prstGeom prst="rect">
              <a:avLst/>
            </a:prstGeom>
          </p:spPr>
        </p:pic>
        <p:pic>
          <p:nvPicPr>
            <p:cNvPr id="82" name="Picture 81"/>
            <p:cNvPicPr>
              <a:picLocks noChangeAspect="1"/>
            </p:cNvPicPr>
            <p:nvPr/>
          </p:nvPicPr>
          <p:blipFill>
            <a:blip r:embed="rId13"/>
            <a:stretch>
              <a:fillRect/>
            </a:stretch>
          </p:blipFill>
          <p:spPr>
            <a:xfrm>
              <a:off x="11085436" y="2746695"/>
              <a:ext cx="221253" cy="272686"/>
            </a:xfrm>
            <a:prstGeom prst="rect">
              <a:avLst/>
            </a:prstGeom>
          </p:spPr>
        </p:pic>
      </p:grpSp>
      <p:grpSp>
        <p:nvGrpSpPr>
          <p:cNvPr id="108" name="Group 107"/>
          <p:cNvGrpSpPr/>
          <p:nvPr/>
        </p:nvGrpSpPr>
        <p:grpSpPr>
          <a:xfrm>
            <a:off x="6566045" y="5152530"/>
            <a:ext cx="537999" cy="401022"/>
            <a:chOff x="1395946" y="5604922"/>
            <a:chExt cx="604490" cy="450584"/>
          </a:xfrm>
        </p:grpSpPr>
        <p:grpSp>
          <p:nvGrpSpPr>
            <p:cNvPr id="109" name="Group 108"/>
            <p:cNvGrpSpPr/>
            <p:nvPr/>
          </p:nvGrpSpPr>
          <p:grpSpPr>
            <a:xfrm>
              <a:off x="1395946" y="5604922"/>
              <a:ext cx="469645" cy="337019"/>
              <a:chOff x="1972668" y="5793151"/>
              <a:chExt cx="1003518" cy="720129"/>
            </a:xfrm>
          </p:grpSpPr>
          <p:pic>
            <p:nvPicPr>
              <p:cNvPr id="116" name="Picture 115"/>
              <p:cNvPicPr>
                <a:picLocks noChangeAspect="1"/>
              </p:cNvPicPr>
              <p:nvPr/>
            </p:nvPicPr>
            <p:blipFill>
              <a:blip r:embed="rId15"/>
              <a:stretch>
                <a:fillRect/>
              </a:stretch>
            </p:blipFill>
            <p:spPr>
              <a:xfrm>
                <a:off x="1972668" y="5793151"/>
                <a:ext cx="1003518" cy="720129"/>
              </a:xfrm>
              <a:prstGeom prst="rect">
                <a:avLst/>
              </a:prstGeom>
            </p:spPr>
          </p:pic>
          <p:pic>
            <p:nvPicPr>
              <p:cNvPr id="117" name="Picture 116"/>
              <p:cNvPicPr>
                <a:picLocks noChangeAspect="1"/>
              </p:cNvPicPr>
              <p:nvPr/>
            </p:nvPicPr>
            <p:blipFill>
              <a:blip r:embed="rId11"/>
              <a:stretch>
                <a:fillRect/>
              </a:stretch>
            </p:blipFill>
            <p:spPr>
              <a:xfrm>
                <a:off x="2333397" y="5962056"/>
                <a:ext cx="281157" cy="276848"/>
              </a:xfrm>
              <a:prstGeom prst="rect">
                <a:avLst/>
              </a:prstGeom>
            </p:spPr>
          </p:pic>
        </p:grpSp>
        <p:grpSp>
          <p:nvGrpSpPr>
            <p:cNvPr id="110" name="Group 109"/>
            <p:cNvGrpSpPr/>
            <p:nvPr/>
          </p:nvGrpSpPr>
          <p:grpSpPr>
            <a:xfrm>
              <a:off x="1463369" y="5661705"/>
              <a:ext cx="469645" cy="337019"/>
              <a:chOff x="1972668" y="5793151"/>
              <a:chExt cx="1003518" cy="720129"/>
            </a:xfrm>
          </p:grpSpPr>
          <p:pic>
            <p:nvPicPr>
              <p:cNvPr id="114" name="Picture 113"/>
              <p:cNvPicPr>
                <a:picLocks noChangeAspect="1"/>
              </p:cNvPicPr>
              <p:nvPr/>
            </p:nvPicPr>
            <p:blipFill>
              <a:blip r:embed="rId15"/>
              <a:stretch>
                <a:fillRect/>
              </a:stretch>
            </p:blipFill>
            <p:spPr>
              <a:xfrm>
                <a:off x="1972668" y="5793151"/>
                <a:ext cx="1003518" cy="720129"/>
              </a:xfrm>
              <a:prstGeom prst="rect">
                <a:avLst/>
              </a:prstGeom>
            </p:spPr>
          </p:pic>
          <p:pic>
            <p:nvPicPr>
              <p:cNvPr id="115" name="Picture 114"/>
              <p:cNvPicPr>
                <a:picLocks noChangeAspect="1"/>
              </p:cNvPicPr>
              <p:nvPr/>
            </p:nvPicPr>
            <p:blipFill>
              <a:blip r:embed="rId11"/>
              <a:stretch>
                <a:fillRect/>
              </a:stretch>
            </p:blipFill>
            <p:spPr>
              <a:xfrm>
                <a:off x="2333397" y="5962056"/>
                <a:ext cx="281157" cy="276848"/>
              </a:xfrm>
              <a:prstGeom prst="rect">
                <a:avLst/>
              </a:prstGeom>
            </p:spPr>
          </p:pic>
        </p:grpSp>
        <p:grpSp>
          <p:nvGrpSpPr>
            <p:cNvPr id="111" name="Group 110"/>
            <p:cNvGrpSpPr/>
            <p:nvPr/>
          </p:nvGrpSpPr>
          <p:grpSpPr>
            <a:xfrm>
              <a:off x="1530791" y="5718487"/>
              <a:ext cx="469645" cy="337019"/>
              <a:chOff x="1972668" y="5793151"/>
              <a:chExt cx="1003518" cy="720129"/>
            </a:xfrm>
          </p:grpSpPr>
          <p:pic>
            <p:nvPicPr>
              <p:cNvPr id="112" name="Picture 111"/>
              <p:cNvPicPr>
                <a:picLocks noChangeAspect="1"/>
              </p:cNvPicPr>
              <p:nvPr/>
            </p:nvPicPr>
            <p:blipFill>
              <a:blip r:embed="rId15"/>
              <a:stretch>
                <a:fillRect/>
              </a:stretch>
            </p:blipFill>
            <p:spPr>
              <a:xfrm>
                <a:off x="1972668" y="5793151"/>
                <a:ext cx="1003518" cy="720129"/>
              </a:xfrm>
              <a:prstGeom prst="rect">
                <a:avLst/>
              </a:prstGeom>
            </p:spPr>
          </p:pic>
          <p:pic>
            <p:nvPicPr>
              <p:cNvPr id="113" name="Picture 112"/>
              <p:cNvPicPr>
                <a:picLocks noChangeAspect="1"/>
              </p:cNvPicPr>
              <p:nvPr/>
            </p:nvPicPr>
            <p:blipFill>
              <a:blip r:embed="rId11"/>
              <a:stretch>
                <a:fillRect/>
              </a:stretch>
            </p:blipFill>
            <p:spPr>
              <a:xfrm>
                <a:off x="2333397" y="5962056"/>
                <a:ext cx="281157" cy="276848"/>
              </a:xfrm>
              <a:prstGeom prst="rect">
                <a:avLst/>
              </a:prstGeom>
            </p:spPr>
          </p:pic>
        </p:grpSp>
      </p:grpSp>
      <p:grpSp>
        <p:nvGrpSpPr>
          <p:cNvPr id="121" name="Group 120"/>
          <p:cNvGrpSpPr/>
          <p:nvPr/>
        </p:nvGrpSpPr>
        <p:grpSpPr>
          <a:xfrm>
            <a:off x="5651848" y="5152530"/>
            <a:ext cx="476031" cy="348497"/>
            <a:chOff x="2436437" y="5804238"/>
            <a:chExt cx="534863" cy="391567"/>
          </a:xfrm>
        </p:grpSpPr>
        <p:grpSp>
          <p:nvGrpSpPr>
            <p:cNvPr id="122" name="Group 4"/>
            <p:cNvGrpSpPr>
              <a:grpSpLocks noChangeAspect="1"/>
            </p:cNvGrpSpPr>
            <p:nvPr/>
          </p:nvGrpSpPr>
          <p:grpSpPr bwMode="auto">
            <a:xfrm>
              <a:off x="2436437" y="5804238"/>
              <a:ext cx="468313" cy="336550"/>
              <a:chOff x="1758" y="3702"/>
              <a:chExt cx="295" cy="212"/>
            </a:xfrm>
          </p:grpSpPr>
          <p:sp>
            <p:nvSpPr>
              <p:cNvPr id="1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5"/>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6"/>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8"/>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3" name="Group 122"/>
            <p:cNvGrpSpPr/>
            <p:nvPr/>
          </p:nvGrpSpPr>
          <p:grpSpPr>
            <a:xfrm>
              <a:off x="2502987" y="5859255"/>
              <a:ext cx="468313" cy="336550"/>
              <a:chOff x="2790825" y="5876925"/>
              <a:chExt cx="468313" cy="336550"/>
            </a:xfrm>
          </p:grpSpPr>
          <p:grpSp>
            <p:nvGrpSpPr>
              <p:cNvPr id="124" name="Group 4"/>
              <p:cNvGrpSpPr>
                <a:grpSpLocks noChangeAspect="1"/>
              </p:cNvGrpSpPr>
              <p:nvPr/>
            </p:nvGrpSpPr>
            <p:grpSpPr bwMode="auto">
              <a:xfrm>
                <a:off x="2790825" y="5876925"/>
                <a:ext cx="468313" cy="336550"/>
                <a:chOff x="1758" y="3702"/>
                <a:chExt cx="295" cy="212"/>
              </a:xfrm>
            </p:grpSpPr>
            <p:sp>
              <p:nvSpPr>
                <p:cNvPr id="12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5"/>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6"/>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8"/>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25" name="Picture 124"/>
              <p:cNvPicPr>
                <a:picLocks noChangeAspect="1"/>
              </p:cNvPicPr>
              <p:nvPr/>
            </p:nvPicPr>
            <p:blipFill rotWithShape="1">
              <a:blip r:embed="rId16">
                <a:extLst>
                  <a:ext uri="{28A0092B-C50C-407E-A947-70E740481C1C}">
                    <a14:useLocalDpi xmlns:a14="http://schemas.microsoft.com/office/drawing/2010/main" val="0"/>
                  </a:ext>
                </a:extLst>
              </a:blip>
              <a:srcRect l="24884" r="23372" b="46072"/>
              <a:stretch>
                <a:fillRect/>
              </a:stretch>
            </p:blipFill>
            <p:spPr>
              <a:xfrm>
                <a:off x="2919314" y="5938931"/>
                <a:ext cx="184494" cy="156380"/>
              </a:xfrm>
              <a:prstGeom prst="rect">
                <a:avLst/>
              </a:prstGeom>
            </p:spPr>
          </p:pic>
        </p:grpSp>
      </p:grpSp>
      <p:grpSp>
        <p:nvGrpSpPr>
          <p:cNvPr id="136" name="Group 135"/>
          <p:cNvGrpSpPr/>
          <p:nvPr/>
        </p:nvGrpSpPr>
        <p:grpSpPr>
          <a:xfrm>
            <a:off x="4475442" y="5152530"/>
            <a:ext cx="343943" cy="341220"/>
            <a:chOff x="1200954" y="5961729"/>
            <a:chExt cx="343943" cy="341220"/>
          </a:xfrm>
        </p:grpSpPr>
        <p:sp>
          <p:nvSpPr>
            <p:cNvPr id="137" name="Rectangle 136"/>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985" rtl="0" eaLnBrk="1" fontAlgn="auto" latinLnBrk="0" hangingPunct="1">
                <a:lnSpc>
                  <a:spcPct val="90000"/>
                </a:lnSpc>
                <a:spcBef>
                  <a:spcPts val="0"/>
                </a:spcBef>
                <a:spcAft>
                  <a:spcPts val="0"/>
                </a:spcAft>
                <a:buClrTx/>
                <a:buSzTx/>
                <a:buFontTx/>
                <a:buNone/>
                <a:defRPr/>
              </a:pPr>
              <a:endPar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138" name="Picture 187"/>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lstStyle/>
            <a:p>
              <a:pPr marL="0" marR="0" lvl="0" indent="0" algn="l"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386" name="Picture 385"/>
          <p:cNvPicPr>
            <a:picLocks noChangeAspect="1"/>
          </p:cNvPicPr>
          <p:nvPr/>
        </p:nvPicPr>
        <p:blipFill>
          <a:blip r:embed="rId7">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387" name="Picture 386"/>
          <p:cNvPicPr>
            <a:picLocks noChangeAspect="1"/>
          </p:cNvPicPr>
          <p:nvPr/>
        </p:nvPicPr>
        <p:blipFill>
          <a:blip r:embed="rId7">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98" name="Group 397"/>
          <p:cNvGrpSpPr/>
          <p:nvPr/>
        </p:nvGrpSpPr>
        <p:grpSpPr>
          <a:xfrm>
            <a:off x="4396007" y="4060934"/>
            <a:ext cx="1201668" cy="556042"/>
            <a:chOff x="10004567" y="4052190"/>
            <a:chExt cx="1276844" cy="590828"/>
          </a:xfrm>
        </p:grpSpPr>
        <p:pic>
          <p:nvPicPr>
            <p:cNvPr id="399" name="Picture 398"/>
            <p:cNvPicPr>
              <a:picLocks noChangeAspect="1"/>
            </p:cNvPicPr>
            <p:nvPr/>
          </p:nvPicPr>
          <p:blipFill>
            <a:blip r:embed="rId7">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00" name="Picture 399"/>
            <p:cNvPicPr>
              <a:picLocks noChangeAspect="1"/>
            </p:cNvPicPr>
            <p:nvPr/>
          </p:nvPicPr>
          <p:blipFill>
            <a:blip r:embed="rId7">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05" name="Elbow Connector 760"/>
          <p:cNvCxnSpPr>
            <a:stCxn id="370" idx="3"/>
            <a:endCxn id="387"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6" name="Elbow Connector 760"/>
          <p:cNvCxnSpPr>
            <a:stCxn id="430" idx="2"/>
            <a:endCxn id="11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7" name="Elbow Connector 760"/>
          <p:cNvCxnSpPr>
            <a:stCxn id="370" idx="2"/>
            <a:endCxn id="399"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15" name="Elbow Connector 760"/>
          <p:cNvCxnSpPr>
            <a:stCxn id="370" idx="2"/>
            <a:endCxn id="400"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0" name="Picture 429"/>
          <p:cNvPicPr>
            <a:picLocks noChangeAspect="1"/>
          </p:cNvPicPr>
          <p:nvPr/>
        </p:nvPicPr>
        <p:blipFill>
          <a:blip r:embed="rId1"/>
          <a:stretch>
            <a:fillRect/>
          </a:stretch>
        </p:blipFill>
        <p:spPr>
          <a:xfrm>
            <a:off x="5659173" y="4634389"/>
            <a:ext cx="219824" cy="119200"/>
          </a:xfrm>
          <a:prstGeom prst="rect">
            <a:avLst/>
          </a:prstGeom>
        </p:spPr>
      </p:pic>
      <p:cxnSp>
        <p:nvCxnSpPr>
          <p:cNvPr id="434" name="Elbow Connector 760"/>
          <p:cNvCxnSpPr>
            <a:stCxn id="137" idx="0"/>
            <a:endCxn id="430"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5" name="Elbow Connector 760"/>
          <p:cNvCxnSpPr>
            <a:stCxn id="81" idx="0"/>
            <a:endCxn id="430"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6" name="Elbow Connector 760"/>
          <p:cNvCxnSpPr>
            <a:endCxn id="430"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1" name="Picture 430"/>
          <p:cNvPicPr>
            <a:picLocks noChangeAspect="1"/>
          </p:cNvPicPr>
          <p:nvPr/>
        </p:nvPicPr>
        <p:blipFill>
          <a:blip r:embed="rId1"/>
          <a:stretch>
            <a:fillRect/>
          </a:stretch>
        </p:blipFill>
        <p:spPr>
          <a:xfrm>
            <a:off x="5671702" y="4944545"/>
            <a:ext cx="219824" cy="119200"/>
          </a:xfrm>
          <a:prstGeom prst="rect">
            <a:avLst/>
          </a:prstGeom>
        </p:spPr>
      </p:pic>
      <p:sp>
        <p:nvSpPr>
          <p:cNvPr id="888" name="TextBox 887"/>
          <p:cNvSpPr txBox="1"/>
          <p:nvPr/>
        </p:nvSpPr>
        <p:spPr>
          <a:xfrm>
            <a:off x="9676148" y="3550957"/>
            <a:ext cx="1785631" cy="276999"/>
          </a:xfrm>
          <a:prstGeom prst="rect">
            <a:avLst/>
          </a:prstGeom>
          <a:noFill/>
          <a:ln>
            <a:noFill/>
          </a:ln>
        </p:spPr>
        <p:txBody>
          <a:bodyPr wrap="square" rtlCol="0" anchor="ctr">
            <a:spAutoFit/>
          </a:bodyPr>
          <a:lstStyle/>
          <a:p>
            <a:pPr marL="0" marR="0" lvl="0" indent="0" algn="ctr" defTabSz="89662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Platform as a Service</a:t>
            </a:r>
            <a:endPar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887" name="Picture 886"/>
          <p:cNvPicPr>
            <a:picLocks noChangeAspect="1"/>
          </p:cNvPicPr>
          <p:nvPr/>
        </p:nvPicPr>
        <p:blipFill>
          <a:blip r:embed="rId18"/>
          <a:stretch>
            <a:fillRect/>
          </a:stretch>
        </p:blipFill>
        <p:spPr>
          <a:xfrm>
            <a:off x="10039035" y="2996077"/>
            <a:ext cx="1011437" cy="522079"/>
          </a:xfrm>
          <a:prstGeom prst="rect">
            <a:avLst/>
          </a:prstGeom>
        </p:spPr>
      </p:pic>
      <p:sp>
        <p:nvSpPr>
          <p:cNvPr id="890" name="Rectangle 889"/>
          <p:cNvSpPr/>
          <p:nvPr/>
        </p:nvSpPr>
        <p:spPr>
          <a:xfrm>
            <a:off x="494270" y="1103570"/>
            <a:ext cx="1000022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Requires a modern identity and access security perimeter</a:t>
            </a:r>
            <a:endPar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891" name="Group 890"/>
          <p:cNvGrpSpPr/>
          <p:nvPr/>
        </p:nvGrpSpPr>
        <p:grpSpPr>
          <a:xfrm>
            <a:off x="9628435" y="2153590"/>
            <a:ext cx="1094247" cy="1094247"/>
            <a:chOff x="9207650" y="1380161"/>
            <a:chExt cx="2298571" cy="2298571"/>
          </a:xfrm>
        </p:grpSpPr>
        <p:pic>
          <p:nvPicPr>
            <p:cNvPr id="306" name="Picture 305"/>
            <p:cNvPicPr>
              <a:picLocks noChangeAspect="1"/>
            </p:cNvPicPr>
            <p:nvPr/>
          </p:nvPicPr>
          <p:blipFill>
            <a:blip r:embed="rId19"/>
            <a:stretch>
              <a:fillRect/>
            </a:stretch>
          </p:blipFill>
          <p:spPr>
            <a:xfrm>
              <a:off x="9207650" y="1380161"/>
              <a:ext cx="2298571" cy="2298571"/>
            </a:xfrm>
            <a:prstGeom prst="rect">
              <a:avLst/>
            </a:prstGeom>
          </p:spPr>
        </p:pic>
        <p:pic>
          <p:nvPicPr>
            <p:cNvPr id="339" name="Picture 338"/>
            <p:cNvPicPr>
              <a:picLocks noChangeAspect="1"/>
            </p:cNvPicPr>
            <p:nvPr/>
          </p:nvPicPr>
          <p:blipFill>
            <a:blip r:embed="rId20"/>
            <a:stretch>
              <a:fillRect/>
            </a:stretch>
          </p:blipFill>
          <p:spPr>
            <a:xfrm>
              <a:off x="9768055" y="1597459"/>
              <a:ext cx="1161152" cy="109284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grpSp>
      <p:grpSp>
        <p:nvGrpSpPr>
          <p:cNvPr id="896" name="Group 895"/>
          <p:cNvGrpSpPr/>
          <p:nvPr/>
        </p:nvGrpSpPr>
        <p:grpSpPr>
          <a:xfrm>
            <a:off x="10388323" y="2358637"/>
            <a:ext cx="1094247" cy="1094247"/>
            <a:chOff x="13716539" y="4558899"/>
            <a:chExt cx="1189675" cy="1189675"/>
          </a:xfrm>
        </p:grpSpPr>
        <p:pic>
          <p:nvPicPr>
            <p:cNvPr id="893" name="Picture 892"/>
            <p:cNvPicPr>
              <a:picLocks noChangeAspect="1"/>
            </p:cNvPicPr>
            <p:nvPr/>
          </p:nvPicPr>
          <p:blipFill>
            <a:blip r:embed="rId19"/>
            <a:stretch>
              <a:fillRect/>
            </a:stretch>
          </p:blipFill>
          <p:spPr>
            <a:xfrm>
              <a:off x="13716539" y="4558899"/>
              <a:ext cx="1189675" cy="1189675"/>
            </a:xfrm>
            <a:prstGeom prst="rect">
              <a:avLst/>
            </a:prstGeom>
          </p:spPr>
        </p:pic>
        <p:sp>
          <p:nvSpPr>
            <p:cNvPr id="895" name="Oval 894"/>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0" name="Picture 289"/>
            <p:cNvPicPr>
              <a:picLocks noChangeAspect="1"/>
            </p:cNvPicPr>
            <p:nvPr/>
          </p:nvPicPr>
          <p:blipFill>
            <a:blip r:embed="rId21">
              <a:extLst>
                <a:ext uri="{BEBA8EAE-BF5A-486C-A8C5-ECC9F3942E4B}">
                  <a14:imgProps xmlns:a14="http://schemas.microsoft.com/office/drawing/2010/main">
                    <a14:imgLayer r:embed="rId22">
                      <a14:imgEffect>
                        <a14:saturation sat="66000"/>
                      </a14:imgEffect>
                    </a14:imgLayer>
                  </a14:imgProps>
                </a:ext>
              </a:extLst>
            </a:blip>
            <a:stretch>
              <a:fillRect/>
            </a:stretch>
          </p:blipFill>
          <p:spPr>
            <a:xfrm>
              <a:off x="14120190" y="4734759"/>
              <a:ext cx="382369" cy="449620"/>
            </a:xfrm>
            <a:prstGeom prst="rect">
              <a:avLst/>
            </a:prstGeom>
          </p:spPr>
        </p:pic>
      </p:grpSp>
      <p:grpSp>
        <p:nvGrpSpPr>
          <p:cNvPr id="901" name="Group 900"/>
          <p:cNvGrpSpPr/>
          <p:nvPr/>
        </p:nvGrpSpPr>
        <p:grpSpPr>
          <a:xfrm>
            <a:off x="9965329" y="2483883"/>
            <a:ext cx="1094247" cy="1094247"/>
            <a:chOff x="14941933" y="4391973"/>
            <a:chExt cx="1189675" cy="1189675"/>
          </a:xfrm>
        </p:grpSpPr>
        <p:grpSp>
          <p:nvGrpSpPr>
            <p:cNvPr id="897" name="Group 896"/>
            <p:cNvGrpSpPr/>
            <p:nvPr/>
          </p:nvGrpSpPr>
          <p:grpSpPr>
            <a:xfrm>
              <a:off x="14941933" y="4391973"/>
              <a:ext cx="1189675" cy="1189675"/>
              <a:chOff x="13716539" y="4558899"/>
              <a:chExt cx="1189675" cy="1189675"/>
            </a:xfrm>
          </p:grpSpPr>
          <p:pic>
            <p:nvPicPr>
              <p:cNvPr id="898" name="Picture 897"/>
              <p:cNvPicPr>
                <a:picLocks noChangeAspect="1"/>
              </p:cNvPicPr>
              <p:nvPr/>
            </p:nvPicPr>
            <p:blipFill>
              <a:blip r:embed="rId19"/>
              <a:stretch>
                <a:fillRect/>
              </a:stretch>
            </p:blipFill>
            <p:spPr>
              <a:xfrm>
                <a:off x="13716539" y="4558899"/>
                <a:ext cx="1189675" cy="1189675"/>
              </a:xfrm>
              <a:prstGeom prst="rect">
                <a:avLst/>
              </a:prstGeom>
            </p:spPr>
          </p:pic>
          <p:sp>
            <p:nvSpPr>
              <p:cNvPr id="899" name="Oval 898"/>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91" name="Picture 290"/>
            <p:cNvPicPr>
              <a:picLocks noChangeAspect="1"/>
            </p:cNvPicPr>
            <p:nvPr/>
          </p:nvPicPr>
          <p:blipFill rotWithShape="1">
            <a:blip r:embed="rId23"/>
            <a:srcRect b="47626"/>
            <a:stretch>
              <a:fillRect/>
            </a:stretch>
          </p:blipFill>
          <p:spPr>
            <a:xfrm>
              <a:off x="15076350" y="4513846"/>
              <a:ext cx="920837" cy="482277"/>
            </a:xfrm>
            <a:prstGeom prst="rect">
              <a:avLst/>
            </a:prstGeom>
          </p:spPr>
        </p:pic>
      </p:grpSp>
      <p:sp>
        <p:nvSpPr>
          <p:cNvPr id="903" name="Rectangle 902"/>
          <p:cNvSpPr/>
          <p:nvPr/>
        </p:nvSpPr>
        <p:spPr>
          <a:xfrm>
            <a:off x="77340" y="4860156"/>
            <a:ext cx="2045081" cy="3441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Internet of Things</a:t>
            </a:r>
            <a:endPar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4" name="Rectangle 903"/>
          <p:cNvSpPr/>
          <p:nvPr/>
        </p:nvSpPr>
        <p:spPr>
          <a:xfrm>
            <a:off x="8526607" y="4789063"/>
            <a:ext cx="2829434" cy="374283"/>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1</a:t>
            </a:r>
            <a:r>
              <a:rPr kumimoji="0" lang="en-US" sz="1600" b="0" i="0" u="none" strike="noStrike" kern="1200" cap="none" spc="0" normalizeH="0" baseline="3000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st</a:t>
            </a: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class mobile experience</a:t>
            </a:r>
            <a:endPar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5" name="Rectangle 904"/>
          <p:cNvSpPr/>
          <p:nvPr/>
        </p:nvSpPr>
        <p:spPr>
          <a:xfrm>
            <a:off x="9692384" y="1249820"/>
            <a:ext cx="2020156" cy="40926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Cloud Technology</a:t>
            </a:r>
            <a:endPar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6" name="Rectangle 905"/>
          <p:cNvSpPr/>
          <p:nvPr/>
        </p:nvSpPr>
        <p:spPr>
          <a:xfrm>
            <a:off x="4505966" y="1999332"/>
            <a:ext cx="1660212" cy="45621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SaaS adoption</a:t>
            </a:r>
            <a:endPar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0" name="Rectangle 219">
            <a:hlinkClick r:id="rId24" tooltip="Office 365 DLP capabilities including Outlook Policy Tips, rule application via Exchange Transport rules, automatic protection via SharePoint location, and more. "/>
          </p:cNvPr>
          <p:cNvSpPr/>
          <p:nvPr/>
        </p:nvSpPr>
        <p:spPr>
          <a:xfrm>
            <a:off x="1620078" y="2581884"/>
            <a:ext cx="3344455" cy="3863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a:ea typeface="+mn-ea"/>
                <a:cs typeface="+mn-cs"/>
              </a:rPr>
              <a:t>Modern Enterprise Perimeter</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a:ea typeface="+mn-ea"/>
              <a:cs typeface="+mn-cs"/>
            </a:endParaRPr>
          </a:p>
        </p:txBody>
      </p:sp>
      <p:sp>
        <p:nvSpPr>
          <p:cNvPr id="4" name="Rectangle 3"/>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6387799" y="1873686"/>
            <a:ext cx="2838432" cy="707509"/>
            <a:chOff x="6387799" y="1873686"/>
            <a:chExt cx="2838432" cy="707509"/>
          </a:xfrm>
        </p:grpSpPr>
        <p:grpSp>
          <p:nvGrpSpPr>
            <p:cNvPr id="554" name="Group 553"/>
            <p:cNvGrpSpPr/>
            <p:nvPr/>
          </p:nvGrpSpPr>
          <p:grpSpPr>
            <a:xfrm>
              <a:off x="6387799" y="1873686"/>
              <a:ext cx="2838432" cy="707509"/>
              <a:chOff x="8699786" y="375252"/>
              <a:chExt cx="1915317" cy="477413"/>
            </a:xfrm>
          </p:grpSpPr>
          <p:sp>
            <p:nvSpPr>
              <p:cNvPr id="514" name="Rounded Rectangle 876"/>
              <p:cNvSpPr/>
              <p:nvPr/>
            </p:nvSpPr>
            <p:spPr>
              <a:xfrm>
                <a:off x="8699786" y="375252"/>
                <a:ext cx="1915317" cy="47741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515" name="Group 514"/>
              <p:cNvGrpSpPr/>
              <p:nvPr/>
            </p:nvGrpSpPr>
            <p:grpSpPr>
              <a:xfrm>
                <a:off x="9474573" y="420904"/>
                <a:ext cx="1051020" cy="390073"/>
                <a:chOff x="8746904" y="1767006"/>
                <a:chExt cx="1376529" cy="510883"/>
              </a:xfrm>
            </p:grpSpPr>
            <p:pic>
              <p:nvPicPr>
                <p:cNvPr id="516" name="Picture 51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746904" y="2056077"/>
                  <a:ext cx="208102" cy="208102"/>
                </a:xfrm>
                <a:prstGeom prst="rect">
                  <a:avLst/>
                </a:prstGeom>
              </p:spPr>
            </p:pic>
            <p:pic>
              <p:nvPicPr>
                <p:cNvPr id="517" name="Picture 51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46904" y="1792586"/>
                  <a:ext cx="192791" cy="179187"/>
                </a:xfrm>
                <a:prstGeom prst="rect">
                  <a:avLst/>
                </a:prstGeom>
              </p:spPr>
            </p:pic>
            <p:pic>
              <p:nvPicPr>
                <p:cNvPr id="518" name="Picture 51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404930" y="1769346"/>
                  <a:ext cx="325564" cy="228009"/>
                </a:xfrm>
                <a:prstGeom prst="rect">
                  <a:avLst/>
                </a:prstGeom>
              </p:spPr>
            </p:pic>
            <p:pic>
              <p:nvPicPr>
                <p:cNvPr id="519" name="Picture 51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91803" y="1767006"/>
                  <a:ext cx="230348" cy="230349"/>
                </a:xfrm>
                <a:prstGeom prst="rect">
                  <a:avLst/>
                </a:prstGeom>
              </p:spPr>
            </p:pic>
            <p:pic>
              <p:nvPicPr>
                <p:cNvPr id="520" name="Picture 51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436821" y="2019526"/>
                  <a:ext cx="261786" cy="258363"/>
                </a:xfrm>
                <a:prstGeom prst="rect">
                  <a:avLst/>
                </a:prstGeom>
              </p:spPr>
            </p:pic>
            <p:pic>
              <p:nvPicPr>
                <p:cNvPr id="521" name="Picture 52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91803" y="2057689"/>
                  <a:ext cx="206490" cy="206490"/>
                </a:xfrm>
                <a:prstGeom prst="rect">
                  <a:avLst/>
                </a:prstGeom>
              </p:spPr>
            </p:pic>
            <p:grpSp>
              <p:nvGrpSpPr>
                <p:cNvPr id="522" name="Group 521"/>
                <p:cNvGrpSpPr/>
                <p:nvPr/>
              </p:nvGrpSpPr>
              <p:grpSpPr>
                <a:xfrm>
                  <a:off x="9756665" y="2104269"/>
                  <a:ext cx="366768" cy="88876"/>
                  <a:chOff x="1655260" y="917625"/>
                  <a:chExt cx="418499" cy="101414"/>
                </a:xfrm>
                <a:solidFill>
                  <a:schemeClr val="tx1">
                    <a:lumMod val="65000"/>
                    <a:lumOff val="35000"/>
                  </a:schemeClr>
                </a:solidFill>
              </p:grpSpPr>
              <p:sp>
                <p:nvSpPr>
                  <p:cNvPr id="523" name="Oval 522"/>
                  <p:cNvSpPr/>
                  <p:nvPr/>
                </p:nvSpPr>
                <p:spPr bwMode="auto">
                  <a:xfrm>
                    <a:off x="1655260"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4" name="Oval 523"/>
                  <p:cNvSpPr/>
                  <p:nvPr/>
                </p:nvSpPr>
                <p:spPr bwMode="auto">
                  <a:xfrm>
                    <a:off x="181380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5" name="Oval 524"/>
                  <p:cNvSpPr/>
                  <p:nvPr/>
                </p:nvSpPr>
                <p:spPr bwMode="auto">
                  <a:xfrm>
                    <a:off x="197234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grpSp>
        <p:pic>
          <p:nvPicPr>
            <p:cNvPr id="3" name="Graphic 2"/>
            <p:cNvPicPr>
              <a:picLocks noChangeAspect="1"/>
            </p:cNvPicPr>
            <p:nvPr/>
          </p:nvPicPr>
          <p:blipFill>
            <a:blip r:embed="rId31"/>
            <a:stretch>
              <a:fillRect/>
            </a:stretch>
          </p:blipFill>
          <p:spPr>
            <a:xfrm>
              <a:off x="6502381" y="2136503"/>
              <a:ext cx="964035" cy="184142"/>
            </a:xfrm>
            <a:prstGeom prst="rect">
              <a:avLst/>
            </a:prstGeom>
          </p:spPr>
        </p:pic>
      </p:grpSp>
      <p:sp>
        <p:nvSpPr>
          <p:cNvPr id="239" name="HoloLens_EC94" title="Icon of Microsoft HoloLens"/>
          <p:cNvSpPr>
            <a:spLocks noChangeAspect="1" noEditPoints="1"/>
          </p:cNvSpPr>
          <p:nvPr/>
        </p:nvSpPr>
        <p:spPr bwMode="auto">
          <a:xfrm>
            <a:off x="2708372" y="3985296"/>
            <a:ext cx="495362" cy="26460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40" name="Group 239"/>
          <p:cNvGrpSpPr/>
          <p:nvPr/>
        </p:nvGrpSpPr>
        <p:grpSpPr>
          <a:xfrm>
            <a:off x="3104699" y="4954600"/>
            <a:ext cx="547797" cy="418453"/>
            <a:chOff x="9391942" y="5630919"/>
            <a:chExt cx="455036" cy="347594"/>
          </a:xfrm>
        </p:grpSpPr>
        <p:sp>
          <p:nvSpPr>
            <p:cNvPr id="269" name="factory_3" title="Icon of a factory or warehouse"/>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70" name="Group 269"/>
            <p:cNvGrpSpPr/>
            <p:nvPr/>
          </p:nvGrpSpPr>
          <p:grpSpPr>
            <a:xfrm>
              <a:off x="9391942" y="5837637"/>
              <a:ext cx="133957" cy="140876"/>
              <a:chOff x="2089172" y="4854362"/>
              <a:chExt cx="260148" cy="273585"/>
            </a:xfrm>
          </p:grpSpPr>
          <p:sp>
            <p:nvSpPr>
              <p:cNvPr id="271" name="Rectangle 270"/>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2" name="Group 241"/>
          <p:cNvGrpSpPr/>
          <p:nvPr/>
        </p:nvGrpSpPr>
        <p:grpSpPr>
          <a:xfrm>
            <a:off x="2530592" y="5061021"/>
            <a:ext cx="482514" cy="312032"/>
            <a:chOff x="10002866" y="5719319"/>
            <a:chExt cx="400808" cy="259194"/>
          </a:xfrm>
        </p:grpSpPr>
        <p:sp>
          <p:nvSpPr>
            <p:cNvPr id="265" name="Truck" title="Icon of a truck with a storage traile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66" name="Group 265"/>
            <p:cNvGrpSpPr/>
            <p:nvPr/>
          </p:nvGrpSpPr>
          <p:grpSpPr>
            <a:xfrm>
              <a:off x="10002866" y="5837637"/>
              <a:ext cx="133957" cy="140876"/>
              <a:chOff x="2089172" y="4854362"/>
              <a:chExt cx="260148" cy="273585"/>
            </a:xfrm>
          </p:grpSpPr>
          <p:sp>
            <p:nvSpPr>
              <p:cNvPr id="267" name="Rectangle 266"/>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3" name="Group 242"/>
          <p:cNvGrpSpPr/>
          <p:nvPr/>
        </p:nvGrpSpPr>
        <p:grpSpPr>
          <a:xfrm>
            <a:off x="3123102" y="4365821"/>
            <a:ext cx="210960" cy="453197"/>
            <a:chOff x="10536960" y="5602058"/>
            <a:chExt cx="175237" cy="376455"/>
          </a:xfrm>
        </p:grpSpPr>
        <p:sp>
          <p:nvSpPr>
            <p:cNvPr id="249" name="watch" title="Icon of a smart watch"/>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62" name="Group 261"/>
            <p:cNvGrpSpPr/>
            <p:nvPr/>
          </p:nvGrpSpPr>
          <p:grpSpPr>
            <a:xfrm>
              <a:off x="10536960" y="5837637"/>
              <a:ext cx="133957" cy="140876"/>
              <a:chOff x="2089172" y="4854362"/>
              <a:chExt cx="260148" cy="273585"/>
            </a:xfrm>
          </p:grpSpPr>
          <p:sp>
            <p:nvSpPr>
              <p:cNvPr id="263" name="Rectangle 262"/>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4" name="Group 243"/>
          <p:cNvGrpSpPr/>
          <p:nvPr/>
        </p:nvGrpSpPr>
        <p:grpSpPr>
          <a:xfrm>
            <a:off x="2525906" y="4427326"/>
            <a:ext cx="225831" cy="391692"/>
            <a:chOff x="10830749" y="5653148"/>
            <a:chExt cx="187590" cy="325365"/>
          </a:xfrm>
        </p:grpSpPr>
        <p:sp>
          <p:nvSpPr>
            <p:cNvPr id="245" name="light" title="Icon of a lightbulb"/>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46" name="Group 245"/>
            <p:cNvGrpSpPr/>
            <p:nvPr/>
          </p:nvGrpSpPr>
          <p:grpSpPr>
            <a:xfrm>
              <a:off x="10830749" y="5837637"/>
              <a:ext cx="133957" cy="140876"/>
              <a:chOff x="2089172" y="4854362"/>
              <a:chExt cx="260148" cy="273585"/>
            </a:xfrm>
          </p:grpSpPr>
          <p:sp>
            <p:nvSpPr>
              <p:cNvPr id="247" name="Rectangle 246"/>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50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500"/>
                                        <p:tgtEl>
                                          <p:spTgt spid="362"/>
                                        </p:tgtEl>
                                      </p:cBhvr>
                                    </p:animEffect>
                                  </p:childTnLst>
                                </p:cTn>
                              </p:par>
                              <p:par>
                                <p:cTn id="11" presetID="10" presetClass="entr" presetSubtype="0" fill="hold" nodeType="withEffect">
                                  <p:stCondLst>
                                    <p:cond delay="75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par>
                                <p:cTn id="14" presetID="10" presetClass="entr" presetSubtype="0" fill="hold" nodeType="withEffect">
                                  <p:stCondLst>
                                    <p:cond delay="10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par>
                          <p:cTn id="17" fill="hold">
                            <p:stCondLst>
                              <p:cond delay="75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wipe(left)">
                                      <p:cBhvr>
                                        <p:cTn id="25" dur="500"/>
                                        <p:tgtEl>
                                          <p:spTgt spid="44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46"/>
                                        </p:tgtEl>
                                        <p:attrNameLst>
                                          <p:attrName>style.visibility</p:attrName>
                                        </p:attrNameLst>
                                      </p:cBhvr>
                                      <p:to>
                                        <p:strVal val="visible"/>
                                      </p:to>
                                    </p:set>
                                    <p:animEffect transition="in" filter="fade">
                                      <p:cBhvr>
                                        <p:cTn id="30" dur="750"/>
                                        <p:tgtEl>
                                          <p:spTgt spid="546"/>
                                        </p:tgtEl>
                                      </p:cBhvr>
                                    </p:animEffect>
                                    <p:anim calcmode="lin" valueType="num">
                                      <p:cBhvr>
                                        <p:cTn id="31" dur="750" fill="hold"/>
                                        <p:tgtEl>
                                          <p:spTgt spid="546"/>
                                        </p:tgtEl>
                                        <p:attrNameLst>
                                          <p:attrName>ppt_x</p:attrName>
                                        </p:attrNameLst>
                                      </p:cBhvr>
                                      <p:tavLst>
                                        <p:tav tm="0">
                                          <p:val>
                                            <p:strVal val="#ppt_x"/>
                                          </p:val>
                                        </p:tav>
                                        <p:tav tm="100000">
                                          <p:val>
                                            <p:strVal val="#ppt_x"/>
                                          </p:val>
                                        </p:tav>
                                      </p:tavLst>
                                    </p:anim>
                                    <p:anim calcmode="lin" valueType="num">
                                      <p:cBhvr>
                                        <p:cTn id="32" dur="750" fill="hold"/>
                                        <p:tgtEl>
                                          <p:spTgt spid="54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0"/>
                                  </p:stCondLst>
                                  <p:childTnLst>
                                    <p:set>
                                      <p:cBhvr>
                                        <p:cTn id="34" dur="1" fill="hold">
                                          <p:stCondLst>
                                            <p:cond delay="0"/>
                                          </p:stCondLst>
                                        </p:cTn>
                                        <p:tgtEl>
                                          <p:spTgt spid="547"/>
                                        </p:tgtEl>
                                        <p:attrNameLst>
                                          <p:attrName>style.visibility</p:attrName>
                                        </p:attrNameLst>
                                      </p:cBhvr>
                                      <p:to>
                                        <p:strVal val="visible"/>
                                      </p:to>
                                    </p:set>
                                    <p:animEffect transition="in" filter="fade">
                                      <p:cBhvr>
                                        <p:cTn id="35" dur="750"/>
                                        <p:tgtEl>
                                          <p:spTgt spid="547"/>
                                        </p:tgtEl>
                                      </p:cBhvr>
                                    </p:animEffect>
                                    <p:anim calcmode="lin" valueType="num">
                                      <p:cBhvr>
                                        <p:cTn id="36" dur="750" fill="hold"/>
                                        <p:tgtEl>
                                          <p:spTgt spid="547"/>
                                        </p:tgtEl>
                                        <p:attrNameLst>
                                          <p:attrName>ppt_x</p:attrName>
                                        </p:attrNameLst>
                                      </p:cBhvr>
                                      <p:tavLst>
                                        <p:tav tm="0">
                                          <p:val>
                                            <p:strVal val="#ppt_x"/>
                                          </p:val>
                                        </p:tav>
                                        <p:tav tm="100000">
                                          <p:val>
                                            <p:strVal val="#ppt_x"/>
                                          </p:val>
                                        </p:tav>
                                      </p:tavLst>
                                    </p:anim>
                                    <p:anim calcmode="lin" valueType="num">
                                      <p:cBhvr>
                                        <p:cTn id="37" dur="750" fill="hold"/>
                                        <p:tgtEl>
                                          <p:spTgt spid="54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750"/>
                                        <p:tgtEl>
                                          <p:spTgt spid="548"/>
                                        </p:tgtEl>
                                      </p:cBhvr>
                                    </p:animEffect>
                                    <p:anim calcmode="lin" valueType="num">
                                      <p:cBhvr>
                                        <p:cTn id="41" dur="750" fill="hold"/>
                                        <p:tgtEl>
                                          <p:spTgt spid="548"/>
                                        </p:tgtEl>
                                        <p:attrNameLst>
                                          <p:attrName>ppt_x</p:attrName>
                                        </p:attrNameLst>
                                      </p:cBhvr>
                                      <p:tavLst>
                                        <p:tav tm="0">
                                          <p:val>
                                            <p:strVal val="#ppt_x"/>
                                          </p:val>
                                        </p:tav>
                                        <p:tav tm="100000">
                                          <p:val>
                                            <p:strVal val="#ppt_x"/>
                                          </p:val>
                                        </p:tav>
                                      </p:tavLst>
                                    </p:anim>
                                    <p:anim calcmode="lin" valueType="num">
                                      <p:cBhvr>
                                        <p:cTn id="42" dur="750" fill="hold"/>
                                        <p:tgtEl>
                                          <p:spTgt spid="54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549"/>
                                        </p:tgtEl>
                                        <p:attrNameLst>
                                          <p:attrName>style.visibility</p:attrName>
                                        </p:attrNameLst>
                                      </p:cBhvr>
                                      <p:to>
                                        <p:strVal val="visible"/>
                                      </p:to>
                                    </p:set>
                                    <p:animEffect transition="in" filter="fade">
                                      <p:cBhvr>
                                        <p:cTn id="45" dur="750"/>
                                        <p:tgtEl>
                                          <p:spTgt spid="549"/>
                                        </p:tgtEl>
                                      </p:cBhvr>
                                    </p:animEffect>
                                    <p:anim calcmode="lin" valueType="num">
                                      <p:cBhvr>
                                        <p:cTn id="46" dur="750" fill="hold"/>
                                        <p:tgtEl>
                                          <p:spTgt spid="549"/>
                                        </p:tgtEl>
                                        <p:attrNameLst>
                                          <p:attrName>ppt_x</p:attrName>
                                        </p:attrNameLst>
                                      </p:cBhvr>
                                      <p:tavLst>
                                        <p:tav tm="0">
                                          <p:val>
                                            <p:strVal val="#ppt_x"/>
                                          </p:val>
                                        </p:tav>
                                        <p:tav tm="100000">
                                          <p:val>
                                            <p:strVal val="#ppt_x"/>
                                          </p:val>
                                        </p:tav>
                                      </p:tavLst>
                                    </p:anim>
                                    <p:anim calcmode="lin" valueType="num">
                                      <p:cBhvr>
                                        <p:cTn id="47" dur="750" fill="hold"/>
                                        <p:tgtEl>
                                          <p:spTgt spid="5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06"/>
                                        </p:tgtEl>
                                        <p:attrNameLst>
                                          <p:attrName>style.visibility</p:attrName>
                                        </p:attrNameLst>
                                      </p:cBhvr>
                                      <p:to>
                                        <p:strVal val="visible"/>
                                      </p:to>
                                    </p:set>
                                    <p:animEffect transition="in" filter="fade">
                                      <p:cBhvr>
                                        <p:cTn id="52" dur="500"/>
                                        <p:tgtEl>
                                          <p:spTgt spid="906"/>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7"/>
                                        </p:tgtEl>
                                        <p:attrNameLst>
                                          <p:attrName>style.visibility</p:attrName>
                                        </p:attrNameLst>
                                      </p:cBhvr>
                                      <p:to>
                                        <p:strVal val="visible"/>
                                      </p:to>
                                    </p:set>
                                    <p:animEffect transition="in" filter="fade">
                                      <p:cBhvr>
                                        <p:cTn id="61" dur="750"/>
                                        <p:tgtEl>
                                          <p:spTgt spid="2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04"/>
                                        </p:tgtEl>
                                        <p:attrNameLst>
                                          <p:attrName>style.visibility</p:attrName>
                                        </p:attrNameLst>
                                      </p:cBhvr>
                                      <p:to>
                                        <p:strVal val="visible"/>
                                      </p:to>
                                    </p:set>
                                    <p:animEffect transition="in" filter="fade">
                                      <p:cBhvr>
                                        <p:cTn id="66" dur="500"/>
                                        <p:tgtEl>
                                          <p:spTgt spid="904"/>
                                        </p:tgtEl>
                                      </p:cBhvr>
                                    </p:animEffect>
                                  </p:childTnLst>
                                </p:cTn>
                              </p:par>
                              <p:par>
                                <p:cTn id="67" presetID="10" presetClass="entr" presetSubtype="0" fill="hold" nodeType="withEffect">
                                  <p:stCondLst>
                                    <p:cond delay="0"/>
                                  </p:stCondLst>
                                  <p:childTnLst>
                                    <p:set>
                                      <p:cBhvr>
                                        <p:cTn id="68" dur="1" fill="hold">
                                          <p:stCondLst>
                                            <p:cond delay="0"/>
                                          </p:stCondLst>
                                        </p:cTn>
                                        <p:tgtEl>
                                          <p:spTgt spid="449"/>
                                        </p:tgtEl>
                                        <p:attrNameLst>
                                          <p:attrName>style.visibility</p:attrName>
                                        </p:attrNameLst>
                                      </p:cBhvr>
                                      <p:to>
                                        <p:strVal val="visible"/>
                                      </p:to>
                                    </p:set>
                                    <p:animEffect transition="in" filter="fade">
                                      <p:cBhvr>
                                        <p:cTn id="69" dur="500"/>
                                        <p:tgtEl>
                                          <p:spTgt spid="4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9"/>
                                        </p:tgtEl>
                                        <p:attrNameLst>
                                          <p:attrName>style.visibility</p:attrName>
                                        </p:attrNameLst>
                                      </p:cBhvr>
                                      <p:to>
                                        <p:strVal val="visible"/>
                                      </p:to>
                                    </p:set>
                                    <p:animEffect transition="in" filter="fade">
                                      <p:cBhvr>
                                        <p:cTn id="72" dur="500"/>
                                        <p:tgtEl>
                                          <p:spTgt spid="2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03"/>
                                        </p:tgtEl>
                                        <p:attrNameLst>
                                          <p:attrName>style.visibility</p:attrName>
                                        </p:attrNameLst>
                                      </p:cBhvr>
                                      <p:to>
                                        <p:strVal val="visible"/>
                                      </p:to>
                                    </p:set>
                                    <p:animEffect transition="in" filter="fade">
                                      <p:cBhvr>
                                        <p:cTn id="77" dur="500"/>
                                        <p:tgtEl>
                                          <p:spTgt spid="903"/>
                                        </p:tgtEl>
                                      </p:cBhvr>
                                    </p:animEffect>
                                  </p:childTnLst>
                                </p:cTn>
                              </p:par>
                              <p:par>
                                <p:cTn id="78" presetID="10" presetClass="entr" presetSubtype="0" fill="hold" nodeType="withEffect">
                                  <p:stCondLst>
                                    <p:cond delay="250"/>
                                  </p:stCondLst>
                                  <p:childTnLst>
                                    <p:set>
                                      <p:cBhvr>
                                        <p:cTn id="79" dur="1" fill="hold">
                                          <p:stCondLst>
                                            <p:cond delay="0"/>
                                          </p:stCondLst>
                                        </p:cTn>
                                        <p:tgtEl>
                                          <p:spTgt spid="242"/>
                                        </p:tgtEl>
                                        <p:attrNameLst>
                                          <p:attrName>style.visibility</p:attrName>
                                        </p:attrNameLst>
                                      </p:cBhvr>
                                      <p:to>
                                        <p:strVal val="visible"/>
                                      </p:to>
                                    </p:set>
                                    <p:animEffect transition="in" filter="fade">
                                      <p:cBhvr>
                                        <p:cTn id="80" dur="500"/>
                                        <p:tgtEl>
                                          <p:spTgt spid="242"/>
                                        </p:tgtEl>
                                      </p:cBhvr>
                                    </p:animEffect>
                                  </p:childTnLst>
                                </p:cTn>
                              </p:par>
                              <p:par>
                                <p:cTn id="81" presetID="10" presetClass="entr" presetSubtype="0" fill="hold" nodeType="withEffect">
                                  <p:stCondLst>
                                    <p:cond delay="500"/>
                                  </p:stCondLst>
                                  <p:childTnLst>
                                    <p:set>
                                      <p:cBhvr>
                                        <p:cTn id="82" dur="1" fill="hold">
                                          <p:stCondLst>
                                            <p:cond delay="0"/>
                                          </p:stCondLst>
                                        </p:cTn>
                                        <p:tgtEl>
                                          <p:spTgt spid="244"/>
                                        </p:tgtEl>
                                        <p:attrNameLst>
                                          <p:attrName>style.visibility</p:attrName>
                                        </p:attrNameLst>
                                      </p:cBhvr>
                                      <p:to>
                                        <p:strVal val="visible"/>
                                      </p:to>
                                    </p:set>
                                    <p:animEffect transition="in" filter="fade">
                                      <p:cBhvr>
                                        <p:cTn id="83" dur="500"/>
                                        <p:tgtEl>
                                          <p:spTgt spid="244"/>
                                        </p:tgtEl>
                                      </p:cBhvr>
                                    </p:animEffect>
                                  </p:childTnLst>
                                </p:cTn>
                              </p:par>
                              <p:par>
                                <p:cTn id="84" presetID="10" presetClass="entr" presetSubtype="0" fill="hold" nodeType="withEffect">
                                  <p:stCondLst>
                                    <p:cond delay="750"/>
                                  </p:stCondLst>
                                  <p:childTnLst>
                                    <p:set>
                                      <p:cBhvr>
                                        <p:cTn id="85" dur="1" fill="hold">
                                          <p:stCondLst>
                                            <p:cond delay="0"/>
                                          </p:stCondLst>
                                        </p:cTn>
                                        <p:tgtEl>
                                          <p:spTgt spid="240"/>
                                        </p:tgtEl>
                                        <p:attrNameLst>
                                          <p:attrName>style.visibility</p:attrName>
                                        </p:attrNameLst>
                                      </p:cBhvr>
                                      <p:to>
                                        <p:strVal val="visible"/>
                                      </p:to>
                                    </p:set>
                                    <p:animEffect transition="in" filter="fade">
                                      <p:cBhvr>
                                        <p:cTn id="86" dur="500"/>
                                        <p:tgtEl>
                                          <p:spTgt spid="240"/>
                                        </p:tgtEl>
                                      </p:cBhvr>
                                    </p:animEffect>
                                  </p:childTnLst>
                                </p:cTn>
                              </p:par>
                              <p:par>
                                <p:cTn id="87" presetID="10" presetClass="entr" presetSubtype="0" fill="hold" nodeType="withEffect">
                                  <p:stCondLst>
                                    <p:cond delay="1000"/>
                                  </p:stCondLst>
                                  <p:childTnLst>
                                    <p:set>
                                      <p:cBhvr>
                                        <p:cTn id="88" dur="1" fill="hold">
                                          <p:stCondLst>
                                            <p:cond delay="0"/>
                                          </p:stCondLst>
                                        </p:cTn>
                                        <p:tgtEl>
                                          <p:spTgt spid="243"/>
                                        </p:tgtEl>
                                        <p:attrNameLst>
                                          <p:attrName>style.visibility</p:attrName>
                                        </p:attrNameLst>
                                      </p:cBhvr>
                                      <p:to>
                                        <p:strVal val="visible"/>
                                      </p:to>
                                    </p:set>
                                    <p:animEffect transition="in" filter="fade">
                                      <p:cBhvr>
                                        <p:cTn id="89" dur="500"/>
                                        <p:tgtEl>
                                          <p:spTgt spid="243"/>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239"/>
                                        </p:tgtEl>
                                        <p:attrNameLst>
                                          <p:attrName>style.visibility</p:attrName>
                                        </p:attrNameLst>
                                      </p:cBhvr>
                                      <p:to>
                                        <p:strVal val="visible"/>
                                      </p:to>
                                    </p:set>
                                    <p:animEffect transition="in" filter="fade">
                                      <p:cBhvr>
                                        <p:cTn id="92" dur="500"/>
                                        <p:tgtEl>
                                          <p:spTgt spid="239"/>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905"/>
                                        </p:tgtEl>
                                        <p:attrNameLst>
                                          <p:attrName>style.visibility</p:attrName>
                                        </p:attrNameLst>
                                      </p:cBhvr>
                                      <p:to>
                                        <p:strVal val="visible"/>
                                      </p:to>
                                    </p:set>
                                    <p:animEffect transition="in" filter="fade">
                                      <p:cBhvr>
                                        <p:cTn id="96" dur="500"/>
                                        <p:tgtEl>
                                          <p:spTgt spid="90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6"/>
                                        </p:tgtEl>
                                        <p:attrNameLst>
                                          <p:attrName>style.visibility</p:attrName>
                                        </p:attrNameLst>
                                      </p:cBhvr>
                                      <p:to>
                                        <p:strVal val="visible"/>
                                      </p:to>
                                    </p:set>
                                    <p:animEffect transition="in" filter="fade">
                                      <p:cBhvr>
                                        <p:cTn id="99" dur="250"/>
                                        <p:tgtEl>
                                          <p:spTgt spid="376"/>
                                        </p:tgtEl>
                                      </p:cBhvr>
                                    </p:animEffect>
                                  </p:childTnLst>
                                </p:cTn>
                              </p:par>
                              <p:par>
                                <p:cTn id="100" presetID="10" presetClass="entr" presetSubtype="0" fill="hold" nodeType="withEffect">
                                  <p:stCondLst>
                                    <p:cond delay="250"/>
                                  </p:stCondLst>
                                  <p:childTnLst>
                                    <p:set>
                                      <p:cBhvr>
                                        <p:cTn id="101" dur="1" fill="hold">
                                          <p:stCondLst>
                                            <p:cond delay="0"/>
                                          </p:stCondLst>
                                        </p:cTn>
                                        <p:tgtEl>
                                          <p:spTgt spid="384"/>
                                        </p:tgtEl>
                                        <p:attrNameLst>
                                          <p:attrName>style.visibility</p:attrName>
                                        </p:attrNameLst>
                                      </p:cBhvr>
                                      <p:to>
                                        <p:strVal val="visible"/>
                                      </p:to>
                                    </p:set>
                                    <p:animEffect transition="in" filter="fade">
                                      <p:cBhvr>
                                        <p:cTn id="102" dur="250"/>
                                        <p:tgtEl>
                                          <p:spTgt spid="38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380"/>
                                        </p:tgtEl>
                                        <p:attrNameLst>
                                          <p:attrName>style.visibility</p:attrName>
                                        </p:attrNameLst>
                                      </p:cBhvr>
                                      <p:to>
                                        <p:strVal val="visible"/>
                                      </p:to>
                                    </p:set>
                                    <p:animEffect transition="in" filter="fade">
                                      <p:cBhvr>
                                        <p:cTn id="105" dur="250"/>
                                        <p:tgtEl>
                                          <p:spTgt spid="380"/>
                                        </p:tgtEl>
                                      </p:cBhvr>
                                    </p:animEffect>
                                  </p:childTnLst>
                                </p:cTn>
                              </p:par>
                              <p:par>
                                <p:cTn id="106" presetID="10" presetClass="entr" presetSubtype="0" fill="hold" nodeType="withEffect">
                                  <p:stCondLst>
                                    <p:cond delay="500"/>
                                  </p:stCondLst>
                                  <p:childTnLst>
                                    <p:set>
                                      <p:cBhvr>
                                        <p:cTn id="107" dur="1" fill="hold">
                                          <p:stCondLst>
                                            <p:cond delay="0"/>
                                          </p:stCondLst>
                                        </p:cTn>
                                        <p:tgtEl>
                                          <p:spTgt spid="887"/>
                                        </p:tgtEl>
                                        <p:attrNameLst>
                                          <p:attrName>style.visibility</p:attrName>
                                        </p:attrNameLst>
                                      </p:cBhvr>
                                      <p:to>
                                        <p:strVal val="visible"/>
                                      </p:to>
                                    </p:set>
                                    <p:animEffect transition="in" filter="fade">
                                      <p:cBhvr>
                                        <p:cTn id="108" dur="250"/>
                                        <p:tgtEl>
                                          <p:spTgt spid="887"/>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888"/>
                                        </p:tgtEl>
                                        <p:attrNameLst>
                                          <p:attrName>style.visibility</p:attrName>
                                        </p:attrNameLst>
                                      </p:cBhvr>
                                      <p:to>
                                        <p:strVal val="visible"/>
                                      </p:to>
                                    </p:set>
                                    <p:animEffect transition="in" filter="fade">
                                      <p:cBhvr>
                                        <p:cTn id="111" dur="250"/>
                                        <p:tgtEl>
                                          <p:spTgt spid="888"/>
                                        </p:tgtEl>
                                      </p:cBhvr>
                                    </p:animEffect>
                                  </p:childTnLst>
                                </p:cTn>
                              </p:par>
                              <p:par>
                                <p:cTn id="112" presetID="6" presetClass="entr" presetSubtype="32" fill="hold" nodeType="withEffect">
                                  <p:stCondLst>
                                    <p:cond delay="750"/>
                                  </p:stCondLst>
                                  <p:childTnLst>
                                    <p:set>
                                      <p:cBhvr>
                                        <p:cTn id="113" dur="1" fill="hold">
                                          <p:stCondLst>
                                            <p:cond delay="0"/>
                                          </p:stCondLst>
                                        </p:cTn>
                                        <p:tgtEl>
                                          <p:spTgt spid="891"/>
                                        </p:tgtEl>
                                        <p:attrNameLst>
                                          <p:attrName>style.visibility</p:attrName>
                                        </p:attrNameLst>
                                      </p:cBhvr>
                                      <p:to>
                                        <p:strVal val="visible"/>
                                      </p:to>
                                    </p:set>
                                    <p:animEffect transition="in" filter="circle(out)">
                                      <p:cBhvr>
                                        <p:cTn id="114" dur="250"/>
                                        <p:tgtEl>
                                          <p:spTgt spid="891"/>
                                        </p:tgtEl>
                                      </p:cBhvr>
                                    </p:animEffect>
                                  </p:childTnLst>
                                </p:cTn>
                              </p:par>
                              <p:par>
                                <p:cTn id="115" presetID="6" presetClass="entr" presetSubtype="32" fill="hold" nodeType="withEffect">
                                  <p:stCondLst>
                                    <p:cond delay="850"/>
                                  </p:stCondLst>
                                  <p:childTnLst>
                                    <p:set>
                                      <p:cBhvr>
                                        <p:cTn id="116" dur="1" fill="hold">
                                          <p:stCondLst>
                                            <p:cond delay="0"/>
                                          </p:stCondLst>
                                        </p:cTn>
                                        <p:tgtEl>
                                          <p:spTgt spid="896"/>
                                        </p:tgtEl>
                                        <p:attrNameLst>
                                          <p:attrName>style.visibility</p:attrName>
                                        </p:attrNameLst>
                                      </p:cBhvr>
                                      <p:to>
                                        <p:strVal val="visible"/>
                                      </p:to>
                                    </p:set>
                                    <p:animEffect transition="in" filter="circle(out)">
                                      <p:cBhvr>
                                        <p:cTn id="117" dur="250"/>
                                        <p:tgtEl>
                                          <p:spTgt spid="896"/>
                                        </p:tgtEl>
                                      </p:cBhvr>
                                    </p:animEffect>
                                  </p:childTnLst>
                                </p:cTn>
                              </p:par>
                              <p:par>
                                <p:cTn id="118" presetID="6" presetClass="entr" presetSubtype="32" fill="hold" nodeType="withEffect">
                                  <p:stCondLst>
                                    <p:cond delay="950"/>
                                  </p:stCondLst>
                                  <p:childTnLst>
                                    <p:set>
                                      <p:cBhvr>
                                        <p:cTn id="119" dur="1" fill="hold">
                                          <p:stCondLst>
                                            <p:cond delay="0"/>
                                          </p:stCondLst>
                                        </p:cTn>
                                        <p:tgtEl>
                                          <p:spTgt spid="901"/>
                                        </p:tgtEl>
                                        <p:attrNameLst>
                                          <p:attrName>style.visibility</p:attrName>
                                        </p:attrNameLst>
                                      </p:cBhvr>
                                      <p:to>
                                        <p:strVal val="visible"/>
                                      </p:to>
                                    </p:set>
                                    <p:animEffect transition="in" filter="circle(out)">
                                      <p:cBhvr>
                                        <p:cTn id="120" dur="250"/>
                                        <p:tgtEl>
                                          <p:spTgt spid="901"/>
                                        </p:tgtEl>
                                      </p:cBhvr>
                                    </p:animEffect>
                                  </p:childTnLst>
                                </p:cTn>
                              </p:par>
                              <p:par>
                                <p:cTn id="121" presetID="10" presetClass="entr" presetSubtype="0" fill="hold" grpId="0" nodeType="withEffect">
                                  <p:stCondLst>
                                    <p:cond delay="950"/>
                                  </p:stCondLst>
                                  <p:childTnLst>
                                    <p:set>
                                      <p:cBhvr>
                                        <p:cTn id="122" dur="1" fill="hold">
                                          <p:stCondLst>
                                            <p:cond delay="0"/>
                                          </p:stCondLst>
                                        </p:cTn>
                                        <p:tgtEl>
                                          <p:spTgt spid="226"/>
                                        </p:tgtEl>
                                        <p:attrNameLst>
                                          <p:attrName>style.visibility</p:attrName>
                                        </p:attrNameLst>
                                      </p:cBhvr>
                                      <p:to>
                                        <p:strVal val="visible"/>
                                      </p:to>
                                    </p:set>
                                    <p:animEffect transition="in" filter="fade">
                                      <p:cBhvr>
                                        <p:cTn id="123" dur="750"/>
                                        <p:tgtEl>
                                          <p:spTgt spid="22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90"/>
                                        </p:tgtEl>
                                        <p:attrNameLst>
                                          <p:attrName>style.visibility</p:attrName>
                                        </p:attrNameLst>
                                      </p:cBhvr>
                                      <p:to>
                                        <p:strVal val="visible"/>
                                      </p:to>
                                    </p:set>
                                    <p:animEffect transition="in" filter="fade">
                                      <p:cBhvr>
                                        <p:cTn id="128" dur="500"/>
                                        <p:tgtEl>
                                          <p:spTgt spid="8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750"/>
                                        <p:tgtEl>
                                          <p:spTgt spid="220"/>
                                        </p:tgtEl>
                                      </p:cBhvr>
                                    </p:animEffect>
                                  </p:childTnLst>
                                </p:cTn>
                              </p:par>
                              <p:par>
                                <p:cTn id="132" presetID="21" presetClass="entr" presetSubtype="8" fill="hold" grpId="0" nodeType="withEffect">
                                  <p:stCondLst>
                                    <p:cond delay="0"/>
                                  </p:stCondLst>
                                  <p:childTnLst>
                                    <p:set>
                                      <p:cBhvr>
                                        <p:cTn id="133" dur="1" fill="hold">
                                          <p:stCondLst>
                                            <p:cond delay="0"/>
                                          </p:stCondLst>
                                        </p:cTn>
                                        <p:tgtEl>
                                          <p:spTgt spid="552"/>
                                        </p:tgtEl>
                                        <p:attrNameLst>
                                          <p:attrName>style.visibility</p:attrName>
                                        </p:attrNameLst>
                                      </p:cBhvr>
                                      <p:to>
                                        <p:strVal val="visible"/>
                                      </p:to>
                                    </p:set>
                                    <p:animEffect transition="in" filter="wheel(8)">
                                      <p:cBhvr>
                                        <p:cTn id="134" dur="125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p:bldP spid="229" grpId="0" animBg="1"/>
      <p:bldP spid="376" grpId="0" animBg="1"/>
      <p:bldP spid="380" grpId="0"/>
      <p:bldP spid="445" grpId="0" animBg="1"/>
      <p:bldP spid="888" grpId="0"/>
      <p:bldP spid="890" grpId="0"/>
      <p:bldP spid="903" grpId="0" animBg="1"/>
      <p:bldP spid="904" grpId="0" animBg="1"/>
      <p:bldP spid="905" grpId="0" animBg="1"/>
      <p:bldP spid="906" grpId="0" animBg="1"/>
      <p:bldP spid="220" grpId="0" animBg="1"/>
      <p:bldP spid="4" grpId="0" animBg="1"/>
      <p:bldP spid="226" grpId="0" animBg="1"/>
      <p:bldP spid="227" grpId="0" animBg="1"/>
      <p:bldP spid="23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p:cNvSpPr>
            <a:spLocks noGrp="1"/>
          </p:cNvSpPr>
          <p:nvPr>
            <p:ph type="title"/>
          </p:nvPr>
        </p:nvSpPr>
        <p:spPr>
          <a:xfrm>
            <a:off x="588263" y="457201"/>
            <a:ext cx="11018520" cy="553720"/>
          </a:xfrm>
        </p:spPr>
        <p:txBody>
          <a:bodyPr/>
          <a:lstStyle/>
          <a:p>
            <a:r>
              <a:rPr lang="en-IN" altLang="en-US"/>
              <a:t>What is an intrusion detection System ?</a:t>
            </a:r>
            <a:endParaRPr lang="en-IN" altLang="en-US"/>
          </a:p>
        </p:txBody>
      </p:sp>
      <p:sp>
        <p:nvSpPr>
          <p:cNvPr id="71" name="Rectangle 70"/>
          <p:cNvSpPr/>
          <p:nvPr/>
        </p:nvSpPr>
        <p:spPr>
          <a:xfrm>
            <a:off x="0" y="5363003"/>
            <a:ext cx="12192000" cy="1494997"/>
          </a:xfrm>
          <a:prstGeom prst="rect">
            <a:avLst/>
          </a:prstGeom>
          <a:solidFill>
            <a:srgbClr val="0078D4"/>
          </a:solidFill>
        </p:spPr>
        <p:txBody>
          <a:bodyPr wrap="square" lIns="1280160" tIns="91440" rIns="457200" bIns="548640" anchor="b" anchorCtr="0">
            <a:no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t>CISO WORKSHOP OBJECTIVE: </a:t>
            </a:r>
            <a:br>
              <a:rPr kumimoji="0" lang="en-US" sz="2000" b="1" i="0" u="none" strike="noStrike" kern="0" cap="none" spc="0" normalizeH="0" baseline="0" noProof="0">
                <a:ln>
                  <a:noFill/>
                </a:ln>
                <a:gradFill>
                  <a:gsLst>
                    <a:gs pos="0">
                      <a:srgbClr val="FFFFFF"/>
                    </a:gs>
                    <a:gs pos="100000">
                      <a:srgbClr val="FFFFFF"/>
                    </a:gs>
                  </a:gsLst>
                  <a:lin ang="5400000" scaled="1"/>
                </a:gradFill>
                <a:effectLst/>
                <a:uLnTx/>
                <a:uFillTx/>
              </a:rPr>
            </a:br>
            <a:r>
              <a:rPr kumimoji="0" lang="en-US" sz="2000" b="0" i="0" u="none" strike="noStrike" kern="0" cap="none" spc="0" normalizeH="0" baseline="0" noProof="0">
                <a:ln>
                  <a:noFill/>
                </a:ln>
                <a:gradFill>
                  <a:gsLst>
                    <a:gs pos="0">
                      <a:srgbClr val="FFFFFF"/>
                    </a:gs>
                    <a:gs pos="100000">
                      <a:srgbClr val="FFFFFF"/>
                    </a:gs>
                  </a:gsLst>
                  <a:lin ang="5400000" scaled="1"/>
                </a:gradFill>
                <a:effectLst/>
                <a:uLnTx/>
                <a:uFillTx/>
              </a:rPr>
              <a:t>Learn how Microsoft can help you achieve your cybersecurity goals</a:t>
            </a:r>
            <a:endParaRPr kumimoji="0" lang="en-US" sz="2000" b="0" i="0" u="none" strike="noStrike" kern="0" cap="none" spc="0" normalizeH="0" baseline="0" noProof="0">
              <a:ln>
                <a:noFill/>
              </a:ln>
              <a:gradFill>
                <a:gsLst>
                  <a:gs pos="0">
                    <a:srgbClr val="FFFFFF"/>
                  </a:gs>
                  <a:gs pos="100000">
                    <a:srgbClr val="FFFFFF"/>
                  </a:gs>
                </a:gsLst>
                <a:lin ang="5400000" scaled="1"/>
              </a:gradFill>
              <a:effectLst/>
              <a:uLnTx/>
              <a:uFillTx/>
            </a:endParaRPr>
          </a:p>
        </p:txBody>
      </p:sp>
      <p:sp>
        <p:nvSpPr>
          <p:cNvPr id="72" name="Partial Circle 71"/>
          <p:cNvSpPr/>
          <p:nvPr/>
        </p:nvSpPr>
        <p:spPr bwMode="auto">
          <a:xfrm rot="16200000">
            <a:off x="4754332" y="1956297"/>
            <a:ext cx="2732691" cy="2833673"/>
          </a:xfrm>
          <a:prstGeom prst="pie">
            <a:avLst>
              <a:gd name="adj1" fmla="val 860281"/>
              <a:gd name="adj2" fmla="val 7407212"/>
            </a:avLst>
          </a:pr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eaLnBrk="1" fontAlgn="base" latinLnBrk="0" hangingPunct="1">
              <a:lnSpc>
                <a:spcPct val="90000"/>
              </a:lnSpc>
              <a:spcBef>
                <a:spcPct val="0"/>
              </a:spcBef>
              <a:spcAft>
                <a:spcPct val="0"/>
              </a:spcAft>
              <a:buClrTx/>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3" name="Partial Circle 72"/>
          <p:cNvSpPr/>
          <p:nvPr/>
        </p:nvSpPr>
        <p:spPr bwMode="auto">
          <a:xfrm rot="14737461">
            <a:off x="4679160" y="2030655"/>
            <a:ext cx="2869958" cy="2859822"/>
          </a:xfrm>
          <a:prstGeom prst="pie">
            <a:avLst>
              <a:gd name="adj1" fmla="val 494275"/>
              <a:gd name="adj2" fmla="val 2300032"/>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eaLnBrk="1" fontAlgn="base" latinLnBrk="0" hangingPunct="1">
              <a:lnSpc>
                <a:spcPct val="90000"/>
              </a:lnSpc>
              <a:spcBef>
                <a:spcPct val="0"/>
              </a:spcBef>
              <a:spcAft>
                <a:spcPct val="0"/>
              </a:spcAft>
              <a:buClrTx/>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4" name="Partial Circle 73"/>
          <p:cNvSpPr/>
          <p:nvPr/>
        </p:nvSpPr>
        <p:spPr bwMode="auto">
          <a:xfrm rot="1783079">
            <a:off x="4784051" y="1979156"/>
            <a:ext cx="2756890" cy="2833673"/>
          </a:xfrm>
          <a:prstGeom prst="pie">
            <a:avLst>
              <a:gd name="adj1" fmla="val 232043"/>
              <a:gd name="adj2" fmla="val 1939114"/>
            </a:avLst>
          </a:prstGeom>
          <a:solidFill>
            <a:srgbClr val="00205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eaLnBrk="1" fontAlgn="base" latinLnBrk="0" hangingPunct="1">
              <a:lnSpc>
                <a:spcPct val="90000"/>
              </a:lnSpc>
              <a:spcBef>
                <a:spcPct val="0"/>
              </a:spcBef>
              <a:spcAft>
                <a:spcPct val="0"/>
              </a:spcAft>
              <a:buClrTx/>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5" name="Partial Circle 74"/>
          <p:cNvSpPr/>
          <p:nvPr/>
        </p:nvSpPr>
        <p:spPr bwMode="auto">
          <a:xfrm rot="12579446">
            <a:off x="4713626" y="1895846"/>
            <a:ext cx="2743376" cy="2874405"/>
          </a:xfrm>
          <a:prstGeom prst="pie">
            <a:avLst>
              <a:gd name="adj1" fmla="val 19640575"/>
              <a:gd name="adj2" fmla="val 2679863"/>
            </a:avLst>
          </a:prstGeom>
          <a:solidFill>
            <a:srgbClr val="00188F">
              <a:alpha val="50196"/>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eaLnBrk="1" fontAlgn="base" latinLnBrk="0" hangingPunct="1">
              <a:lnSpc>
                <a:spcPct val="90000"/>
              </a:lnSpc>
              <a:spcBef>
                <a:spcPct val="0"/>
              </a:spcBef>
              <a:spcAft>
                <a:spcPct val="0"/>
              </a:spcAft>
              <a:buClrTx/>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76" name="Partial Circle 75"/>
          <p:cNvSpPr/>
          <p:nvPr/>
        </p:nvSpPr>
        <p:spPr bwMode="auto">
          <a:xfrm rot="12425024">
            <a:off x="4721220" y="1870332"/>
            <a:ext cx="2712774" cy="2921095"/>
          </a:xfrm>
          <a:prstGeom prst="pie">
            <a:avLst>
              <a:gd name="adj1" fmla="val 18766243"/>
              <a:gd name="adj2" fmla="val 19811294"/>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eaLnBrk="1" fontAlgn="base" latinLnBrk="0" hangingPunct="1">
              <a:lnSpc>
                <a:spcPct val="90000"/>
              </a:lnSpc>
              <a:spcBef>
                <a:spcPct val="0"/>
              </a:spcBef>
              <a:spcAft>
                <a:spcPct val="0"/>
              </a:spcAft>
              <a:buClrTx/>
              <a:buSzTx/>
              <a:buFontTx/>
              <a:buNone/>
              <a:defRPr/>
            </a:pPr>
            <a:endParaRPr kumimoji="0" lang="en-US" sz="2355"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77" name="Group 76"/>
          <p:cNvGrpSpPr/>
          <p:nvPr/>
        </p:nvGrpSpPr>
        <p:grpSpPr>
          <a:xfrm>
            <a:off x="4614227" y="1935353"/>
            <a:ext cx="2963545" cy="2959253"/>
            <a:chOff x="4614227" y="1798719"/>
            <a:chExt cx="2963545" cy="2959253"/>
          </a:xfrm>
        </p:grpSpPr>
        <p:sp>
          <p:nvSpPr>
            <p:cNvPr id="78" name="Freeform 22"/>
            <p:cNvSpPr>
              <a:spLocks noEditPoints="1"/>
            </p:cNvSpPr>
            <p:nvPr/>
          </p:nvSpPr>
          <p:spPr bwMode="auto">
            <a:xfrm>
              <a:off x="4614227" y="1798719"/>
              <a:ext cx="2963545" cy="2959253"/>
            </a:xfrm>
            <a:custGeom>
              <a:avLst/>
              <a:gdLst>
                <a:gd name="T0" fmla="*/ 180 w 360"/>
                <a:gd name="T1" fmla="*/ 0 h 360"/>
                <a:gd name="T2" fmla="*/ 0 w 360"/>
                <a:gd name="T3" fmla="*/ 180 h 360"/>
                <a:gd name="T4" fmla="*/ 180 w 360"/>
                <a:gd name="T5" fmla="*/ 360 h 360"/>
                <a:gd name="T6" fmla="*/ 360 w 360"/>
                <a:gd name="T7" fmla="*/ 180 h 360"/>
                <a:gd name="T8" fmla="*/ 180 w 360"/>
                <a:gd name="T9" fmla="*/ 0 h 360"/>
                <a:gd name="T10" fmla="*/ 180 w 360"/>
                <a:gd name="T11" fmla="*/ 354 h 360"/>
                <a:gd name="T12" fmla="*/ 6 w 360"/>
                <a:gd name="T13" fmla="*/ 180 h 360"/>
                <a:gd name="T14" fmla="*/ 180 w 360"/>
                <a:gd name="T15" fmla="*/ 6 h 360"/>
                <a:gd name="T16" fmla="*/ 354 w 360"/>
                <a:gd name="T17" fmla="*/ 180 h 360"/>
                <a:gd name="T18" fmla="*/ 180 w 360"/>
                <a:gd name="T19" fmla="*/ 35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180" y="354"/>
                  </a:moveTo>
                  <a:cubicBezTo>
                    <a:pt x="84" y="354"/>
                    <a:pt x="6" y="276"/>
                    <a:pt x="6" y="180"/>
                  </a:cubicBezTo>
                  <a:cubicBezTo>
                    <a:pt x="6" y="84"/>
                    <a:pt x="84" y="6"/>
                    <a:pt x="180" y="6"/>
                  </a:cubicBezTo>
                  <a:cubicBezTo>
                    <a:pt x="276" y="6"/>
                    <a:pt x="354" y="84"/>
                    <a:pt x="354" y="180"/>
                  </a:cubicBezTo>
                  <a:cubicBezTo>
                    <a:pt x="354" y="276"/>
                    <a:pt x="276" y="354"/>
                    <a:pt x="180" y="354"/>
                  </a:cubicBezTo>
                  <a:close/>
                </a:path>
              </a:pathLst>
            </a:custGeom>
            <a:solidFill>
              <a:srgbClr val="0D0D0D"/>
            </a:solidFill>
            <a:ln w="76200">
              <a:solidFill>
                <a:srgbClr val="0D0D0D"/>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79" name="Freeform 23"/>
            <p:cNvSpPr/>
            <p:nvPr/>
          </p:nvSpPr>
          <p:spPr bwMode="auto">
            <a:xfrm>
              <a:off x="5403933" y="4157108"/>
              <a:ext cx="197427" cy="287556"/>
            </a:xfrm>
            <a:custGeom>
              <a:avLst/>
              <a:gdLst>
                <a:gd name="T0" fmla="*/ 21 w 24"/>
                <a:gd name="T1" fmla="*/ 1 h 35"/>
                <a:gd name="T2" fmla="*/ 17 w 24"/>
                <a:gd name="T3" fmla="*/ 3 h 35"/>
                <a:gd name="T4" fmla="*/ 1 w 24"/>
                <a:gd name="T5" fmla="*/ 30 h 35"/>
                <a:gd name="T6" fmla="*/ 2 w 24"/>
                <a:gd name="T7" fmla="*/ 34 h 35"/>
                <a:gd name="T8" fmla="*/ 4 w 24"/>
                <a:gd name="T9" fmla="*/ 35 h 35"/>
                <a:gd name="T10" fmla="*/ 7 w 24"/>
                <a:gd name="T11" fmla="*/ 33 h 35"/>
                <a:gd name="T12" fmla="*/ 23 w 24"/>
                <a:gd name="T13" fmla="*/ 6 h 35"/>
                <a:gd name="T14" fmla="*/ 21 w 24"/>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21" y="1"/>
                  </a:moveTo>
                  <a:cubicBezTo>
                    <a:pt x="20" y="0"/>
                    <a:pt x="18" y="1"/>
                    <a:pt x="17" y="3"/>
                  </a:cubicBezTo>
                  <a:cubicBezTo>
                    <a:pt x="1" y="30"/>
                    <a:pt x="1" y="30"/>
                    <a:pt x="1" y="30"/>
                  </a:cubicBezTo>
                  <a:cubicBezTo>
                    <a:pt x="0" y="31"/>
                    <a:pt x="1" y="33"/>
                    <a:pt x="2" y="34"/>
                  </a:cubicBezTo>
                  <a:cubicBezTo>
                    <a:pt x="3" y="35"/>
                    <a:pt x="3" y="35"/>
                    <a:pt x="4" y="35"/>
                  </a:cubicBezTo>
                  <a:cubicBezTo>
                    <a:pt x="5" y="35"/>
                    <a:pt x="6" y="34"/>
                    <a:pt x="7" y="33"/>
                  </a:cubicBezTo>
                  <a:cubicBezTo>
                    <a:pt x="23" y="6"/>
                    <a:pt x="23" y="6"/>
                    <a:pt x="23" y="6"/>
                  </a:cubicBezTo>
                  <a:cubicBezTo>
                    <a:pt x="24" y="4"/>
                    <a:pt x="23" y="2"/>
                    <a:pt x="21" y="1"/>
                  </a:cubicBezTo>
                  <a:close/>
                </a:path>
              </a:pathLst>
            </a:custGeom>
            <a:solidFill>
              <a:srgbClr val="FFFFFF">
                <a:lumMod val="85000"/>
              </a:srgbClr>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0" name="Freeform 24"/>
            <p:cNvSpPr/>
            <p:nvPr/>
          </p:nvSpPr>
          <p:spPr bwMode="auto">
            <a:xfrm>
              <a:off x="6590639" y="2112026"/>
              <a:ext cx="197427" cy="278972"/>
            </a:xfrm>
            <a:custGeom>
              <a:avLst/>
              <a:gdLst>
                <a:gd name="T0" fmla="*/ 2 w 24"/>
                <a:gd name="T1" fmla="*/ 34 h 34"/>
                <a:gd name="T2" fmla="*/ 4 w 24"/>
                <a:gd name="T3" fmla="*/ 34 h 34"/>
                <a:gd name="T4" fmla="*/ 7 w 24"/>
                <a:gd name="T5" fmla="*/ 32 h 34"/>
                <a:gd name="T6" fmla="*/ 23 w 24"/>
                <a:gd name="T7" fmla="*/ 5 h 34"/>
                <a:gd name="T8" fmla="*/ 22 w 24"/>
                <a:gd name="T9" fmla="*/ 1 h 34"/>
                <a:gd name="T10" fmla="*/ 17 w 24"/>
                <a:gd name="T11" fmla="*/ 2 h 34"/>
                <a:gd name="T12" fmla="*/ 1 w 24"/>
                <a:gd name="T13" fmla="*/ 29 h 34"/>
                <a:gd name="T14" fmla="*/ 2 w 24"/>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2" y="34"/>
                  </a:moveTo>
                  <a:cubicBezTo>
                    <a:pt x="3" y="34"/>
                    <a:pt x="4" y="34"/>
                    <a:pt x="4" y="34"/>
                  </a:cubicBezTo>
                  <a:cubicBezTo>
                    <a:pt x="5" y="34"/>
                    <a:pt x="7" y="34"/>
                    <a:pt x="7" y="32"/>
                  </a:cubicBezTo>
                  <a:cubicBezTo>
                    <a:pt x="23" y="5"/>
                    <a:pt x="23" y="5"/>
                    <a:pt x="23" y="5"/>
                  </a:cubicBezTo>
                  <a:cubicBezTo>
                    <a:pt x="24" y="4"/>
                    <a:pt x="23" y="2"/>
                    <a:pt x="22" y="1"/>
                  </a:cubicBezTo>
                  <a:cubicBezTo>
                    <a:pt x="20" y="0"/>
                    <a:pt x="18" y="0"/>
                    <a:pt x="17" y="2"/>
                  </a:cubicBezTo>
                  <a:cubicBezTo>
                    <a:pt x="1" y="29"/>
                    <a:pt x="1" y="29"/>
                    <a:pt x="1" y="29"/>
                  </a:cubicBezTo>
                  <a:cubicBezTo>
                    <a:pt x="0" y="31"/>
                    <a:pt x="1" y="33"/>
                    <a:pt x="2" y="34"/>
                  </a:cubicBezTo>
                  <a:close/>
                </a:path>
              </a:pathLst>
            </a:custGeom>
            <a:solidFill>
              <a:srgbClr val="0D0D0D"/>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1" name="Freeform 25"/>
            <p:cNvSpPr/>
            <p:nvPr/>
          </p:nvSpPr>
          <p:spPr bwMode="auto">
            <a:xfrm>
              <a:off x="4918951" y="3770839"/>
              <a:ext cx="287556" cy="188843"/>
            </a:xfrm>
            <a:custGeom>
              <a:avLst/>
              <a:gdLst>
                <a:gd name="T0" fmla="*/ 30 w 35"/>
                <a:gd name="T1" fmla="*/ 1 h 23"/>
                <a:gd name="T2" fmla="*/ 3 w 35"/>
                <a:gd name="T3" fmla="*/ 17 h 23"/>
                <a:gd name="T4" fmla="*/ 1 w 35"/>
                <a:gd name="T5" fmla="*/ 22 h 23"/>
                <a:gd name="T6" fmla="*/ 4 w 35"/>
                <a:gd name="T7" fmla="*/ 23 h 23"/>
                <a:gd name="T8" fmla="*/ 6 w 35"/>
                <a:gd name="T9" fmla="*/ 23 h 23"/>
                <a:gd name="T10" fmla="*/ 33 w 35"/>
                <a:gd name="T11" fmla="*/ 7 h 23"/>
                <a:gd name="T12" fmla="*/ 35 w 35"/>
                <a:gd name="T13" fmla="*/ 3 h 23"/>
                <a:gd name="T14" fmla="*/ 30 w 35"/>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0" y="1"/>
                  </a:moveTo>
                  <a:cubicBezTo>
                    <a:pt x="3" y="17"/>
                    <a:pt x="3" y="17"/>
                    <a:pt x="3" y="17"/>
                  </a:cubicBezTo>
                  <a:cubicBezTo>
                    <a:pt x="1" y="18"/>
                    <a:pt x="0" y="20"/>
                    <a:pt x="1" y="22"/>
                  </a:cubicBezTo>
                  <a:cubicBezTo>
                    <a:pt x="2" y="23"/>
                    <a:pt x="3" y="23"/>
                    <a:pt x="4" y="23"/>
                  </a:cubicBezTo>
                  <a:cubicBezTo>
                    <a:pt x="5" y="23"/>
                    <a:pt x="6" y="23"/>
                    <a:pt x="6" y="23"/>
                  </a:cubicBezTo>
                  <a:cubicBezTo>
                    <a:pt x="33" y="7"/>
                    <a:pt x="33" y="7"/>
                    <a:pt x="33" y="7"/>
                  </a:cubicBezTo>
                  <a:cubicBezTo>
                    <a:pt x="35" y="6"/>
                    <a:pt x="35" y="4"/>
                    <a:pt x="35" y="3"/>
                  </a:cubicBezTo>
                  <a:cubicBezTo>
                    <a:pt x="34" y="1"/>
                    <a:pt x="31" y="0"/>
                    <a:pt x="30" y="1"/>
                  </a:cubicBezTo>
                  <a:close/>
                </a:path>
              </a:pathLst>
            </a:custGeom>
            <a:solidFill>
              <a:srgbClr val="FFFFFF">
                <a:lumMod val="85000"/>
              </a:srgbClr>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2" name="Freeform 26"/>
            <p:cNvSpPr/>
            <p:nvPr/>
          </p:nvSpPr>
          <p:spPr bwMode="auto">
            <a:xfrm>
              <a:off x="6976908" y="2588425"/>
              <a:ext cx="287556" cy="188843"/>
            </a:xfrm>
            <a:custGeom>
              <a:avLst/>
              <a:gdLst>
                <a:gd name="T0" fmla="*/ 4 w 35"/>
                <a:gd name="T1" fmla="*/ 23 h 23"/>
                <a:gd name="T2" fmla="*/ 6 w 35"/>
                <a:gd name="T3" fmla="*/ 23 h 23"/>
                <a:gd name="T4" fmla="*/ 33 w 35"/>
                <a:gd name="T5" fmla="*/ 7 h 23"/>
                <a:gd name="T6" fmla="*/ 34 w 35"/>
                <a:gd name="T7" fmla="*/ 2 h 23"/>
                <a:gd name="T8" fmla="*/ 30 w 35"/>
                <a:gd name="T9" fmla="*/ 1 h 23"/>
                <a:gd name="T10" fmla="*/ 2 w 35"/>
                <a:gd name="T11" fmla="*/ 17 h 23"/>
                <a:gd name="T12" fmla="*/ 1 w 35"/>
                <a:gd name="T13" fmla="*/ 21 h 23"/>
                <a:gd name="T14" fmla="*/ 4 w 3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4" y="23"/>
                  </a:moveTo>
                  <a:cubicBezTo>
                    <a:pt x="5" y="23"/>
                    <a:pt x="5" y="23"/>
                    <a:pt x="6" y="23"/>
                  </a:cubicBezTo>
                  <a:cubicBezTo>
                    <a:pt x="33" y="7"/>
                    <a:pt x="33" y="7"/>
                    <a:pt x="33" y="7"/>
                  </a:cubicBezTo>
                  <a:cubicBezTo>
                    <a:pt x="35" y="6"/>
                    <a:pt x="35" y="4"/>
                    <a:pt x="34" y="2"/>
                  </a:cubicBezTo>
                  <a:cubicBezTo>
                    <a:pt x="33" y="1"/>
                    <a:pt x="31" y="0"/>
                    <a:pt x="30" y="1"/>
                  </a:cubicBezTo>
                  <a:cubicBezTo>
                    <a:pt x="2" y="17"/>
                    <a:pt x="2" y="17"/>
                    <a:pt x="2" y="17"/>
                  </a:cubicBezTo>
                  <a:cubicBezTo>
                    <a:pt x="1" y="18"/>
                    <a:pt x="0" y="20"/>
                    <a:pt x="1" y="21"/>
                  </a:cubicBezTo>
                  <a:cubicBezTo>
                    <a:pt x="2" y="23"/>
                    <a:pt x="3" y="23"/>
                    <a:pt x="4" y="23"/>
                  </a:cubicBezTo>
                  <a:close/>
                </a:path>
              </a:pathLst>
            </a:custGeom>
            <a:solidFill>
              <a:srgbClr val="0D0D0D"/>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3" name="Freeform 27"/>
            <p:cNvSpPr/>
            <p:nvPr/>
          </p:nvSpPr>
          <p:spPr bwMode="auto">
            <a:xfrm>
              <a:off x="4753713" y="3236500"/>
              <a:ext cx="313307" cy="57940"/>
            </a:xfrm>
            <a:custGeom>
              <a:avLst/>
              <a:gdLst>
                <a:gd name="T0" fmla="*/ 38 w 38"/>
                <a:gd name="T1" fmla="*/ 3 h 7"/>
                <a:gd name="T2" fmla="*/ 34 w 38"/>
                <a:gd name="T3" fmla="*/ 0 h 7"/>
                <a:gd name="T4" fmla="*/ 3 w 38"/>
                <a:gd name="T5" fmla="*/ 0 h 7"/>
                <a:gd name="T6" fmla="*/ 0 w 38"/>
                <a:gd name="T7" fmla="*/ 3 h 7"/>
                <a:gd name="T8" fmla="*/ 3 w 38"/>
                <a:gd name="T9" fmla="*/ 7 h 7"/>
                <a:gd name="T10" fmla="*/ 34 w 38"/>
                <a:gd name="T11" fmla="*/ 7 h 7"/>
                <a:gd name="T12" fmla="*/ 38 w 3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8" y="3"/>
                  </a:moveTo>
                  <a:cubicBezTo>
                    <a:pt x="38" y="1"/>
                    <a:pt x="36" y="0"/>
                    <a:pt x="34" y="0"/>
                  </a:cubicBezTo>
                  <a:cubicBezTo>
                    <a:pt x="3" y="0"/>
                    <a:pt x="3" y="0"/>
                    <a:pt x="3" y="0"/>
                  </a:cubicBezTo>
                  <a:cubicBezTo>
                    <a:pt x="1" y="0"/>
                    <a:pt x="0" y="1"/>
                    <a:pt x="0" y="3"/>
                  </a:cubicBezTo>
                  <a:cubicBezTo>
                    <a:pt x="0" y="5"/>
                    <a:pt x="1" y="7"/>
                    <a:pt x="3" y="7"/>
                  </a:cubicBezTo>
                  <a:cubicBezTo>
                    <a:pt x="34" y="7"/>
                    <a:pt x="34" y="7"/>
                    <a:pt x="34" y="7"/>
                  </a:cubicBezTo>
                  <a:cubicBezTo>
                    <a:pt x="36" y="7"/>
                    <a:pt x="38" y="5"/>
                    <a:pt x="38" y="3"/>
                  </a:cubicBezTo>
                  <a:close/>
                </a:path>
              </a:pathLst>
            </a:custGeom>
            <a:solidFill>
              <a:srgbClr val="0D0D0D"/>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4" name="Freeform 28"/>
            <p:cNvSpPr/>
            <p:nvPr/>
          </p:nvSpPr>
          <p:spPr bwMode="auto">
            <a:xfrm>
              <a:off x="7124978" y="3236500"/>
              <a:ext cx="313307" cy="57940"/>
            </a:xfrm>
            <a:custGeom>
              <a:avLst/>
              <a:gdLst>
                <a:gd name="T0" fmla="*/ 35 w 38"/>
                <a:gd name="T1" fmla="*/ 0 h 7"/>
                <a:gd name="T2" fmla="*/ 4 w 38"/>
                <a:gd name="T3" fmla="*/ 0 h 7"/>
                <a:gd name="T4" fmla="*/ 0 w 38"/>
                <a:gd name="T5" fmla="*/ 3 h 7"/>
                <a:gd name="T6" fmla="*/ 4 w 38"/>
                <a:gd name="T7" fmla="*/ 7 h 7"/>
                <a:gd name="T8" fmla="*/ 35 w 38"/>
                <a:gd name="T9" fmla="*/ 7 h 7"/>
                <a:gd name="T10" fmla="*/ 38 w 38"/>
                <a:gd name="T11" fmla="*/ 3 h 7"/>
                <a:gd name="T12" fmla="*/ 35 w 3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8" h="7">
                  <a:moveTo>
                    <a:pt x="35" y="0"/>
                  </a:moveTo>
                  <a:cubicBezTo>
                    <a:pt x="4" y="0"/>
                    <a:pt x="4" y="0"/>
                    <a:pt x="4" y="0"/>
                  </a:cubicBezTo>
                  <a:cubicBezTo>
                    <a:pt x="2" y="0"/>
                    <a:pt x="0" y="1"/>
                    <a:pt x="0" y="3"/>
                  </a:cubicBezTo>
                  <a:cubicBezTo>
                    <a:pt x="0" y="5"/>
                    <a:pt x="2" y="7"/>
                    <a:pt x="4" y="7"/>
                  </a:cubicBezTo>
                  <a:cubicBezTo>
                    <a:pt x="35" y="7"/>
                    <a:pt x="35" y="7"/>
                    <a:pt x="35" y="7"/>
                  </a:cubicBezTo>
                  <a:cubicBezTo>
                    <a:pt x="37" y="7"/>
                    <a:pt x="38" y="5"/>
                    <a:pt x="38" y="3"/>
                  </a:cubicBezTo>
                  <a:cubicBezTo>
                    <a:pt x="38" y="1"/>
                    <a:pt x="37" y="0"/>
                    <a:pt x="35" y="0"/>
                  </a:cubicBezTo>
                  <a:close/>
                </a:path>
              </a:pathLst>
            </a:custGeom>
            <a:solidFill>
              <a:srgbClr val="0D0D0D"/>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5" name="Freeform 29"/>
            <p:cNvSpPr/>
            <p:nvPr/>
          </p:nvSpPr>
          <p:spPr bwMode="auto">
            <a:xfrm>
              <a:off x="4918951" y="2588425"/>
              <a:ext cx="287556" cy="188843"/>
            </a:xfrm>
            <a:custGeom>
              <a:avLst/>
              <a:gdLst>
                <a:gd name="T0" fmla="*/ 33 w 35"/>
                <a:gd name="T1" fmla="*/ 17 h 23"/>
                <a:gd name="T2" fmla="*/ 6 w 35"/>
                <a:gd name="T3" fmla="*/ 1 h 23"/>
                <a:gd name="T4" fmla="*/ 1 w 35"/>
                <a:gd name="T5" fmla="*/ 2 h 23"/>
                <a:gd name="T6" fmla="*/ 3 w 35"/>
                <a:gd name="T7" fmla="*/ 7 h 23"/>
                <a:gd name="T8" fmla="*/ 30 w 35"/>
                <a:gd name="T9" fmla="*/ 23 h 23"/>
                <a:gd name="T10" fmla="*/ 32 w 35"/>
                <a:gd name="T11" fmla="*/ 23 h 23"/>
                <a:gd name="T12" fmla="*/ 35 w 35"/>
                <a:gd name="T13" fmla="*/ 21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5" y="0"/>
                    <a:pt x="2" y="1"/>
                    <a:pt x="1" y="2"/>
                  </a:cubicBezTo>
                  <a:cubicBezTo>
                    <a:pt x="0" y="4"/>
                    <a:pt x="1" y="6"/>
                    <a:pt x="3" y="7"/>
                  </a:cubicBezTo>
                  <a:cubicBezTo>
                    <a:pt x="30" y="23"/>
                    <a:pt x="30" y="23"/>
                    <a:pt x="30" y="23"/>
                  </a:cubicBezTo>
                  <a:cubicBezTo>
                    <a:pt x="30" y="23"/>
                    <a:pt x="31" y="23"/>
                    <a:pt x="32" y="23"/>
                  </a:cubicBezTo>
                  <a:cubicBezTo>
                    <a:pt x="33" y="23"/>
                    <a:pt x="34" y="23"/>
                    <a:pt x="35" y="21"/>
                  </a:cubicBezTo>
                  <a:cubicBezTo>
                    <a:pt x="35" y="20"/>
                    <a:pt x="35" y="18"/>
                    <a:pt x="33" y="17"/>
                  </a:cubicBezTo>
                  <a:close/>
                </a:path>
              </a:pathLst>
            </a:custGeom>
            <a:solidFill>
              <a:srgbClr val="0D0D0D"/>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6" name="Freeform 30"/>
            <p:cNvSpPr/>
            <p:nvPr/>
          </p:nvSpPr>
          <p:spPr bwMode="auto">
            <a:xfrm>
              <a:off x="6976908" y="3770839"/>
              <a:ext cx="287556" cy="188843"/>
            </a:xfrm>
            <a:custGeom>
              <a:avLst/>
              <a:gdLst>
                <a:gd name="T0" fmla="*/ 33 w 35"/>
                <a:gd name="T1" fmla="*/ 17 h 23"/>
                <a:gd name="T2" fmla="*/ 6 w 35"/>
                <a:gd name="T3" fmla="*/ 1 h 23"/>
                <a:gd name="T4" fmla="*/ 1 w 35"/>
                <a:gd name="T5" fmla="*/ 3 h 23"/>
                <a:gd name="T6" fmla="*/ 2 w 35"/>
                <a:gd name="T7" fmla="*/ 7 h 23"/>
                <a:gd name="T8" fmla="*/ 30 w 35"/>
                <a:gd name="T9" fmla="*/ 23 h 23"/>
                <a:gd name="T10" fmla="*/ 31 w 35"/>
                <a:gd name="T11" fmla="*/ 23 h 23"/>
                <a:gd name="T12" fmla="*/ 34 w 35"/>
                <a:gd name="T13" fmla="*/ 22 h 23"/>
                <a:gd name="T14" fmla="*/ 33 w 35"/>
                <a:gd name="T15" fmla="*/ 1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3">
                  <a:moveTo>
                    <a:pt x="33" y="17"/>
                  </a:moveTo>
                  <a:cubicBezTo>
                    <a:pt x="6" y="1"/>
                    <a:pt x="6" y="1"/>
                    <a:pt x="6" y="1"/>
                  </a:cubicBezTo>
                  <a:cubicBezTo>
                    <a:pt x="4" y="0"/>
                    <a:pt x="2" y="1"/>
                    <a:pt x="1" y="3"/>
                  </a:cubicBezTo>
                  <a:cubicBezTo>
                    <a:pt x="0" y="4"/>
                    <a:pt x="1" y="6"/>
                    <a:pt x="2" y="7"/>
                  </a:cubicBezTo>
                  <a:cubicBezTo>
                    <a:pt x="30" y="23"/>
                    <a:pt x="30" y="23"/>
                    <a:pt x="30" y="23"/>
                  </a:cubicBezTo>
                  <a:cubicBezTo>
                    <a:pt x="30" y="23"/>
                    <a:pt x="31" y="23"/>
                    <a:pt x="31" y="23"/>
                  </a:cubicBezTo>
                  <a:cubicBezTo>
                    <a:pt x="32" y="23"/>
                    <a:pt x="34" y="23"/>
                    <a:pt x="34" y="22"/>
                  </a:cubicBezTo>
                  <a:cubicBezTo>
                    <a:pt x="35" y="20"/>
                    <a:pt x="35" y="18"/>
                    <a:pt x="33" y="17"/>
                  </a:cubicBezTo>
                  <a:close/>
                </a:path>
              </a:pathLst>
            </a:custGeom>
            <a:solidFill>
              <a:srgbClr val="0D0D0D"/>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7" name="Freeform 31"/>
            <p:cNvSpPr/>
            <p:nvPr/>
          </p:nvSpPr>
          <p:spPr bwMode="auto">
            <a:xfrm>
              <a:off x="5403933" y="2112026"/>
              <a:ext cx="197427" cy="278972"/>
            </a:xfrm>
            <a:custGeom>
              <a:avLst/>
              <a:gdLst>
                <a:gd name="T0" fmla="*/ 7 w 24"/>
                <a:gd name="T1" fmla="*/ 2 h 34"/>
                <a:gd name="T2" fmla="*/ 2 w 24"/>
                <a:gd name="T3" fmla="*/ 1 h 34"/>
                <a:gd name="T4" fmla="*/ 1 w 24"/>
                <a:gd name="T5" fmla="*/ 5 h 34"/>
                <a:gd name="T6" fmla="*/ 17 w 24"/>
                <a:gd name="T7" fmla="*/ 32 h 34"/>
                <a:gd name="T8" fmla="*/ 20 w 24"/>
                <a:gd name="T9" fmla="*/ 34 h 34"/>
                <a:gd name="T10" fmla="*/ 21 w 24"/>
                <a:gd name="T11" fmla="*/ 34 h 34"/>
                <a:gd name="T12" fmla="*/ 23 w 24"/>
                <a:gd name="T13" fmla="*/ 29 h 34"/>
                <a:gd name="T14" fmla="*/ 7 w 24"/>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4">
                  <a:moveTo>
                    <a:pt x="7" y="2"/>
                  </a:moveTo>
                  <a:cubicBezTo>
                    <a:pt x="6" y="0"/>
                    <a:pt x="4" y="0"/>
                    <a:pt x="2" y="1"/>
                  </a:cubicBezTo>
                  <a:cubicBezTo>
                    <a:pt x="1" y="2"/>
                    <a:pt x="0" y="4"/>
                    <a:pt x="1" y="5"/>
                  </a:cubicBezTo>
                  <a:cubicBezTo>
                    <a:pt x="17" y="32"/>
                    <a:pt x="17" y="32"/>
                    <a:pt x="17" y="32"/>
                  </a:cubicBezTo>
                  <a:cubicBezTo>
                    <a:pt x="17" y="34"/>
                    <a:pt x="18" y="34"/>
                    <a:pt x="20" y="34"/>
                  </a:cubicBezTo>
                  <a:cubicBezTo>
                    <a:pt x="20" y="34"/>
                    <a:pt x="21" y="34"/>
                    <a:pt x="21" y="34"/>
                  </a:cubicBezTo>
                  <a:cubicBezTo>
                    <a:pt x="23" y="33"/>
                    <a:pt x="24" y="31"/>
                    <a:pt x="23" y="29"/>
                  </a:cubicBezTo>
                  <a:lnTo>
                    <a:pt x="7" y="2"/>
                  </a:lnTo>
                  <a:close/>
                </a:path>
              </a:pathLst>
            </a:custGeom>
            <a:solidFill>
              <a:srgbClr val="0D0D0D"/>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8" name="Freeform 32"/>
            <p:cNvSpPr/>
            <p:nvPr/>
          </p:nvSpPr>
          <p:spPr bwMode="auto">
            <a:xfrm>
              <a:off x="6590639" y="4157108"/>
              <a:ext cx="197427" cy="287556"/>
            </a:xfrm>
            <a:custGeom>
              <a:avLst/>
              <a:gdLst>
                <a:gd name="T0" fmla="*/ 7 w 24"/>
                <a:gd name="T1" fmla="*/ 3 h 35"/>
                <a:gd name="T2" fmla="*/ 2 w 24"/>
                <a:gd name="T3" fmla="*/ 1 h 35"/>
                <a:gd name="T4" fmla="*/ 1 w 24"/>
                <a:gd name="T5" fmla="*/ 6 h 35"/>
                <a:gd name="T6" fmla="*/ 17 w 24"/>
                <a:gd name="T7" fmla="*/ 33 h 35"/>
                <a:gd name="T8" fmla="*/ 20 w 24"/>
                <a:gd name="T9" fmla="*/ 35 h 35"/>
                <a:gd name="T10" fmla="*/ 22 w 24"/>
                <a:gd name="T11" fmla="*/ 34 h 35"/>
                <a:gd name="T12" fmla="*/ 23 w 24"/>
                <a:gd name="T13" fmla="*/ 30 h 35"/>
                <a:gd name="T14" fmla="*/ 7 w 24"/>
                <a:gd name="T15" fmla="*/ 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5">
                  <a:moveTo>
                    <a:pt x="7" y="3"/>
                  </a:moveTo>
                  <a:cubicBezTo>
                    <a:pt x="6" y="1"/>
                    <a:pt x="4" y="0"/>
                    <a:pt x="2" y="1"/>
                  </a:cubicBezTo>
                  <a:cubicBezTo>
                    <a:pt x="1" y="2"/>
                    <a:pt x="0" y="4"/>
                    <a:pt x="1" y="6"/>
                  </a:cubicBezTo>
                  <a:cubicBezTo>
                    <a:pt x="17" y="33"/>
                    <a:pt x="17" y="33"/>
                    <a:pt x="17" y="33"/>
                  </a:cubicBezTo>
                  <a:cubicBezTo>
                    <a:pt x="17" y="34"/>
                    <a:pt x="19" y="35"/>
                    <a:pt x="20" y="35"/>
                  </a:cubicBezTo>
                  <a:cubicBezTo>
                    <a:pt x="20" y="35"/>
                    <a:pt x="21" y="35"/>
                    <a:pt x="22" y="34"/>
                  </a:cubicBezTo>
                  <a:cubicBezTo>
                    <a:pt x="23" y="33"/>
                    <a:pt x="24" y="31"/>
                    <a:pt x="23" y="30"/>
                  </a:cubicBezTo>
                  <a:lnTo>
                    <a:pt x="7" y="3"/>
                  </a:lnTo>
                  <a:close/>
                </a:path>
              </a:pathLst>
            </a:custGeom>
            <a:solidFill>
              <a:srgbClr val="0D0D0D"/>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89" name="Freeform 33"/>
            <p:cNvSpPr/>
            <p:nvPr/>
          </p:nvSpPr>
          <p:spPr bwMode="auto">
            <a:xfrm>
              <a:off x="6071321" y="1921038"/>
              <a:ext cx="49357" cy="313307"/>
            </a:xfrm>
            <a:custGeom>
              <a:avLst/>
              <a:gdLst>
                <a:gd name="T0" fmla="*/ 3 w 6"/>
                <a:gd name="T1" fmla="*/ 38 h 38"/>
                <a:gd name="T2" fmla="*/ 6 w 6"/>
                <a:gd name="T3" fmla="*/ 35 h 38"/>
                <a:gd name="T4" fmla="*/ 6 w 6"/>
                <a:gd name="T5" fmla="*/ 3 h 38"/>
                <a:gd name="T6" fmla="*/ 3 w 6"/>
                <a:gd name="T7" fmla="*/ 0 h 38"/>
                <a:gd name="T8" fmla="*/ 0 w 6"/>
                <a:gd name="T9" fmla="*/ 3 h 38"/>
                <a:gd name="T10" fmla="*/ 0 w 6"/>
                <a:gd name="T11" fmla="*/ 35 h 38"/>
                <a:gd name="T12" fmla="*/ 3 w 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6" h="38">
                  <a:moveTo>
                    <a:pt x="3" y="38"/>
                  </a:moveTo>
                  <a:cubicBezTo>
                    <a:pt x="5" y="38"/>
                    <a:pt x="6" y="37"/>
                    <a:pt x="6" y="35"/>
                  </a:cubicBezTo>
                  <a:cubicBezTo>
                    <a:pt x="6" y="3"/>
                    <a:pt x="6" y="3"/>
                    <a:pt x="6" y="3"/>
                  </a:cubicBezTo>
                  <a:cubicBezTo>
                    <a:pt x="6" y="1"/>
                    <a:pt x="5" y="0"/>
                    <a:pt x="3" y="0"/>
                  </a:cubicBezTo>
                  <a:cubicBezTo>
                    <a:pt x="1" y="0"/>
                    <a:pt x="0" y="1"/>
                    <a:pt x="0" y="3"/>
                  </a:cubicBezTo>
                  <a:cubicBezTo>
                    <a:pt x="0" y="35"/>
                    <a:pt x="0" y="35"/>
                    <a:pt x="0" y="35"/>
                  </a:cubicBezTo>
                  <a:cubicBezTo>
                    <a:pt x="0" y="37"/>
                    <a:pt x="1" y="38"/>
                    <a:pt x="3" y="38"/>
                  </a:cubicBezTo>
                  <a:close/>
                </a:path>
              </a:pathLst>
            </a:custGeom>
            <a:solidFill>
              <a:srgbClr val="FFFFFF">
                <a:lumMod val="85000"/>
              </a:srgbClr>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90" name="Freeform 34"/>
            <p:cNvSpPr/>
            <p:nvPr/>
          </p:nvSpPr>
          <p:spPr bwMode="auto">
            <a:xfrm>
              <a:off x="6071321" y="4290157"/>
              <a:ext cx="49357" cy="319745"/>
            </a:xfrm>
            <a:custGeom>
              <a:avLst/>
              <a:gdLst>
                <a:gd name="T0" fmla="*/ 3 w 6"/>
                <a:gd name="T1" fmla="*/ 0 h 39"/>
                <a:gd name="T2" fmla="*/ 0 w 6"/>
                <a:gd name="T3" fmla="*/ 4 h 39"/>
                <a:gd name="T4" fmla="*/ 0 w 6"/>
                <a:gd name="T5" fmla="*/ 35 h 39"/>
                <a:gd name="T6" fmla="*/ 3 w 6"/>
                <a:gd name="T7" fmla="*/ 39 h 39"/>
                <a:gd name="T8" fmla="*/ 6 w 6"/>
                <a:gd name="T9" fmla="*/ 35 h 39"/>
                <a:gd name="T10" fmla="*/ 6 w 6"/>
                <a:gd name="T11" fmla="*/ 4 h 39"/>
                <a:gd name="T12" fmla="*/ 3 w 6"/>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6" h="39">
                  <a:moveTo>
                    <a:pt x="3" y="0"/>
                  </a:moveTo>
                  <a:cubicBezTo>
                    <a:pt x="1" y="0"/>
                    <a:pt x="0" y="2"/>
                    <a:pt x="0" y="4"/>
                  </a:cubicBezTo>
                  <a:cubicBezTo>
                    <a:pt x="0" y="35"/>
                    <a:pt x="0" y="35"/>
                    <a:pt x="0" y="35"/>
                  </a:cubicBezTo>
                  <a:cubicBezTo>
                    <a:pt x="0" y="37"/>
                    <a:pt x="1" y="39"/>
                    <a:pt x="3" y="39"/>
                  </a:cubicBezTo>
                  <a:cubicBezTo>
                    <a:pt x="5" y="39"/>
                    <a:pt x="6" y="37"/>
                    <a:pt x="6" y="35"/>
                  </a:cubicBezTo>
                  <a:cubicBezTo>
                    <a:pt x="6" y="4"/>
                    <a:pt x="6" y="4"/>
                    <a:pt x="6" y="4"/>
                  </a:cubicBezTo>
                  <a:cubicBezTo>
                    <a:pt x="6" y="2"/>
                    <a:pt x="5" y="0"/>
                    <a:pt x="3" y="0"/>
                  </a:cubicBezTo>
                  <a:close/>
                </a:path>
              </a:pathLst>
            </a:custGeom>
            <a:solidFill>
              <a:srgbClr val="FFFFFF">
                <a:lumMod val="85000"/>
              </a:srgbClr>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sp>
          <p:nvSpPr>
            <p:cNvPr id="91" name="Freeform 35"/>
            <p:cNvSpPr>
              <a:spLocks noEditPoints="1"/>
            </p:cNvSpPr>
            <p:nvPr/>
          </p:nvSpPr>
          <p:spPr bwMode="auto">
            <a:xfrm>
              <a:off x="5955440" y="2562674"/>
              <a:ext cx="1062241" cy="1643791"/>
            </a:xfrm>
            <a:custGeom>
              <a:avLst/>
              <a:gdLst>
                <a:gd name="T0" fmla="*/ 31 w 129"/>
                <a:gd name="T1" fmla="*/ 97 h 200"/>
                <a:gd name="T2" fmla="*/ 34 w 129"/>
                <a:gd name="T3" fmla="*/ 87 h 200"/>
                <a:gd name="T4" fmla="*/ 22 w 129"/>
                <a:gd name="T5" fmla="*/ 71 h 200"/>
                <a:gd name="T6" fmla="*/ 22 w 129"/>
                <a:gd name="T7" fmla="*/ 5 h 200"/>
                <a:gd name="T8" fmla="*/ 17 w 129"/>
                <a:gd name="T9" fmla="*/ 0 h 200"/>
                <a:gd name="T10" fmla="*/ 12 w 129"/>
                <a:gd name="T11" fmla="*/ 5 h 200"/>
                <a:gd name="T12" fmla="*/ 12 w 129"/>
                <a:gd name="T13" fmla="*/ 71 h 200"/>
                <a:gd name="T14" fmla="*/ 0 w 129"/>
                <a:gd name="T15" fmla="*/ 87 h 200"/>
                <a:gd name="T16" fmla="*/ 17 w 129"/>
                <a:gd name="T17" fmla="*/ 104 h 200"/>
                <a:gd name="T18" fmla="*/ 26 w 129"/>
                <a:gd name="T19" fmla="*/ 102 h 200"/>
                <a:gd name="T20" fmla="*/ 122 w 129"/>
                <a:gd name="T21" fmla="*/ 199 h 200"/>
                <a:gd name="T22" fmla="*/ 125 w 129"/>
                <a:gd name="T23" fmla="*/ 200 h 200"/>
                <a:gd name="T24" fmla="*/ 127 w 129"/>
                <a:gd name="T25" fmla="*/ 199 h 200"/>
                <a:gd name="T26" fmla="*/ 127 w 129"/>
                <a:gd name="T27" fmla="*/ 194 h 200"/>
                <a:gd name="T28" fmla="*/ 31 w 129"/>
                <a:gd name="T29" fmla="*/ 97 h 200"/>
                <a:gd name="T30" fmla="*/ 7 w 129"/>
                <a:gd name="T31" fmla="*/ 87 h 200"/>
                <a:gd name="T32" fmla="*/ 17 w 129"/>
                <a:gd name="T33" fmla="*/ 77 h 200"/>
                <a:gd name="T34" fmla="*/ 17 w 129"/>
                <a:gd name="T35" fmla="*/ 77 h 200"/>
                <a:gd name="T36" fmla="*/ 17 w 129"/>
                <a:gd name="T37" fmla="*/ 77 h 200"/>
                <a:gd name="T38" fmla="*/ 27 w 129"/>
                <a:gd name="T39" fmla="*/ 87 h 200"/>
                <a:gd name="T40" fmla="*/ 17 w 129"/>
                <a:gd name="T41" fmla="*/ 97 h 200"/>
                <a:gd name="T42" fmla="*/ 7 w 129"/>
                <a:gd name="T43" fmla="*/ 8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200">
                  <a:moveTo>
                    <a:pt x="31" y="97"/>
                  </a:moveTo>
                  <a:cubicBezTo>
                    <a:pt x="33" y="95"/>
                    <a:pt x="34" y="91"/>
                    <a:pt x="34" y="87"/>
                  </a:cubicBezTo>
                  <a:cubicBezTo>
                    <a:pt x="34" y="79"/>
                    <a:pt x="29" y="73"/>
                    <a:pt x="22" y="71"/>
                  </a:cubicBezTo>
                  <a:cubicBezTo>
                    <a:pt x="22" y="5"/>
                    <a:pt x="22" y="5"/>
                    <a:pt x="22" y="5"/>
                  </a:cubicBezTo>
                  <a:cubicBezTo>
                    <a:pt x="22" y="3"/>
                    <a:pt x="20" y="0"/>
                    <a:pt x="17" y="0"/>
                  </a:cubicBezTo>
                  <a:cubicBezTo>
                    <a:pt x="14" y="0"/>
                    <a:pt x="12" y="3"/>
                    <a:pt x="12" y="5"/>
                  </a:cubicBezTo>
                  <a:cubicBezTo>
                    <a:pt x="12" y="71"/>
                    <a:pt x="12" y="71"/>
                    <a:pt x="12" y="71"/>
                  </a:cubicBezTo>
                  <a:cubicBezTo>
                    <a:pt x="5" y="73"/>
                    <a:pt x="0" y="79"/>
                    <a:pt x="0" y="87"/>
                  </a:cubicBezTo>
                  <a:cubicBezTo>
                    <a:pt x="0" y="97"/>
                    <a:pt x="7" y="104"/>
                    <a:pt x="17" y="104"/>
                  </a:cubicBezTo>
                  <a:cubicBezTo>
                    <a:pt x="20" y="104"/>
                    <a:pt x="23" y="103"/>
                    <a:pt x="26" y="102"/>
                  </a:cubicBezTo>
                  <a:cubicBezTo>
                    <a:pt x="122" y="199"/>
                    <a:pt x="122" y="199"/>
                    <a:pt x="122" y="199"/>
                  </a:cubicBezTo>
                  <a:cubicBezTo>
                    <a:pt x="123" y="200"/>
                    <a:pt x="124" y="200"/>
                    <a:pt x="125" y="200"/>
                  </a:cubicBezTo>
                  <a:cubicBezTo>
                    <a:pt x="126" y="200"/>
                    <a:pt x="127" y="200"/>
                    <a:pt x="127" y="199"/>
                  </a:cubicBezTo>
                  <a:cubicBezTo>
                    <a:pt x="129" y="198"/>
                    <a:pt x="129" y="195"/>
                    <a:pt x="127" y="194"/>
                  </a:cubicBezTo>
                  <a:lnTo>
                    <a:pt x="31" y="97"/>
                  </a:lnTo>
                  <a:close/>
                  <a:moveTo>
                    <a:pt x="7" y="87"/>
                  </a:moveTo>
                  <a:cubicBezTo>
                    <a:pt x="7" y="81"/>
                    <a:pt x="11" y="77"/>
                    <a:pt x="17" y="77"/>
                  </a:cubicBezTo>
                  <a:cubicBezTo>
                    <a:pt x="17" y="77"/>
                    <a:pt x="17" y="77"/>
                    <a:pt x="17" y="77"/>
                  </a:cubicBezTo>
                  <a:cubicBezTo>
                    <a:pt x="17" y="77"/>
                    <a:pt x="17" y="77"/>
                    <a:pt x="17" y="77"/>
                  </a:cubicBezTo>
                  <a:cubicBezTo>
                    <a:pt x="23" y="77"/>
                    <a:pt x="27" y="81"/>
                    <a:pt x="27" y="87"/>
                  </a:cubicBezTo>
                  <a:cubicBezTo>
                    <a:pt x="27" y="93"/>
                    <a:pt x="23" y="97"/>
                    <a:pt x="17" y="97"/>
                  </a:cubicBezTo>
                  <a:cubicBezTo>
                    <a:pt x="11" y="97"/>
                    <a:pt x="7" y="93"/>
                    <a:pt x="7" y="87"/>
                  </a:cubicBezTo>
                  <a:close/>
                </a:path>
              </a:pathLst>
            </a:custGeom>
            <a:solidFill>
              <a:srgbClr val="0D0D0D"/>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1A1A1A"/>
                </a:solidFill>
                <a:effectLst/>
                <a:uLnTx/>
                <a:uFillTx/>
              </a:endParaRPr>
            </a:p>
          </p:txBody>
        </p:sp>
      </p:grpSp>
      <p:sp>
        <p:nvSpPr>
          <p:cNvPr id="92" name="Oval 91"/>
          <p:cNvSpPr/>
          <p:nvPr/>
        </p:nvSpPr>
        <p:spPr bwMode="auto">
          <a:xfrm>
            <a:off x="5994446" y="3268454"/>
            <a:ext cx="220460" cy="266575"/>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defTabSz="93218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93" name="Group 92"/>
          <p:cNvGrpSpPr/>
          <p:nvPr/>
        </p:nvGrpSpPr>
        <p:grpSpPr>
          <a:xfrm>
            <a:off x="821690" y="2078801"/>
            <a:ext cx="3678879" cy="1352462"/>
            <a:chOff x="-4875350" y="1942167"/>
            <a:chExt cx="10749467" cy="1352462"/>
          </a:xfrm>
        </p:grpSpPr>
        <p:cxnSp>
          <p:nvCxnSpPr>
            <p:cNvPr id="94" name="Straight Connector 93"/>
            <p:cNvCxnSpPr/>
            <p:nvPr/>
          </p:nvCxnSpPr>
          <p:spPr>
            <a:xfrm>
              <a:off x="4042633" y="2080856"/>
              <a:ext cx="1831484" cy="1213773"/>
            </a:xfrm>
            <a:prstGeom prst="bentConnector3">
              <a:avLst>
                <a:gd name="adj1" fmla="val 50000"/>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5" name="TextBox 94"/>
            <p:cNvSpPr txBox="1"/>
            <p:nvPr/>
          </p:nvSpPr>
          <p:spPr>
            <a:xfrm>
              <a:off x="-4875350" y="1942167"/>
              <a:ext cx="8793023" cy="276999"/>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a:ln>
                    <a:noFill/>
                  </a:ln>
                  <a:solidFill>
                    <a:srgbClr val="0078D4"/>
                  </a:solidFill>
                  <a:effectLst/>
                  <a:uLnTx/>
                  <a:uFillTx/>
                </a:rPr>
                <a:t>Kickoff and introduction</a:t>
              </a:r>
              <a:endParaRPr kumimoji="0" lang="en-US" sz="1800" b="0" i="0" u="none" strike="noStrike" kern="0" cap="none" spc="0" normalizeH="0" baseline="0" noProof="0">
                <a:ln>
                  <a:noFill/>
                </a:ln>
                <a:solidFill>
                  <a:srgbClr val="0078D4"/>
                </a:solidFill>
                <a:effectLst/>
                <a:uLnTx/>
                <a:uFillTx/>
              </a:endParaRPr>
            </a:p>
          </p:txBody>
        </p:sp>
      </p:grpSp>
      <p:grpSp>
        <p:nvGrpSpPr>
          <p:cNvPr id="96" name="Group 95"/>
          <p:cNvGrpSpPr/>
          <p:nvPr/>
        </p:nvGrpSpPr>
        <p:grpSpPr>
          <a:xfrm>
            <a:off x="5349596" y="1144486"/>
            <a:ext cx="1646542" cy="649001"/>
            <a:chOff x="5349596" y="1225973"/>
            <a:chExt cx="1646542" cy="649001"/>
          </a:xfrm>
        </p:grpSpPr>
        <p:cxnSp>
          <p:nvCxnSpPr>
            <p:cNvPr id="97" name="Straight Connector 96"/>
            <p:cNvCxnSpPr/>
            <p:nvPr/>
          </p:nvCxnSpPr>
          <p:spPr>
            <a:xfrm>
              <a:off x="6096000" y="1597520"/>
              <a:ext cx="0" cy="277454"/>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98" name="TextBox 97"/>
            <p:cNvSpPr txBox="1"/>
            <p:nvPr/>
          </p:nvSpPr>
          <p:spPr>
            <a:xfrm>
              <a:off x="5349596" y="1225973"/>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defRPr kumimoji="0" b="0" i="0" u="none" strike="noStrike" kern="0" cap="none" spc="0" normalizeH="0" baseline="0">
                  <a:ln>
                    <a:noFill/>
                  </a:ln>
                  <a:solidFill>
                    <a:schemeClr val="bg1">
                      <a:lumMod val="65000"/>
                    </a:schemeClr>
                  </a:solidFill>
                  <a:effectLst/>
                  <a:uLnTx/>
                  <a:uFillTx/>
                </a:defRPr>
              </a:lvl1pPr>
            </a:lstStyle>
            <a:p>
              <a:pPr algn="ctr"/>
              <a:r>
                <a:rPr lang="en-US">
                  <a:solidFill>
                    <a:srgbClr val="0078D4"/>
                  </a:solidFill>
                </a:rPr>
                <a:t>Lunch</a:t>
              </a:r>
              <a:endParaRPr lang="en-US">
                <a:solidFill>
                  <a:srgbClr val="0078D4"/>
                </a:solidFill>
              </a:endParaRPr>
            </a:p>
          </p:txBody>
        </p:sp>
      </p:grpSp>
      <p:grpSp>
        <p:nvGrpSpPr>
          <p:cNvPr id="99" name="Group 98"/>
          <p:cNvGrpSpPr/>
          <p:nvPr/>
        </p:nvGrpSpPr>
        <p:grpSpPr>
          <a:xfrm>
            <a:off x="3118700" y="1284049"/>
            <a:ext cx="1859700" cy="1006607"/>
            <a:chOff x="3537831" y="1426719"/>
            <a:chExt cx="2120137" cy="1006607"/>
          </a:xfrm>
        </p:grpSpPr>
        <p:cxnSp>
          <p:nvCxnSpPr>
            <p:cNvPr id="100" name="Straight Connector 99"/>
            <p:cNvCxnSpPr>
              <a:stCxn id="101" idx="3"/>
            </p:cNvCxnSpPr>
            <p:nvPr/>
          </p:nvCxnSpPr>
          <p:spPr>
            <a:xfrm>
              <a:off x="5184373" y="1565219"/>
              <a:ext cx="473595" cy="868107"/>
            </a:xfrm>
            <a:prstGeom prst="bentConnector2">
              <a:avLst/>
            </a:prstGeom>
            <a:solidFill>
              <a:srgbClr val="FFFFFF"/>
            </a:solidFill>
            <a:ln w="57150" cap="rnd" cmpd="sng" algn="ctr">
              <a:solidFill>
                <a:schemeClr val="bg1">
                  <a:lumMod val="65000"/>
                </a:schemeClr>
              </a:solidFill>
              <a:prstDash val="sysDot"/>
              <a:headEnd type="none" w="med" len="med"/>
              <a:tailEnd type="none" w="med" len="med"/>
            </a:ln>
            <a:effectLst/>
          </p:spPr>
        </p:cxnSp>
        <p:sp>
          <p:nvSpPr>
            <p:cNvPr id="101" name="TextBox 100"/>
            <p:cNvSpPr txBox="1"/>
            <p:nvPr/>
          </p:nvSpPr>
          <p:spPr>
            <a:xfrm>
              <a:off x="3537831" y="1426719"/>
              <a:ext cx="1646542"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Your strategy</a:t>
              </a:r>
              <a:endParaRPr lang="en-US">
                <a:solidFill>
                  <a:srgbClr val="0078D4"/>
                </a:solidFill>
              </a:endParaRPr>
            </a:p>
          </p:txBody>
        </p:sp>
      </p:grpSp>
      <p:grpSp>
        <p:nvGrpSpPr>
          <p:cNvPr id="102" name="Group 101"/>
          <p:cNvGrpSpPr/>
          <p:nvPr/>
        </p:nvGrpSpPr>
        <p:grpSpPr>
          <a:xfrm>
            <a:off x="7438285" y="2281123"/>
            <a:ext cx="4401290" cy="276999"/>
            <a:chOff x="7438285" y="2281123"/>
            <a:chExt cx="4401290" cy="276999"/>
          </a:xfrm>
        </p:grpSpPr>
        <p:sp>
          <p:nvSpPr>
            <p:cNvPr id="103" name="TextBox 102"/>
            <p:cNvSpPr txBox="1"/>
            <p:nvPr/>
          </p:nvSpPr>
          <p:spPr>
            <a:xfrm>
              <a:off x="8385161" y="2281123"/>
              <a:ext cx="345441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Identity and access management</a:t>
              </a:r>
              <a:endParaRPr lang="en-US">
                <a:solidFill>
                  <a:srgbClr val="0078D4"/>
                </a:solidFill>
              </a:endParaRPr>
            </a:p>
          </p:txBody>
        </p:sp>
        <p:cxnSp>
          <p:nvCxnSpPr>
            <p:cNvPr id="104" name="Straight Connector 103"/>
            <p:cNvCxnSpPr/>
            <p:nvPr/>
          </p:nvCxnSpPr>
          <p:spPr>
            <a:xfrm>
              <a:off x="7438285" y="2407230"/>
              <a:ext cx="792850"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05" name="Group 104"/>
          <p:cNvGrpSpPr/>
          <p:nvPr/>
        </p:nvGrpSpPr>
        <p:grpSpPr>
          <a:xfrm>
            <a:off x="7724934" y="2905190"/>
            <a:ext cx="3236436" cy="276999"/>
            <a:chOff x="7724934" y="2905190"/>
            <a:chExt cx="3236436" cy="276999"/>
          </a:xfrm>
        </p:grpSpPr>
        <p:sp>
          <p:nvSpPr>
            <p:cNvPr id="106" name="TextBox 105"/>
            <p:cNvSpPr txBox="1"/>
            <p:nvPr/>
          </p:nvSpPr>
          <p:spPr>
            <a:xfrm>
              <a:off x="8866295" y="2905190"/>
              <a:ext cx="2095075" cy="276999"/>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b="0"/>
                <a:t>Threat protection</a:t>
              </a:r>
              <a:endParaRPr lang="en-US" b="0"/>
            </a:p>
          </p:txBody>
        </p:sp>
        <p:cxnSp>
          <p:nvCxnSpPr>
            <p:cNvPr id="107" name="Straight Connector 106"/>
            <p:cNvCxnSpPr/>
            <p:nvPr/>
          </p:nvCxnSpPr>
          <p:spPr>
            <a:xfrm>
              <a:off x="7724934" y="3043689"/>
              <a:ext cx="1062227" cy="0"/>
            </a:xfrm>
            <a:prstGeom prst="line">
              <a:avLst/>
            </a:prstGeom>
            <a:solidFill>
              <a:srgbClr val="FFFFFF"/>
            </a:solidFill>
            <a:ln w="57150" cap="rnd" cmpd="sng" algn="ctr">
              <a:solidFill>
                <a:srgbClr val="A6A6A6"/>
              </a:solidFill>
              <a:prstDash val="sysDot"/>
              <a:headEnd type="none" w="med" len="med"/>
              <a:tailEnd type="none" w="med" len="med"/>
            </a:ln>
            <a:effectLst/>
          </p:spPr>
        </p:cxnSp>
      </p:grpSp>
      <p:grpSp>
        <p:nvGrpSpPr>
          <p:cNvPr id="108" name="Group 107"/>
          <p:cNvGrpSpPr/>
          <p:nvPr/>
        </p:nvGrpSpPr>
        <p:grpSpPr>
          <a:xfrm>
            <a:off x="7709023" y="3842031"/>
            <a:ext cx="4974621" cy="276999"/>
            <a:chOff x="7724934" y="3680196"/>
            <a:chExt cx="4974621" cy="276999"/>
          </a:xfrm>
        </p:grpSpPr>
        <p:sp>
          <p:nvSpPr>
            <p:cNvPr id="109" name="TextBox 108"/>
            <p:cNvSpPr txBox="1"/>
            <p:nvPr/>
          </p:nvSpPr>
          <p:spPr>
            <a:xfrm>
              <a:off x="8385161" y="36801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Information protection</a:t>
              </a:r>
              <a:endParaRPr lang="en-US">
                <a:solidFill>
                  <a:srgbClr val="0078D4"/>
                </a:solidFill>
              </a:endParaRPr>
            </a:p>
          </p:txBody>
        </p:sp>
        <p:cxnSp>
          <p:nvCxnSpPr>
            <p:cNvPr id="110" name="Straight Connector 109"/>
            <p:cNvCxnSpPr/>
            <p:nvPr/>
          </p:nvCxnSpPr>
          <p:spPr>
            <a:xfrm>
              <a:off x="7724934" y="3815514"/>
              <a:ext cx="56536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1" name="Group 110"/>
          <p:cNvGrpSpPr/>
          <p:nvPr/>
        </p:nvGrpSpPr>
        <p:grpSpPr>
          <a:xfrm>
            <a:off x="7327736" y="4356396"/>
            <a:ext cx="4964933" cy="276999"/>
            <a:chOff x="7348756" y="4356396"/>
            <a:chExt cx="4964933" cy="276999"/>
          </a:xfrm>
        </p:grpSpPr>
        <p:sp>
          <p:nvSpPr>
            <p:cNvPr id="112" name="TextBox 111"/>
            <p:cNvSpPr txBox="1"/>
            <p:nvPr/>
          </p:nvSpPr>
          <p:spPr>
            <a:xfrm>
              <a:off x="7999295" y="4356396"/>
              <a:ext cx="4314394" cy="276999"/>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Joint planning</a:t>
              </a:r>
              <a:endParaRPr lang="en-US">
                <a:solidFill>
                  <a:srgbClr val="0078D4"/>
                </a:solidFill>
              </a:endParaRPr>
            </a:p>
          </p:txBody>
        </p:sp>
        <p:cxnSp>
          <p:nvCxnSpPr>
            <p:cNvPr id="113" name="Straight Connector 112"/>
            <p:cNvCxnSpPr/>
            <p:nvPr/>
          </p:nvCxnSpPr>
          <p:spPr>
            <a:xfrm>
              <a:off x="7348756" y="4494896"/>
              <a:ext cx="601476" cy="0"/>
            </a:xfrm>
            <a:prstGeom prst="line">
              <a:avLst/>
            </a:prstGeom>
            <a:solidFill>
              <a:srgbClr val="FFFFFF"/>
            </a:solidFill>
            <a:ln w="57150" cap="rnd" cmpd="sng" algn="ctr">
              <a:solidFill>
                <a:schemeClr val="bg1">
                  <a:lumMod val="65000"/>
                </a:schemeClr>
              </a:solidFill>
              <a:prstDash val="sysDot"/>
              <a:headEnd type="none" w="med" len="med"/>
              <a:tailEnd type="none" w="med" len="med"/>
            </a:ln>
            <a:effectLst/>
          </p:spPr>
        </p:cxnSp>
      </p:grpSp>
      <p:grpSp>
        <p:nvGrpSpPr>
          <p:cNvPr id="114" name="Group 113"/>
          <p:cNvGrpSpPr/>
          <p:nvPr/>
        </p:nvGrpSpPr>
        <p:grpSpPr>
          <a:xfrm>
            <a:off x="6973935" y="1312651"/>
            <a:ext cx="3719462" cy="813501"/>
            <a:chOff x="6973935" y="1312651"/>
            <a:chExt cx="3719462" cy="813501"/>
          </a:xfrm>
        </p:grpSpPr>
        <p:sp>
          <p:nvSpPr>
            <p:cNvPr id="115" name="TextBox 114"/>
            <p:cNvSpPr txBox="1"/>
            <p:nvPr/>
          </p:nvSpPr>
          <p:spPr>
            <a:xfrm>
              <a:off x="7834710" y="1312651"/>
              <a:ext cx="2858687" cy="553998"/>
            </a:xfrm>
            <a:prstGeom prst="rect">
              <a:avLst/>
            </a:prstGeom>
            <a:noFill/>
          </p:spPr>
          <p:txBody>
            <a:bodyPr wrap="square" lIns="0" tIns="0" rIns="0" bIns="0" rtlCol="0">
              <a:spAutoFit/>
            </a:bodyPr>
            <a:lstStyle>
              <a:defPPr>
                <a:defRPr lang="en-US"/>
              </a:defPPr>
              <a:lvl1pPr marR="0" lvl="0" indent="0" algn="r" fontAlgn="auto">
                <a:lnSpc>
                  <a:spcPct val="100000"/>
                </a:lnSpc>
                <a:spcBef>
                  <a:spcPts val="0"/>
                </a:spcBef>
                <a:spcAft>
                  <a:spcPts val="0"/>
                </a:spcAft>
                <a:buClrTx/>
                <a:buSzTx/>
                <a:buFontTx/>
                <a:buNone/>
                <a:defRPr kumimoji="0" b="0" i="0" u="none" strike="noStrike" kern="0" cap="none" spc="0" normalizeH="0" baseline="0">
                  <a:ln>
                    <a:noFill/>
                  </a:ln>
                  <a:solidFill>
                    <a:schemeClr val="bg1">
                      <a:lumMod val="65000"/>
                    </a:schemeClr>
                  </a:solidFill>
                  <a:effectLst/>
                  <a:uLnTx/>
                  <a:uFillTx/>
                </a:defRPr>
              </a:lvl1pPr>
            </a:lstStyle>
            <a:p>
              <a:pPr algn="l"/>
              <a:r>
                <a:rPr lang="en-US">
                  <a:solidFill>
                    <a:srgbClr val="0078D4"/>
                  </a:solidFill>
                </a:rPr>
                <a:t>Security management </a:t>
              </a:r>
              <a:br>
                <a:rPr lang="en-US">
                  <a:solidFill>
                    <a:srgbClr val="0078D4"/>
                  </a:solidFill>
                </a:rPr>
              </a:br>
              <a:r>
                <a:rPr lang="en-US">
                  <a:solidFill>
                    <a:srgbClr val="0078D4"/>
                  </a:solidFill>
                </a:rPr>
                <a:t>learnings and principles</a:t>
              </a:r>
              <a:endParaRPr lang="en-US">
                <a:solidFill>
                  <a:srgbClr val="0078D4"/>
                </a:solidFill>
              </a:endParaRPr>
            </a:p>
          </p:txBody>
        </p:sp>
        <p:cxnSp>
          <p:nvCxnSpPr>
            <p:cNvPr id="116" name="Connector: Elbow 115"/>
            <p:cNvCxnSpPr/>
            <p:nvPr/>
          </p:nvCxnSpPr>
          <p:spPr>
            <a:xfrm rot="10800000" flipV="1">
              <a:off x="6973935" y="1567066"/>
              <a:ext cx="809527" cy="559086"/>
            </a:xfrm>
            <a:prstGeom prst="bentConnector3">
              <a:avLst>
                <a:gd name="adj1" fmla="val 44490"/>
              </a:avLst>
            </a:prstGeom>
            <a:solidFill>
              <a:srgbClr val="FFFFFF"/>
            </a:solidFill>
            <a:ln w="57150" cap="rnd" cmpd="sng" algn="ctr">
              <a:solidFill>
                <a:schemeClr val="bg1">
                  <a:lumMod val="65000"/>
                </a:schemeClr>
              </a:solidFill>
              <a:prstDash val="sysDot"/>
              <a:headEnd type="none" w="med" len="med"/>
              <a:tailEnd type="none" w="med" len="med"/>
            </a:ln>
            <a:effectLst/>
          </p:spPr>
        </p:cxnSp>
      </p:grpSp>
      <p:sp>
        <p:nvSpPr>
          <p:cNvPr id="117" name="target_2" title="Icon of a target with an arrow hitting the bullseye"/>
          <p:cNvSpPr>
            <a:spLocks noChangeAspect="1" noEditPoints="1"/>
          </p:cNvSpPr>
          <p:nvPr/>
        </p:nvSpPr>
        <p:spPr bwMode="auto">
          <a:xfrm>
            <a:off x="392584" y="5675587"/>
            <a:ext cx="661346" cy="65871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38100" cap="flat">
            <a:solidFill>
              <a:srgbClr val="FFFFFF"/>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 name="Group 3"/>
          <p:cNvGrpSpPr/>
          <p:nvPr/>
        </p:nvGrpSpPr>
        <p:grpSpPr>
          <a:xfrm>
            <a:off x="8813991" y="3223661"/>
            <a:ext cx="2777140" cy="497750"/>
            <a:chOff x="8813991" y="3223661"/>
            <a:chExt cx="2777140" cy="497750"/>
          </a:xfrm>
        </p:grpSpPr>
        <p:sp>
          <p:nvSpPr>
            <p:cNvPr id="52" name="TextBox 51"/>
            <p:cNvSpPr txBox="1"/>
            <p:nvPr/>
          </p:nvSpPr>
          <p:spPr>
            <a:xfrm>
              <a:off x="8813991" y="3223661"/>
              <a:ext cx="2011255" cy="246221"/>
            </a:xfrm>
            <a:prstGeom prst="rect">
              <a:avLst/>
            </a:prstGeom>
            <a:noFill/>
          </p:spPr>
          <p:txBody>
            <a:bodyPr wrap="square" lIns="0" tIns="0" rIns="0" bIns="0" rtlCol="0">
              <a:spAutoFit/>
            </a:bodyPr>
            <a:lstStyle>
              <a:defPPr>
                <a:defRPr lang="en-US"/>
              </a:defPPr>
              <a:lvl1pPr>
                <a:defRPr b="1" kern="0">
                  <a:gradFill>
                    <a:gsLst>
                      <a:gs pos="2917">
                        <a:srgbClr val="0078D4"/>
                      </a:gs>
                      <a:gs pos="97000">
                        <a:srgbClr val="0078D4"/>
                      </a:gs>
                    </a:gsLst>
                    <a:lin ang="5400000" scaled="0"/>
                  </a:gradFill>
                </a:defRPr>
              </a:lvl1pPr>
            </a:lstStyle>
            <a:p>
              <a:r>
                <a:rPr lang="en-US" sz="1600" b="0">
                  <a:solidFill>
                    <a:srgbClr val="0078D4"/>
                  </a:solidFill>
                </a:rPr>
                <a:t>(A) Identify-Protect</a:t>
              </a:r>
              <a:endParaRPr lang="en-US" sz="1600" b="0">
                <a:solidFill>
                  <a:srgbClr val="0078D4"/>
                </a:solidFill>
              </a:endParaRPr>
            </a:p>
          </p:txBody>
        </p:sp>
        <p:sp>
          <p:nvSpPr>
            <p:cNvPr id="3" name="Rectangle 2"/>
            <p:cNvSpPr/>
            <p:nvPr/>
          </p:nvSpPr>
          <p:spPr>
            <a:xfrm>
              <a:off x="8836851" y="3475190"/>
              <a:ext cx="2754280" cy="246221"/>
            </a:xfrm>
            <a:prstGeom prst="rect">
              <a:avLst/>
            </a:prstGeom>
            <a:noFill/>
          </p:spPr>
          <p:txBody>
            <a:bodyPr wrap="square" lIns="0" tIns="0" rIns="0" bIns="0" rtlCol="0">
              <a:spAutoFit/>
            </a:bodyPr>
            <a:lstStyle/>
            <a:p>
              <a:r>
                <a:rPr lang="en-US" sz="1600" kern="0">
                  <a:solidFill>
                    <a:srgbClr val="0078D4"/>
                  </a:solidFill>
                </a:rPr>
                <a:t>(B) Detect-Respond-Recover</a:t>
              </a:r>
              <a:endParaRPr lang="en-US" sz="1600" kern="0">
                <a:solidFill>
                  <a:srgbClr val="0078D4"/>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400"/>
                                        <p:tgtEl>
                                          <p:spTgt spid="76"/>
                                        </p:tgtEl>
                                      </p:cBhvr>
                                    </p:animEffect>
                                  </p:childTnLst>
                                </p:cTn>
                              </p:par>
                              <p:par>
                                <p:cTn id="8" presetID="22" presetClass="entr" presetSubtype="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right)">
                                      <p:cBhvr>
                                        <p:cTn id="10" dur="400"/>
                                        <p:tgtEl>
                                          <p:spTgt spid="9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400"/>
                                        <p:tgtEl>
                                          <p:spTgt spid="75"/>
                                        </p:tgtEl>
                                      </p:cBhvr>
                                    </p:animEffect>
                                  </p:childTnLst>
                                </p:cTn>
                              </p:par>
                              <p:par>
                                <p:cTn id="15" presetID="22" presetClass="entr" presetSubtype="2"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wipe(right)">
                                      <p:cBhvr>
                                        <p:cTn id="17" dur="400"/>
                                        <p:tgtEl>
                                          <p:spTgt spid="9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400"/>
                                        <p:tgtEl>
                                          <p:spTgt spid="73"/>
                                        </p:tgtEl>
                                      </p:cBhvr>
                                    </p:animEffect>
                                  </p:childTnLst>
                                </p:cTn>
                              </p:par>
                              <p:par>
                                <p:cTn id="22" presetID="22" presetClass="entr" presetSubtype="4" fill="hold"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down)">
                                      <p:cBhvr>
                                        <p:cTn id="24" dur="400"/>
                                        <p:tgtEl>
                                          <p:spTgt spid="9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400"/>
                                        <p:tgtEl>
                                          <p:spTgt spid="72"/>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wipe(left)">
                                      <p:cBhvr>
                                        <p:cTn id="32" dur="400"/>
                                        <p:tgtEl>
                                          <p:spTgt spid="114"/>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left)">
                                      <p:cBhvr>
                                        <p:cTn id="36" dur="400"/>
                                        <p:tgtEl>
                                          <p:spTgt spid="102"/>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wipe(left)">
                                      <p:cBhvr>
                                        <p:cTn id="40" dur="400"/>
                                        <p:tgtEl>
                                          <p:spTgt spid="105"/>
                                        </p:tgtEl>
                                      </p:cBhvr>
                                    </p:animEffect>
                                  </p:childTnLst>
                                </p:cTn>
                              </p:par>
                              <p:par>
                                <p:cTn id="41" presetID="22" presetClass="entr" presetSubtype="1" fill="hold" nodeType="withEffect">
                                  <p:stCondLst>
                                    <p:cond delay="25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500"/>
                                        <p:tgtEl>
                                          <p:spTgt spid="4"/>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left)">
                                      <p:cBhvr>
                                        <p:cTn id="47" dur="400"/>
                                        <p:tgtEl>
                                          <p:spTgt spid="108"/>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400"/>
                                        <p:tgtEl>
                                          <p:spTgt spid="74"/>
                                        </p:tgtEl>
                                      </p:cBhvr>
                                    </p:animEffect>
                                  </p:childTnLst>
                                </p:cTn>
                              </p:par>
                            </p:childTnLst>
                          </p:cTn>
                        </p:par>
                        <p:par>
                          <p:cTn id="52" fill="hold">
                            <p:stCondLst>
                              <p:cond delay="4500"/>
                            </p:stCondLst>
                            <p:childTnLst>
                              <p:par>
                                <p:cTn id="53" presetID="22" presetClass="entr" presetSubtype="8" fill="hold" nodeType="after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wipe(left)">
                                      <p:cBhvr>
                                        <p:cTn id="55" dur="4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P spid="74" grpId="0" bldLvl="0" animBg="1"/>
      <p:bldP spid="75" grpId="0" bldLvl="0" animBg="1"/>
      <p:bldP spid="76"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5"/>
          <p:cNvGrpSpPr/>
          <p:nvPr/>
        </p:nvGrpSpPr>
        <p:grpSpPr>
          <a:xfrm>
            <a:off x="588264" y="2023566"/>
            <a:ext cx="3858476" cy="2168318"/>
            <a:chOff x="588264" y="2023566"/>
            <a:chExt cx="3858476" cy="2168318"/>
          </a:xfrm>
        </p:grpSpPr>
        <p:sp>
          <p:nvSpPr>
            <p:cNvPr id="219" name="Text Placeholder 2"/>
            <p:cNvSpPr txBox="1"/>
            <p:nvPr/>
          </p:nvSpPr>
          <p:spPr>
            <a:xfrm>
              <a:off x="588264" y="2023566"/>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220" name="Text Placeholder 2"/>
            <p:cNvSpPr txBox="1"/>
            <p:nvPr/>
          </p:nvSpPr>
          <p:spPr>
            <a:xfrm>
              <a:off x="588264" y="2023566"/>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rPr>
                <a:t>Reliability: </a:t>
              </a:r>
              <a:b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rPr>
              </a:b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rPr>
                <a:t>Designed not to fail</a:t>
              </a: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grpSp>
          <p:nvGrpSpPr>
            <p:cNvPr id="3136" name="Group 3135"/>
            <p:cNvGrpSpPr/>
            <p:nvPr/>
          </p:nvGrpSpPr>
          <p:grpSpPr>
            <a:xfrm>
              <a:off x="1771546" y="2906232"/>
              <a:ext cx="1484557" cy="1055037"/>
              <a:chOff x="1193582" y="2486142"/>
              <a:chExt cx="1883076" cy="1338254"/>
            </a:xfrm>
          </p:grpSpPr>
          <p:sp>
            <p:nvSpPr>
              <p:cNvPr id="213" name="server"/>
              <p:cNvSpPr>
                <a:spLocks noChangeAspect="1" noEditPoints="1"/>
              </p:cNvSpPr>
              <p:nvPr/>
            </p:nvSpPr>
            <p:spPr bwMode="auto">
              <a:xfrm>
                <a:off x="2542414" y="2486142"/>
                <a:ext cx="534244" cy="101472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4925"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10" name="desktop"/>
              <p:cNvSpPr>
                <a:spLocks noChangeAspect="1" noEditPoints="1"/>
              </p:cNvSpPr>
              <p:nvPr/>
            </p:nvSpPr>
            <p:spPr bwMode="auto">
              <a:xfrm>
                <a:off x="1763778" y="2819172"/>
                <a:ext cx="967107" cy="9513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34925" cap="sq">
                <a:solidFill>
                  <a:schemeClr val="accent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12" name="Laptop_E770"/>
              <p:cNvSpPr>
                <a:spLocks noChangeAspect="1" noEditPoints="1"/>
              </p:cNvSpPr>
              <p:nvPr/>
            </p:nvSpPr>
            <p:spPr bwMode="auto">
              <a:xfrm>
                <a:off x="1193582" y="3297855"/>
                <a:ext cx="789086" cy="52654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34925" cap="sq">
                <a:solidFill>
                  <a:schemeClr val="accent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11" name="arrow_12"/>
              <p:cNvSpPr>
                <a:spLocks noChangeAspect="1" noEditPoints="1"/>
              </p:cNvSpPr>
              <p:nvPr/>
            </p:nvSpPr>
            <p:spPr bwMode="auto">
              <a:xfrm rot="2145190">
                <a:off x="1572367" y="2630245"/>
                <a:ext cx="378626" cy="37226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solidFill>
                <a:schemeClr val="bg1"/>
              </a:solidFill>
              <a:ln w="22225" cap="sq">
                <a:solidFill>
                  <a:srgbClr val="E81123"/>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grpSp>
        <p:nvGrpSpPr>
          <p:cNvPr id="247" name="Group 246"/>
          <p:cNvGrpSpPr/>
          <p:nvPr/>
        </p:nvGrpSpPr>
        <p:grpSpPr>
          <a:xfrm>
            <a:off x="589471" y="4445411"/>
            <a:ext cx="3858476" cy="2168318"/>
            <a:chOff x="589471" y="4445411"/>
            <a:chExt cx="3858476" cy="2168318"/>
          </a:xfrm>
        </p:grpSpPr>
        <p:sp>
          <p:nvSpPr>
            <p:cNvPr id="217" name="Text Placeholder 2"/>
            <p:cNvSpPr txBox="1"/>
            <p:nvPr/>
          </p:nvSpPr>
          <p:spPr>
            <a:xfrm>
              <a:off x="589471" y="4445411"/>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218" name="Text Placeholder 2"/>
            <p:cNvSpPr txBox="1"/>
            <p:nvPr/>
          </p:nvSpPr>
          <p:spPr>
            <a:xfrm>
              <a:off x="589471" y="4445411"/>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rPr>
                <a:t>Prevent: </a:t>
              </a:r>
              <a:br>
                <a:rPr kumimoji="0" lang="en-US" sz="18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rPr>
              </a:br>
              <a:r>
                <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rPr>
                <a:t>Every possible attack</a:t>
              </a: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grpSp>
          <p:nvGrpSpPr>
            <p:cNvPr id="24" name="Group 23"/>
            <p:cNvGrpSpPr/>
            <p:nvPr/>
          </p:nvGrpSpPr>
          <p:grpSpPr>
            <a:xfrm>
              <a:off x="1512616" y="5394811"/>
              <a:ext cx="1651512" cy="887554"/>
              <a:chOff x="1963914" y="3000029"/>
              <a:chExt cx="1413599" cy="759695"/>
            </a:xfrm>
          </p:grpSpPr>
          <p:sp>
            <p:nvSpPr>
              <p:cNvPr id="200" name="Laptop_E770"/>
              <p:cNvSpPr>
                <a:spLocks noChangeAspect="1" noEditPoints="1"/>
              </p:cNvSpPr>
              <p:nvPr/>
            </p:nvSpPr>
            <p:spPr bwMode="auto">
              <a:xfrm>
                <a:off x="2239012" y="3000029"/>
                <a:ext cx="1138501" cy="75969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47625"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199" name="Shield_EA18"/>
              <p:cNvSpPr>
                <a:spLocks noChangeAspect="1"/>
              </p:cNvSpPr>
              <p:nvPr/>
            </p:nvSpPr>
            <p:spPr bwMode="auto">
              <a:xfrm>
                <a:off x="2164312" y="3102594"/>
                <a:ext cx="511448" cy="54452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28575" cap="sq">
                <a:solidFill>
                  <a:schemeClr val="accent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195" name="Straight Arrow Connector 194"/>
              <p:cNvCxnSpPr/>
              <p:nvPr/>
            </p:nvCxnSpPr>
            <p:spPr>
              <a:xfrm>
                <a:off x="1963914" y="3271950"/>
                <a:ext cx="519913" cy="0"/>
              </a:xfrm>
              <a:prstGeom prst="straightConnector1">
                <a:avLst/>
              </a:prstGeom>
              <a:ln w="22225">
                <a:solidFill>
                  <a:srgbClr val="E81123"/>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V="1">
                <a:off x="2056293" y="3395741"/>
                <a:ext cx="493777" cy="110137"/>
              </a:xfrm>
              <a:prstGeom prst="straightConnector1">
                <a:avLst/>
              </a:prstGeom>
              <a:ln w="22225">
                <a:solidFill>
                  <a:srgbClr val="E81123"/>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flipH="1">
                <a:off x="2248657" y="3273610"/>
                <a:ext cx="238848" cy="91046"/>
              </a:xfrm>
              <a:prstGeom prst="straightConnector1">
                <a:avLst/>
              </a:prstGeom>
              <a:ln w="22225">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flipH="1">
                <a:off x="2361196" y="3398580"/>
                <a:ext cx="184875" cy="142704"/>
              </a:xfrm>
              <a:prstGeom prst="straightConnector1">
                <a:avLst/>
              </a:prstGeom>
              <a:ln w="22225">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588263" y="457201"/>
            <a:ext cx="11018520" cy="553999"/>
          </a:xfrm>
        </p:spPr>
        <p:txBody>
          <a:bodyPr/>
          <a:lstStyle/>
          <a:p>
            <a:r>
              <a:rPr lang="en-US"/>
              <a:t>Designing for Failure – The </a:t>
            </a:r>
            <a:r>
              <a:rPr lang="en-US" err="1"/>
              <a:t>Mindshift</a:t>
            </a:r>
            <a:endParaRPr lang="en-US"/>
          </a:p>
        </p:txBody>
      </p:sp>
      <p:sp>
        <p:nvSpPr>
          <p:cNvPr id="20" name="TextBox 19"/>
          <p:cNvSpPr txBox="1"/>
          <p:nvPr/>
        </p:nvSpPr>
        <p:spPr>
          <a:xfrm>
            <a:off x="588263" y="1284272"/>
            <a:ext cx="1442080" cy="443198"/>
          </a:xfrm>
          <a:prstGeom prst="rect">
            <a:avLst/>
          </a:prstGeom>
        </p:spPr>
        <p:txBody>
          <a:bodyPr wrap="square" lIns="45720" tIns="0" rIns="45720" bIns="0"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32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t>THEN</a:t>
            </a:r>
            <a:endParaRPr kumimoji="0" lang="en-US" sz="3200" b="1"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endParaRPr>
          </a:p>
        </p:txBody>
      </p:sp>
      <p:sp>
        <p:nvSpPr>
          <p:cNvPr id="21" name="TextBox 20"/>
          <p:cNvSpPr txBox="1"/>
          <p:nvPr/>
        </p:nvSpPr>
        <p:spPr>
          <a:xfrm>
            <a:off x="6586208" y="1284272"/>
            <a:ext cx="1291118" cy="443198"/>
          </a:xfrm>
          <a:prstGeom prst="rect">
            <a:avLst/>
          </a:prstGeom>
        </p:spPr>
        <p:txBody>
          <a:bodyPr wrap="square" lIns="45720" tIns="0" rIns="45720" bIns="0"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3200" b="1" i="0" u="none" strike="noStrike" kern="1200" cap="none" spc="0" normalizeH="0" baseline="0" noProof="0">
                <a:ln>
                  <a:noFill/>
                </a:ln>
                <a:gradFill>
                  <a:gsLst>
                    <a:gs pos="0">
                      <a:srgbClr val="0078D4"/>
                    </a:gs>
                    <a:gs pos="100000">
                      <a:srgbClr val="0078D4"/>
                    </a:gs>
                  </a:gsLst>
                  <a:lin ang="5400000" scaled="0"/>
                </a:gradFill>
                <a:effectLst/>
                <a:uLnTx/>
                <a:uFillTx/>
                <a:latin typeface="Segoe UI" panose="020B0502040204020203"/>
                <a:ea typeface="+mn-ea"/>
                <a:cs typeface="Segoe UI" panose="020B0502040204020203" pitchFamily="34" charset="0"/>
              </a:rPr>
              <a:t>NOW</a:t>
            </a:r>
            <a:endParaRPr kumimoji="0" lang="en-US" sz="3200" b="1" i="0" u="none" strike="noStrike" kern="1200" cap="none" spc="0" normalizeH="0" baseline="0" noProof="0">
              <a:ln>
                <a:noFill/>
              </a:ln>
              <a:gradFill>
                <a:gsLst>
                  <a:gs pos="0">
                    <a:srgbClr val="0078D4"/>
                  </a:gs>
                  <a:gs pos="100000">
                    <a:srgbClr val="0078D4"/>
                  </a:gs>
                </a:gsLst>
                <a:lin ang="5400000" scaled="0"/>
              </a:gradFill>
              <a:effectLst/>
              <a:uLnTx/>
              <a:uFillTx/>
              <a:latin typeface="Segoe UI" panose="020B0502040204020203"/>
              <a:ea typeface="+mn-ea"/>
              <a:cs typeface="Segoe UI" panose="020B0502040204020203" pitchFamily="34" charset="0"/>
            </a:endParaRPr>
          </a:p>
        </p:txBody>
      </p:sp>
      <p:sp>
        <p:nvSpPr>
          <p:cNvPr id="26" name="Rectangle 25"/>
          <p:cNvSpPr/>
          <p:nvPr/>
        </p:nvSpPr>
        <p:spPr bwMode="auto">
          <a:xfrm rot="18900000">
            <a:off x="4876047" y="5248788"/>
            <a:ext cx="665202" cy="665202"/>
          </a:xfrm>
          <a:custGeom>
            <a:avLst/>
            <a:gdLst>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0 w 1560295"/>
              <a:gd name="connsiteY4" fmla="*/ 0 h 1560295"/>
              <a:gd name="connsiteX0-1" fmla="*/ 0 w 1560295"/>
              <a:gd name="connsiteY0-2" fmla="*/ 0 h 1560295"/>
              <a:gd name="connsiteX1-3" fmla="*/ 1560295 w 1560295"/>
              <a:gd name="connsiteY1-4" fmla="*/ 0 h 1560295"/>
              <a:gd name="connsiteX2-5" fmla="*/ 1560295 w 1560295"/>
              <a:gd name="connsiteY2-6" fmla="*/ 1560295 h 1560295"/>
              <a:gd name="connsiteX3-7" fmla="*/ 0 w 1560295"/>
              <a:gd name="connsiteY3-8" fmla="*/ 1560295 h 1560295"/>
              <a:gd name="connsiteX4-9" fmla="*/ 91440 w 1560295"/>
              <a:gd name="connsiteY4-10" fmla="*/ 91440 h 1560295"/>
              <a:gd name="connsiteX0-11" fmla="*/ 0 w 1560295"/>
              <a:gd name="connsiteY0-12" fmla="*/ 0 h 1560295"/>
              <a:gd name="connsiteX1-13" fmla="*/ 1560295 w 1560295"/>
              <a:gd name="connsiteY1-14" fmla="*/ 0 h 1560295"/>
              <a:gd name="connsiteX2-15" fmla="*/ 1560295 w 1560295"/>
              <a:gd name="connsiteY2-16" fmla="*/ 1560295 h 1560295"/>
              <a:gd name="connsiteX3-17" fmla="*/ 0 w 1560295"/>
              <a:gd name="connsiteY3-18" fmla="*/ 1560295 h 1560295"/>
              <a:gd name="connsiteX0-19" fmla="*/ 1560295 w 1560295"/>
              <a:gd name="connsiteY0-20" fmla="*/ 0 h 1560295"/>
              <a:gd name="connsiteX1-21" fmla="*/ 1560295 w 1560295"/>
              <a:gd name="connsiteY1-22" fmla="*/ 1560295 h 1560295"/>
              <a:gd name="connsiteX2-23" fmla="*/ 0 w 1560295"/>
              <a:gd name="connsiteY2-24" fmla="*/ 1560295 h 1560295"/>
            </a:gdLst>
            <a:ahLst/>
            <a:cxnLst>
              <a:cxn ang="0">
                <a:pos x="connsiteX0-1" y="connsiteY0-2"/>
              </a:cxn>
              <a:cxn ang="0">
                <a:pos x="connsiteX1-3" y="connsiteY1-4"/>
              </a:cxn>
              <a:cxn ang="0">
                <a:pos x="connsiteX2-5" y="connsiteY2-6"/>
              </a:cxn>
            </a:cxnLst>
            <a:rect l="l" t="t" r="r" b="b"/>
            <a:pathLst>
              <a:path w="1560295" h="1560295">
                <a:moveTo>
                  <a:pt x="1560295" y="0"/>
                </a:moveTo>
                <a:lnTo>
                  <a:pt x="1560295" y="1560295"/>
                </a:lnTo>
                <a:lnTo>
                  <a:pt x="0" y="1560295"/>
                </a:lnTo>
              </a:path>
            </a:pathLst>
          </a:custGeom>
          <a:noFill/>
          <a:ln w="3492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16" name="Rectangle 25"/>
          <p:cNvSpPr/>
          <p:nvPr/>
        </p:nvSpPr>
        <p:spPr bwMode="auto">
          <a:xfrm rot="18900000">
            <a:off x="4876047" y="2775040"/>
            <a:ext cx="665202" cy="665202"/>
          </a:xfrm>
          <a:custGeom>
            <a:avLst/>
            <a:gdLst>
              <a:gd name="connsiteX0" fmla="*/ 0 w 1560295"/>
              <a:gd name="connsiteY0" fmla="*/ 0 h 1560295"/>
              <a:gd name="connsiteX1" fmla="*/ 1560295 w 1560295"/>
              <a:gd name="connsiteY1" fmla="*/ 0 h 1560295"/>
              <a:gd name="connsiteX2" fmla="*/ 1560295 w 1560295"/>
              <a:gd name="connsiteY2" fmla="*/ 1560295 h 1560295"/>
              <a:gd name="connsiteX3" fmla="*/ 0 w 1560295"/>
              <a:gd name="connsiteY3" fmla="*/ 1560295 h 1560295"/>
              <a:gd name="connsiteX4" fmla="*/ 0 w 1560295"/>
              <a:gd name="connsiteY4" fmla="*/ 0 h 1560295"/>
              <a:gd name="connsiteX0-1" fmla="*/ 0 w 1560295"/>
              <a:gd name="connsiteY0-2" fmla="*/ 0 h 1560295"/>
              <a:gd name="connsiteX1-3" fmla="*/ 1560295 w 1560295"/>
              <a:gd name="connsiteY1-4" fmla="*/ 0 h 1560295"/>
              <a:gd name="connsiteX2-5" fmla="*/ 1560295 w 1560295"/>
              <a:gd name="connsiteY2-6" fmla="*/ 1560295 h 1560295"/>
              <a:gd name="connsiteX3-7" fmla="*/ 0 w 1560295"/>
              <a:gd name="connsiteY3-8" fmla="*/ 1560295 h 1560295"/>
              <a:gd name="connsiteX4-9" fmla="*/ 91440 w 1560295"/>
              <a:gd name="connsiteY4-10" fmla="*/ 91440 h 1560295"/>
              <a:gd name="connsiteX0-11" fmla="*/ 0 w 1560295"/>
              <a:gd name="connsiteY0-12" fmla="*/ 0 h 1560295"/>
              <a:gd name="connsiteX1-13" fmla="*/ 1560295 w 1560295"/>
              <a:gd name="connsiteY1-14" fmla="*/ 0 h 1560295"/>
              <a:gd name="connsiteX2-15" fmla="*/ 1560295 w 1560295"/>
              <a:gd name="connsiteY2-16" fmla="*/ 1560295 h 1560295"/>
              <a:gd name="connsiteX3-17" fmla="*/ 0 w 1560295"/>
              <a:gd name="connsiteY3-18" fmla="*/ 1560295 h 1560295"/>
              <a:gd name="connsiteX0-19" fmla="*/ 1560295 w 1560295"/>
              <a:gd name="connsiteY0-20" fmla="*/ 0 h 1560295"/>
              <a:gd name="connsiteX1-21" fmla="*/ 1560295 w 1560295"/>
              <a:gd name="connsiteY1-22" fmla="*/ 1560295 h 1560295"/>
              <a:gd name="connsiteX2-23" fmla="*/ 0 w 1560295"/>
              <a:gd name="connsiteY2-24" fmla="*/ 1560295 h 1560295"/>
            </a:gdLst>
            <a:ahLst/>
            <a:cxnLst>
              <a:cxn ang="0">
                <a:pos x="connsiteX0-1" y="connsiteY0-2"/>
              </a:cxn>
              <a:cxn ang="0">
                <a:pos x="connsiteX1-3" y="connsiteY1-4"/>
              </a:cxn>
              <a:cxn ang="0">
                <a:pos x="connsiteX2-5" y="connsiteY2-6"/>
              </a:cxn>
            </a:cxnLst>
            <a:rect l="l" t="t" r="r" b="b"/>
            <a:pathLst>
              <a:path w="1560295" h="1560295">
                <a:moveTo>
                  <a:pt x="1560295" y="0"/>
                </a:moveTo>
                <a:lnTo>
                  <a:pt x="1560295" y="1560295"/>
                </a:lnTo>
                <a:lnTo>
                  <a:pt x="0" y="1560295"/>
                </a:lnTo>
              </a:path>
            </a:pathLst>
          </a:custGeom>
          <a:noFill/>
          <a:ln w="3492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249" name="Group 248"/>
          <p:cNvGrpSpPr/>
          <p:nvPr/>
        </p:nvGrpSpPr>
        <p:grpSpPr>
          <a:xfrm>
            <a:off x="6587415" y="4445411"/>
            <a:ext cx="3858476" cy="2168318"/>
            <a:chOff x="6587415" y="4445411"/>
            <a:chExt cx="3858476" cy="2168318"/>
          </a:xfrm>
        </p:grpSpPr>
        <p:sp>
          <p:nvSpPr>
            <p:cNvPr id="214" name="Text Placeholder 2"/>
            <p:cNvSpPr txBox="1"/>
            <p:nvPr/>
          </p:nvSpPr>
          <p:spPr>
            <a:xfrm>
              <a:off x="6587415" y="4445411"/>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215" name="Text Placeholder 2"/>
            <p:cNvSpPr txBox="1"/>
            <p:nvPr/>
          </p:nvSpPr>
          <p:spPr>
            <a:xfrm>
              <a:off x="6587415" y="4445411"/>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panose="020B0502040204020203"/>
                  <a:cs typeface="Segoe UI" panose="020B0502040204020203" pitchFamily="34" charset="0"/>
                </a:rPr>
                <a:t>Assume Compromise: </a:t>
              </a:r>
              <a:b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panose="020B0502040204020203"/>
                  <a:cs typeface="Segoe UI" panose="020B0502040204020203" pitchFamily="34" charset="0"/>
                </a:rPr>
              </a:b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panose="020B0502040204020203"/>
                  <a:cs typeface="Segoe UI" panose="020B0502040204020203" pitchFamily="34" charset="0"/>
                </a:rPr>
                <a:t>Protect, detect, and respond along attack phases</a:t>
              </a:r>
              <a:endPar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panose="020B0502040204020203"/>
                <a:cs typeface="Segoe UI" panose="020B0502040204020203" pitchFamily="34" charset="0"/>
              </a:endParaRPr>
            </a:p>
          </p:txBody>
        </p:sp>
        <p:grpSp>
          <p:nvGrpSpPr>
            <p:cNvPr id="150" name="Group 149"/>
            <p:cNvGrpSpPr/>
            <p:nvPr/>
          </p:nvGrpSpPr>
          <p:grpSpPr>
            <a:xfrm>
              <a:off x="9203004" y="5639758"/>
              <a:ext cx="376718" cy="672904"/>
              <a:chOff x="4753788" y="2614250"/>
              <a:chExt cx="527267" cy="941817"/>
            </a:xfrm>
          </p:grpSpPr>
          <p:pic>
            <p:nvPicPr>
              <p:cNvPr id="164" name="Picture 163"/>
              <p:cNvPicPr>
                <a:picLocks noChangeAspect="1"/>
              </p:cNvPicPr>
              <p:nvPr/>
            </p:nvPicPr>
            <p:blipFill>
              <a:blip r:embed="rId1" cstate="print">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4753788" y="3209569"/>
                <a:ext cx="518465" cy="346498"/>
              </a:xfrm>
              <a:prstGeom prst="rect">
                <a:avLst/>
              </a:prstGeom>
            </p:spPr>
          </p:pic>
          <p:pic>
            <p:nvPicPr>
              <p:cNvPr id="165" name="Picture 164"/>
              <p:cNvPicPr>
                <a:picLocks noChangeAspect="1"/>
              </p:cNvPicPr>
              <p:nvPr/>
            </p:nvPicPr>
            <p:blipFill>
              <a:blip r:embed="rId2"/>
              <a:stretch>
                <a:fillRect/>
              </a:stretch>
            </p:blipFill>
            <p:spPr>
              <a:xfrm>
                <a:off x="4760884" y="2614250"/>
                <a:ext cx="520171" cy="520171"/>
              </a:xfrm>
              <a:prstGeom prst="rect">
                <a:avLst/>
              </a:prstGeom>
            </p:spPr>
          </p:pic>
        </p:grpSp>
        <p:grpSp>
          <p:nvGrpSpPr>
            <p:cNvPr id="4" name="Group 3"/>
            <p:cNvGrpSpPr/>
            <p:nvPr/>
          </p:nvGrpSpPr>
          <p:grpSpPr>
            <a:xfrm>
              <a:off x="6826167" y="5691606"/>
              <a:ext cx="624596" cy="639601"/>
              <a:chOff x="618069" y="4066208"/>
              <a:chExt cx="624596" cy="639601"/>
            </a:xfrm>
          </p:grpSpPr>
          <p:sp>
            <p:nvSpPr>
              <p:cNvPr id="196" name="Freeform 12"/>
              <p:cNvSpPr>
                <a:spLocks noEditPoints="1"/>
              </p:cNvSpPr>
              <p:nvPr/>
            </p:nvSpPr>
            <p:spPr bwMode="auto">
              <a:xfrm>
                <a:off x="618069" y="4066208"/>
                <a:ext cx="624596" cy="639601"/>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198" name="Freeform: Shape 197"/>
              <p:cNvSpPr/>
              <p:nvPr/>
            </p:nvSpPr>
            <p:spPr bwMode="auto">
              <a:xfrm>
                <a:off x="852693" y="4244965"/>
                <a:ext cx="159279" cy="52994"/>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203" name="Laptop_E770"/>
            <p:cNvSpPr>
              <a:spLocks noChangeAspect="1" noEditPoints="1"/>
            </p:cNvSpPr>
            <p:nvPr/>
          </p:nvSpPr>
          <p:spPr bwMode="auto">
            <a:xfrm>
              <a:off x="8581638" y="6154223"/>
              <a:ext cx="377034" cy="25158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04" name="cloud"/>
            <p:cNvSpPr>
              <a:spLocks noChangeAspect="1"/>
            </p:cNvSpPr>
            <p:nvPr/>
          </p:nvSpPr>
          <p:spPr bwMode="auto">
            <a:xfrm>
              <a:off x="8276919" y="5610490"/>
              <a:ext cx="332175" cy="2116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9050" cap="sq">
              <a:solidFill>
                <a:schemeClr val="accent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05" name="mail"/>
            <p:cNvSpPr>
              <a:spLocks noChangeAspect="1" noEditPoints="1"/>
            </p:cNvSpPr>
            <p:nvPr/>
          </p:nvSpPr>
          <p:spPr bwMode="auto">
            <a:xfrm>
              <a:off x="7965163" y="6154223"/>
              <a:ext cx="339330" cy="20359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905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6" name="Straight Connector 5"/>
            <p:cNvCxnSpPr/>
            <p:nvPr/>
          </p:nvCxnSpPr>
          <p:spPr>
            <a:xfrm flipV="1">
              <a:off x="7611640" y="5752028"/>
              <a:ext cx="578435" cy="130207"/>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7593610" y="6170365"/>
              <a:ext cx="302668" cy="91962"/>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8366835" y="6294738"/>
              <a:ext cx="198747" cy="0"/>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8695026" y="5734073"/>
              <a:ext cx="481202" cy="44452"/>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8990482" y="6256022"/>
              <a:ext cx="160342" cy="23994"/>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8" name="CRMArticles_EFF5" title="Icon of two documents stacked together with writing on them"/>
            <p:cNvSpPr>
              <a:spLocks noChangeAspect="1" noEditPoints="1"/>
            </p:cNvSpPr>
            <p:nvPr/>
          </p:nvSpPr>
          <p:spPr bwMode="auto">
            <a:xfrm>
              <a:off x="9906985" y="6153219"/>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31" name="Group 230"/>
            <p:cNvGrpSpPr/>
            <p:nvPr/>
          </p:nvGrpSpPr>
          <p:grpSpPr>
            <a:xfrm>
              <a:off x="9899236" y="5586439"/>
              <a:ext cx="324554" cy="229402"/>
              <a:chOff x="6819802" y="2551203"/>
              <a:chExt cx="420400" cy="297147"/>
            </a:xfrm>
          </p:grpSpPr>
          <p:sp>
            <p:nvSpPr>
              <p:cNvPr id="232" name="Database_EFC7" title="Icon of a cylinder"/>
              <p:cNvSpPr>
                <a:spLocks noChangeAspect="1" noEditPoints="1"/>
              </p:cNvSpPr>
              <p:nvPr/>
            </p:nvSpPr>
            <p:spPr bwMode="auto">
              <a:xfrm>
                <a:off x="6819802" y="2551203"/>
                <a:ext cx="228603" cy="29714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33" name="Database_EFC7" title="Icon of a cylinder"/>
              <p:cNvSpPr>
                <a:spLocks noChangeAspect="1" noEditPoints="1"/>
              </p:cNvSpPr>
              <p:nvPr/>
            </p:nvSpPr>
            <p:spPr bwMode="auto">
              <a:xfrm>
                <a:off x="7116762" y="2619550"/>
                <a:ext cx="123440" cy="1604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cxnSp>
          <p:nvCxnSpPr>
            <p:cNvPr id="234" name="Straight Connector 233"/>
            <p:cNvCxnSpPr/>
            <p:nvPr/>
          </p:nvCxnSpPr>
          <p:spPr>
            <a:xfrm flipV="1">
              <a:off x="9633901" y="5815841"/>
              <a:ext cx="212562" cy="127960"/>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651135" y="6102674"/>
              <a:ext cx="166630" cy="86206"/>
            </a:xfrm>
            <a:prstGeom prst="line">
              <a:avLst/>
            </a:prstGeom>
            <a:ln w="25400">
              <a:solidFill>
                <a:srgbClr val="E8112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6" name="Isosceles Triangle 165"/>
          <p:cNvSpPr/>
          <p:nvPr/>
        </p:nvSpPr>
        <p:spPr bwMode="auto">
          <a:xfrm>
            <a:off x="8041513" y="591647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rPr>
              <a:t>!</a:t>
            </a:r>
            <a:endPar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167" name="Isosceles Triangle 166"/>
          <p:cNvSpPr/>
          <p:nvPr/>
        </p:nvSpPr>
        <p:spPr bwMode="auto">
          <a:xfrm>
            <a:off x="8348790" y="537257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rPr>
              <a:t>!</a:t>
            </a:r>
            <a:endPar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168" name="Isosceles Triangle 167"/>
          <p:cNvSpPr/>
          <p:nvPr/>
        </p:nvSpPr>
        <p:spPr bwMode="auto">
          <a:xfrm>
            <a:off x="8668917" y="5907918"/>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rPr>
              <a:t>!</a:t>
            </a:r>
            <a:endPar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169" name="Isosceles Triangle 168"/>
          <p:cNvSpPr/>
          <p:nvPr/>
        </p:nvSpPr>
        <p:spPr bwMode="auto">
          <a:xfrm>
            <a:off x="9892241" y="5359927"/>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rPr>
              <a:t>!</a:t>
            </a:r>
            <a:endPar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170" name="Isosceles Triangle 169"/>
          <p:cNvSpPr/>
          <p:nvPr/>
        </p:nvSpPr>
        <p:spPr bwMode="auto">
          <a:xfrm>
            <a:off x="9285778" y="5406463"/>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rPr>
              <a:t>!</a:t>
            </a:r>
            <a:endPar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endParaRPr>
          </a:p>
        </p:txBody>
      </p:sp>
      <p:sp>
        <p:nvSpPr>
          <p:cNvPr id="171" name="Isosceles Triangle 170"/>
          <p:cNvSpPr/>
          <p:nvPr/>
        </p:nvSpPr>
        <p:spPr bwMode="auto">
          <a:xfrm>
            <a:off x="9896200" y="5905765"/>
            <a:ext cx="196528" cy="169558"/>
          </a:xfrm>
          <a:prstGeom prst="triangle">
            <a:avLst/>
          </a:prstGeom>
          <a:solidFill>
            <a:srgbClr val="FFFF00"/>
          </a:solid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7432" rIns="45720" bIns="9144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rPr>
              <a:t>!</a:t>
            </a:r>
            <a:endParaRPr kumimoji="0" lang="en-US" sz="1100" b="1" i="0" u="none" strike="noStrike" kern="0" cap="none" spc="-50" normalizeH="0" baseline="0" noProof="0">
              <a:ln>
                <a:noFill/>
              </a:ln>
              <a:solidFill>
                <a:sysClr val="windowText" lastClr="000000"/>
              </a:soli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76" name="Group 175"/>
          <p:cNvGrpSpPr/>
          <p:nvPr/>
        </p:nvGrpSpPr>
        <p:grpSpPr>
          <a:xfrm>
            <a:off x="9329694" y="5461414"/>
            <a:ext cx="124022" cy="124023"/>
            <a:chOff x="10233001" y="7647367"/>
            <a:chExt cx="574160" cy="574160"/>
          </a:xfrm>
        </p:grpSpPr>
        <p:sp>
          <p:nvSpPr>
            <p:cNvPr id="177" name="Oval 176"/>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78" name="Freeform 8"/>
            <p:cNvSpPr/>
            <p:nvPr/>
          </p:nvSpPr>
          <p:spPr bwMode="auto">
            <a:xfrm>
              <a:off x="10314189" y="7784126"/>
              <a:ext cx="411785" cy="331456"/>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grpSp>
        <p:nvGrpSpPr>
          <p:cNvPr id="179" name="Group 178"/>
          <p:cNvGrpSpPr/>
          <p:nvPr/>
        </p:nvGrpSpPr>
        <p:grpSpPr>
          <a:xfrm>
            <a:off x="9922351" y="5959588"/>
            <a:ext cx="124022" cy="124023"/>
            <a:chOff x="10233001" y="7647367"/>
            <a:chExt cx="574160" cy="574160"/>
          </a:xfrm>
        </p:grpSpPr>
        <p:sp>
          <p:nvSpPr>
            <p:cNvPr id="180" name="Oval 179"/>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81" name="Freeform 8"/>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grpSp>
        <p:nvGrpSpPr>
          <p:cNvPr id="182" name="Group 181"/>
          <p:cNvGrpSpPr/>
          <p:nvPr/>
        </p:nvGrpSpPr>
        <p:grpSpPr>
          <a:xfrm>
            <a:off x="9918494" y="5390538"/>
            <a:ext cx="124022" cy="124023"/>
            <a:chOff x="10233001" y="7647367"/>
            <a:chExt cx="574160" cy="574160"/>
          </a:xfrm>
        </p:grpSpPr>
        <p:sp>
          <p:nvSpPr>
            <p:cNvPr id="183" name="Oval 182"/>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84" name="Freeform 8"/>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grpSp>
        <p:nvGrpSpPr>
          <p:cNvPr id="185" name="Group 184"/>
          <p:cNvGrpSpPr/>
          <p:nvPr/>
        </p:nvGrpSpPr>
        <p:grpSpPr>
          <a:xfrm>
            <a:off x="8709059" y="5941786"/>
            <a:ext cx="124022" cy="124023"/>
            <a:chOff x="10233001" y="7647367"/>
            <a:chExt cx="574160" cy="574160"/>
          </a:xfrm>
        </p:grpSpPr>
        <p:sp>
          <p:nvSpPr>
            <p:cNvPr id="186" name="Oval 185"/>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87" name="Freeform 8"/>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grpSp>
        <p:nvGrpSpPr>
          <p:cNvPr id="188" name="Group 187"/>
          <p:cNvGrpSpPr/>
          <p:nvPr/>
        </p:nvGrpSpPr>
        <p:grpSpPr>
          <a:xfrm>
            <a:off x="8383050" y="5420776"/>
            <a:ext cx="124022" cy="124023"/>
            <a:chOff x="10233001" y="7647367"/>
            <a:chExt cx="574160" cy="574160"/>
          </a:xfrm>
        </p:grpSpPr>
        <p:sp>
          <p:nvSpPr>
            <p:cNvPr id="189" name="Oval 188"/>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90" name="Freeform 8"/>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grpSp>
        <p:nvGrpSpPr>
          <p:cNvPr id="191" name="Group 190"/>
          <p:cNvGrpSpPr/>
          <p:nvPr/>
        </p:nvGrpSpPr>
        <p:grpSpPr>
          <a:xfrm>
            <a:off x="8079433" y="5959776"/>
            <a:ext cx="124022" cy="124023"/>
            <a:chOff x="10233001" y="7647367"/>
            <a:chExt cx="574160" cy="574160"/>
          </a:xfrm>
        </p:grpSpPr>
        <p:sp>
          <p:nvSpPr>
            <p:cNvPr id="192" name="Oval 191"/>
            <p:cNvSpPr/>
            <p:nvPr/>
          </p:nvSpPr>
          <p:spPr bwMode="auto">
            <a:xfrm>
              <a:off x="10233001" y="7647367"/>
              <a:ext cx="574160" cy="574160"/>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93" name="Freeform 8"/>
            <p:cNvSpPr/>
            <p:nvPr/>
          </p:nvSpPr>
          <p:spPr bwMode="auto">
            <a:xfrm>
              <a:off x="10314189" y="7784125"/>
              <a:ext cx="411784" cy="331455"/>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grpSp>
        <p:nvGrpSpPr>
          <p:cNvPr id="3197" name="Group 3196"/>
          <p:cNvGrpSpPr/>
          <p:nvPr/>
        </p:nvGrpSpPr>
        <p:grpSpPr>
          <a:xfrm>
            <a:off x="6586208" y="2023566"/>
            <a:ext cx="3858476" cy="2168318"/>
            <a:chOff x="6586208" y="2023566"/>
            <a:chExt cx="3858476" cy="2168318"/>
          </a:xfrm>
        </p:grpSpPr>
        <p:sp>
          <p:nvSpPr>
            <p:cNvPr id="208" name="Text Placeholder 2"/>
            <p:cNvSpPr txBox="1"/>
            <p:nvPr/>
          </p:nvSpPr>
          <p:spPr>
            <a:xfrm>
              <a:off x="6586208" y="2023566"/>
              <a:ext cx="3858476" cy="2168318"/>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209" name="Text Placeholder 2"/>
            <p:cNvSpPr txBox="1"/>
            <p:nvPr/>
          </p:nvSpPr>
          <p:spPr>
            <a:xfrm>
              <a:off x="6586208" y="2023566"/>
              <a:ext cx="3858476" cy="195958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panose="020B0502040204020203"/>
                  <a:cs typeface="Segoe UI" panose="020B0502040204020203" pitchFamily="34" charset="0"/>
                </a:rPr>
                <a:t>Resilience: </a:t>
              </a:r>
              <a:br>
                <a:rPr kumimoji="0" lang="en-US" sz="18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panose="020B0502040204020203"/>
                  <a:cs typeface="Segoe UI" panose="020B0502040204020203" pitchFamily="34" charset="0"/>
                </a:rPr>
              </a:br>
              <a:r>
                <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panose="020B0502040204020203"/>
                  <a:ea typeface="+mn-ea"/>
                  <a:cs typeface="Segoe UI" panose="020B0502040204020203" pitchFamily="34" charset="0"/>
                </a:rPr>
                <a:t>Designed to recover quickly </a:t>
              </a:r>
              <a:endParaRPr kumimoji="0" lang="en-US" sz="1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panose="020B0502040204020203"/>
                <a:ea typeface="+mn-ea"/>
                <a:cs typeface="Segoe UI" panose="020B0502040204020203" pitchFamily="34" charset="0"/>
              </a:endParaRPr>
            </a:p>
          </p:txBody>
        </p:sp>
        <p:sp>
          <p:nvSpPr>
            <p:cNvPr id="250" name="server"/>
            <p:cNvSpPr>
              <a:spLocks noChangeAspect="1" noEditPoints="1"/>
            </p:cNvSpPr>
            <p:nvPr/>
          </p:nvSpPr>
          <p:spPr bwMode="auto">
            <a:xfrm>
              <a:off x="8792695" y="2942233"/>
              <a:ext cx="225636" cy="42856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540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51" name="desktop"/>
            <p:cNvSpPr>
              <a:spLocks noChangeAspect="1" noEditPoints="1"/>
            </p:cNvSpPr>
            <p:nvPr/>
          </p:nvSpPr>
          <p:spPr bwMode="auto">
            <a:xfrm>
              <a:off x="7861344" y="2914007"/>
              <a:ext cx="443150" cy="435915"/>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25400" cap="sq">
              <a:solidFill>
                <a:schemeClr val="accent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cxnSp>
          <p:nvCxnSpPr>
            <p:cNvPr id="254" name="Connector: Elbow 253"/>
            <p:cNvCxnSpPr>
              <a:stCxn id="221" idx="11"/>
            </p:cNvCxnSpPr>
            <p:nvPr/>
          </p:nvCxnSpPr>
          <p:spPr>
            <a:xfrm flipV="1">
              <a:off x="7519338" y="3349922"/>
              <a:ext cx="342006" cy="173384"/>
            </a:xfrm>
            <a:prstGeom prst="bentConnector3">
              <a:avLst>
                <a:gd name="adj1" fmla="val -1900"/>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9" name="Connector: Elbow 3138"/>
            <p:cNvCxnSpPr>
              <a:stCxn id="221" idx="11"/>
              <a:endCxn id="252" idx="2"/>
            </p:cNvCxnSpPr>
            <p:nvPr/>
          </p:nvCxnSpPr>
          <p:spPr>
            <a:xfrm>
              <a:off x="7519338" y="3523306"/>
              <a:ext cx="926161" cy="214802"/>
            </a:xfrm>
            <a:prstGeom prst="bentConnector3">
              <a:avLst>
                <a:gd name="adj1" fmla="val 114745"/>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1" name="Connector: Elbow 3140"/>
            <p:cNvCxnSpPr>
              <a:stCxn id="221" idx="11"/>
            </p:cNvCxnSpPr>
            <p:nvPr/>
          </p:nvCxnSpPr>
          <p:spPr>
            <a:xfrm flipV="1">
              <a:off x="7519338" y="3373614"/>
              <a:ext cx="1247843" cy="149692"/>
            </a:xfrm>
            <a:prstGeom prst="bentConnector3">
              <a:avLst>
                <a:gd name="adj1" fmla="val 70259"/>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1" name="Connector: Elbow 3150"/>
            <p:cNvCxnSpPr>
              <a:stCxn id="221" idx="11"/>
              <a:endCxn id="256" idx="2"/>
            </p:cNvCxnSpPr>
            <p:nvPr/>
          </p:nvCxnSpPr>
          <p:spPr>
            <a:xfrm flipV="1">
              <a:off x="7519338" y="3500954"/>
              <a:ext cx="1848423" cy="22352"/>
            </a:xfrm>
            <a:prstGeom prst="bentConnector3">
              <a:avLst>
                <a:gd name="adj1" fmla="val 99763"/>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1" name="cloud"/>
            <p:cNvSpPr>
              <a:spLocks noChangeAspect="1"/>
            </p:cNvSpPr>
            <p:nvPr/>
          </p:nvSpPr>
          <p:spPr bwMode="auto">
            <a:xfrm>
              <a:off x="6920802" y="3257959"/>
              <a:ext cx="598536" cy="38132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31750" cap="sq">
              <a:solidFill>
                <a:schemeClr val="accent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52" name="Laptop_E770"/>
            <p:cNvSpPr>
              <a:spLocks noChangeAspect="1" noEditPoints="1"/>
            </p:cNvSpPr>
            <p:nvPr/>
          </p:nvSpPr>
          <p:spPr bwMode="auto">
            <a:xfrm>
              <a:off x="8386010" y="3738108"/>
              <a:ext cx="446168" cy="29771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25400" cap="sq">
              <a:solidFill>
                <a:schemeClr val="accent1"/>
              </a:solid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256" name="Tablet_E70A"/>
            <p:cNvSpPr>
              <a:spLocks noChangeAspect="1" noEditPoints="1"/>
            </p:cNvSpPr>
            <p:nvPr/>
          </p:nvSpPr>
          <p:spPr bwMode="auto">
            <a:xfrm>
              <a:off x="9347231" y="3198889"/>
              <a:ext cx="411480" cy="302065"/>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540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grpSp>
        <p:nvGrpSpPr>
          <p:cNvPr id="3194" name="Group 3193"/>
          <p:cNvGrpSpPr/>
          <p:nvPr/>
        </p:nvGrpSpPr>
        <p:grpSpPr>
          <a:xfrm>
            <a:off x="7593610" y="3287101"/>
            <a:ext cx="124022" cy="124023"/>
            <a:chOff x="8535450" y="5573176"/>
            <a:chExt cx="124022" cy="124023"/>
          </a:xfrm>
        </p:grpSpPr>
        <p:sp>
          <p:nvSpPr>
            <p:cNvPr id="257" name="Oval 256"/>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58" name="Freeform 8"/>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grpSp>
        <p:nvGrpSpPr>
          <p:cNvPr id="259" name="Group 258"/>
          <p:cNvGrpSpPr/>
          <p:nvPr/>
        </p:nvGrpSpPr>
        <p:grpSpPr>
          <a:xfrm>
            <a:off x="8503571" y="3316642"/>
            <a:ext cx="124022" cy="124023"/>
            <a:chOff x="8535450" y="5573176"/>
            <a:chExt cx="124022" cy="124023"/>
          </a:xfrm>
        </p:grpSpPr>
        <p:sp>
          <p:nvSpPr>
            <p:cNvPr id="260" name="Oval 259"/>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61" name="Freeform 8"/>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grpSp>
        <p:nvGrpSpPr>
          <p:cNvPr id="262" name="Group 261"/>
          <p:cNvGrpSpPr/>
          <p:nvPr/>
        </p:nvGrpSpPr>
        <p:grpSpPr>
          <a:xfrm>
            <a:off x="9088813" y="3461294"/>
            <a:ext cx="124022" cy="124023"/>
            <a:chOff x="8535450" y="5573176"/>
            <a:chExt cx="124022" cy="124023"/>
          </a:xfrm>
        </p:grpSpPr>
        <p:sp>
          <p:nvSpPr>
            <p:cNvPr id="263" name="Oval 262"/>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64" name="Freeform 8"/>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grpSp>
        <p:nvGrpSpPr>
          <p:cNvPr id="265" name="Group 264"/>
          <p:cNvGrpSpPr/>
          <p:nvPr/>
        </p:nvGrpSpPr>
        <p:grpSpPr>
          <a:xfrm>
            <a:off x="8515446" y="3552951"/>
            <a:ext cx="124022" cy="124023"/>
            <a:chOff x="8535450" y="5573176"/>
            <a:chExt cx="124022" cy="124023"/>
          </a:xfrm>
        </p:grpSpPr>
        <p:sp>
          <p:nvSpPr>
            <p:cNvPr id="266" name="Oval 265"/>
            <p:cNvSpPr/>
            <p:nvPr/>
          </p:nvSpPr>
          <p:spPr bwMode="auto">
            <a:xfrm>
              <a:off x="8535450" y="5573176"/>
              <a:ext cx="124022" cy="124023"/>
            </a:xfrm>
            <a:prstGeom prst="ellipse">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5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67" name="Freeform 8"/>
            <p:cNvSpPr/>
            <p:nvPr/>
          </p:nvSpPr>
          <p:spPr bwMode="auto">
            <a:xfrm>
              <a:off x="8552987" y="5602717"/>
              <a:ext cx="88948" cy="71597"/>
            </a:xfrm>
            <a:custGeom>
              <a:avLst/>
              <a:gdLst>
                <a:gd name="T0" fmla="*/ 3096 w 3694"/>
                <a:gd name="T1" fmla="*/ 0 h 2978"/>
                <a:gd name="T2" fmla="*/ 3694 w 3694"/>
                <a:gd name="T3" fmla="*/ 597 h 2978"/>
                <a:gd name="T4" fmla="*/ 1311 w 3694"/>
                <a:gd name="T5" fmla="*/ 2978 h 2978"/>
                <a:gd name="T6" fmla="*/ 1311 w 3694"/>
                <a:gd name="T7" fmla="*/ 2978 h 2978"/>
                <a:gd name="T8" fmla="*/ 0 w 3694"/>
                <a:gd name="T9" fmla="*/ 1667 h 2978"/>
                <a:gd name="T10" fmla="*/ 597 w 3694"/>
                <a:gd name="T11" fmla="*/ 1071 h 2978"/>
                <a:gd name="T12" fmla="*/ 1311 w 3694"/>
                <a:gd name="T13" fmla="*/ 1784 h 2978"/>
                <a:gd name="T14" fmla="*/ 3096 w 3694"/>
                <a:gd name="T15" fmla="*/ 0 h 2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4" h="2978">
                  <a:moveTo>
                    <a:pt x="3096" y="0"/>
                  </a:moveTo>
                  <a:lnTo>
                    <a:pt x="3694" y="597"/>
                  </a:lnTo>
                  <a:lnTo>
                    <a:pt x="1311" y="2978"/>
                  </a:lnTo>
                  <a:lnTo>
                    <a:pt x="1311" y="2978"/>
                  </a:lnTo>
                  <a:lnTo>
                    <a:pt x="0" y="1667"/>
                  </a:lnTo>
                  <a:lnTo>
                    <a:pt x="597" y="1071"/>
                  </a:lnTo>
                  <a:lnTo>
                    <a:pt x="1311" y="1784"/>
                  </a:lnTo>
                  <a:lnTo>
                    <a:pt x="3096" y="0"/>
                  </a:lnTo>
                  <a:close/>
                </a:path>
              </a:pathLst>
            </a:custGeom>
            <a:solidFill>
              <a:schemeClr val="accent3"/>
            </a:solidFill>
            <a:ln w="0">
              <a:no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3F3F3F"/>
                </a:solidFill>
                <a:effectLst/>
                <a:uLnTx/>
                <a:uFillTx/>
                <a:latin typeface="Segoe UI" panose="020B0502040204020203"/>
                <a:ea typeface="+mn-ea"/>
                <a:cs typeface="+mn-cs"/>
              </a:endParaRPr>
            </a:p>
          </p:txBody>
        </p:sp>
      </p:grpSp>
      <p:sp>
        <p:nvSpPr>
          <p:cNvPr id="96" name="Rectangle 95"/>
          <p:cNvSpPr/>
          <p:nvPr/>
        </p:nvSpPr>
        <p:spPr bwMode="auto">
          <a:xfrm>
            <a:off x="-3572933" y="4728411"/>
            <a:ext cx="3285066" cy="212958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r>
              <a:rPr lang="en-US" sz="2400">
                <a:solidFill>
                  <a:sysClr val="windowText" lastClr="000000"/>
                </a:solidFill>
                <a:ea typeface="Segoe UI" panose="020B0502040204020203" pitchFamily="34" charset="0"/>
                <a:cs typeface="Segoe UI" panose="020B0502040204020203" pitchFamily="34" charset="0"/>
              </a:rPr>
              <a:t>Finish slide notes</a:t>
            </a:r>
            <a:endParaRPr lang="en-US" sz="2400">
              <a:solidFill>
                <a:sysClr val="windowText" lastClr="000000"/>
              </a:solidFill>
              <a:ea typeface="Segoe UI" panose="020B0502040204020203" pitchFamily="34" charset="0"/>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
                                        <p:tgtEl>
                                          <p:spTgt spid="24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6"/>
                                        </p:tgtEl>
                                        <p:attrNameLst>
                                          <p:attrName>style.visibility</p:attrName>
                                        </p:attrNameLst>
                                      </p:cBhvr>
                                      <p:to>
                                        <p:strVal val="visible"/>
                                      </p:to>
                                    </p:set>
                                    <p:animEffect transition="in" filter="wipe(left)">
                                      <p:cBhvr>
                                        <p:cTn id="11" dur="500"/>
                                        <p:tgtEl>
                                          <p:spTgt spid="2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97"/>
                                        </p:tgtEl>
                                        <p:attrNameLst>
                                          <p:attrName>style.visibility</p:attrName>
                                        </p:attrNameLst>
                                      </p:cBhvr>
                                      <p:to>
                                        <p:strVal val="visible"/>
                                      </p:to>
                                    </p:set>
                                    <p:animEffect transition="in" filter="fade">
                                      <p:cBhvr>
                                        <p:cTn id="15" dur="500"/>
                                        <p:tgtEl>
                                          <p:spTgt spid="319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94"/>
                                        </p:tgtEl>
                                        <p:attrNameLst>
                                          <p:attrName>style.visibility</p:attrName>
                                        </p:attrNameLst>
                                      </p:cBhvr>
                                      <p:to>
                                        <p:strVal val="visible"/>
                                      </p:to>
                                    </p:set>
                                    <p:animEffect transition="in" filter="fade">
                                      <p:cBhvr>
                                        <p:cTn id="19" dur="250"/>
                                        <p:tgtEl>
                                          <p:spTgt spid="319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9"/>
                                        </p:tgtEl>
                                        <p:attrNameLst>
                                          <p:attrName>style.visibility</p:attrName>
                                        </p:attrNameLst>
                                      </p:cBhvr>
                                      <p:to>
                                        <p:strVal val="visible"/>
                                      </p:to>
                                    </p:set>
                                    <p:animEffect transition="in" filter="fade">
                                      <p:cBhvr>
                                        <p:cTn id="23" dur="250"/>
                                        <p:tgtEl>
                                          <p:spTgt spid="25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5"/>
                                        </p:tgtEl>
                                        <p:attrNameLst>
                                          <p:attrName>style.visibility</p:attrName>
                                        </p:attrNameLst>
                                      </p:cBhvr>
                                      <p:to>
                                        <p:strVal val="visible"/>
                                      </p:to>
                                    </p:set>
                                    <p:animEffect transition="in" filter="fade">
                                      <p:cBhvr>
                                        <p:cTn id="27" dur="250"/>
                                        <p:tgtEl>
                                          <p:spTgt spid="26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250"/>
                                        <p:tgtEl>
                                          <p:spTgt spid="2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7"/>
                                        </p:tgtEl>
                                        <p:attrNameLst>
                                          <p:attrName>style.visibility</p:attrName>
                                        </p:attrNameLst>
                                      </p:cBhvr>
                                      <p:to>
                                        <p:strVal val="visible"/>
                                      </p:to>
                                    </p:set>
                                    <p:animEffect transition="in" filter="fade">
                                      <p:cBhvr>
                                        <p:cTn id="36" dur="500"/>
                                        <p:tgtEl>
                                          <p:spTgt spid="24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49"/>
                                        </p:tgtEl>
                                        <p:attrNameLst>
                                          <p:attrName>style.visibility</p:attrName>
                                        </p:attrNameLst>
                                      </p:cBhvr>
                                      <p:to>
                                        <p:strVal val="visible"/>
                                      </p:to>
                                    </p:set>
                                    <p:animEffect transition="in" filter="fade">
                                      <p:cBhvr>
                                        <p:cTn id="44" dur="500"/>
                                        <p:tgtEl>
                                          <p:spTgt spid="249"/>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166"/>
                                        </p:tgtEl>
                                        <p:attrNameLst>
                                          <p:attrName>style.visibility</p:attrName>
                                        </p:attrNameLst>
                                      </p:cBhvr>
                                      <p:to>
                                        <p:strVal val="visible"/>
                                      </p:to>
                                    </p:set>
                                    <p:animEffect transition="in" filter="fade">
                                      <p:cBhvr>
                                        <p:cTn id="48" dur="250"/>
                                        <p:tgtEl>
                                          <p:spTgt spid="166"/>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68"/>
                                        </p:tgtEl>
                                        <p:attrNameLst>
                                          <p:attrName>style.visibility</p:attrName>
                                        </p:attrNameLst>
                                      </p:cBhvr>
                                      <p:to>
                                        <p:strVal val="visible"/>
                                      </p:to>
                                    </p:set>
                                    <p:animEffect transition="in" filter="fade">
                                      <p:cBhvr>
                                        <p:cTn id="51" dur="250"/>
                                        <p:tgtEl>
                                          <p:spTgt spid="168"/>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67"/>
                                        </p:tgtEl>
                                        <p:attrNameLst>
                                          <p:attrName>style.visibility</p:attrName>
                                        </p:attrNameLst>
                                      </p:cBhvr>
                                      <p:to>
                                        <p:strVal val="visible"/>
                                      </p:to>
                                    </p:set>
                                    <p:animEffect transition="in" filter="fade">
                                      <p:cBhvr>
                                        <p:cTn id="54" dur="250"/>
                                        <p:tgtEl>
                                          <p:spTgt spid="167"/>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169"/>
                                        </p:tgtEl>
                                        <p:attrNameLst>
                                          <p:attrName>style.visibility</p:attrName>
                                        </p:attrNameLst>
                                      </p:cBhvr>
                                      <p:to>
                                        <p:strVal val="visible"/>
                                      </p:to>
                                    </p:set>
                                    <p:animEffect transition="in" filter="fade">
                                      <p:cBhvr>
                                        <p:cTn id="57" dur="250"/>
                                        <p:tgtEl>
                                          <p:spTgt spid="169"/>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171"/>
                                        </p:tgtEl>
                                        <p:attrNameLst>
                                          <p:attrName>style.visibility</p:attrName>
                                        </p:attrNameLst>
                                      </p:cBhvr>
                                      <p:to>
                                        <p:strVal val="visible"/>
                                      </p:to>
                                    </p:set>
                                    <p:animEffect transition="in" filter="fade">
                                      <p:cBhvr>
                                        <p:cTn id="60" dur="250"/>
                                        <p:tgtEl>
                                          <p:spTgt spid="171"/>
                                        </p:tgtEl>
                                      </p:cBhvr>
                                    </p:animEffect>
                                  </p:childTnLst>
                                </p:cTn>
                              </p:par>
                              <p:par>
                                <p:cTn id="61" presetID="10" presetClass="entr" presetSubtype="0" fill="hold" grpId="0" nodeType="withEffect">
                                  <p:stCondLst>
                                    <p:cond delay="1250"/>
                                  </p:stCondLst>
                                  <p:childTnLst>
                                    <p:set>
                                      <p:cBhvr>
                                        <p:cTn id="62" dur="1" fill="hold">
                                          <p:stCondLst>
                                            <p:cond delay="0"/>
                                          </p:stCondLst>
                                        </p:cTn>
                                        <p:tgtEl>
                                          <p:spTgt spid="170"/>
                                        </p:tgtEl>
                                        <p:attrNameLst>
                                          <p:attrName>style.visibility</p:attrName>
                                        </p:attrNameLst>
                                      </p:cBhvr>
                                      <p:to>
                                        <p:strVal val="visible"/>
                                      </p:to>
                                    </p:set>
                                    <p:animEffect transition="in" filter="fade">
                                      <p:cBhvr>
                                        <p:cTn id="63" dur="250"/>
                                        <p:tgtEl>
                                          <p:spTgt spid="170"/>
                                        </p:tgtEl>
                                      </p:cBhvr>
                                    </p:animEffect>
                                  </p:childTnLst>
                                </p:cTn>
                              </p:par>
                              <p:par>
                                <p:cTn id="64" presetID="10" presetClass="entr" presetSubtype="0" fill="hold" nodeType="withEffect">
                                  <p:stCondLst>
                                    <p:cond delay="1500"/>
                                  </p:stCondLst>
                                  <p:childTnLst>
                                    <p:set>
                                      <p:cBhvr>
                                        <p:cTn id="65" dur="1" fill="hold">
                                          <p:stCondLst>
                                            <p:cond delay="0"/>
                                          </p:stCondLst>
                                        </p:cTn>
                                        <p:tgtEl>
                                          <p:spTgt spid="176"/>
                                        </p:tgtEl>
                                        <p:attrNameLst>
                                          <p:attrName>style.visibility</p:attrName>
                                        </p:attrNameLst>
                                      </p:cBhvr>
                                      <p:to>
                                        <p:strVal val="visible"/>
                                      </p:to>
                                    </p:set>
                                    <p:animEffect transition="in" filter="fade">
                                      <p:cBhvr>
                                        <p:cTn id="66" dur="250"/>
                                        <p:tgtEl>
                                          <p:spTgt spid="176"/>
                                        </p:tgtEl>
                                      </p:cBhvr>
                                    </p:animEffect>
                                  </p:childTnLst>
                                </p:cTn>
                              </p:par>
                              <p:par>
                                <p:cTn id="67" presetID="10" presetClass="entr" presetSubtype="0" fill="hold" nodeType="withEffect">
                                  <p:stCondLst>
                                    <p:cond delay="1750"/>
                                  </p:stCondLst>
                                  <p:childTnLst>
                                    <p:set>
                                      <p:cBhvr>
                                        <p:cTn id="68" dur="1" fill="hold">
                                          <p:stCondLst>
                                            <p:cond delay="0"/>
                                          </p:stCondLst>
                                        </p:cTn>
                                        <p:tgtEl>
                                          <p:spTgt spid="179"/>
                                        </p:tgtEl>
                                        <p:attrNameLst>
                                          <p:attrName>style.visibility</p:attrName>
                                        </p:attrNameLst>
                                      </p:cBhvr>
                                      <p:to>
                                        <p:strVal val="visible"/>
                                      </p:to>
                                    </p:set>
                                    <p:animEffect transition="in" filter="fade">
                                      <p:cBhvr>
                                        <p:cTn id="69" dur="250"/>
                                        <p:tgtEl>
                                          <p:spTgt spid="179"/>
                                        </p:tgtEl>
                                      </p:cBhvr>
                                    </p:animEffect>
                                  </p:childTnLst>
                                </p:cTn>
                              </p:par>
                              <p:par>
                                <p:cTn id="70" presetID="10" presetClass="entr" presetSubtype="0" fill="hold" nodeType="withEffect">
                                  <p:stCondLst>
                                    <p:cond delay="2000"/>
                                  </p:stCondLst>
                                  <p:childTnLst>
                                    <p:set>
                                      <p:cBhvr>
                                        <p:cTn id="71" dur="1" fill="hold">
                                          <p:stCondLst>
                                            <p:cond delay="0"/>
                                          </p:stCondLst>
                                        </p:cTn>
                                        <p:tgtEl>
                                          <p:spTgt spid="182"/>
                                        </p:tgtEl>
                                        <p:attrNameLst>
                                          <p:attrName>style.visibility</p:attrName>
                                        </p:attrNameLst>
                                      </p:cBhvr>
                                      <p:to>
                                        <p:strVal val="visible"/>
                                      </p:to>
                                    </p:set>
                                    <p:animEffect transition="in" filter="fade">
                                      <p:cBhvr>
                                        <p:cTn id="72" dur="250"/>
                                        <p:tgtEl>
                                          <p:spTgt spid="182"/>
                                        </p:tgtEl>
                                      </p:cBhvr>
                                    </p:animEffect>
                                  </p:childTnLst>
                                </p:cTn>
                              </p:par>
                              <p:par>
                                <p:cTn id="73" presetID="10" presetClass="entr" presetSubtype="0" fill="hold" nodeType="withEffect">
                                  <p:stCondLst>
                                    <p:cond delay="2250"/>
                                  </p:stCondLst>
                                  <p:childTnLst>
                                    <p:set>
                                      <p:cBhvr>
                                        <p:cTn id="74" dur="1" fill="hold">
                                          <p:stCondLst>
                                            <p:cond delay="0"/>
                                          </p:stCondLst>
                                        </p:cTn>
                                        <p:tgtEl>
                                          <p:spTgt spid="185"/>
                                        </p:tgtEl>
                                        <p:attrNameLst>
                                          <p:attrName>style.visibility</p:attrName>
                                        </p:attrNameLst>
                                      </p:cBhvr>
                                      <p:to>
                                        <p:strVal val="visible"/>
                                      </p:to>
                                    </p:set>
                                    <p:animEffect transition="in" filter="fade">
                                      <p:cBhvr>
                                        <p:cTn id="75" dur="250"/>
                                        <p:tgtEl>
                                          <p:spTgt spid="185"/>
                                        </p:tgtEl>
                                      </p:cBhvr>
                                    </p:animEffect>
                                  </p:childTnLst>
                                </p:cTn>
                              </p:par>
                              <p:par>
                                <p:cTn id="76" presetID="10" presetClass="entr" presetSubtype="0" fill="hold" nodeType="withEffect">
                                  <p:stCondLst>
                                    <p:cond delay="2500"/>
                                  </p:stCondLst>
                                  <p:childTnLst>
                                    <p:set>
                                      <p:cBhvr>
                                        <p:cTn id="77" dur="1" fill="hold">
                                          <p:stCondLst>
                                            <p:cond delay="0"/>
                                          </p:stCondLst>
                                        </p:cTn>
                                        <p:tgtEl>
                                          <p:spTgt spid="188"/>
                                        </p:tgtEl>
                                        <p:attrNameLst>
                                          <p:attrName>style.visibility</p:attrName>
                                        </p:attrNameLst>
                                      </p:cBhvr>
                                      <p:to>
                                        <p:strVal val="visible"/>
                                      </p:to>
                                    </p:set>
                                    <p:animEffect transition="in" filter="fade">
                                      <p:cBhvr>
                                        <p:cTn id="78" dur="250"/>
                                        <p:tgtEl>
                                          <p:spTgt spid="188"/>
                                        </p:tgtEl>
                                      </p:cBhvr>
                                    </p:animEffect>
                                  </p:childTnLst>
                                </p:cTn>
                              </p:par>
                              <p:par>
                                <p:cTn id="79" presetID="10" presetClass="entr" presetSubtype="0" fill="hold" nodeType="withEffect">
                                  <p:stCondLst>
                                    <p:cond delay="2750"/>
                                  </p:stCondLst>
                                  <p:childTnLst>
                                    <p:set>
                                      <p:cBhvr>
                                        <p:cTn id="80" dur="1" fill="hold">
                                          <p:stCondLst>
                                            <p:cond delay="0"/>
                                          </p:stCondLst>
                                        </p:cTn>
                                        <p:tgtEl>
                                          <p:spTgt spid="191"/>
                                        </p:tgtEl>
                                        <p:attrNameLst>
                                          <p:attrName>style.visibility</p:attrName>
                                        </p:attrNameLst>
                                      </p:cBhvr>
                                      <p:to>
                                        <p:strVal val="visible"/>
                                      </p:to>
                                    </p:set>
                                    <p:animEffect transition="in" filter="fade">
                                      <p:cBhvr>
                                        <p:cTn id="81" dur="25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6" grpId="0" animBg="1"/>
      <p:bldP spid="166" grpId="0" animBg="1"/>
      <p:bldP spid="167" grpId="0" animBg="1"/>
      <p:bldP spid="168" grpId="0" animBg="1"/>
      <p:bldP spid="169" grpId="0" animBg="1"/>
      <p:bldP spid="170" grpId="0" animBg="1"/>
      <p:bldP spid="17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
          <p:cNvSpPr txBox="1"/>
          <p:nvPr/>
        </p:nvSpPr>
        <p:spPr>
          <a:xfrm>
            <a:off x="0" y="2678652"/>
            <a:ext cx="12192000" cy="348547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21" name="Rectangle 20"/>
          <p:cNvSpPr/>
          <p:nvPr/>
        </p:nvSpPr>
        <p:spPr bwMode="auto">
          <a:xfrm>
            <a:off x="7448979" y="3336843"/>
            <a:ext cx="388998" cy="2140862"/>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588263" y="457201"/>
            <a:ext cx="11018520" cy="923330"/>
          </a:xfrm>
        </p:spPr>
        <p:txBody>
          <a:bodyPr/>
          <a:lstStyle/>
          <a:p>
            <a:r>
              <a:rPr lang="en-US"/>
              <a:t>Ruin Their ROI</a:t>
            </a:r>
            <a:br>
              <a:rPr lang="en-US"/>
            </a:br>
            <a:r>
              <a:rPr lang="en-US" sz="2400" b="0" spc="0">
                <a:ln>
                  <a:noFill/>
                </a:ln>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Changing the economics of cybersecurity</a:t>
            </a:r>
            <a:endParaRPr lang="en-US">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3" name="TextBox 2"/>
          <p:cNvSpPr txBox="1"/>
          <p:nvPr/>
        </p:nvSpPr>
        <p:spPr>
          <a:xfrm>
            <a:off x="588263" y="1534499"/>
            <a:ext cx="11182206" cy="1477328"/>
          </a:xfrm>
          <a:prstGeom prst="rect">
            <a:avLst/>
          </a:prstGeom>
          <a:noFill/>
        </p:spPr>
        <p:txBody>
          <a:bodyPr wrap="square" lIns="0" tIns="0" rIns="0" bIns="0" numCol="3" spcCol="365760" rtlCol="0">
            <a:spAutoFit/>
          </a:bodyPr>
          <a:lstStyle/>
          <a:p>
            <a:pPr marL="0" marR="0" lvl="0" indent="0" algn="l" defTabSz="914400" rtl="0" eaLnBrk="1" fontAlgn="auto" latinLnBrk="0" hangingPunct="1">
              <a:lnSpc>
                <a:spcPct val="100000"/>
              </a:lnSpc>
              <a:spcBef>
                <a:spcPts val="0"/>
              </a:spcBef>
              <a:spcAft>
                <a:spcPts val="1200"/>
              </a:spcAft>
              <a:buClrTx/>
              <a:buSzTx/>
              <a:buFontTx/>
              <a:buNone/>
              <a:defRPr/>
            </a:pPr>
            <a:r>
              <a:rPr kumimoji="0" lang="en-US" sz="1600" b="1" i="0" u="none" strike="noStrike" kern="1200" cap="none" spc="-10" normalizeH="0" baseline="0" noProof="0">
                <a:ln>
                  <a:noFill/>
                </a:ln>
                <a:gradFill>
                  <a:gsLst>
                    <a:gs pos="2917">
                      <a:srgbClr val="E81123"/>
                    </a:gs>
                    <a:gs pos="100000">
                      <a:srgbClr val="E81123"/>
                    </a:gs>
                  </a:gsLst>
                  <a:lin ang="5400000" scaled="0"/>
                </a:gradFill>
                <a:effectLst/>
                <a:uLnTx/>
                <a:uFillTx/>
                <a:latin typeface="Segoe UI" panose="020B0502040204020203"/>
                <a:ea typeface="+mn-ea"/>
                <a:cs typeface="Segoe UI Semilight" panose="020B0402040204020203" pitchFamily="34" charset="0"/>
              </a:rPr>
              <a:t>ATTACKERS: </a:t>
            </a:r>
            <a:br>
              <a:rPr kumimoji="0" lang="en-US" sz="1600" b="1" i="0" u="none" strike="noStrike" kern="1200" cap="none" spc="-10" normalizeH="0" baseline="0" noProof="0">
                <a:ln>
                  <a:noFill/>
                </a:ln>
                <a:gradFill>
                  <a:gsLst>
                    <a:gs pos="2917">
                      <a:srgbClr val="E81123"/>
                    </a:gs>
                    <a:gs pos="100000">
                      <a:srgbClr val="E81123"/>
                    </a:gs>
                  </a:gsLst>
                  <a:lin ang="5400000" scaled="0"/>
                </a:gradFill>
                <a:effectLst/>
                <a:uLnTx/>
                <a:uFillTx/>
                <a:latin typeface="Segoe UI" panose="020B0502040204020203"/>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t>MAXIMIZE RETURN ON INVESTMENT (ROI) </a:t>
            </a:r>
            <a:br>
              <a:rPr kumimoji="0" lang="en-US" sz="1400" b="0" i="0" u="none" strike="noStrike" kern="1200" cap="none" spc="-10" normalizeH="0" baseline="0" noProof="0">
                <a:ln>
                  <a:noFill/>
                </a:ln>
                <a:gradFill>
                  <a:gsLst>
                    <a:gs pos="2917">
                      <a:srgbClr val="E81123"/>
                    </a:gs>
                    <a:gs pos="100000">
                      <a:srgbClr val="E81123"/>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(return may be monetary/political/etc.)</a:t>
            </a:r>
            <a:endPar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defRPr/>
            </a:pP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defRPr/>
            </a:pP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171450" marR="0" lvl="0" indent="0" algn="l" defTabSz="914400" rtl="0" eaLnBrk="1" fontAlgn="auto" latinLnBrk="0" hangingPunct="1">
              <a:lnSpc>
                <a:spcPct val="100000"/>
              </a:lnSpc>
              <a:spcBef>
                <a:spcPts val="0"/>
              </a:spcBef>
              <a:spcAft>
                <a:spcPts val="1200"/>
              </a:spcAft>
              <a:buClrTx/>
              <a:buSzTx/>
              <a:buFontTx/>
              <a:buNone/>
              <a:defRPr/>
            </a:pPr>
            <a:r>
              <a:rPr kumimoji="0" lang="en-US" sz="1600" b="1" i="0" u="none" strike="noStrike" kern="1200" cap="none" spc="-10" normalizeH="0" baseline="0" noProof="0">
                <a:ln>
                  <a:noFill/>
                </a:ln>
                <a:gradFill>
                  <a:gsLst>
                    <a:gs pos="2917">
                      <a:srgbClr val="107C10"/>
                    </a:gs>
                    <a:gs pos="51459">
                      <a:srgbClr val="107C10"/>
                    </a:gs>
                  </a:gsLst>
                  <a:lin ang="5400000" scaled="0"/>
                </a:gradFill>
                <a:effectLst/>
                <a:uLnTx/>
                <a:uFillTx/>
                <a:latin typeface="Segoe UI" panose="020B0502040204020203"/>
                <a:ea typeface="+mn-ea"/>
                <a:cs typeface="Segoe UI Semilight" panose="020B0402040204020203" pitchFamily="34" charset="0"/>
              </a:rPr>
              <a:t>DEFENDERS: </a:t>
            </a:r>
            <a:br>
              <a:rPr kumimoji="0" lang="en-US" sz="1600" b="1" i="0" u="none" strike="noStrike" kern="1200" cap="none" spc="-10" normalizeH="0" baseline="0" noProof="0">
                <a:ln>
                  <a:noFill/>
                </a:ln>
                <a:gradFill>
                  <a:gsLst>
                    <a:gs pos="2917">
                      <a:srgbClr val="107C10"/>
                    </a:gs>
                    <a:gs pos="51459">
                      <a:srgbClr val="107C10"/>
                    </a:gs>
                  </a:gsLst>
                  <a:lin ang="5400000" scaled="0"/>
                </a:gradFill>
                <a:effectLst/>
                <a:uLnTx/>
                <a:uFillTx/>
                <a:latin typeface="Segoe UI" panose="020B0502040204020203"/>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107C10"/>
                    </a:gs>
                    <a:gs pos="51459">
                      <a:srgbClr val="107C10"/>
                    </a:gs>
                  </a:gsLst>
                  <a:lin ang="5400000" scaled="0"/>
                </a:gradFill>
                <a:effectLst/>
                <a:uLnTx/>
                <a:uFillTx/>
                <a:latin typeface="Segoe UI Semibold" panose="020B0702040204020203" pitchFamily="34" charset="0"/>
                <a:ea typeface="+mn-ea"/>
                <a:cs typeface="Segoe UI Semibold" panose="020B0702040204020203" pitchFamily="34" charset="0"/>
              </a:rPr>
              <a:t>RUIN ATTACKER ROI</a:t>
            </a:r>
            <a:br>
              <a:rPr kumimoji="0" lang="en-US" sz="1400" b="0" i="0" u="none" strike="noStrike" kern="1200" cap="none" spc="-10" normalizeH="0" baseline="0" noProof="0">
                <a:ln>
                  <a:noFill/>
                </a:ln>
                <a:gradFill>
                  <a:gsLst>
                    <a:gs pos="2917">
                      <a:srgbClr val="107C10"/>
                    </a:gs>
                    <a:gs pos="51459">
                      <a:srgbClr val="107C1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by raising attack cost with protection </a:t>
            </a:r>
            <a:b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rapid response/recovery</a:t>
            </a:r>
            <a:b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defRPr/>
            </a:pPr>
            <a:r>
              <a:rPr kumimoji="0" lang="en-US" sz="1600" b="1" i="0" u="none" strike="noStrike" kern="1200" cap="none" spc="-10" normalizeH="0" baseline="0" noProof="0">
                <a:ln>
                  <a:noFill/>
                </a:ln>
                <a:gradFill>
                  <a:gsLst>
                    <a:gs pos="2917">
                      <a:srgbClr val="0078D4"/>
                    </a:gs>
                    <a:gs pos="91000">
                      <a:srgbClr val="0078D4"/>
                    </a:gs>
                  </a:gsLst>
                  <a:lin ang="5400000" scaled="0"/>
                </a:gradFill>
                <a:effectLst/>
                <a:uLnTx/>
                <a:uFillTx/>
                <a:latin typeface="Segoe UI" panose="020B0502040204020203"/>
                <a:ea typeface="+mn-ea"/>
                <a:cs typeface="Segoe UI Semilight" panose="020B0402040204020203" pitchFamily="34" charset="0"/>
              </a:rPr>
              <a:t>MICROSOFT: </a:t>
            </a:r>
            <a:br>
              <a:rPr kumimoji="0" lang="en-US" sz="1600" b="1" i="0" u="none" strike="noStrike" kern="1200" cap="none" spc="-10" normalizeH="0" baseline="0" noProof="0">
                <a:ln>
                  <a:noFill/>
                </a:ln>
                <a:gradFill>
                  <a:gsLst>
                    <a:gs pos="2917">
                      <a:srgbClr val="0078D4"/>
                    </a:gs>
                    <a:gs pos="91000">
                      <a:srgbClr val="0078D4"/>
                    </a:gs>
                  </a:gsLst>
                  <a:lin ang="5400000" scaled="0"/>
                </a:gradFill>
                <a:effectLst/>
                <a:uLnTx/>
                <a:uFillTx/>
                <a:latin typeface="Segoe UI" panose="020B0502040204020203"/>
                <a:ea typeface="+mn-ea"/>
                <a:cs typeface="Segoe UI Semilight" panose="020B0402040204020203" pitchFamily="34" charset="0"/>
              </a:rPr>
            </a:br>
            <a:r>
              <a:rPr kumimoji="0" lang="en-US" sz="1400" b="0" i="0" u="none" strike="noStrike" kern="1200" cap="none" spc="-10" normalizeH="0" baseline="0" noProof="0">
                <a:ln>
                  <a:noFill/>
                </a:ln>
                <a:gradFill>
                  <a:gsLst>
                    <a:gs pos="2917">
                      <a:srgbClr val="0078D4"/>
                    </a:gs>
                    <a:gs pos="91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SIMPLIFY ADVANCED CAPABILITIES </a:t>
            </a:r>
            <a:br>
              <a:rPr kumimoji="0" lang="en-US" sz="1400" b="0" i="0" u="none" strike="noStrike" kern="1200" cap="none" spc="-10" normalizeH="0" baseline="0" noProof="0">
                <a:ln>
                  <a:noFill/>
                </a:ln>
                <a:gradFill>
                  <a:gsLst>
                    <a:gs pos="2917">
                      <a:srgbClr val="0078D4"/>
                    </a:gs>
                    <a:gs pos="91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across platforms, clouds, and IoT</a:t>
            </a:r>
            <a:endParaRPr kumimoji="0" lang="en-US" sz="16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 name="Rectangle 13"/>
          <p:cNvSpPr/>
          <p:nvPr/>
        </p:nvSpPr>
        <p:spPr bwMode="auto">
          <a:xfrm rot="5400000">
            <a:off x="5897238" y="-427083"/>
            <a:ext cx="397521" cy="1219200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5" name="TextBox 14"/>
          <p:cNvSpPr txBox="1"/>
          <p:nvPr/>
        </p:nvSpPr>
        <p:spPr>
          <a:xfrm>
            <a:off x="1013488" y="4564729"/>
            <a:ext cx="15657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rPr>
              <a:t>DEFENDER BUDGET</a:t>
            </a:r>
            <a:endPar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a:ea typeface="+mn-ea"/>
              <a:cs typeface="+mn-cs"/>
            </a:endParaRPr>
          </a:p>
        </p:txBody>
      </p:sp>
      <p:sp>
        <p:nvSpPr>
          <p:cNvPr id="23" name="TextBox 22"/>
          <p:cNvSpPr txBox="1"/>
          <p:nvPr/>
        </p:nvSpPr>
        <p:spPr>
          <a:xfrm>
            <a:off x="9623561" y="4670222"/>
            <a:ext cx="164455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panose="020B0502040204020203"/>
                <a:ea typeface="+mn-ea"/>
                <a:cs typeface="+mn-cs"/>
              </a:rPr>
              <a:t>ORGANIZED CRIME</a:t>
            </a:r>
            <a:endPar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panose="020B0502040204020203"/>
              <a:ea typeface="+mn-ea"/>
              <a:cs typeface="+mn-cs"/>
            </a:endParaRPr>
          </a:p>
        </p:txBody>
      </p:sp>
      <p:sp>
        <p:nvSpPr>
          <p:cNvPr id="24" name="TextBox 23"/>
          <p:cNvSpPr txBox="1"/>
          <p:nvPr/>
        </p:nvSpPr>
        <p:spPr>
          <a:xfrm>
            <a:off x="9625502" y="5214988"/>
            <a:ext cx="86107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panose="020B0502040204020203"/>
                <a:ea typeface="+mn-ea"/>
                <a:cs typeface="+mn-cs"/>
              </a:rPr>
              <a:t>AMATEUR</a:t>
            </a:r>
            <a:endPar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panose="020B0502040204020203"/>
              <a:ea typeface="+mn-ea"/>
              <a:cs typeface="+mn-cs"/>
            </a:endParaRPr>
          </a:p>
        </p:txBody>
      </p:sp>
      <p:sp>
        <p:nvSpPr>
          <p:cNvPr id="25" name="TextBox 24"/>
          <p:cNvSpPr txBox="1"/>
          <p:nvPr/>
        </p:nvSpPr>
        <p:spPr>
          <a:xfrm>
            <a:off x="7304094" y="2804374"/>
            <a:ext cx="101263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panose="020B0502040204020203"/>
                <a:ea typeface="+mn-ea"/>
                <a:cs typeface="+mn-cs"/>
              </a:rPr>
              <a:t>COST OF ATTACK</a:t>
            </a:r>
            <a:endPar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panose="020B0502040204020203"/>
              <a:ea typeface="+mn-ea"/>
              <a:cs typeface="+mn-cs"/>
            </a:endParaRPr>
          </a:p>
        </p:txBody>
      </p:sp>
      <p:sp>
        <p:nvSpPr>
          <p:cNvPr id="11" name="Rectangle 10"/>
          <p:cNvSpPr/>
          <p:nvPr/>
        </p:nvSpPr>
        <p:spPr bwMode="auto">
          <a:xfrm>
            <a:off x="7442884" y="3327262"/>
            <a:ext cx="388998" cy="2150443"/>
          </a:xfrm>
          <a:prstGeom prst="rect">
            <a:avLst/>
          </a:prstGeom>
          <a:gradFill>
            <a:gsLst>
              <a:gs pos="7000">
                <a:schemeClr val="tx1">
                  <a:alpha val="60000"/>
                </a:schemeClr>
              </a:gs>
              <a:gs pos="2000">
                <a:schemeClr val="tx1">
                  <a:alpha val="6000"/>
                </a:schemeClr>
              </a:gs>
              <a:gs pos="23000">
                <a:srgbClr val="1A1A1A"/>
              </a:gs>
              <a:gs pos="85000">
                <a:schemeClr val="tx1"/>
              </a:gs>
            </a:gsLst>
            <a:lin ang="5400000" scaled="1"/>
          </a:gradFill>
          <a:ln w="1905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8" name="Rectangle 27"/>
          <p:cNvSpPr/>
          <p:nvPr/>
        </p:nvSpPr>
        <p:spPr bwMode="auto">
          <a:xfrm>
            <a:off x="7448978" y="3313877"/>
            <a:ext cx="388998" cy="2163829"/>
          </a:xfrm>
          <a:prstGeom prst="rect">
            <a:avLst/>
          </a:prstGeom>
          <a:gradFill>
            <a:gsLst>
              <a:gs pos="11000">
                <a:schemeClr val="tx1">
                  <a:alpha val="25000"/>
                </a:schemeClr>
              </a:gs>
              <a:gs pos="26000">
                <a:schemeClr val="tx1">
                  <a:alpha val="47000"/>
                </a:schemeClr>
              </a:gs>
              <a:gs pos="84000">
                <a:schemeClr val="tx1"/>
              </a:gs>
            </a:gsLst>
            <a:lin ang="5400000" scaled="1"/>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7" name="Rectangle 6"/>
          <p:cNvSpPr/>
          <p:nvPr/>
        </p:nvSpPr>
        <p:spPr bwMode="auto">
          <a:xfrm>
            <a:off x="8119794" y="3329294"/>
            <a:ext cx="1301287" cy="2140859"/>
          </a:xfrm>
          <a:prstGeom prst="rect">
            <a:avLst/>
          </a:prstGeom>
          <a:solidFill>
            <a:srgbClr val="E81123">
              <a:alpha val="20000"/>
            </a:srgb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6" name="Rectangle 5"/>
          <p:cNvSpPr/>
          <p:nvPr/>
        </p:nvSpPr>
        <p:spPr bwMode="auto">
          <a:xfrm>
            <a:off x="8119794" y="4631447"/>
            <a:ext cx="1301287" cy="838706"/>
          </a:xfrm>
          <a:prstGeom prst="rect">
            <a:avLst/>
          </a:prstGeom>
          <a:solidFill>
            <a:srgbClr val="E81123">
              <a:alpha val="50000"/>
            </a:srgbClr>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 name="Rectangle 4"/>
          <p:cNvSpPr/>
          <p:nvPr/>
        </p:nvSpPr>
        <p:spPr bwMode="auto">
          <a:xfrm>
            <a:off x="8119794" y="5212838"/>
            <a:ext cx="1301287" cy="257315"/>
          </a:xfrm>
          <a:prstGeom prst="rect">
            <a:avLst/>
          </a:prstGeom>
          <a:solidFill>
            <a:srgbClr val="E81123"/>
          </a:solidFill>
          <a:ln>
            <a:noFill/>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cxnSp>
        <p:nvCxnSpPr>
          <p:cNvPr id="17" name="Straight Connector 16"/>
          <p:cNvCxnSpPr/>
          <p:nvPr/>
        </p:nvCxnSpPr>
        <p:spPr>
          <a:xfrm>
            <a:off x="7837976" y="5203939"/>
            <a:ext cx="340102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442884" y="3329294"/>
            <a:ext cx="379611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837976" y="4631444"/>
            <a:ext cx="340102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623561" y="3404213"/>
            <a:ext cx="1254318"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panose="020B0502040204020203"/>
                <a:ea typeface="+mn-ea"/>
                <a:cs typeface="+mn-cs"/>
              </a:rPr>
              <a:t>NATION STATE</a:t>
            </a:r>
            <a:endParaRPr kumimoji="0" lang="en-US" sz="1400" b="1" i="0" u="none" strike="noStrike" kern="1200" cap="none" spc="0" normalizeH="0" baseline="0" noProof="0">
              <a:ln>
                <a:noFill/>
              </a:ln>
              <a:gradFill>
                <a:gsLst>
                  <a:gs pos="2917">
                    <a:srgbClr val="1A1A1A"/>
                  </a:gs>
                  <a:gs pos="95000">
                    <a:srgbClr val="1A1A1A"/>
                  </a:gs>
                </a:gsLst>
                <a:lin ang="5400000" scaled="0"/>
              </a:gradFill>
              <a:effectLst/>
              <a:uLnTx/>
              <a:uFillTx/>
              <a:latin typeface="Segoe UI" panose="020B0502040204020203"/>
              <a:ea typeface="+mn-ea"/>
              <a:cs typeface="+mn-cs"/>
            </a:endParaRPr>
          </a:p>
        </p:txBody>
      </p:sp>
      <p:sp>
        <p:nvSpPr>
          <p:cNvPr id="16" name="Arrow: Pentagon 15"/>
          <p:cNvSpPr/>
          <p:nvPr/>
        </p:nvSpPr>
        <p:spPr bwMode="auto">
          <a:xfrm>
            <a:off x="3808789" y="3983354"/>
            <a:ext cx="3499280" cy="1125862"/>
          </a:xfrm>
          <a:prstGeom prst="homePlate">
            <a:avLst>
              <a:gd name="adj" fmla="val 194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l" defTabSz="914400" rtl="0" eaLnBrk="1" fontAlgn="auto" latinLnBrk="0" hangingPunct="1">
              <a:lnSpc>
                <a:spcPct val="100000"/>
              </a:lnSpc>
              <a:spcBef>
                <a:spcPts val="300"/>
              </a:spcBef>
              <a:spcAft>
                <a:spcPts val="300"/>
              </a:spcAft>
              <a:buClrTx/>
              <a:buSzTx/>
              <a:buFontTx/>
              <a:buNone/>
              <a:defRPr/>
            </a:pPr>
            <a:r>
              <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a:ea typeface="+mn-ea"/>
                <a:cs typeface="+mn-cs"/>
              </a:rPr>
              <a:t>SIMPLIFICATION</a:t>
            </a:r>
            <a:endPar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300"/>
              </a:spcBef>
              <a:spcAft>
                <a:spcPts val="300"/>
              </a:spcAft>
              <a:buClrTx/>
              <a:buSzTx/>
              <a:buFontTx/>
              <a:buNone/>
              <a:defRPr/>
            </a:pPr>
            <a:r>
              <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a:ea typeface="+mn-ea"/>
                <a:cs typeface="+mn-cs"/>
              </a:rPr>
              <a:t>INTEGRATION</a:t>
            </a:r>
            <a:endPar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a:ea typeface="+mn-ea"/>
              <a:cs typeface="+mn-cs"/>
            </a:endParaRPr>
          </a:p>
          <a:p>
            <a:pPr marL="0" marR="0" lvl="0" indent="0" algn="l" defTabSz="914400" rtl="0" eaLnBrk="1" fontAlgn="auto" latinLnBrk="0" hangingPunct="1">
              <a:lnSpc>
                <a:spcPct val="100000"/>
              </a:lnSpc>
              <a:spcBef>
                <a:spcPts val="300"/>
              </a:spcBef>
              <a:spcAft>
                <a:spcPts val="300"/>
              </a:spcAft>
              <a:buClrTx/>
              <a:buSzTx/>
              <a:buFontTx/>
              <a:buNone/>
              <a:defRPr/>
            </a:pPr>
            <a:r>
              <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a:ea typeface="+mn-ea"/>
                <a:cs typeface="+mn-cs"/>
              </a:rPr>
              <a:t>INTELLIGENCE</a:t>
            </a:r>
            <a:endParaRPr kumimoji="0" lang="en-US" sz="16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a:ea typeface="+mn-ea"/>
              <a:cs typeface="+mn-cs"/>
            </a:endParaRPr>
          </a:p>
        </p:txBody>
      </p:sp>
      <p:sp>
        <p:nvSpPr>
          <p:cNvPr id="44" name="Rectangle 43"/>
          <p:cNvSpPr/>
          <p:nvPr/>
        </p:nvSpPr>
        <p:spPr bwMode="auto">
          <a:xfrm>
            <a:off x="2305158" y="3239550"/>
            <a:ext cx="1337667" cy="2230603"/>
          </a:xfrm>
          <a:prstGeom prst="rect">
            <a:avLst/>
          </a:prstGeom>
          <a:gradFill>
            <a:gsLst>
              <a:gs pos="15000">
                <a:schemeClr val="accent3">
                  <a:alpha val="0"/>
                </a:schemeClr>
              </a:gs>
              <a:gs pos="53000">
                <a:schemeClr val="accent3">
                  <a:alpha val="50000"/>
                </a:schemeClr>
              </a:gs>
              <a:gs pos="84000">
                <a:schemeClr val="accent3"/>
              </a:gs>
            </a:gsLst>
            <a:lin ang="5400000" scaled="1"/>
          </a:gra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26" name="TextBox 25"/>
          <p:cNvSpPr txBox="1"/>
          <p:nvPr/>
        </p:nvSpPr>
        <p:spPr>
          <a:xfrm>
            <a:off x="2721682" y="6289851"/>
            <a:ext cx="8875757"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Cost of attack is continuously changing with technical advancement + business model evolution</a:t>
            </a:r>
            <a:endParaRPr kumimoji="0" lang="en-US" sz="1400" b="0" i="0" u="none" strike="noStrike" kern="1200" cap="none" spc="-1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 name="Arrow: U-Turn 12"/>
          <p:cNvSpPr/>
          <p:nvPr/>
        </p:nvSpPr>
        <p:spPr bwMode="auto">
          <a:xfrm flipV="1">
            <a:off x="3424809" y="5268098"/>
            <a:ext cx="4330549" cy="451697"/>
          </a:xfrm>
          <a:prstGeom prst="uturnArrow">
            <a:avLst>
              <a:gd name="adj1" fmla="val 25000"/>
              <a:gd name="adj2" fmla="val 25000"/>
              <a:gd name="adj3" fmla="val 29929"/>
              <a:gd name="adj4" fmla="val 43750"/>
              <a:gd name="adj5" fmla="val 75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 name="Rectangle 3"/>
          <p:cNvSpPr/>
          <p:nvPr/>
        </p:nvSpPr>
        <p:spPr>
          <a:xfrm>
            <a:off x="499150" y="933569"/>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30" name="TextBox 29"/>
          <p:cNvSpPr txBox="1"/>
          <p:nvPr/>
        </p:nvSpPr>
        <p:spPr>
          <a:xfrm>
            <a:off x="7831882" y="5576584"/>
            <a:ext cx="39385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gradFill>
                  <a:gsLst>
                    <a:gs pos="2917">
                      <a:srgbClr val="FFFFFF"/>
                    </a:gs>
                    <a:gs pos="9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ATTACKER RESOURCE LEVELS VARY</a:t>
            </a:r>
            <a:endParaRPr kumimoji="0" lang="en-US" sz="1200" b="0" i="0" u="none" strike="noStrike" kern="1200" cap="none" spc="0" normalizeH="0" baseline="0" noProof="0">
              <a:ln>
                <a:noFill/>
              </a:ln>
              <a:gradFill>
                <a:gsLst>
                  <a:gs pos="2917">
                    <a:srgbClr val="FFFFFF"/>
                  </a:gs>
                  <a:gs pos="92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1000"/>
                                        <p:tgtEl>
                                          <p:spTgt spid="3">
                                            <p:txEl>
                                              <p:pRg st="3" end="3"/>
                                            </p:txEl>
                                          </p:spTgt>
                                        </p:tgtEl>
                                      </p:cBhvr>
                                    </p:animEffect>
                                    <p:anim calcmode="lin" valueType="num">
                                      <p:cBhvr>
                                        <p:cTn id="5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down)">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2000"/>
                            </p:stCondLst>
                            <p:childTnLst>
                              <p:par>
                                <p:cTn id="67" presetID="22" presetClass="entr" presetSubtype="4"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down)">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animEffect transition="in" filter="fade">
                                      <p:cBhvr>
                                        <p:cTn id="74" dur="1000"/>
                                        <p:tgtEl>
                                          <p:spTgt spid="3">
                                            <p:txEl>
                                              <p:pRg st="4" end="4"/>
                                            </p:txEl>
                                          </p:spTgt>
                                        </p:tgtEl>
                                      </p:cBhvr>
                                    </p:animEffect>
                                    <p:anim calcmode="lin" valueType="num">
                                      <p:cBhvr>
                                        <p:cTn id="7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wipe(left)">
                                      <p:cBhvr>
                                        <p:cTn id="80" dur="500"/>
                                        <p:tgtEl>
                                          <p:spTgt spid="16"/>
                                        </p:tgtEl>
                                      </p:cBhvr>
                                    </p:animEffect>
                                  </p:childTnLst>
                                </p:cTn>
                              </p:par>
                            </p:childTnLst>
                          </p:cTn>
                        </p:par>
                        <p:par>
                          <p:cTn id="81" fill="hold">
                            <p:stCondLst>
                              <p:cond delay="1500"/>
                            </p:stCondLst>
                            <p:childTnLst>
                              <p:par>
                                <p:cTn id="82" presetID="22" presetClass="entr" presetSubtype="4"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down)">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4" grpId="0"/>
      <p:bldP spid="11" grpId="0" animBg="1"/>
      <p:bldP spid="28" grpId="0" animBg="1"/>
      <p:bldP spid="7" grpId="0" animBg="1"/>
      <p:bldP spid="6" grpId="0" animBg="1"/>
      <p:bldP spid="5" grpId="0" animBg="1"/>
      <p:bldP spid="35" grpId="0"/>
      <p:bldP spid="16" grpId="0" animBg="1"/>
      <p:bldP spid="44" grpId="0" animBg="1"/>
      <p:bldP spid="26" grpId="0"/>
      <p:bldP spid="13" grpId="0"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302966" y="2148297"/>
            <a:ext cx="7586069" cy="2561406"/>
            <a:chOff x="2302965" y="2148297"/>
            <a:chExt cx="7586069" cy="2561406"/>
          </a:xfrm>
        </p:grpSpPr>
        <p:grpSp>
          <p:nvGrpSpPr>
            <p:cNvPr id="13" name="Group 12"/>
            <p:cNvGrpSpPr/>
            <p:nvPr/>
          </p:nvGrpSpPr>
          <p:grpSpPr>
            <a:xfrm>
              <a:off x="2302965" y="2148297"/>
              <a:ext cx="1856652" cy="2561406"/>
              <a:chOff x="2348769" y="2113005"/>
              <a:chExt cx="1856652" cy="2561406"/>
            </a:xfrm>
          </p:grpSpPr>
          <p:grpSp>
            <p:nvGrpSpPr>
              <p:cNvPr id="21" name="Group 20"/>
              <p:cNvGrpSpPr/>
              <p:nvPr/>
            </p:nvGrpSpPr>
            <p:grpSpPr>
              <a:xfrm>
                <a:off x="2348769" y="2113005"/>
                <a:ext cx="1856652" cy="1856652"/>
                <a:chOff x="2323071" y="2113005"/>
                <a:chExt cx="1856652" cy="1856652"/>
              </a:xfrm>
            </p:grpSpPr>
            <p:sp>
              <p:nvSpPr>
                <p:cNvPr id="23" name="Oval 22"/>
                <p:cNvSpPr/>
                <p:nvPr/>
              </p:nvSpPr>
              <p:spPr bwMode="auto">
                <a:xfrm>
                  <a:off x="2323071" y="2113005"/>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4" name="brain_3" title="Icon of a brain"/>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22" name="Rectangle 21"/>
              <p:cNvSpPr/>
              <p:nvPr/>
            </p:nvSpPr>
            <p:spPr>
              <a:xfrm>
                <a:off x="2379285" y="4151191"/>
                <a:ext cx="1795620" cy="523220"/>
              </a:xfrm>
              <a:prstGeom prst="rect">
                <a:avLst/>
              </a:prstGeom>
            </p:spPr>
            <p:txBody>
              <a:bodyPr wrap="none">
                <a:spAutoFit/>
              </a:bodyPr>
              <a:lstStyle/>
              <a:p>
                <a:pPr defTabSz="932815">
                  <a:spcBef>
                    <a:spcPct val="20000"/>
                  </a:spcBef>
                  <a:spcAft>
                    <a:spcPts val="1200"/>
                  </a:spcAft>
                  <a:buSzPct val="90000"/>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MINDSET</a:t>
                </a:r>
                <a:endPar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endParaRPr>
              </a:p>
            </p:txBody>
          </p:sp>
        </p:grpSp>
        <p:sp>
          <p:nvSpPr>
            <p:cNvPr id="14" name="Oval 13"/>
            <p:cNvSpPr/>
            <p:nvPr/>
          </p:nvSpPr>
          <p:spPr bwMode="auto">
            <a:xfrm>
              <a:off x="5167673" y="2148297"/>
              <a:ext cx="1856652" cy="18566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5" name="Rectangle 14"/>
            <p:cNvSpPr/>
            <p:nvPr/>
          </p:nvSpPr>
          <p:spPr>
            <a:xfrm>
              <a:off x="5405393" y="4186483"/>
              <a:ext cx="1381212" cy="523220"/>
            </a:xfrm>
            <a:prstGeom prst="rect">
              <a:avLst/>
            </a:prstGeom>
          </p:spPr>
          <p:txBody>
            <a:bodyPr wrap="none">
              <a:spAutoFit/>
            </a:bodyPr>
            <a:lstStyle/>
            <a:p>
              <a:pPr algn="ctr" defTabSz="932815">
                <a:spcBef>
                  <a:spcPct val="20000"/>
                </a:spcBef>
                <a:spcAft>
                  <a:spcPts val="1200"/>
                </a:spcAft>
                <a:buSzPct val="90000"/>
                <a:defRPr/>
              </a:pPr>
              <a:r>
                <a:rPr lang="en-US" sz="2800" b="1">
                  <a:solidFill>
                    <a:srgbClr val="FFFFFF"/>
                  </a:solidFill>
                  <a:latin typeface="Segoe UI" panose="020B0502040204020203" pitchFamily="34" charset="0"/>
                  <a:cs typeface="Segoe UI" panose="020B0502040204020203" pitchFamily="34" charset="0"/>
                </a:rPr>
                <a:t>CLOUD</a:t>
              </a:r>
              <a:endParaRPr lang="en-US" sz="2800" b="1">
                <a:solidFill>
                  <a:srgbClr val="FFFFFF"/>
                </a:solidFill>
                <a:latin typeface="Segoe UI" panose="020B0502040204020203" pitchFamily="34" charset="0"/>
                <a:cs typeface="Segoe UI" panose="020B0502040204020203" pitchFamily="34" charset="0"/>
              </a:endParaRPr>
            </a:p>
          </p:txBody>
        </p:sp>
        <p:sp>
          <p:nvSpPr>
            <p:cNvPr id="16" name="Rectangle 15"/>
            <p:cNvSpPr/>
            <p:nvPr/>
          </p:nvSpPr>
          <p:spPr>
            <a:xfrm>
              <a:off x="8135995" y="4186483"/>
              <a:ext cx="1703415" cy="523220"/>
            </a:xfrm>
            <a:prstGeom prst="rect">
              <a:avLst/>
            </a:prstGeom>
          </p:spPr>
          <p:txBody>
            <a:bodyPr wrap="none">
              <a:spAutoFit/>
            </a:bodyPr>
            <a:lstStyle/>
            <a:p>
              <a:pPr marL="0" marR="0" lvl="0" indent="0" algn="l" defTabSz="932815" rtl="0" eaLnBrk="1" fontAlgn="auto" latinLnBrk="0" hangingPunct="1">
                <a:lnSpc>
                  <a:spcPct val="100000"/>
                </a:lnSpc>
                <a:spcBef>
                  <a:spcPct val="20000"/>
                </a:spcBef>
                <a:spcAft>
                  <a:spcPts val="1200"/>
                </a:spcAft>
                <a:buClrTx/>
                <a:buSzPct val="90000"/>
                <a:buFontTx/>
                <a:buNone/>
                <a:defRPr/>
              </a:pPr>
              <a:r>
                <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rPr>
                <a:t>HYGIENE</a:t>
              </a:r>
              <a:endParaRPr kumimoji="0" lang="en-US" sz="2800" b="1" i="0" u="none" strike="noStrike" kern="1200" cap="none" spc="0" normalizeH="0" baseline="0" noProof="0">
                <a:ln>
                  <a:noFill/>
                </a:ln>
                <a:gradFill>
                  <a:gsLst>
                    <a:gs pos="0">
                      <a:schemeClr val="accent1">
                        <a:lumMod val="75000"/>
                      </a:schemeClr>
                    </a:gs>
                    <a:gs pos="100000">
                      <a:schemeClr val="accent1">
                        <a:lumMod val="75000"/>
                      </a:schemeClr>
                    </a:gs>
                  </a:gsLst>
                  <a:lin ang="5400000" scaled="1"/>
                </a:gradFill>
                <a:effectLst/>
                <a:uLnTx/>
                <a:uFillTx/>
                <a:latin typeface="Segoe UI" panose="020B0502040204020203" pitchFamily="34" charset="0"/>
                <a:cs typeface="Segoe UI" panose="020B0502040204020203" pitchFamily="34" charset="0"/>
              </a:endParaRPr>
            </a:p>
          </p:txBody>
        </p:sp>
        <p:sp>
          <p:nvSpPr>
            <p:cNvPr id="17" name="Freeform 13" title="Icon of a cloud"/>
            <p:cNvSpPr>
              <a:spLocks noChangeAspect="1"/>
            </p:cNvSpPr>
            <p:nvPr/>
          </p:nvSpPr>
          <p:spPr bwMode="auto">
            <a:xfrm>
              <a:off x="5467153" y="2731662"/>
              <a:ext cx="1257693" cy="6899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57150" cap="flat">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grpSp>
          <p:nvGrpSpPr>
            <p:cNvPr id="18" name="Group 17"/>
            <p:cNvGrpSpPr/>
            <p:nvPr/>
          </p:nvGrpSpPr>
          <p:grpSpPr>
            <a:xfrm>
              <a:off x="8032382" y="2148297"/>
              <a:ext cx="1856652" cy="1856652"/>
              <a:chOff x="8032382" y="2148297"/>
              <a:chExt cx="1856652" cy="1856652"/>
            </a:xfrm>
            <a:solidFill>
              <a:schemeClr val="accent1">
                <a:lumMod val="75000"/>
              </a:schemeClr>
            </a:solidFill>
          </p:grpSpPr>
          <p:sp>
            <p:nvSpPr>
              <p:cNvPr id="19" name="Oval 18"/>
              <p:cNvSpPr/>
              <p:nvPr/>
            </p:nvSpPr>
            <p:spPr bwMode="auto">
              <a:xfrm>
                <a:off x="8032382" y="2148297"/>
                <a:ext cx="1856652" cy="18566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0" name="Freeform 5"/>
              <p:cNvSpPr>
                <a:spLocks noEditPoints="1"/>
              </p:cNvSpPr>
              <p:nvPr/>
            </p:nvSpPr>
            <p:spPr bwMode="auto">
              <a:xfrm>
                <a:off x="8523073" y="2639884"/>
                <a:ext cx="875270" cy="87347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grpFill/>
              <a:ln w="3175">
                <a:solidFill>
                  <a:schemeClr val="accent1"/>
                </a:solidFill>
              </a:ln>
            </p:spPr>
            <p:txBody>
              <a:bodyPr vert="horz" wrap="square" lIns="91440" tIns="45720" rIns="91440" bIns="45720" numCol="1" anchor="t" anchorCtr="0" compatLnSpc="1"/>
              <a:lstStyle/>
              <a:p>
                <a:endParaRPr lang="en-US"/>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3" name="Group 1532"/>
          <p:cNvGrpSpPr/>
          <p:nvPr/>
        </p:nvGrpSpPr>
        <p:grpSpPr>
          <a:xfrm>
            <a:off x="7455677" y="1870475"/>
            <a:ext cx="2621757" cy="2520685"/>
            <a:chOff x="4247118" y="1867906"/>
            <a:chExt cx="2644129" cy="2567478"/>
          </a:xfrm>
        </p:grpSpPr>
        <p:grpSp>
          <p:nvGrpSpPr>
            <p:cNvPr id="1534" name="Group 1533"/>
            <p:cNvGrpSpPr/>
            <p:nvPr/>
          </p:nvGrpSpPr>
          <p:grpSpPr>
            <a:xfrm rot="16200000">
              <a:off x="4356102" y="1845010"/>
              <a:ext cx="2426161" cy="2644129"/>
              <a:chOff x="4510253" y="2023042"/>
              <a:chExt cx="2452216" cy="2666227"/>
            </a:xfrm>
          </p:grpSpPr>
          <p:cxnSp>
            <p:nvCxnSpPr>
              <p:cNvPr id="1546" name="Straight Connector 1545"/>
              <p:cNvCxnSpPr/>
              <p:nvPr/>
            </p:nvCxnSpPr>
            <p:spPr>
              <a:xfrm>
                <a:off x="4510253"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7" name="Straight Connector 1546"/>
              <p:cNvCxnSpPr/>
              <p:nvPr/>
            </p:nvCxnSpPr>
            <p:spPr>
              <a:xfrm>
                <a:off x="479320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8" name="Straight Connector 1547"/>
              <p:cNvCxnSpPr/>
              <p:nvPr/>
            </p:nvCxnSpPr>
            <p:spPr>
              <a:xfrm>
                <a:off x="505288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9" name="Straight Connector 1548"/>
              <p:cNvCxnSpPr/>
              <p:nvPr/>
            </p:nvCxnSpPr>
            <p:spPr>
              <a:xfrm>
                <a:off x="532211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0" name="Straight Connector 1549"/>
              <p:cNvCxnSpPr/>
              <p:nvPr/>
            </p:nvCxnSpPr>
            <p:spPr>
              <a:xfrm>
                <a:off x="5597488"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1" name="Straight Connector 1550"/>
              <p:cNvCxnSpPr/>
              <p:nvPr/>
            </p:nvCxnSpPr>
            <p:spPr>
              <a:xfrm>
                <a:off x="5869894"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2" name="Straight Connector 1551"/>
              <p:cNvCxnSpPr/>
              <p:nvPr/>
            </p:nvCxnSpPr>
            <p:spPr>
              <a:xfrm>
                <a:off x="613590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3" name="Straight Connector 1552"/>
              <p:cNvCxnSpPr/>
              <p:nvPr/>
            </p:nvCxnSpPr>
            <p:spPr>
              <a:xfrm>
                <a:off x="641262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4" name="Straight Connector 1553"/>
              <p:cNvCxnSpPr/>
              <p:nvPr/>
            </p:nvCxnSpPr>
            <p:spPr>
              <a:xfrm>
                <a:off x="6688295"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5" name="Straight Connector 1554"/>
              <p:cNvCxnSpPr/>
              <p:nvPr/>
            </p:nvCxnSpPr>
            <p:spPr>
              <a:xfrm>
                <a:off x="6962467" y="20292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35" name="Group 1534"/>
            <p:cNvGrpSpPr/>
            <p:nvPr/>
          </p:nvGrpSpPr>
          <p:grpSpPr>
            <a:xfrm>
              <a:off x="4288685" y="1867906"/>
              <a:ext cx="2524678" cy="2567478"/>
              <a:chOff x="4288685" y="1870642"/>
              <a:chExt cx="2524678" cy="2575271"/>
            </a:xfrm>
          </p:grpSpPr>
          <p:cxnSp>
            <p:nvCxnSpPr>
              <p:cNvPr id="1536" name="Straight Connector 1535"/>
              <p:cNvCxnSpPr/>
              <p:nvPr/>
            </p:nvCxnSpPr>
            <p:spPr>
              <a:xfrm>
                <a:off x="4288685"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7" name="Straight Connector 1536"/>
              <p:cNvCxnSpPr/>
              <p:nvPr/>
            </p:nvCxnSpPr>
            <p:spPr>
              <a:xfrm>
                <a:off x="4574306"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8" name="Straight Connector 1537"/>
              <p:cNvCxnSpPr/>
              <p:nvPr/>
            </p:nvCxnSpPr>
            <p:spPr>
              <a:xfrm>
                <a:off x="4850004"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9" name="Straight Connector 1538"/>
              <p:cNvCxnSpPr/>
              <p:nvPr/>
            </p:nvCxnSpPr>
            <p:spPr>
              <a:xfrm>
                <a:off x="51360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0" name="Straight Connector 1539"/>
              <p:cNvCxnSpPr/>
              <p:nvPr/>
            </p:nvCxnSpPr>
            <p:spPr>
              <a:xfrm>
                <a:off x="5411825"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1" name="Straight Connector 1540"/>
              <p:cNvCxnSpPr/>
              <p:nvPr/>
            </p:nvCxnSpPr>
            <p:spPr>
              <a:xfrm>
                <a:off x="5688832"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2" name="Straight Connector 1541"/>
              <p:cNvCxnSpPr/>
              <p:nvPr/>
            </p:nvCxnSpPr>
            <p:spPr>
              <a:xfrm>
                <a:off x="59707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3" name="Straight Connector 1542"/>
              <p:cNvCxnSpPr/>
              <p:nvPr/>
            </p:nvCxnSpPr>
            <p:spPr>
              <a:xfrm>
                <a:off x="6257628"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4" name="Straight Connector 1543"/>
              <p:cNvCxnSpPr/>
              <p:nvPr/>
            </p:nvCxnSpPr>
            <p:spPr>
              <a:xfrm>
                <a:off x="6529230"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5" name="Straight Connector 1544"/>
              <p:cNvCxnSpPr/>
              <p:nvPr/>
            </p:nvCxnSpPr>
            <p:spPr>
              <a:xfrm>
                <a:off x="6813361" y="1876859"/>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741" name="Text Placeholder 2"/>
          <p:cNvSpPr txBox="1"/>
          <p:nvPr/>
        </p:nvSpPr>
        <p:spPr>
          <a:xfrm>
            <a:off x="588262" y="4782052"/>
            <a:ext cx="5209511"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gradFill>
                  <a:gsLst>
                    <a:gs pos="1250">
                      <a:schemeClr val="tx1"/>
                    </a:gs>
                    <a:gs pos="100000">
                      <a:schemeClr val="tx1"/>
                    </a:gs>
                  </a:gsLst>
                  <a:lin ang="5400000" scaled="0"/>
                </a:gradFill>
              </a:rPr>
              <a:t>Security is a challenging and under-resourced function</a:t>
            </a:r>
            <a:endParaRPr lang="en-US" sz="1600">
              <a:gradFill>
                <a:gsLst>
                  <a:gs pos="1250">
                    <a:schemeClr val="tx1"/>
                  </a:gs>
                  <a:gs pos="100000">
                    <a:schemeClr val="tx1"/>
                  </a:gs>
                </a:gsLst>
                <a:lin ang="5400000" scaled="0"/>
              </a:gradFill>
            </a:endParaRPr>
          </a:p>
        </p:txBody>
      </p:sp>
      <p:sp>
        <p:nvSpPr>
          <p:cNvPr id="1429" name="TextBox 1428"/>
          <p:cNvSpPr txBox="1"/>
          <p:nvPr/>
        </p:nvSpPr>
        <p:spPr>
          <a:xfrm>
            <a:off x="3317003" y="5607014"/>
            <a:ext cx="2433605" cy="783849"/>
          </a:xfrm>
          <a:prstGeom prst="rect">
            <a:avLst/>
          </a:prstGeom>
          <a:noFill/>
        </p:spPr>
        <p:txBody>
          <a:bodyPr wrap="square" lIns="182854" tIns="9144" rIns="182854" bIns="146284" rtlCol="0">
            <a:spAutoFit/>
          </a:bodyPr>
          <a:lstStyle/>
          <a:p>
            <a:pPr marL="283845" lvl="1" defTabSz="914400">
              <a:lnSpc>
                <a:spcPct val="97000"/>
              </a:lnSpc>
              <a:spcAft>
                <a:spcPts val="800"/>
              </a:spcAft>
              <a:defRPr/>
            </a:pPr>
            <a:r>
              <a:rPr lang="en-US" sz="1400">
                <a:gradFill>
                  <a:gsLst>
                    <a:gs pos="1250">
                      <a:schemeClr val="accent1"/>
                    </a:gs>
                    <a:gs pos="100000">
                      <a:schemeClr val="accent1"/>
                    </a:gs>
                  </a:gsLst>
                  <a:lin ang="5400000" scaled="0"/>
                </a:gradFill>
                <a:cs typeface="Segoe UI" panose="020B0502040204020203" pitchFamily="34" charset="0"/>
              </a:rPr>
              <a:t>Cloud Provider </a:t>
            </a:r>
            <a:br>
              <a:rPr lang="en-US" sz="1400">
                <a:gradFill>
                  <a:gsLst>
                    <a:gs pos="1250">
                      <a:schemeClr val="accent1"/>
                    </a:gs>
                    <a:gs pos="100000">
                      <a:schemeClr val="accent1"/>
                    </a:gs>
                  </a:gsLst>
                  <a:lin ang="5400000" scaled="0"/>
                </a:gradFill>
                <a:cs typeface="Segoe UI" panose="020B0502040204020203" pitchFamily="34" charset="0"/>
              </a:rPr>
            </a:br>
            <a:r>
              <a:rPr lang="en-US" sz="1400">
                <a:gradFill>
                  <a:gsLst>
                    <a:gs pos="1250">
                      <a:schemeClr val="accent1"/>
                    </a:gs>
                    <a:gs pos="100000">
                      <a:schemeClr val="accent1"/>
                    </a:gs>
                  </a:gsLst>
                  <a:lin ang="5400000" scaled="0"/>
                </a:gradFill>
                <a:cs typeface="Segoe UI" panose="020B0502040204020203" pitchFamily="34" charset="0"/>
              </a:rPr>
              <a:t>responsibility </a:t>
            </a:r>
            <a:br>
              <a:rPr lang="en-US" sz="1400">
                <a:gradFill>
                  <a:gsLst>
                    <a:gs pos="1250">
                      <a:schemeClr val="accent1"/>
                    </a:gs>
                    <a:gs pos="100000">
                      <a:schemeClr val="accent1"/>
                    </a:gs>
                  </a:gsLst>
                  <a:lin ang="5400000" scaled="0"/>
                </a:gradFill>
                <a:cs typeface="Segoe UI" panose="020B0502040204020203" pitchFamily="34" charset="0"/>
              </a:rPr>
            </a:br>
            <a:r>
              <a:rPr lang="en-US" sz="1400">
                <a:gradFill>
                  <a:gsLst>
                    <a:gs pos="1250">
                      <a:schemeClr val="accent1"/>
                    </a:gs>
                    <a:gs pos="100000">
                      <a:schemeClr val="accent1"/>
                    </a:gs>
                  </a:gsLst>
                  <a:lin ang="5400000" scaled="0"/>
                </a:gradFill>
                <a:cs typeface="Segoe UI" panose="020B0502040204020203" pitchFamily="34" charset="0"/>
              </a:rPr>
              <a:t>(Trust but verify)</a:t>
            </a:r>
            <a:endParaRPr lang="en-US" sz="1400">
              <a:gradFill>
                <a:gsLst>
                  <a:gs pos="1250">
                    <a:schemeClr val="accent1"/>
                  </a:gs>
                  <a:gs pos="100000">
                    <a:schemeClr val="accent1"/>
                  </a:gs>
                </a:gsLst>
                <a:lin ang="5400000" scaled="0"/>
              </a:gradFill>
              <a:cs typeface="Segoe UI" panose="020B0502040204020203" pitchFamily="34" charset="0"/>
            </a:endParaRPr>
          </a:p>
        </p:txBody>
      </p:sp>
      <p:sp>
        <p:nvSpPr>
          <p:cNvPr id="745" name="TextBox 744"/>
          <p:cNvSpPr txBox="1"/>
          <p:nvPr/>
        </p:nvSpPr>
        <p:spPr>
          <a:xfrm>
            <a:off x="632225" y="5302008"/>
            <a:ext cx="3251629" cy="677473"/>
          </a:xfrm>
          <a:prstGeom prst="rect">
            <a:avLst/>
          </a:prstGeom>
          <a:noFill/>
        </p:spPr>
        <p:txBody>
          <a:bodyPr wrap="square" lIns="182854" tIns="9144" rIns="182854" bIns="146284" rtlCol="0">
            <a:spAutoFit/>
          </a:bodyPr>
          <a:lstStyle/>
          <a:p>
            <a:pPr marL="283845" marR="0" lvl="1" indent="0" defTabSz="914400" eaLnBrk="1" fontAlgn="auto" latinLnBrk="0" hangingPunct="1">
              <a:lnSpc>
                <a:spcPct val="97000"/>
              </a:lnSpc>
              <a:spcBef>
                <a:spcPts val="0"/>
              </a:spcBef>
              <a:spcAft>
                <a:spcPts val="800"/>
              </a:spcAft>
              <a:buClrTx/>
              <a:buSzTx/>
              <a:buFontTx/>
              <a:buNone/>
              <a:defRPr/>
            </a:pPr>
            <a:r>
              <a:rPr lang="en-US" sz="1400">
                <a:gradFill>
                  <a:gsLst>
                    <a:gs pos="1250">
                      <a:schemeClr val="accent1"/>
                    </a:gs>
                    <a:gs pos="100000">
                      <a:schemeClr val="accent1"/>
                    </a:gs>
                  </a:gsLst>
                  <a:lin ang="5400000" scaled="0"/>
                </a:gradFill>
                <a:cs typeface="Segoe UI" panose="020B0502040204020203" pitchFamily="34" charset="0"/>
              </a:rPr>
              <a:t>Satisfied responsibility</a:t>
            </a:r>
            <a:endParaRPr lang="en-US" sz="1400">
              <a:gradFill>
                <a:gsLst>
                  <a:gs pos="1250">
                    <a:schemeClr val="accent1"/>
                  </a:gs>
                  <a:gs pos="100000">
                    <a:schemeClr val="accent1"/>
                  </a:gs>
                </a:gsLst>
                <a:lin ang="5400000" scaled="0"/>
              </a:gradFill>
              <a:cs typeface="Segoe UI" panose="020B0502040204020203" pitchFamily="34" charset="0"/>
            </a:endParaRPr>
          </a:p>
          <a:p>
            <a:pPr marL="283845" marR="0" lvl="1" indent="0" defTabSz="914400" eaLnBrk="1" fontAlgn="auto" latinLnBrk="0" hangingPunct="1">
              <a:lnSpc>
                <a:spcPct val="97000"/>
              </a:lnSpc>
              <a:spcBef>
                <a:spcPts val="0"/>
              </a:spcBef>
              <a:spcAft>
                <a:spcPts val="800"/>
              </a:spcAft>
              <a:buClrTx/>
              <a:buSzTx/>
              <a:buFontTx/>
              <a:buNone/>
              <a:defRPr/>
            </a:pPr>
            <a:r>
              <a:rPr lang="en-US" sz="1400">
                <a:gradFill>
                  <a:gsLst>
                    <a:gs pos="1250">
                      <a:schemeClr val="accent1"/>
                    </a:gs>
                    <a:gs pos="100000">
                      <a:schemeClr val="accent1"/>
                    </a:gs>
                  </a:gsLst>
                  <a:lin ang="5400000" scaled="0"/>
                </a:gradFill>
                <a:cs typeface="Segoe UI" panose="020B0502040204020203" pitchFamily="34" charset="0"/>
              </a:rPr>
              <a:t>Partially met responsibility</a:t>
            </a:r>
            <a:endParaRPr lang="en-US" sz="1400">
              <a:gradFill>
                <a:gsLst>
                  <a:gs pos="1250">
                    <a:schemeClr val="accent1"/>
                  </a:gs>
                  <a:gs pos="100000">
                    <a:schemeClr val="accent1"/>
                  </a:gs>
                </a:gsLst>
                <a:lin ang="5400000" scaled="0"/>
              </a:gradFill>
              <a:cs typeface="Segoe UI" panose="020B0502040204020203" pitchFamily="34" charset="0"/>
            </a:endParaRPr>
          </a:p>
        </p:txBody>
      </p:sp>
      <p:sp>
        <p:nvSpPr>
          <p:cNvPr id="749" name="TextBox 748"/>
          <p:cNvSpPr txBox="1"/>
          <p:nvPr/>
        </p:nvSpPr>
        <p:spPr>
          <a:xfrm>
            <a:off x="3317003" y="5302008"/>
            <a:ext cx="2433605" cy="365914"/>
          </a:xfrm>
          <a:prstGeom prst="rect">
            <a:avLst/>
          </a:prstGeom>
          <a:noFill/>
        </p:spPr>
        <p:txBody>
          <a:bodyPr wrap="square" lIns="182854" tIns="9144" rIns="182854" bIns="146284" rtlCol="0">
            <a:spAutoFit/>
          </a:bodyPr>
          <a:lstStyle/>
          <a:p>
            <a:pPr marL="283845" lvl="1" defTabSz="914400">
              <a:lnSpc>
                <a:spcPct val="97000"/>
              </a:lnSpc>
              <a:spcAft>
                <a:spcPts val="800"/>
              </a:spcAft>
              <a:defRPr/>
            </a:pPr>
            <a:r>
              <a:rPr lang="en-US" sz="1400">
                <a:gradFill>
                  <a:gsLst>
                    <a:gs pos="1250">
                      <a:schemeClr val="accent1"/>
                    </a:gs>
                    <a:gs pos="100000">
                      <a:schemeClr val="accent1"/>
                    </a:gs>
                  </a:gsLst>
                  <a:lin ang="5400000" scaled="0"/>
                </a:gradFill>
                <a:cs typeface="Segoe UI" panose="020B0502040204020203" pitchFamily="34" charset="0"/>
              </a:rPr>
              <a:t>Unmet responsibility</a:t>
            </a:r>
            <a:endParaRPr lang="en-US" sz="1400">
              <a:gradFill>
                <a:gsLst>
                  <a:gs pos="1250">
                    <a:schemeClr val="accent1"/>
                  </a:gs>
                  <a:gs pos="100000">
                    <a:schemeClr val="accent1"/>
                  </a:gs>
                </a:gsLst>
                <a:lin ang="5400000" scaled="0"/>
              </a:gradFill>
              <a:cs typeface="Segoe UI" panose="020B0502040204020203" pitchFamily="34" charset="0"/>
            </a:endParaRPr>
          </a:p>
        </p:txBody>
      </p:sp>
      <p:sp>
        <p:nvSpPr>
          <p:cNvPr id="2" name="Title 1"/>
          <p:cNvSpPr>
            <a:spLocks noGrp="1"/>
          </p:cNvSpPr>
          <p:nvPr>
            <p:ph type="title"/>
          </p:nvPr>
        </p:nvSpPr>
        <p:spPr>
          <a:xfrm>
            <a:off x="588262" y="457201"/>
            <a:ext cx="11018520" cy="553999"/>
          </a:xfrm>
        </p:spPr>
        <p:txBody>
          <a:bodyPr/>
          <a:lstStyle/>
          <a:p>
            <a:r>
              <a:rPr lang="en-US" sz="3600">
                <a:gradFill>
                  <a:gsLst>
                    <a:gs pos="1250">
                      <a:schemeClr val="tx1"/>
                    </a:gs>
                    <a:gs pos="100000">
                      <a:schemeClr val="tx1"/>
                    </a:gs>
                  </a:gsLst>
                  <a:lin ang="5400000" scaled="0"/>
                </a:gradFill>
                <a:cs typeface="Segoe UI" panose="020B0502040204020203" pitchFamily="34" charset="0"/>
              </a:rPr>
              <a:t>Security Advantages of Cloud Era</a:t>
            </a:r>
            <a:endParaRPr lang="en-US" sz="3600">
              <a:gradFill>
                <a:gsLst>
                  <a:gs pos="1250">
                    <a:schemeClr val="tx1"/>
                  </a:gs>
                  <a:gs pos="100000">
                    <a:schemeClr val="tx1"/>
                  </a:gs>
                </a:gsLst>
                <a:lin ang="5400000" scaled="0"/>
              </a:gradFill>
              <a:cs typeface="Segoe UI" panose="020B0502040204020203" pitchFamily="34" charset="0"/>
            </a:endParaRPr>
          </a:p>
        </p:txBody>
      </p:sp>
      <p:sp>
        <p:nvSpPr>
          <p:cNvPr id="739" name="Rectangle 738"/>
          <p:cNvSpPr/>
          <p:nvPr/>
        </p:nvSpPr>
        <p:spPr>
          <a:xfrm>
            <a:off x="1738379" y="1345123"/>
            <a:ext cx="2923429" cy="369332"/>
          </a:xfrm>
          <a:prstGeom prst="rect">
            <a:avLst/>
          </a:prstGeom>
        </p:spPr>
        <p:txBody>
          <a:bodyPr wrap="none">
            <a:spAutoFit/>
          </a:bodyPr>
          <a:lstStyle/>
          <a:p>
            <a:pPr algn="ctr" defTabSz="895350" fontAlgn="base">
              <a:lnSpc>
                <a:spcPct val="100000"/>
              </a:lnSpc>
              <a:spcBef>
                <a:spcPct val="0"/>
              </a:spcBef>
              <a:spcAft>
                <a:spcPts val="1200"/>
              </a:spcAf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TRADITIONAL APPROACH</a:t>
            </a:r>
            <a:endPar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p:txBody>
      </p:sp>
      <p:sp>
        <p:nvSpPr>
          <p:cNvPr id="740" name="Rectangle 739"/>
          <p:cNvSpPr/>
          <p:nvPr/>
        </p:nvSpPr>
        <p:spPr>
          <a:xfrm>
            <a:off x="7185204" y="1345123"/>
            <a:ext cx="3105530" cy="369332"/>
          </a:xfrm>
          <a:prstGeom prst="rect">
            <a:avLst/>
          </a:prstGeom>
        </p:spPr>
        <p:txBody>
          <a:bodyPr wrap="none">
            <a:spAutoFit/>
          </a:bodyPr>
          <a:lstStyle/>
          <a:p>
            <a:pPr algn="ctr" defTabSz="895350" fontAlgn="base">
              <a:lnSpc>
                <a:spcPct val="100000"/>
              </a:lnSpc>
              <a:spcBef>
                <a:spcPct val="0"/>
              </a:spcBef>
              <a:spcAft>
                <a:spcPts val="1200"/>
              </a:spcAft>
              <a:defRPr/>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CLOUD-ENABLED SECURITY</a:t>
            </a:r>
            <a:endPar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p:txBody>
      </p:sp>
      <p:sp>
        <p:nvSpPr>
          <p:cNvPr id="746" name="Rectangle 745"/>
          <p:cNvSpPr/>
          <p:nvPr/>
        </p:nvSpPr>
        <p:spPr bwMode="auto">
          <a:xfrm>
            <a:off x="784259" y="5321909"/>
            <a:ext cx="190316" cy="19031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747" name="Rectangle 746"/>
          <p:cNvSpPr/>
          <p:nvPr/>
        </p:nvSpPr>
        <p:spPr bwMode="auto">
          <a:xfrm>
            <a:off x="3464607" y="532190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nvGrpSpPr>
          <p:cNvPr id="750" name="Group 749"/>
          <p:cNvGrpSpPr/>
          <p:nvPr/>
        </p:nvGrpSpPr>
        <p:grpSpPr>
          <a:xfrm>
            <a:off x="776732" y="5628451"/>
            <a:ext cx="189820" cy="196607"/>
            <a:chOff x="4237122" y="5343703"/>
            <a:chExt cx="189820" cy="196607"/>
          </a:xfrm>
        </p:grpSpPr>
        <p:sp>
          <p:nvSpPr>
            <p:cNvPr id="751" name="Rectangle 750"/>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752" name="Rectangle 751"/>
            <p:cNvSpPr/>
            <p:nvPr/>
          </p:nvSpPr>
          <p:spPr bwMode="auto">
            <a:xfrm>
              <a:off x="4237122" y="5343703"/>
              <a:ext cx="182293" cy="1916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sp>
        <p:nvSpPr>
          <p:cNvPr id="753" name="Rectangle 752"/>
          <p:cNvSpPr/>
          <p:nvPr/>
        </p:nvSpPr>
        <p:spPr bwMode="auto">
          <a:xfrm>
            <a:off x="3464607" y="5650871"/>
            <a:ext cx="182493" cy="1918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754" name="Text Placeholder 2"/>
          <p:cNvSpPr txBox="1"/>
          <p:nvPr/>
        </p:nvSpPr>
        <p:spPr>
          <a:xfrm>
            <a:off x="6019895" y="4782052"/>
            <a:ext cx="6162122"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gradFill>
                  <a:gsLst>
                    <a:gs pos="1250">
                      <a:schemeClr val="tx1"/>
                    </a:gs>
                    <a:gs pos="100000">
                      <a:schemeClr val="tx1"/>
                    </a:gs>
                  </a:gsLst>
                  <a:lin ang="5400000" scaled="0"/>
                </a:gradFill>
              </a:rPr>
              <a:t>Cloud Technology enables security to:</a:t>
            </a:r>
            <a:endParaRPr lang="en-US" sz="1600">
              <a:gradFill>
                <a:gsLst>
                  <a:gs pos="1250">
                    <a:schemeClr val="tx1"/>
                  </a:gs>
                  <a:gs pos="100000">
                    <a:schemeClr val="tx1"/>
                  </a:gs>
                </a:gsLst>
                <a:lin ang="5400000" scaled="0"/>
              </a:gradFill>
            </a:endParaRPr>
          </a:p>
        </p:txBody>
      </p:sp>
      <p:sp>
        <p:nvSpPr>
          <p:cNvPr id="755" name="TextBox 754"/>
          <p:cNvSpPr txBox="1"/>
          <p:nvPr/>
        </p:nvSpPr>
        <p:spPr>
          <a:xfrm>
            <a:off x="6063857" y="5302008"/>
            <a:ext cx="6340282" cy="1198000"/>
          </a:xfrm>
          <a:prstGeom prst="rect">
            <a:avLst/>
          </a:prstGeom>
          <a:noFill/>
        </p:spPr>
        <p:txBody>
          <a:bodyPr wrap="square" lIns="182854" tIns="9144" rIns="182854" bIns="146284" rtlCol="0">
            <a:spAutoFit/>
          </a:bodyPr>
          <a:lstStyle/>
          <a:p>
            <a:pPr marL="283845" lvl="1" defTabSz="914400">
              <a:lnSpc>
                <a:spcPct val="97000"/>
              </a:lnSpc>
              <a:spcAft>
                <a:spcPts val="800"/>
              </a:spcAft>
              <a:defRPr/>
            </a:pPr>
            <a:r>
              <a:rPr lang="en-US" sz="1400">
                <a:gradFill>
                  <a:gsLst>
                    <a:gs pos="1250">
                      <a:schemeClr val="accent1"/>
                    </a:gs>
                    <a:gs pos="100000">
                      <a:schemeClr val="accent1"/>
                    </a:gs>
                  </a:gsLst>
                  <a:lin ang="5400000" scaled="0"/>
                </a:gradFill>
                <a:cs typeface="Segoe UI" panose="020B0502040204020203" pitchFamily="34" charset="0"/>
              </a:rPr>
              <a:t>Shift commodity responsibilities to provider and re-allocate </a:t>
            </a:r>
            <a:br>
              <a:rPr lang="en-US" sz="1400">
                <a:gradFill>
                  <a:gsLst>
                    <a:gs pos="1250">
                      <a:schemeClr val="accent1"/>
                    </a:gs>
                    <a:gs pos="100000">
                      <a:schemeClr val="accent1"/>
                    </a:gs>
                  </a:gsLst>
                  <a:lin ang="5400000" scaled="0"/>
                </a:gradFill>
                <a:cs typeface="Segoe UI" panose="020B0502040204020203" pitchFamily="34" charset="0"/>
              </a:rPr>
            </a:br>
            <a:r>
              <a:rPr lang="en-US" sz="1400">
                <a:gradFill>
                  <a:gsLst>
                    <a:gs pos="1250">
                      <a:schemeClr val="accent1"/>
                    </a:gs>
                    <a:gs pos="100000">
                      <a:schemeClr val="accent1"/>
                    </a:gs>
                  </a:gsLst>
                  <a:lin ang="5400000" scaled="0"/>
                </a:gradFill>
                <a:cs typeface="Segoe UI" panose="020B0502040204020203" pitchFamily="34" charset="0"/>
              </a:rPr>
              <a:t>your resources</a:t>
            </a:r>
            <a:endParaRPr lang="en-US" sz="1400">
              <a:gradFill>
                <a:gsLst>
                  <a:gs pos="1250">
                    <a:schemeClr val="accent1"/>
                  </a:gs>
                  <a:gs pos="100000">
                    <a:schemeClr val="accent1"/>
                  </a:gs>
                </a:gsLst>
                <a:lin ang="5400000" scaled="0"/>
              </a:gradFill>
              <a:cs typeface="Segoe UI" panose="020B0502040204020203" pitchFamily="34" charset="0"/>
            </a:endParaRPr>
          </a:p>
          <a:p>
            <a:pPr marL="283845" lvl="1" defTabSz="914400">
              <a:lnSpc>
                <a:spcPct val="97000"/>
              </a:lnSpc>
              <a:spcAft>
                <a:spcPts val="800"/>
              </a:spcAft>
              <a:defRPr/>
            </a:pPr>
            <a:r>
              <a:rPr lang="en-US" sz="1400">
                <a:gradFill>
                  <a:gsLst>
                    <a:gs pos="1250">
                      <a:schemeClr val="accent1"/>
                    </a:gs>
                    <a:gs pos="100000">
                      <a:schemeClr val="accent1"/>
                    </a:gs>
                  </a:gsLst>
                  <a:lin ang="5400000" scaled="0"/>
                </a:gradFill>
                <a:cs typeface="Segoe UI" panose="020B0502040204020203" pitchFamily="34" charset="0"/>
              </a:rPr>
              <a:t>Leverage cloud-based security capabilities for more effectiveness</a:t>
            </a:r>
            <a:endParaRPr lang="en-US" sz="1400">
              <a:gradFill>
                <a:gsLst>
                  <a:gs pos="1250">
                    <a:schemeClr val="accent1"/>
                  </a:gs>
                  <a:gs pos="100000">
                    <a:schemeClr val="accent1"/>
                  </a:gs>
                </a:gsLst>
                <a:lin ang="5400000" scaled="0"/>
              </a:gradFill>
              <a:cs typeface="Segoe UI" panose="020B0502040204020203" pitchFamily="34" charset="0"/>
            </a:endParaRPr>
          </a:p>
          <a:p>
            <a:pPr marL="283845" lvl="1" defTabSz="914400">
              <a:lnSpc>
                <a:spcPct val="97000"/>
              </a:lnSpc>
              <a:spcAft>
                <a:spcPts val="800"/>
              </a:spcAft>
              <a:defRPr/>
            </a:pPr>
            <a:r>
              <a:rPr lang="en-US" sz="1400">
                <a:gradFill>
                  <a:gsLst>
                    <a:gs pos="1250">
                      <a:schemeClr val="accent1"/>
                    </a:gs>
                    <a:gs pos="100000">
                      <a:schemeClr val="accent1"/>
                    </a:gs>
                  </a:gsLst>
                  <a:lin ang="5400000" scaled="0"/>
                </a:gradFill>
                <a:cs typeface="Segoe UI" panose="020B0502040204020203" pitchFamily="34" charset="0"/>
              </a:rPr>
              <a:t>Use Cloud intelligence improve detection/response/time </a:t>
            </a:r>
            <a:endParaRPr lang="en-US" sz="1400">
              <a:gradFill>
                <a:gsLst>
                  <a:gs pos="1250">
                    <a:schemeClr val="accent1"/>
                  </a:gs>
                  <a:gs pos="100000">
                    <a:schemeClr val="accent1"/>
                  </a:gs>
                </a:gsLst>
                <a:lin ang="5400000" scaled="0"/>
              </a:gradFill>
              <a:cs typeface="Segoe UI" panose="020B0502040204020203" pitchFamily="34" charset="0"/>
            </a:endParaRPr>
          </a:p>
        </p:txBody>
      </p:sp>
      <p:sp>
        <p:nvSpPr>
          <p:cNvPr id="757" name="Rectangle 756"/>
          <p:cNvSpPr/>
          <p:nvPr/>
        </p:nvSpPr>
        <p:spPr bwMode="auto">
          <a:xfrm>
            <a:off x="6215891" y="5342005"/>
            <a:ext cx="190316" cy="1903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grpSp>
        <p:nvGrpSpPr>
          <p:cNvPr id="759" name="Group 758"/>
          <p:cNvGrpSpPr/>
          <p:nvPr/>
        </p:nvGrpSpPr>
        <p:grpSpPr>
          <a:xfrm>
            <a:off x="6208364" y="5831091"/>
            <a:ext cx="189820" cy="196607"/>
            <a:chOff x="4237122" y="5343703"/>
            <a:chExt cx="189820" cy="196607"/>
          </a:xfrm>
        </p:grpSpPr>
        <p:sp>
          <p:nvSpPr>
            <p:cNvPr id="760" name="Rectangle 759"/>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761" name="Rectangle 760"/>
            <p:cNvSpPr/>
            <p:nvPr/>
          </p:nvSpPr>
          <p:spPr bwMode="auto">
            <a:xfrm>
              <a:off x="4237122" y="5343703"/>
              <a:ext cx="182293" cy="191682"/>
            </a:xfrm>
            <a:prstGeom prst="rect">
              <a:avLst/>
            </a:pr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sp>
        <p:nvSpPr>
          <p:cNvPr id="766" name="Rectangle 765"/>
          <p:cNvSpPr/>
          <p:nvPr/>
        </p:nvSpPr>
        <p:spPr>
          <a:xfrm>
            <a:off x="5258964" y="4189993"/>
            <a:ext cx="1307721"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noAutofit/>
          </a:bodyPr>
          <a:lstStyle/>
          <a:p>
            <a:pPr marL="0" lvl="1" defTabSz="914400"/>
            <a:r>
              <a:rPr lang="en-US" sz="1000" i="1" kern="0">
                <a:gradFill>
                  <a:gsLst>
                    <a:gs pos="0">
                      <a:schemeClr val="tx1"/>
                    </a:gs>
                    <a:gs pos="100000">
                      <a:schemeClr val="tx1"/>
                    </a:gs>
                  </a:gsLst>
                  <a:lin ang="5400000" scaled="1"/>
                </a:gradFill>
              </a:rPr>
              <a:t>Commodity Resources</a:t>
            </a:r>
            <a:endParaRPr lang="en-US" sz="1000" i="1" kern="0">
              <a:gradFill>
                <a:gsLst>
                  <a:gs pos="0">
                    <a:schemeClr val="tx1"/>
                  </a:gs>
                  <a:gs pos="100000">
                    <a:schemeClr val="tx1"/>
                  </a:gs>
                </a:gsLst>
                <a:lin ang="5400000" scaled="1"/>
              </a:gradFill>
            </a:endParaRPr>
          </a:p>
        </p:txBody>
      </p:sp>
      <p:grpSp>
        <p:nvGrpSpPr>
          <p:cNvPr id="100" name="Group 99"/>
          <p:cNvGrpSpPr/>
          <p:nvPr/>
        </p:nvGrpSpPr>
        <p:grpSpPr>
          <a:xfrm>
            <a:off x="5492604" y="1878735"/>
            <a:ext cx="963875" cy="2487769"/>
            <a:chOff x="5492604" y="1878735"/>
            <a:chExt cx="963875" cy="2487769"/>
          </a:xfrm>
        </p:grpSpPr>
        <p:sp>
          <p:nvSpPr>
            <p:cNvPr id="763" name="Rectangle 762"/>
            <p:cNvSpPr/>
            <p:nvPr/>
          </p:nvSpPr>
          <p:spPr bwMode="auto">
            <a:xfrm>
              <a:off x="5492604" y="1878735"/>
              <a:ext cx="840441" cy="2487769"/>
            </a:xfrm>
            <a:prstGeom prst="rect">
              <a:avLst/>
            </a:prstGeom>
            <a:gradFill flip="none" rotWithShape="1">
              <a:gsLst>
                <a:gs pos="39000">
                  <a:schemeClr val="accent1">
                    <a:alpha val="59000"/>
                  </a:schemeClr>
                </a:gs>
                <a:gs pos="0">
                  <a:schemeClr val="accent1"/>
                </a:gs>
                <a:gs pos="92000">
                  <a:schemeClr val="accent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14400" eaLnBrk="1" fontAlgn="base" latinLnBrk="0" hangingPunct="1">
                <a:lnSpc>
                  <a:spcPct val="90000"/>
                </a:lnSpc>
                <a:spcBef>
                  <a:spcPct val="0"/>
                </a:spcBef>
                <a:spcAft>
                  <a:spcPct val="0"/>
                </a:spcAft>
                <a:buClrTx/>
                <a:buSzTx/>
                <a:buFontTx/>
                <a:buNone/>
                <a:defRPr/>
              </a:pPr>
              <a:endParaRPr kumimoji="0" lang="en-US" sz="2000" b="0" i="0" u="none" strike="noStrike" kern="0" cap="none" spc="-50" normalizeH="0" baseline="0" noProof="0">
                <a:ln>
                  <a:noFill/>
                </a:ln>
                <a:gradFill>
                  <a:gsLst>
                    <a:gs pos="1250">
                      <a:schemeClr val="bg1"/>
                    </a:gs>
                    <a:gs pos="10417">
                      <a:schemeClr val="bg1"/>
                    </a:gs>
                  </a:gsLst>
                  <a:lin ang="5400000" scaled="0"/>
                </a:gradFill>
                <a:effectLst/>
                <a:uLnTx/>
                <a:uFillTx/>
              </a:endParaRPr>
            </a:p>
          </p:txBody>
        </p:sp>
        <p:sp>
          <p:nvSpPr>
            <p:cNvPr id="765" name="Arrow: Down 764"/>
            <p:cNvSpPr/>
            <p:nvPr/>
          </p:nvSpPr>
          <p:spPr bwMode="auto">
            <a:xfrm flipV="1">
              <a:off x="6214171" y="2289040"/>
              <a:ext cx="242308" cy="1408213"/>
            </a:xfrm>
            <a:prstGeom prst="downArrow">
              <a:avLst>
                <a:gd name="adj1" fmla="val 10000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91440" rIns="0" bIns="0" numCol="1" spcCol="0" rtlCol="0" fromWordArt="0" anchor="ctr" anchorCtr="0" forceAA="0" compatLnSpc="1">
              <a:noAutofit/>
            </a:bodyPr>
            <a:lstStyle/>
            <a:p>
              <a:pPr marL="0" lvl="1" defTabSz="914400">
                <a:defRPr/>
              </a:pPr>
              <a:r>
                <a:rPr lang="en-US" sz="950" i="1" kern="0">
                  <a:gradFill>
                    <a:gsLst>
                      <a:gs pos="0">
                        <a:schemeClr val="tx1"/>
                      </a:gs>
                      <a:gs pos="100000">
                        <a:schemeClr val="tx1"/>
                      </a:gs>
                    </a:gsLst>
                    <a:lin ang="5400000" scaled="1"/>
                  </a:gradFill>
                </a:rPr>
                <a:t>Unique Business Value</a:t>
              </a:r>
              <a:endParaRPr lang="en-US" sz="950" i="1" kern="0">
                <a:gradFill>
                  <a:gsLst>
                    <a:gs pos="0">
                      <a:schemeClr val="tx1"/>
                    </a:gs>
                    <a:gs pos="100000">
                      <a:schemeClr val="tx1"/>
                    </a:gs>
                  </a:gsLst>
                  <a:lin ang="5400000" scaled="1"/>
                </a:gradFill>
              </a:endParaRPr>
            </a:p>
          </p:txBody>
        </p:sp>
        <p:sp>
          <p:nvSpPr>
            <p:cNvPr id="767" name="server"/>
            <p:cNvSpPr>
              <a:spLocks noChangeAspect="1" noEditPoints="1"/>
            </p:cNvSpPr>
            <p:nvPr/>
          </p:nvSpPr>
          <p:spPr bwMode="auto">
            <a:xfrm>
              <a:off x="5586974"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ln>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sp>
          <p:nvSpPr>
            <p:cNvPr id="768" name="server"/>
            <p:cNvSpPr>
              <a:spLocks noChangeAspect="1" noEditPoints="1"/>
            </p:cNvSpPr>
            <p:nvPr/>
          </p:nvSpPr>
          <p:spPr bwMode="auto">
            <a:xfrm>
              <a:off x="6022390"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ln>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sp>
          <p:nvSpPr>
            <p:cNvPr id="769" name="server"/>
            <p:cNvSpPr>
              <a:spLocks noChangeAspect="1" noEditPoints="1"/>
            </p:cNvSpPr>
            <p:nvPr/>
          </p:nvSpPr>
          <p:spPr bwMode="auto">
            <a:xfrm>
              <a:off x="5808339"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ln>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sp>
          <p:nvSpPr>
            <p:cNvPr id="770" name="desktop"/>
            <p:cNvSpPr>
              <a:spLocks noChangeAspect="1" noEditPoints="1"/>
            </p:cNvSpPr>
            <p:nvPr/>
          </p:nvSpPr>
          <p:spPr bwMode="auto">
            <a:xfrm>
              <a:off x="5813077" y="2300810"/>
              <a:ext cx="284363" cy="27972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9525" cap="sq">
              <a:solidFill>
                <a:schemeClr val="accent1"/>
              </a:solidFill>
              <a:prstDash val="solid"/>
              <a:miter lim="800000"/>
            </a:ln>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sp>
          <p:nvSpPr>
            <p:cNvPr id="771" name="Laptop_E770"/>
            <p:cNvSpPr>
              <a:spLocks noChangeAspect="1" noEditPoints="1"/>
            </p:cNvSpPr>
            <p:nvPr/>
          </p:nvSpPr>
          <p:spPr bwMode="auto">
            <a:xfrm>
              <a:off x="5516850" y="2420918"/>
              <a:ext cx="285558" cy="1905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9525" cap="sq">
              <a:solidFill>
                <a:schemeClr val="accent1"/>
              </a:solidFill>
              <a:prstDash val="solid"/>
              <a:miter lim="800000"/>
            </a:ln>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sp>
          <p:nvSpPr>
            <p:cNvPr id="774" name="people_12"/>
            <p:cNvSpPr>
              <a:spLocks noChangeAspect="1" noEditPoints="1"/>
            </p:cNvSpPr>
            <p:nvPr/>
          </p:nvSpPr>
          <p:spPr bwMode="auto">
            <a:xfrm>
              <a:off x="5546484" y="2002443"/>
              <a:ext cx="328091" cy="2799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9525" cap="sq">
              <a:solidFill>
                <a:schemeClr val="accent1"/>
              </a:solidFill>
              <a:prstDash val="solid"/>
              <a:miter lim="800000"/>
            </a:ln>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grpSp>
          <p:nvGrpSpPr>
            <p:cNvPr id="5" name="Group 4"/>
            <p:cNvGrpSpPr/>
            <p:nvPr/>
          </p:nvGrpSpPr>
          <p:grpSpPr>
            <a:xfrm>
              <a:off x="6101336" y="2072348"/>
              <a:ext cx="172504" cy="199129"/>
              <a:chOff x="5907508" y="2684278"/>
              <a:chExt cx="224335" cy="258959"/>
            </a:xfrm>
          </p:grpSpPr>
          <p:sp>
            <p:nvSpPr>
              <p:cNvPr id="4" name="Rectangle 3"/>
              <p:cNvSpPr/>
              <p:nvPr/>
            </p:nvSpPr>
            <p:spPr bwMode="auto">
              <a:xfrm>
                <a:off x="5920940" y="2711410"/>
                <a:ext cx="201257" cy="201247"/>
              </a:xfrm>
              <a:custGeom>
                <a:avLst/>
                <a:gdLst>
                  <a:gd name="connsiteX0" fmla="*/ 0 w 166107"/>
                  <a:gd name="connsiteY0" fmla="*/ 0 h 201247"/>
                  <a:gd name="connsiteX1" fmla="*/ 166107 w 166107"/>
                  <a:gd name="connsiteY1" fmla="*/ 0 h 201247"/>
                  <a:gd name="connsiteX2" fmla="*/ 166107 w 166107"/>
                  <a:gd name="connsiteY2" fmla="*/ 201247 h 201247"/>
                  <a:gd name="connsiteX3" fmla="*/ 0 w 166107"/>
                  <a:gd name="connsiteY3" fmla="*/ 201247 h 201247"/>
                  <a:gd name="connsiteX4" fmla="*/ 0 w 166107"/>
                  <a:gd name="connsiteY4" fmla="*/ 0 h 201247"/>
                  <a:gd name="connsiteX0-1" fmla="*/ 0 w 167918"/>
                  <a:gd name="connsiteY0-2" fmla="*/ 0 h 201247"/>
                  <a:gd name="connsiteX1-3" fmla="*/ 166107 w 167918"/>
                  <a:gd name="connsiteY1-4" fmla="*/ 0 h 201247"/>
                  <a:gd name="connsiteX2-5" fmla="*/ 167918 w 167918"/>
                  <a:gd name="connsiteY2-6" fmla="*/ 57984 h 201247"/>
                  <a:gd name="connsiteX3-7" fmla="*/ 166107 w 167918"/>
                  <a:gd name="connsiteY3-8" fmla="*/ 201247 h 201247"/>
                  <a:gd name="connsiteX4-9" fmla="*/ 0 w 167918"/>
                  <a:gd name="connsiteY4-10" fmla="*/ 201247 h 201247"/>
                  <a:gd name="connsiteX5" fmla="*/ 0 w 167918"/>
                  <a:gd name="connsiteY5" fmla="*/ 0 h 201247"/>
                  <a:gd name="connsiteX0-11" fmla="*/ 0 w 178961"/>
                  <a:gd name="connsiteY0-12" fmla="*/ 0 h 201247"/>
                  <a:gd name="connsiteX1-13" fmla="*/ 166107 w 178961"/>
                  <a:gd name="connsiteY1-14" fmla="*/ 0 h 201247"/>
                  <a:gd name="connsiteX2-15" fmla="*/ 167918 w 178961"/>
                  <a:gd name="connsiteY2-16" fmla="*/ 57984 h 201247"/>
                  <a:gd name="connsiteX3-17" fmla="*/ 167917 w 178961"/>
                  <a:gd name="connsiteY3-18" fmla="*/ 79415 h 201247"/>
                  <a:gd name="connsiteX4-19" fmla="*/ 166107 w 178961"/>
                  <a:gd name="connsiteY4-20" fmla="*/ 201247 h 201247"/>
                  <a:gd name="connsiteX5-21" fmla="*/ 0 w 178961"/>
                  <a:gd name="connsiteY5-22" fmla="*/ 201247 h 201247"/>
                  <a:gd name="connsiteX6" fmla="*/ 0 w 178961"/>
                  <a:gd name="connsiteY6" fmla="*/ 0 h 201247"/>
                  <a:gd name="connsiteX0-23" fmla="*/ 0 w 201256"/>
                  <a:gd name="connsiteY0-24" fmla="*/ 0 h 201247"/>
                  <a:gd name="connsiteX1-25" fmla="*/ 166107 w 201256"/>
                  <a:gd name="connsiteY1-26" fmla="*/ 0 h 201247"/>
                  <a:gd name="connsiteX2-27" fmla="*/ 167918 w 201256"/>
                  <a:gd name="connsiteY2-28" fmla="*/ 57984 h 201247"/>
                  <a:gd name="connsiteX3-29" fmla="*/ 201254 w 201256"/>
                  <a:gd name="connsiteY3-30" fmla="*/ 96084 h 201247"/>
                  <a:gd name="connsiteX4-31" fmla="*/ 166107 w 201256"/>
                  <a:gd name="connsiteY4-32" fmla="*/ 201247 h 201247"/>
                  <a:gd name="connsiteX5-33" fmla="*/ 0 w 201256"/>
                  <a:gd name="connsiteY5-34" fmla="*/ 201247 h 201247"/>
                  <a:gd name="connsiteX6-35" fmla="*/ 0 w 201256"/>
                  <a:gd name="connsiteY6-36" fmla="*/ 0 h 201247"/>
                  <a:gd name="connsiteX0-37" fmla="*/ 0 w 201257"/>
                  <a:gd name="connsiteY0-38" fmla="*/ 0 h 201247"/>
                  <a:gd name="connsiteX1-39" fmla="*/ 166107 w 201257"/>
                  <a:gd name="connsiteY1-40" fmla="*/ 0 h 201247"/>
                  <a:gd name="connsiteX2-41" fmla="*/ 179824 w 201257"/>
                  <a:gd name="connsiteY2-42" fmla="*/ 50840 h 201247"/>
                  <a:gd name="connsiteX3-43" fmla="*/ 201254 w 201257"/>
                  <a:gd name="connsiteY3-44" fmla="*/ 96084 h 201247"/>
                  <a:gd name="connsiteX4-45" fmla="*/ 166107 w 201257"/>
                  <a:gd name="connsiteY4-46" fmla="*/ 201247 h 201247"/>
                  <a:gd name="connsiteX5-47" fmla="*/ 0 w 201257"/>
                  <a:gd name="connsiteY5-48" fmla="*/ 201247 h 201247"/>
                  <a:gd name="connsiteX6-49" fmla="*/ 0 w 201257"/>
                  <a:gd name="connsiteY6-50" fmla="*/ 0 h 2012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201257" h="201247">
                    <a:moveTo>
                      <a:pt x="0" y="0"/>
                    </a:moveTo>
                    <a:lnTo>
                      <a:pt x="166107" y="0"/>
                    </a:lnTo>
                    <a:cubicBezTo>
                      <a:pt x="166711" y="19328"/>
                      <a:pt x="179220" y="31512"/>
                      <a:pt x="179824" y="50840"/>
                    </a:cubicBezTo>
                    <a:cubicBezTo>
                      <a:pt x="180126" y="64076"/>
                      <a:pt x="201556" y="72207"/>
                      <a:pt x="201254" y="96084"/>
                    </a:cubicBezTo>
                    <a:cubicBezTo>
                      <a:pt x="200952" y="119961"/>
                      <a:pt x="194093" y="180942"/>
                      <a:pt x="166107" y="201247"/>
                    </a:cubicBezTo>
                    <a:lnTo>
                      <a:pt x="0" y="20124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75" name="CRMArticles_EFF5" title="Icon of two documents stacked together with writing on them"/>
              <p:cNvSpPr>
                <a:spLocks noChangeAspect="1" noEditPoints="1"/>
              </p:cNvSpPr>
              <p:nvPr/>
            </p:nvSpPr>
            <p:spPr bwMode="auto">
              <a:xfrm>
                <a:off x="5907508" y="2684278"/>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solidFill>
                <a:schemeClr val="bg1"/>
              </a:solidFill>
              <a:ln w="6350" cap="sq">
                <a:solidFill>
                  <a:schemeClr val="accent1"/>
                </a:solidFill>
                <a:prstDash val="solid"/>
                <a:miter lim="800000"/>
              </a:ln>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grpSp>
        <p:grpSp>
          <p:nvGrpSpPr>
            <p:cNvPr id="6" name="Group 5"/>
            <p:cNvGrpSpPr/>
            <p:nvPr/>
          </p:nvGrpSpPr>
          <p:grpSpPr>
            <a:xfrm>
              <a:off x="5934075" y="1916197"/>
              <a:ext cx="225690" cy="159523"/>
              <a:chOff x="5899756" y="2117496"/>
              <a:chExt cx="324554" cy="229402"/>
            </a:xfrm>
          </p:grpSpPr>
          <p:sp>
            <p:nvSpPr>
              <p:cNvPr id="776" name="Database_EFC7" title="Icon of a cylinder"/>
              <p:cNvSpPr>
                <a:spLocks noChangeAspect="1" noEditPoints="1"/>
              </p:cNvSpPr>
              <p:nvPr/>
            </p:nvSpPr>
            <p:spPr bwMode="auto">
              <a:xfrm>
                <a:off x="5899756" y="2117496"/>
                <a:ext cx="176484" cy="2294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ln>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sp>
            <p:nvSpPr>
              <p:cNvPr id="777" name="Database_EFC7" title="Icon of a cylinder"/>
              <p:cNvSpPr>
                <a:spLocks noChangeAspect="1" noEditPoints="1"/>
              </p:cNvSpPr>
              <p:nvPr/>
            </p:nvSpPr>
            <p:spPr bwMode="auto">
              <a:xfrm>
                <a:off x="6129013" y="2170261"/>
                <a:ext cx="95297" cy="12387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ln>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grpSp>
      </p:grpSp>
      <p:grpSp>
        <p:nvGrpSpPr>
          <p:cNvPr id="1032" name="Group 1031"/>
          <p:cNvGrpSpPr/>
          <p:nvPr/>
        </p:nvGrpSpPr>
        <p:grpSpPr>
          <a:xfrm>
            <a:off x="7403621" y="1860060"/>
            <a:ext cx="2681141" cy="2557480"/>
            <a:chOff x="7609152" y="1473500"/>
            <a:chExt cx="2681141" cy="4603450"/>
          </a:xfrm>
        </p:grpSpPr>
        <p:grpSp>
          <p:nvGrpSpPr>
            <p:cNvPr id="1033" name="Group 1032"/>
            <p:cNvGrpSpPr/>
            <p:nvPr/>
          </p:nvGrpSpPr>
          <p:grpSpPr>
            <a:xfrm>
              <a:off x="7609152" y="1473500"/>
              <a:ext cx="2681141" cy="4603450"/>
              <a:chOff x="7609152" y="1473500"/>
              <a:chExt cx="2681141" cy="4603450"/>
            </a:xfrm>
          </p:grpSpPr>
          <p:sp>
            <p:nvSpPr>
              <p:cNvPr id="1036" name="Rectangle 1035"/>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37" name="Rectangle 1036"/>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38" name="Rectangle 1037"/>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39" name="Rectangle 1038"/>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0" name="Rectangle 1039"/>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1" name="Rectangle 1040"/>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2" name="Rectangle 1041"/>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3" name="Rectangle 1042"/>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4" name="Rectangle 1043"/>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5" name="Rectangle 1044"/>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6" name="Rectangle 1045"/>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7" name="Rectangle 1046"/>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8" name="Rectangle 1047"/>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49" name="Rectangle 1048"/>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0" name="Rectangle 1049"/>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1" name="Rectangle 1050"/>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2" name="Rectangle 1051"/>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3" name="Rectangle 1052"/>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4" name="Rectangle 1053"/>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5" name="Rectangle 1054"/>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6" name="Rectangle 1055"/>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7" name="Rectangle 1056"/>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8" name="Rectangle 1057"/>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59" name="Rectangle 1058"/>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60" name="Rectangle 1059"/>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61" name="Rectangle 1060"/>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62" name="Rectangle 1061"/>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63" name="Rectangle 1062"/>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64" name="Rectangle 1063"/>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65" name="Rectangle 1064"/>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66" name="Rectangle 1065"/>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67" name="Rectangle 1066"/>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27" name="Rectangle 1126"/>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28" name="Rectangle 1127"/>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29" name="Rectangle 1128"/>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0" name="Rectangle 1129"/>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1" name="Rectangle 1130"/>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2" name="Rectangle 1131"/>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3" name="Rectangle 1132"/>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4" name="Rectangle 1133"/>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5" name="Rectangle 1134"/>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6" name="Rectangle 1135"/>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7" name="Rectangle 1136"/>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8" name="Rectangle 1137"/>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39" name="Rectangle 1138"/>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0" name="Rectangle 1139"/>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1" name="Rectangle 1140"/>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2" name="Rectangle 1141"/>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3" name="Rectangle 1142"/>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4" name="Rectangle 1143"/>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5" name="Rectangle 1144"/>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6" name="Rectangle 1145"/>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7" name="Rectangle 1146"/>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8" name="Rectangle 1147"/>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49" name="Rectangle 1148"/>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0" name="Rectangle 1149"/>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1" name="Rectangle 1150"/>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2" name="Rectangle 1151"/>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3" name="Rectangle 1152"/>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4" name="Rectangle 1153"/>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5" name="Rectangle 1154"/>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6" name="Rectangle 1155"/>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7" name="Rectangle 1156"/>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8" name="Rectangle 1157"/>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59" name="Rectangle 1158"/>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0" name="Rectangle 1159"/>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1" name="Rectangle 1160"/>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2" name="Rectangle 1161"/>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3" name="Rectangle 1162"/>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4" name="Rectangle 1163"/>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5" name="Rectangle 1164"/>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6" name="Rectangle 1165"/>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7" name="Rectangle 1166"/>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8" name="Rectangle 1167"/>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69" name="Rectangle 1168"/>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0" name="Rectangle 1169"/>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1" name="Rectangle 1170"/>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2" name="Rectangle 1171"/>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3" name="Rectangle 1172"/>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4" name="Rectangle 1173"/>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5" name="Rectangle 1174"/>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6" name="Rectangle 1175"/>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7" name="Rectangle 1176"/>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8" name="Rectangle 1177"/>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79" name="Rectangle 1178"/>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0" name="Rectangle 1179"/>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1" name="Rectangle 1180"/>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2" name="Rectangle 1181"/>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3" name="Rectangle 1182"/>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4" name="Rectangle 1183"/>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5" name="Rectangle 1184"/>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6" name="Rectangle 1185"/>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7" name="Rectangle 1186"/>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8" name="Rectangle 1187"/>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89" name="Rectangle 1188"/>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90" name="Rectangle 1189"/>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91" name="Rectangle 1190"/>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92" name="Rectangle 1191"/>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93" name="Rectangle 1192"/>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1034" name="Rectangle 1033"/>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035" name="Rectangle 1034"/>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1194" name="Rectangle 1193"/>
          <p:cNvSpPr/>
          <p:nvPr/>
        </p:nvSpPr>
        <p:spPr bwMode="auto">
          <a:xfrm>
            <a:off x="9902469"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95" name="Rectangle 1194"/>
          <p:cNvSpPr/>
          <p:nvPr/>
        </p:nvSpPr>
        <p:spPr bwMode="auto">
          <a:xfrm>
            <a:off x="9347342"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96" name="Rectangle 1195"/>
          <p:cNvSpPr/>
          <p:nvPr/>
        </p:nvSpPr>
        <p:spPr bwMode="auto">
          <a:xfrm>
            <a:off x="9347342"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97" name="Rectangle 1196"/>
          <p:cNvSpPr/>
          <p:nvPr/>
        </p:nvSpPr>
        <p:spPr bwMode="auto">
          <a:xfrm>
            <a:off x="962490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98" name="Rectangle 1197"/>
          <p:cNvSpPr/>
          <p:nvPr/>
        </p:nvSpPr>
        <p:spPr bwMode="auto">
          <a:xfrm>
            <a:off x="99024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199" name="Rectangle 1198"/>
          <p:cNvSpPr/>
          <p:nvPr/>
        </p:nvSpPr>
        <p:spPr bwMode="auto">
          <a:xfrm>
            <a:off x="9347342"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0" name="Rectangle 1199"/>
          <p:cNvSpPr/>
          <p:nvPr/>
        </p:nvSpPr>
        <p:spPr bwMode="auto">
          <a:xfrm>
            <a:off x="879222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1" name="Rectangle 1200"/>
          <p:cNvSpPr/>
          <p:nvPr/>
        </p:nvSpPr>
        <p:spPr bwMode="auto">
          <a:xfrm>
            <a:off x="8792221"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2" name="Rectangle 1201"/>
          <p:cNvSpPr/>
          <p:nvPr/>
        </p:nvSpPr>
        <p:spPr bwMode="auto">
          <a:xfrm>
            <a:off x="8514660"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3" name="Rectangle 1202"/>
          <p:cNvSpPr/>
          <p:nvPr/>
        </p:nvSpPr>
        <p:spPr bwMode="auto">
          <a:xfrm>
            <a:off x="740441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4" name="Rectangle 1203"/>
          <p:cNvSpPr/>
          <p:nvPr/>
        </p:nvSpPr>
        <p:spPr bwMode="auto">
          <a:xfrm>
            <a:off x="795953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5" name="Rectangle 1204"/>
          <p:cNvSpPr/>
          <p:nvPr/>
        </p:nvSpPr>
        <p:spPr bwMode="auto">
          <a:xfrm>
            <a:off x="7681977"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6" name="Rectangle 1205"/>
          <p:cNvSpPr/>
          <p:nvPr/>
        </p:nvSpPr>
        <p:spPr bwMode="auto">
          <a:xfrm>
            <a:off x="795953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7" name="Rectangle 1206"/>
          <p:cNvSpPr/>
          <p:nvPr/>
        </p:nvSpPr>
        <p:spPr bwMode="auto">
          <a:xfrm>
            <a:off x="740441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8" name="Rectangle 1207"/>
          <p:cNvSpPr/>
          <p:nvPr/>
        </p:nvSpPr>
        <p:spPr bwMode="auto">
          <a:xfrm>
            <a:off x="768197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09" name="Rectangle 1208"/>
          <p:cNvSpPr/>
          <p:nvPr/>
        </p:nvSpPr>
        <p:spPr bwMode="auto">
          <a:xfrm>
            <a:off x="7959539"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0" name="Rectangle 1209"/>
          <p:cNvSpPr/>
          <p:nvPr/>
        </p:nvSpPr>
        <p:spPr bwMode="auto">
          <a:xfrm>
            <a:off x="9069781"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1" name="Rectangle 1210"/>
          <p:cNvSpPr/>
          <p:nvPr/>
        </p:nvSpPr>
        <p:spPr bwMode="auto">
          <a:xfrm>
            <a:off x="823709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2" name="Rectangle 1211"/>
          <p:cNvSpPr/>
          <p:nvPr/>
        </p:nvSpPr>
        <p:spPr bwMode="auto">
          <a:xfrm>
            <a:off x="851465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3" name="Rectangle 1212"/>
          <p:cNvSpPr/>
          <p:nvPr/>
        </p:nvSpPr>
        <p:spPr bwMode="auto">
          <a:xfrm>
            <a:off x="7959529"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4" name="Rectangle 1213"/>
          <p:cNvSpPr/>
          <p:nvPr/>
        </p:nvSpPr>
        <p:spPr bwMode="auto">
          <a:xfrm>
            <a:off x="7959537"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5" name="Rectangle 1214"/>
          <p:cNvSpPr/>
          <p:nvPr/>
        </p:nvSpPr>
        <p:spPr bwMode="auto">
          <a:xfrm>
            <a:off x="768197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6" name="Rectangle 1215"/>
          <p:cNvSpPr/>
          <p:nvPr/>
        </p:nvSpPr>
        <p:spPr bwMode="auto">
          <a:xfrm>
            <a:off x="823709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7" name="Rectangle 1216"/>
          <p:cNvSpPr/>
          <p:nvPr/>
        </p:nvSpPr>
        <p:spPr bwMode="auto">
          <a:xfrm>
            <a:off x="795953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8" name="Rectangle 1217"/>
          <p:cNvSpPr/>
          <p:nvPr/>
        </p:nvSpPr>
        <p:spPr bwMode="auto">
          <a:xfrm>
            <a:off x="851466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19" name="Rectangle 1218"/>
          <p:cNvSpPr/>
          <p:nvPr/>
        </p:nvSpPr>
        <p:spPr bwMode="auto">
          <a:xfrm>
            <a:off x="8792221"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20" name="Rectangle 1219"/>
          <p:cNvSpPr/>
          <p:nvPr/>
        </p:nvSpPr>
        <p:spPr bwMode="auto">
          <a:xfrm>
            <a:off x="9347342"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21" name="Rectangle 1220"/>
          <p:cNvSpPr/>
          <p:nvPr/>
        </p:nvSpPr>
        <p:spPr bwMode="auto">
          <a:xfrm>
            <a:off x="795953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22" name="Rectangle 1221"/>
          <p:cNvSpPr/>
          <p:nvPr/>
        </p:nvSpPr>
        <p:spPr bwMode="auto">
          <a:xfrm>
            <a:off x="8792221"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23" name="Rectangle 1222"/>
          <p:cNvSpPr/>
          <p:nvPr/>
        </p:nvSpPr>
        <p:spPr bwMode="auto">
          <a:xfrm>
            <a:off x="9347342"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24" name="Rectangle 1223"/>
          <p:cNvSpPr/>
          <p:nvPr/>
        </p:nvSpPr>
        <p:spPr bwMode="auto">
          <a:xfrm>
            <a:off x="7959539"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07" name="Group 106"/>
          <p:cNvGrpSpPr/>
          <p:nvPr/>
        </p:nvGrpSpPr>
        <p:grpSpPr>
          <a:xfrm>
            <a:off x="6126631" y="6098381"/>
            <a:ext cx="329848" cy="299035"/>
            <a:chOff x="6126631" y="6098381"/>
            <a:chExt cx="329848" cy="299035"/>
          </a:xfrm>
        </p:grpSpPr>
        <p:sp>
          <p:nvSpPr>
            <p:cNvPr id="1232" name="Rectangle 1231"/>
            <p:cNvSpPr/>
            <p:nvPr/>
          </p:nvSpPr>
          <p:spPr bwMode="auto">
            <a:xfrm>
              <a:off x="6207697" y="614889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cxnSp>
          <p:nvCxnSpPr>
            <p:cNvPr id="13" name="Straight Connector 12"/>
            <p:cNvCxnSpPr/>
            <p:nvPr/>
          </p:nvCxnSpPr>
          <p:spPr>
            <a:xfrm>
              <a:off x="6126631" y="6247003"/>
              <a:ext cx="81066"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3" name="Straight Connector 1232"/>
            <p:cNvCxnSpPr/>
            <p:nvPr/>
          </p:nvCxnSpPr>
          <p:spPr>
            <a:xfrm>
              <a:off x="6390190" y="6247003"/>
              <a:ext cx="66289"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5" name="Straight Connector 1234"/>
            <p:cNvCxnSpPr/>
            <p:nvPr/>
          </p:nvCxnSpPr>
          <p:spPr>
            <a:xfrm flipV="1">
              <a:off x="6306320" y="6331393"/>
              <a:ext cx="0" cy="66023"/>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6" name="Straight Connector 1235"/>
            <p:cNvCxnSpPr/>
            <p:nvPr/>
          </p:nvCxnSpPr>
          <p:spPr>
            <a:xfrm flipV="1">
              <a:off x="6306320" y="6098381"/>
              <a:ext cx="0" cy="50519"/>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37" name="Group 1236"/>
          <p:cNvGrpSpPr/>
          <p:nvPr/>
        </p:nvGrpSpPr>
        <p:grpSpPr>
          <a:xfrm>
            <a:off x="1812289" y="1860060"/>
            <a:ext cx="2681141" cy="2557480"/>
            <a:chOff x="7609152" y="1473500"/>
            <a:chExt cx="2681141" cy="4603450"/>
          </a:xfrm>
        </p:grpSpPr>
        <p:grpSp>
          <p:nvGrpSpPr>
            <p:cNvPr id="1238" name="Group 1237"/>
            <p:cNvGrpSpPr/>
            <p:nvPr/>
          </p:nvGrpSpPr>
          <p:grpSpPr>
            <a:xfrm>
              <a:off x="7609152" y="1473500"/>
              <a:ext cx="2681141" cy="4603450"/>
              <a:chOff x="7609152" y="1473500"/>
              <a:chExt cx="2681141" cy="4603450"/>
            </a:xfrm>
          </p:grpSpPr>
          <p:sp>
            <p:nvSpPr>
              <p:cNvPr id="1241" name="Rectangle 1240"/>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42" name="Rectangle 1241"/>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43" name="Rectangle 1242"/>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44" name="Rectangle 1243"/>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45" name="Rectangle 1244"/>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46" name="Rectangle 1245"/>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47" name="Rectangle 1246"/>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68" name="Rectangle 1267"/>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71" name="Rectangle 1270"/>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73" name="Rectangle 1272"/>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74" name="Rectangle 1273"/>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86" name="Rectangle 1285"/>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96" name="Rectangle 1295"/>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97" name="Rectangle 1296"/>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13" name="Rectangle 1312"/>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14" name="Rectangle 1313"/>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15" name="Rectangle 1314"/>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16" name="Rectangle 1315"/>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17" name="Rectangle 1316"/>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18" name="Rectangle 1317"/>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19" name="Rectangle 1318"/>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0" name="Rectangle 1319"/>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1" name="Rectangle 1320"/>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2" name="Rectangle 1321"/>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3" name="Rectangle 1322"/>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4" name="Rectangle 1323"/>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5" name="Rectangle 1324"/>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6" name="Rectangle 1325"/>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7" name="Rectangle 1326"/>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8" name="Rectangle 1327"/>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29" name="Rectangle 1328"/>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0" name="Rectangle 1329"/>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1" name="Rectangle 1330"/>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2" name="Rectangle 1331"/>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3" name="Rectangle 1332"/>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4" name="Rectangle 1333"/>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5" name="Rectangle 1334"/>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6" name="Rectangle 1335"/>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7" name="Rectangle 1336"/>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8" name="Rectangle 1337"/>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39" name="Rectangle 1338"/>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0" name="Rectangle 1339"/>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1" name="Rectangle 1340"/>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2" name="Rectangle 1341"/>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3" name="Rectangle 1342"/>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4" name="Rectangle 1343"/>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5" name="Rectangle 1344"/>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6" name="Rectangle 1345"/>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7" name="Rectangle 1346"/>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8" name="Rectangle 1347"/>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49" name="Rectangle 1348"/>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0" name="Rectangle 1349"/>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1" name="Rectangle 1350"/>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2" name="Rectangle 1351"/>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3" name="Rectangle 1352"/>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4" name="Rectangle 1353"/>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5" name="Rectangle 1354"/>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6" name="Rectangle 1355"/>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7" name="Rectangle 1356"/>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8" name="Rectangle 1357"/>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59" name="Rectangle 1358"/>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0" name="Rectangle 1359"/>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1" name="Rectangle 1360"/>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2" name="Rectangle 1361"/>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3" name="Rectangle 1362"/>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4" name="Rectangle 1363"/>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5" name="Rectangle 1364"/>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6" name="Rectangle 1365"/>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7" name="Rectangle 1366"/>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8" name="Rectangle 1367"/>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69" name="Rectangle 1368"/>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0" name="Rectangle 1369"/>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1" name="Rectangle 1370"/>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2" name="Rectangle 1371"/>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3" name="Rectangle 1372"/>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4" name="Rectangle 1373"/>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5" name="Rectangle 1374"/>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6" name="Rectangle 1375"/>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7" name="Rectangle 1376"/>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8" name="Rectangle 1377"/>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79" name="Rectangle 1378"/>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0" name="Rectangle 1379"/>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1" name="Rectangle 1380"/>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2" name="Rectangle 1381"/>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3" name="Rectangle 1382"/>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4" name="Rectangle 1383"/>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5" name="Rectangle 1384"/>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6" name="Rectangle 1385"/>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7" name="Rectangle 1386"/>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8" name="Rectangle 1387"/>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89" name="Rectangle 1388"/>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90" name="Rectangle 1389"/>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91" name="Rectangle 1390"/>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92" name="Rectangle 1391"/>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93" name="Rectangle 1392"/>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94" name="Rectangle 1393"/>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95" name="Rectangle 1394"/>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96" name="Rectangle 1395"/>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97" name="Rectangle 1396"/>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1239" name="Rectangle 1238"/>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240" name="Rectangle 1239"/>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1398" name="Rectangle 1397"/>
          <p:cNvSpPr/>
          <p:nvPr/>
        </p:nvSpPr>
        <p:spPr bwMode="auto">
          <a:xfrm>
            <a:off x="431113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399" name="Rectangle 1398"/>
          <p:cNvSpPr/>
          <p:nvPr/>
        </p:nvSpPr>
        <p:spPr bwMode="auto">
          <a:xfrm>
            <a:off x="3756010"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0" name="Rectangle 1399"/>
          <p:cNvSpPr/>
          <p:nvPr/>
        </p:nvSpPr>
        <p:spPr bwMode="auto">
          <a:xfrm>
            <a:off x="3756010"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1" name="Rectangle 1400"/>
          <p:cNvSpPr/>
          <p:nvPr/>
        </p:nvSpPr>
        <p:spPr bwMode="auto">
          <a:xfrm>
            <a:off x="40335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2" name="Rectangle 1401"/>
          <p:cNvSpPr/>
          <p:nvPr/>
        </p:nvSpPr>
        <p:spPr bwMode="auto">
          <a:xfrm>
            <a:off x="431113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3" name="Rectangle 1402"/>
          <p:cNvSpPr/>
          <p:nvPr/>
        </p:nvSpPr>
        <p:spPr bwMode="auto">
          <a:xfrm>
            <a:off x="3756010"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4" name="Rectangle 1403"/>
          <p:cNvSpPr/>
          <p:nvPr/>
        </p:nvSpPr>
        <p:spPr bwMode="auto">
          <a:xfrm>
            <a:off x="320088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5" name="Rectangle 1404"/>
          <p:cNvSpPr/>
          <p:nvPr/>
        </p:nvSpPr>
        <p:spPr bwMode="auto">
          <a:xfrm>
            <a:off x="320088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6" name="Rectangle 1405"/>
          <p:cNvSpPr/>
          <p:nvPr/>
        </p:nvSpPr>
        <p:spPr bwMode="auto">
          <a:xfrm>
            <a:off x="2923328"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7" name="Rectangle 1406"/>
          <p:cNvSpPr/>
          <p:nvPr/>
        </p:nvSpPr>
        <p:spPr bwMode="auto">
          <a:xfrm>
            <a:off x="1813085"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8" name="Rectangle 1407"/>
          <p:cNvSpPr/>
          <p:nvPr/>
        </p:nvSpPr>
        <p:spPr bwMode="auto">
          <a:xfrm>
            <a:off x="236820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09" name="Rectangle 1408"/>
          <p:cNvSpPr/>
          <p:nvPr/>
        </p:nvSpPr>
        <p:spPr bwMode="auto">
          <a:xfrm>
            <a:off x="2090645"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0" name="Rectangle 1409"/>
          <p:cNvSpPr/>
          <p:nvPr/>
        </p:nvSpPr>
        <p:spPr bwMode="auto">
          <a:xfrm>
            <a:off x="2368207"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1" name="Rectangle 1410"/>
          <p:cNvSpPr/>
          <p:nvPr/>
        </p:nvSpPr>
        <p:spPr bwMode="auto">
          <a:xfrm>
            <a:off x="1813085"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2" name="Rectangle 1411"/>
          <p:cNvSpPr/>
          <p:nvPr/>
        </p:nvSpPr>
        <p:spPr bwMode="auto">
          <a:xfrm>
            <a:off x="2090645"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3" name="Rectangle 1412"/>
          <p:cNvSpPr/>
          <p:nvPr/>
        </p:nvSpPr>
        <p:spPr bwMode="auto">
          <a:xfrm>
            <a:off x="236820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4" name="Rectangle 1413"/>
          <p:cNvSpPr/>
          <p:nvPr/>
        </p:nvSpPr>
        <p:spPr bwMode="auto">
          <a:xfrm>
            <a:off x="347844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5" name="Rectangle 1414"/>
          <p:cNvSpPr/>
          <p:nvPr/>
        </p:nvSpPr>
        <p:spPr bwMode="auto">
          <a:xfrm>
            <a:off x="264576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6" name="Rectangle 1415"/>
          <p:cNvSpPr/>
          <p:nvPr/>
        </p:nvSpPr>
        <p:spPr bwMode="auto">
          <a:xfrm>
            <a:off x="292332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7" name="Rectangle 1416"/>
          <p:cNvSpPr/>
          <p:nvPr/>
        </p:nvSpPr>
        <p:spPr bwMode="auto">
          <a:xfrm>
            <a:off x="2368197"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8" name="Rectangle 1417"/>
          <p:cNvSpPr/>
          <p:nvPr/>
        </p:nvSpPr>
        <p:spPr bwMode="auto">
          <a:xfrm>
            <a:off x="2368205"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19" name="Rectangle 1418"/>
          <p:cNvSpPr/>
          <p:nvPr/>
        </p:nvSpPr>
        <p:spPr bwMode="auto">
          <a:xfrm>
            <a:off x="2090645"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0" name="Rectangle 1419"/>
          <p:cNvSpPr/>
          <p:nvPr/>
        </p:nvSpPr>
        <p:spPr bwMode="auto">
          <a:xfrm>
            <a:off x="264576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1" name="Rectangle 1420"/>
          <p:cNvSpPr/>
          <p:nvPr/>
        </p:nvSpPr>
        <p:spPr bwMode="auto">
          <a:xfrm>
            <a:off x="2368207"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2" name="Rectangle 1421"/>
          <p:cNvSpPr/>
          <p:nvPr/>
        </p:nvSpPr>
        <p:spPr bwMode="auto">
          <a:xfrm>
            <a:off x="2923328"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3" name="Rectangle 1422"/>
          <p:cNvSpPr/>
          <p:nvPr/>
        </p:nvSpPr>
        <p:spPr bwMode="auto">
          <a:xfrm>
            <a:off x="320088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4" name="Rectangle 1423"/>
          <p:cNvSpPr/>
          <p:nvPr/>
        </p:nvSpPr>
        <p:spPr bwMode="auto">
          <a:xfrm>
            <a:off x="375601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5" name="Rectangle 1424"/>
          <p:cNvSpPr/>
          <p:nvPr/>
        </p:nvSpPr>
        <p:spPr bwMode="auto">
          <a:xfrm>
            <a:off x="2368207"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6" name="Rectangle 1425"/>
          <p:cNvSpPr/>
          <p:nvPr/>
        </p:nvSpPr>
        <p:spPr bwMode="auto">
          <a:xfrm>
            <a:off x="320088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7" name="Rectangle 1426"/>
          <p:cNvSpPr/>
          <p:nvPr/>
        </p:nvSpPr>
        <p:spPr bwMode="auto">
          <a:xfrm>
            <a:off x="3756010"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8" name="Rectangle 1427"/>
          <p:cNvSpPr/>
          <p:nvPr/>
        </p:nvSpPr>
        <p:spPr bwMode="auto">
          <a:xfrm>
            <a:off x="2368207"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57" name="Rectangle 1456"/>
          <p:cNvSpPr/>
          <p:nvPr/>
        </p:nvSpPr>
        <p:spPr bwMode="auto">
          <a:xfrm>
            <a:off x="8513864" y="3969652"/>
            <a:ext cx="182293" cy="18444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05" name="Group 104"/>
          <p:cNvGrpSpPr/>
          <p:nvPr/>
        </p:nvGrpSpPr>
        <p:grpSpPr>
          <a:xfrm>
            <a:off x="9346546" y="2651069"/>
            <a:ext cx="738216" cy="975458"/>
            <a:chOff x="9346546" y="2651069"/>
            <a:chExt cx="738216" cy="975458"/>
          </a:xfrm>
          <a:solidFill>
            <a:schemeClr val="accent1">
              <a:lumMod val="40000"/>
              <a:lumOff val="60000"/>
            </a:schemeClr>
          </a:solidFill>
        </p:grpSpPr>
        <p:sp>
          <p:nvSpPr>
            <p:cNvPr id="1464" name="Rectangle 1463"/>
            <p:cNvSpPr/>
            <p:nvPr/>
          </p:nvSpPr>
          <p:spPr bwMode="auto">
            <a:xfrm>
              <a:off x="9346546" y="2914974"/>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88" name="Rectangle 1487"/>
            <p:cNvSpPr/>
            <p:nvPr/>
          </p:nvSpPr>
          <p:spPr bwMode="auto">
            <a:xfrm>
              <a:off x="9624901"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89" name="Rectangle 1488"/>
            <p:cNvSpPr/>
            <p:nvPr/>
          </p:nvSpPr>
          <p:spPr bwMode="auto">
            <a:xfrm>
              <a:off x="9902469"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95" name="Rectangle 1494"/>
            <p:cNvSpPr/>
            <p:nvPr/>
          </p:nvSpPr>
          <p:spPr bwMode="auto">
            <a:xfrm>
              <a:off x="9624901"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96" name="Rectangle 1495"/>
            <p:cNvSpPr/>
            <p:nvPr/>
          </p:nvSpPr>
          <p:spPr bwMode="auto">
            <a:xfrm>
              <a:off x="9902469"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02" name="Rectangle 1501"/>
            <p:cNvSpPr/>
            <p:nvPr/>
          </p:nvSpPr>
          <p:spPr bwMode="auto">
            <a:xfrm>
              <a:off x="9624901"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03" name="Rectangle 1502"/>
            <p:cNvSpPr/>
            <p:nvPr/>
          </p:nvSpPr>
          <p:spPr bwMode="auto">
            <a:xfrm>
              <a:off x="9902469"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08" name="Rectangle 1507"/>
            <p:cNvSpPr/>
            <p:nvPr/>
          </p:nvSpPr>
          <p:spPr bwMode="auto">
            <a:xfrm>
              <a:off x="9347342"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09" name="Rectangle 1508"/>
            <p:cNvSpPr/>
            <p:nvPr/>
          </p:nvSpPr>
          <p:spPr bwMode="auto">
            <a:xfrm>
              <a:off x="9624901"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sp>
        <p:nvSpPr>
          <p:cNvPr id="1514" name="Rectangle 1513"/>
          <p:cNvSpPr/>
          <p:nvPr/>
        </p:nvSpPr>
        <p:spPr bwMode="auto">
          <a:xfrm>
            <a:off x="9902469" y="238740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517" name="Rectangle 1516"/>
          <p:cNvSpPr/>
          <p:nvPr/>
        </p:nvSpPr>
        <p:spPr bwMode="auto">
          <a:xfrm>
            <a:off x="8237098"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521" name="Rectangle 1520"/>
          <p:cNvSpPr/>
          <p:nvPr/>
        </p:nvSpPr>
        <p:spPr bwMode="auto">
          <a:xfrm>
            <a:off x="9624900"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522" name="Rectangle 1521"/>
          <p:cNvSpPr/>
          <p:nvPr/>
        </p:nvSpPr>
        <p:spPr bwMode="auto">
          <a:xfrm>
            <a:off x="9902469" y="212373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03" name="Group 102"/>
          <p:cNvGrpSpPr/>
          <p:nvPr/>
        </p:nvGrpSpPr>
        <p:grpSpPr>
          <a:xfrm>
            <a:off x="7958741" y="1860060"/>
            <a:ext cx="460650" cy="184768"/>
            <a:chOff x="7958741" y="1860060"/>
            <a:chExt cx="460650" cy="184768"/>
          </a:xfrm>
          <a:solidFill>
            <a:schemeClr val="accent1">
              <a:lumMod val="40000"/>
              <a:lumOff val="60000"/>
            </a:schemeClr>
          </a:solidFill>
        </p:grpSpPr>
        <p:sp>
          <p:nvSpPr>
            <p:cNvPr id="1454" name="Rectangle 1453"/>
            <p:cNvSpPr/>
            <p:nvPr/>
          </p:nvSpPr>
          <p:spPr bwMode="auto">
            <a:xfrm>
              <a:off x="7958741" y="186037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24" name="Rectangle 1523"/>
            <p:cNvSpPr/>
            <p:nvPr/>
          </p:nvSpPr>
          <p:spPr bwMode="auto">
            <a:xfrm>
              <a:off x="8237098"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sp>
        <p:nvSpPr>
          <p:cNvPr id="1525" name="Rectangle 1524"/>
          <p:cNvSpPr/>
          <p:nvPr/>
        </p:nvSpPr>
        <p:spPr bwMode="auto">
          <a:xfrm>
            <a:off x="851465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526" name="Rectangle 1525"/>
          <p:cNvSpPr/>
          <p:nvPr/>
        </p:nvSpPr>
        <p:spPr bwMode="auto">
          <a:xfrm>
            <a:off x="879221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04" name="Group 103"/>
          <p:cNvGrpSpPr/>
          <p:nvPr/>
        </p:nvGrpSpPr>
        <p:grpSpPr>
          <a:xfrm>
            <a:off x="9069780" y="1860060"/>
            <a:ext cx="737413" cy="184449"/>
            <a:chOff x="9069780" y="1860060"/>
            <a:chExt cx="737413" cy="184449"/>
          </a:xfrm>
          <a:solidFill>
            <a:schemeClr val="accent1">
              <a:lumMod val="40000"/>
              <a:lumOff val="60000"/>
            </a:schemeClr>
          </a:solidFill>
        </p:grpSpPr>
        <p:sp>
          <p:nvSpPr>
            <p:cNvPr id="1527" name="Rectangle 1526"/>
            <p:cNvSpPr/>
            <p:nvPr/>
          </p:nvSpPr>
          <p:spPr bwMode="auto">
            <a:xfrm>
              <a:off x="906978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28" name="Rectangle 1527"/>
            <p:cNvSpPr/>
            <p:nvPr/>
          </p:nvSpPr>
          <p:spPr bwMode="auto">
            <a:xfrm>
              <a:off x="9347341"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29" name="Rectangle 1528"/>
            <p:cNvSpPr/>
            <p:nvPr/>
          </p:nvSpPr>
          <p:spPr bwMode="auto">
            <a:xfrm>
              <a:off x="962490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sp>
        <p:nvSpPr>
          <p:cNvPr id="1530" name="Rectangle 1529"/>
          <p:cNvSpPr/>
          <p:nvPr/>
        </p:nvSpPr>
        <p:spPr bwMode="auto">
          <a:xfrm>
            <a:off x="990246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106" name="Group 105"/>
          <p:cNvGrpSpPr/>
          <p:nvPr/>
        </p:nvGrpSpPr>
        <p:grpSpPr>
          <a:xfrm>
            <a:off x="7404416" y="1860060"/>
            <a:ext cx="2679550" cy="975693"/>
            <a:chOff x="7404416" y="1860060"/>
            <a:chExt cx="2679550" cy="975693"/>
          </a:xfrm>
          <a:solidFill>
            <a:srgbClr val="002050"/>
          </a:solidFill>
        </p:grpSpPr>
        <p:sp>
          <p:nvSpPr>
            <p:cNvPr id="1434" name="Rectangle 1433"/>
            <p:cNvSpPr/>
            <p:nvPr/>
          </p:nvSpPr>
          <p:spPr bwMode="auto">
            <a:xfrm>
              <a:off x="9901673" y="2651304"/>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35" name="Rectangle 1434"/>
            <p:cNvSpPr/>
            <p:nvPr/>
          </p:nvSpPr>
          <p:spPr bwMode="auto">
            <a:xfrm>
              <a:off x="9346546"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48" name="Rectangle 1447"/>
            <p:cNvSpPr/>
            <p:nvPr/>
          </p:nvSpPr>
          <p:spPr bwMode="auto">
            <a:xfrm>
              <a:off x="7681181"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49" name="Rectangle 1448"/>
            <p:cNvSpPr/>
            <p:nvPr/>
          </p:nvSpPr>
          <p:spPr bwMode="auto">
            <a:xfrm>
              <a:off x="795874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51" name="Rectangle 1450"/>
            <p:cNvSpPr/>
            <p:nvPr/>
          </p:nvSpPr>
          <p:spPr bwMode="auto">
            <a:xfrm>
              <a:off x="823630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52" name="Rectangle 1451"/>
            <p:cNvSpPr/>
            <p:nvPr/>
          </p:nvSpPr>
          <p:spPr bwMode="auto">
            <a:xfrm>
              <a:off x="8513863" y="2391837"/>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453" name="Rectangle 1452"/>
            <p:cNvSpPr/>
            <p:nvPr/>
          </p:nvSpPr>
          <p:spPr bwMode="auto">
            <a:xfrm>
              <a:off x="7958733" y="2123959"/>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06" name="Rectangle 1505"/>
            <p:cNvSpPr/>
            <p:nvPr/>
          </p:nvSpPr>
          <p:spPr bwMode="auto">
            <a:xfrm>
              <a:off x="879222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07" name="Rectangle 1506"/>
            <p:cNvSpPr/>
            <p:nvPr/>
          </p:nvSpPr>
          <p:spPr bwMode="auto">
            <a:xfrm>
              <a:off x="906978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10" name="Rectangle 1509"/>
            <p:cNvSpPr/>
            <p:nvPr/>
          </p:nvSpPr>
          <p:spPr bwMode="auto">
            <a:xfrm>
              <a:off x="7404417"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11" name="Rectangle 1510"/>
            <p:cNvSpPr/>
            <p:nvPr/>
          </p:nvSpPr>
          <p:spPr bwMode="auto">
            <a:xfrm>
              <a:off x="879222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12" name="Rectangle 1511"/>
            <p:cNvSpPr/>
            <p:nvPr/>
          </p:nvSpPr>
          <p:spPr bwMode="auto">
            <a:xfrm>
              <a:off x="906978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13" name="Rectangle 1512"/>
            <p:cNvSpPr/>
            <p:nvPr/>
          </p:nvSpPr>
          <p:spPr bwMode="auto">
            <a:xfrm>
              <a:off x="9624901" y="2387400"/>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15" name="Rectangle 1514"/>
            <p:cNvSpPr/>
            <p:nvPr/>
          </p:nvSpPr>
          <p:spPr bwMode="auto">
            <a:xfrm>
              <a:off x="7404416"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16" name="Rectangle 1515"/>
            <p:cNvSpPr/>
            <p:nvPr/>
          </p:nvSpPr>
          <p:spPr bwMode="auto">
            <a:xfrm>
              <a:off x="7681977"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18" name="Rectangle 1517"/>
            <p:cNvSpPr/>
            <p:nvPr/>
          </p:nvSpPr>
          <p:spPr bwMode="auto">
            <a:xfrm>
              <a:off x="8792219"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19" name="Rectangle 1518"/>
            <p:cNvSpPr/>
            <p:nvPr/>
          </p:nvSpPr>
          <p:spPr bwMode="auto">
            <a:xfrm>
              <a:off x="9069780" y="2123813"/>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20" name="Rectangle 1519"/>
            <p:cNvSpPr/>
            <p:nvPr/>
          </p:nvSpPr>
          <p:spPr bwMode="auto">
            <a:xfrm>
              <a:off x="9347341"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23" name="Rectangle 1522"/>
            <p:cNvSpPr/>
            <p:nvPr/>
          </p:nvSpPr>
          <p:spPr bwMode="auto">
            <a:xfrm>
              <a:off x="7404416"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31" name="Rectangle 1530"/>
            <p:cNvSpPr/>
            <p:nvPr/>
          </p:nvSpPr>
          <p:spPr bwMode="auto">
            <a:xfrm>
              <a:off x="7678618"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532" name="Rectangle 1531"/>
            <p:cNvSpPr/>
            <p:nvPr/>
          </p:nvSpPr>
          <p:spPr bwMode="auto">
            <a:xfrm>
              <a:off x="8510105" y="21243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grpSp>
        <p:nvGrpSpPr>
          <p:cNvPr id="102" name="Group 101"/>
          <p:cNvGrpSpPr/>
          <p:nvPr/>
        </p:nvGrpSpPr>
        <p:grpSpPr>
          <a:xfrm>
            <a:off x="7403620" y="2651068"/>
            <a:ext cx="2690872" cy="1774046"/>
            <a:chOff x="7403620" y="2651068"/>
            <a:chExt cx="2690872" cy="1774046"/>
          </a:xfrm>
          <a:solidFill>
            <a:srgbClr val="BFBFBF"/>
          </a:solidFill>
        </p:grpSpPr>
        <p:sp>
          <p:nvSpPr>
            <p:cNvPr id="1436" name="Rectangle 1435"/>
            <p:cNvSpPr/>
            <p:nvPr/>
          </p:nvSpPr>
          <p:spPr bwMode="auto">
            <a:xfrm>
              <a:off x="9346545"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37" name="Rectangle 1436"/>
            <p:cNvSpPr/>
            <p:nvPr/>
          </p:nvSpPr>
          <p:spPr bwMode="auto">
            <a:xfrm>
              <a:off x="962410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38" name="Rectangle 1437"/>
            <p:cNvSpPr/>
            <p:nvPr/>
          </p:nvSpPr>
          <p:spPr bwMode="auto">
            <a:xfrm>
              <a:off x="990167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39" name="Rectangle 1438"/>
            <p:cNvSpPr/>
            <p:nvPr/>
          </p:nvSpPr>
          <p:spPr bwMode="auto">
            <a:xfrm>
              <a:off x="9346545"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40" name="Rectangle 1439"/>
            <p:cNvSpPr/>
            <p:nvPr/>
          </p:nvSpPr>
          <p:spPr bwMode="auto">
            <a:xfrm>
              <a:off x="879142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41" name="Rectangle 1440"/>
            <p:cNvSpPr/>
            <p:nvPr/>
          </p:nvSpPr>
          <p:spPr bwMode="auto">
            <a:xfrm>
              <a:off x="8791424"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42" name="Rectangle 1441"/>
            <p:cNvSpPr/>
            <p:nvPr/>
          </p:nvSpPr>
          <p:spPr bwMode="auto">
            <a:xfrm>
              <a:off x="8513863"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43" name="Rectangle 1442"/>
            <p:cNvSpPr/>
            <p:nvPr/>
          </p:nvSpPr>
          <p:spPr bwMode="auto">
            <a:xfrm>
              <a:off x="740362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44" name="Rectangle 1443"/>
            <p:cNvSpPr/>
            <p:nvPr/>
          </p:nvSpPr>
          <p:spPr bwMode="auto">
            <a:xfrm>
              <a:off x="795874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45" name="Rectangle 1444"/>
            <p:cNvSpPr/>
            <p:nvPr/>
          </p:nvSpPr>
          <p:spPr bwMode="auto">
            <a:xfrm>
              <a:off x="7681180"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46" name="Rectangle 1445"/>
            <p:cNvSpPr/>
            <p:nvPr/>
          </p:nvSpPr>
          <p:spPr bwMode="auto">
            <a:xfrm>
              <a:off x="7958742"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47" name="Rectangle 1446"/>
            <p:cNvSpPr/>
            <p:nvPr/>
          </p:nvSpPr>
          <p:spPr bwMode="auto">
            <a:xfrm>
              <a:off x="7403620"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50" name="Rectangle 1449"/>
            <p:cNvSpPr/>
            <p:nvPr/>
          </p:nvSpPr>
          <p:spPr bwMode="auto">
            <a:xfrm>
              <a:off x="906898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55" name="Rectangle 1454"/>
            <p:cNvSpPr/>
            <p:nvPr/>
          </p:nvSpPr>
          <p:spPr bwMode="auto">
            <a:xfrm>
              <a:off x="768118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56" name="Rectangle 1455"/>
            <p:cNvSpPr/>
            <p:nvPr/>
          </p:nvSpPr>
          <p:spPr bwMode="auto">
            <a:xfrm>
              <a:off x="823630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58" name="Rectangle 1457"/>
            <p:cNvSpPr/>
            <p:nvPr/>
          </p:nvSpPr>
          <p:spPr bwMode="auto">
            <a:xfrm>
              <a:off x="7958742"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59" name="Rectangle 1458"/>
            <p:cNvSpPr/>
            <p:nvPr/>
          </p:nvSpPr>
          <p:spPr bwMode="auto">
            <a:xfrm>
              <a:off x="8513863"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60" name="Rectangle 1459"/>
            <p:cNvSpPr/>
            <p:nvPr/>
          </p:nvSpPr>
          <p:spPr bwMode="auto">
            <a:xfrm>
              <a:off x="8791424"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61" name="Rectangle 1460"/>
            <p:cNvSpPr/>
            <p:nvPr/>
          </p:nvSpPr>
          <p:spPr bwMode="auto">
            <a:xfrm>
              <a:off x="9346545"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62" name="Rectangle 1461"/>
            <p:cNvSpPr/>
            <p:nvPr/>
          </p:nvSpPr>
          <p:spPr bwMode="auto">
            <a:xfrm>
              <a:off x="7958742"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63" name="Rectangle 1462"/>
            <p:cNvSpPr/>
            <p:nvPr/>
          </p:nvSpPr>
          <p:spPr bwMode="auto">
            <a:xfrm>
              <a:off x="8791424"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65" name="Rectangle 1464"/>
            <p:cNvSpPr/>
            <p:nvPr/>
          </p:nvSpPr>
          <p:spPr bwMode="auto">
            <a:xfrm>
              <a:off x="7958742"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66" name="Rectangle 1465"/>
            <p:cNvSpPr/>
            <p:nvPr/>
          </p:nvSpPr>
          <p:spPr bwMode="auto">
            <a:xfrm>
              <a:off x="740441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67" name="Rectangle 1466"/>
            <p:cNvSpPr/>
            <p:nvPr/>
          </p:nvSpPr>
          <p:spPr bwMode="auto">
            <a:xfrm>
              <a:off x="768197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68" name="Rectangle 1467"/>
            <p:cNvSpPr/>
            <p:nvPr/>
          </p:nvSpPr>
          <p:spPr bwMode="auto">
            <a:xfrm>
              <a:off x="795953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69" name="Rectangle 1468"/>
            <p:cNvSpPr/>
            <p:nvPr/>
          </p:nvSpPr>
          <p:spPr bwMode="auto">
            <a:xfrm>
              <a:off x="823709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0" name="Rectangle 1469"/>
            <p:cNvSpPr/>
            <p:nvPr/>
          </p:nvSpPr>
          <p:spPr bwMode="auto">
            <a:xfrm>
              <a:off x="8514659"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1" name="Rectangle 1470"/>
            <p:cNvSpPr/>
            <p:nvPr/>
          </p:nvSpPr>
          <p:spPr bwMode="auto">
            <a:xfrm>
              <a:off x="879222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2" name="Rectangle 1471"/>
            <p:cNvSpPr/>
            <p:nvPr/>
          </p:nvSpPr>
          <p:spPr bwMode="auto">
            <a:xfrm>
              <a:off x="906978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3" name="Rectangle 1472"/>
            <p:cNvSpPr/>
            <p:nvPr/>
          </p:nvSpPr>
          <p:spPr bwMode="auto">
            <a:xfrm>
              <a:off x="9347341"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4" name="Rectangle 1473"/>
            <p:cNvSpPr/>
            <p:nvPr/>
          </p:nvSpPr>
          <p:spPr bwMode="auto">
            <a:xfrm>
              <a:off x="962490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5" name="Rectangle 1474"/>
            <p:cNvSpPr/>
            <p:nvPr/>
          </p:nvSpPr>
          <p:spPr bwMode="auto">
            <a:xfrm>
              <a:off x="990246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6" name="Rectangle 1475"/>
            <p:cNvSpPr/>
            <p:nvPr/>
          </p:nvSpPr>
          <p:spPr bwMode="auto">
            <a:xfrm>
              <a:off x="740441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7" name="Rectangle 1476"/>
            <p:cNvSpPr/>
            <p:nvPr/>
          </p:nvSpPr>
          <p:spPr bwMode="auto">
            <a:xfrm>
              <a:off x="768197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8" name="Rectangle 1477"/>
            <p:cNvSpPr/>
            <p:nvPr/>
          </p:nvSpPr>
          <p:spPr bwMode="auto">
            <a:xfrm>
              <a:off x="795953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79" name="Rectangle 1478"/>
            <p:cNvSpPr/>
            <p:nvPr/>
          </p:nvSpPr>
          <p:spPr bwMode="auto">
            <a:xfrm>
              <a:off x="823709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80" name="Rectangle 1479"/>
            <p:cNvSpPr/>
            <p:nvPr/>
          </p:nvSpPr>
          <p:spPr bwMode="auto">
            <a:xfrm>
              <a:off x="8514659"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81" name="Rectangle 1480"/>
            <p:cNvSpPr/>
            <p:nvPr/>
          </p:nvSpPr>
          <p:spPr bwMode="auto">
            <a:xfrm>
              <a:off x="879222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82" name="Rectangle 1481"/>
            <p:cNvSpPr/>
            <p:nvPr/>
          </p:nvSpPr>
          <p:spPr bwMode="auto">
            <a:xfrm>
              <a:off x="906978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83" name="Rectangle 1482"/>
            <p:cNvSpPr/>
            <p:nvPr/>
          </p:nvSpPr>
          <p:spPr bwMode="auto">
            <a:xfrm>
              <a:off x="9347341"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84" name="Rectangle 1483"/>
            <p:cNvSpPr/>
            <p:nvPr/>
          </p:nvSpPr>
          <p:spPr bwMode="auto">
            <a:xfrm>
              <a:off x="962490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85" name="Rectangle 1484"/>
            <p:cNvSpPr/>
            <p:nvPr/>
          </p:nvSpPr>
          <p:spPr bwMode="auto">
            <a:xfrm>
              <a:off x="990246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86" name="Rectangle 1485"/>
            <p:cNvSpPr/>
            <p:nvPr/>
          </p:nvSpPr>
          <p:spPr bwMode="auto">
            <a:xfrm>
              <a:off x="7404416"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87" name="Rectangle 1486"/>
            <p:cNvSpPr/>
            <p:nvPr/>
          </p:nvSpPr>
          <p:spPr bwMode="auto">
            <a:xfrm>
              <a:off x="9069780"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90" name="Rectangle 1489"/>
            <p:cNvSpPr/>
            <p:nvPr/>
          </p:nvSpPr>
          <p:spPr bwMode="auto">
            <a:xfrm>
              <a:off x="740441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91" name="Rectangle 1490"/>
            <p:cNvSpPr/>
            <p:nvPr/>
          </p:nvSpPr>
          <p:spPr bwMode="auto">
            <a:xfrm>
              <a:off x="768197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92" name="Rectangle 1491"/>
            <p:cNvSpPr/>
            <p:nvPr/>
          </p:nvSpPr>
          <p:spPr bwMode="auto">
            <a:xfrm>
              <a:off x="8237098"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93" name="Rectangle 1492"/>
            <p:cNvSpPr/>
            <p:nvPr/>
          </p:nvSpPr>
          <p:spPr bwMode="auto">
            <a:xfrm>
              <a:off x="8514659"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94" name="Rectangle 1493"/>
            <p:cNvSpPr/>
            <p:nvPr/>
          </p:nvSpPr>
          <p:spPr bwMode="auto">
            <a:xfrm>
              <a:off x="9069780"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97" name="Rectangle 1496"/>
            <p:cNvSpPr/>
            <p:nvPr/>
          </p:nvSpPr>
          <p:spPr bwMode="auto">
            <a:xfrm>
              <a:off x="740441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98" name="Rectangle 1497"/>
            <p:cNvSpPr/>
            <p:nvPr/>
          </p:nvSpPr>
          <p:spPr bwMode="auto">
            <a:xfrm>
              <a:off x="768197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99" name="Rectangle 1498"/>
            <p:cNvSpPr/>
            <p:nvPr/>
          </p:nvSpPr>
          <p:spPr bwMode="auto">
            <a:xfrm>
              <a:off x="8237098"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500" name="Rectangle 1499"/>
            <p:cNvSpPr/>
            <p:nvPr/>
          </p:nvSpPr>
          <p:spPr bwMode="auto">
            <a:xfrm>
              <a:off x="8514659"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501" name="Rectangle 1500"/>
            <p:cNvSpPr/>
            <p:nvPr/>
          </p:nvSpPr>
          <p:spPr bwMode="auto">
            <a:xfrm>
              <a:off x="9069780"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504" name="Rectangle 1503"/>
            <p:cNvSpPr/>
            <p:nvPr/>
          </p:nvSpPr>
          <p:spPr bwMode="auto">
            <a:xfrm>
              <a:off x="7681976"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505" name="Rectangle 1504"/>
            <p:cNvSpPr/>
            <p:nvPr/>
          </p:nvSpPr>
          <p:spPr bwMode="auto">
            <a:xfrm>
              <a:off x="8237098"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32" name="Rectangle 1431"/>
            <p:cNvSpPr/>
            <p:nvPr/>
          </p:nvSpPr>
          <p:spPr bwMode="auto">
            <a:xfrm>
              <a:off x="8514659"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sp>
          <p:nvSpPr>
            <p:cNvPr id="1433" name="Rectangle 1432"/>
            <p:cNvSpPr/>
            <p:nvPr/>
          </p:nvSpPr>
          <p:spPr bwMode="auto">
            <a:xfrm>
              <a:off x="8237098" y="344207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noAutofit/>
            </a:bodyPr>
            <a:lstStyle/>
            <a:p>
              <a:pPr algn="ctr" defTabSz="932180" fontAlgn="base">
                <a:lnSpc>
                  <a:spcPct val="90000"/>
                </a:lnSpc>
                <a:spcBef>
                  <a:spcPct val="0"/>
                </a:spcBef>
                <a:spcAft>
                  <a:spcPct val="0"/>
                </a:spcAft>
              </a:pPr>
              <a:endParaRPr lang="en-US" sz="2400" kern="0" err="1">
                <a:gradFill>
                  <a:gsLst>
                    <a:gs pos="0">
                      <a:srgbClr val="FFFFFF"/>
                    </a:gs>
                    <a:gs pos="100000">
                      <a:srgbClr val="FFFFFF"/>
                    </a:gs>
                  </a:gsLst>
                  <a:lin ang="5400000" scaled="0"/>
                </a:gradFill>
                <a:cs typeface="Segoe UI" panose="020B0502040204020203"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6"/>
                                        </p:tgtEl>
                                        <p:attrNameLst>
                                          <p:attrName>style.visibility</p:attrName>
                                        </p:attrNameLst>
                                      </p:cBhvr>
                                      <p:to>
                                        <p:strVal val="visible"/>
                                      </p:to>
                                    </p:set>
                                    <p:animEffect transition="in" filter="fade">
                                      <p:cBhvr>
                                        <p:cTn id="10" dur="500"/>
                                        <p:tgtEl>
                                          <p:spTgt spid="7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1"/>
                                        </p:tgtEl>
                                        <p:attrNameLst>
                                          <p:attrName>style.visibility</p:attrName>
                                        </p:attrNameLst>
                                      </p:cBhvr>
                                      <p:to>
                                        <p:strVal val="visible"/>
                                      </p:to>
                                    </p:set>
                                    <p:animEffect transition="in" filter="fade">
                                      <p:cBhvr>
                                        <p:cTn id="15" dur="500"/>
                                        <p:tgtEl>
                                          <p:spTgt spid="7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46"/>
                                        </p:tgtEl>
                                        <p:attrNameLst>
                                          <p:attrName>style.visibility</p:attrName>
                                        </p:attrNameLst>
                                      </p:cBhvr>
                                      <p:to>
                                        <p:strVal val="visible"/>
                                      </p:to>
                                    </p:set>
                                    <p:animEffect transition="in" filter="fade">
                                      <p:cBhvr>
                                        <p:cTn id="18" dur="500"/>
                                        <p:tgtEl>
                                          <p:spTgt spid="7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5"/>
                                        </p:tgtEl>
                                        <p:attrNameLst>
                                          <p:attrName>style.visibility</p:attrName>
                                        </p:attrNameLst>
                                      </p:cBhvr>
                                      <p:to>
                                        <p:strVal val="visible"/>
                                      </p:to>
                                    </p:set>
                                    <p:animEffect transition="in" filter="fade">
                                      <p:cBhvr>
                                        <p:cTn id="21" dur="500"/>
                                        <p:tgtEl>
                                          <p:spTgt spid="7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7"/>
                                        </p:tgtEl>
                                        <p:attrNameLst>
                                          <p:attrName>style.visibility</p:attrName>
                                        </p:attrNameLst>
                                      </p:cBhvr>
                                      <p:to>
                                        <p:strVal val="visible"/>
                                      </p:to>
                                    </p:set>
                                    <p:animEffect transition="in" filter="fade">
                                      <p:cBhvr>
                                        <p:cTn id="24" dur="500"/>
                                        <p:tgtEl>
                                          <p:spTgt spid="747"/>
                                        </p:tgtEl>
                                      </p:cBhvr>
                                    </p:animEffect>
                                  </p:childTnLst>
                                </p:cTn>
                              </p:par>
                              <p:par>
                                <p:cTn id="25" presetID="10" presetClass="entr" presetSubtype="0" fill="hold" nodeType="withEffect">
                                  <p:stCondLst>
                                    <p:cond delay="0"/>
                                  </p:stCondLst>
                                  <p:childTnLst>
                                    <p:set>
                                      <p:cBhvr>
                                        <p:cTn id="26" dur="1" fill="hold">
                                          <p:stCondLst>
                                            <p:cond delay="0"/>
                                          </p:stCondLst>
                                        </p:cTn>
                                        <p:tgtEl>
                                          <p:spTgt spid="750"/>
                                        </p:tgtEl>
                                        <p:attrNameLst>
                                          <p:attrName>style.visibility</p:attrName>
                                        </p:attrNameLst>
                                      </p:cBhvr>
                                      <p:to>
                                        <p:strVal val="visible"/>
                                      </p:to>
                                    </p:set>
                                    <p:animEffect transition="in" filter="fade">
                                      <p:cBhvr>
                                        <p:cTn id="27" dur="500"/>
                                        <p:tgtEl>
                                          <p:spTgt spid="7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9"/>
                                        </p:tgtEl>
                                        <p:attrNameLst>
                                          <p:attrName>style.visibility</p:attrName>
                                        </p:attrNameLst>
                                      </p:cBhvr>
                                      <p:to>
                                        <p:strVal val="visible"/>
                                      </p:to>
                                    </p:set>
                                    <p:animEffect transition="in" filter="fade">
                                      <p:cBhvr>
                                        <p:cTn id="30" dur="500"/>
                                        <p:tgtEl>
                                          <p:spTgt spid="749"/>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1398"/>
                                        </p:tgtEl>
                                        <p:attrNameLst>
                                          <p:attrName>style.visibility</p:attrName>
                                        </p:attrNameLst>
                                      </p:cBhvr>
                                      <p:to>
                                        <p:strVal val="visible"/>
                                      </p:to>
                                    </p:set>
                                    <p:animEffect transition="in" filter="circle(out)">
                                      <p:cBhvr>
                                        <p:cTn id="33" dur="1000"/>
                                        <p:tgtEl>
                                          <p:spTgt spid="1398"/>
                                        </p:tgtEl>
                                      </p:cBhvr>
                                    </p:animEffect>
                                  </p:childTnLst>
                                </p:cTn>
                              </p:par>
                              <p:par>
                                <p:cTn id="34" presetID="6" presetClass="entr" presetSubtype="32" fill="hold" grpId="0" nodeType="withEffect">
                                  <p:stCondLst>
                                    <p:cond delay="0"/>
                                  </p:stCondLst>
                                  <p:childTnLst>
                                    <p:set>
                                      <p:cBhvr>
                                        <p:cTn id="35" dur="1" fill="hold">
                                          <p:stCondLst>
                                            <p:cond delay="0"/>
                                          </p:stCondLst>
                                        </p:cTn>
                                        <p:tgtEl>
                                          <p:spTgt spid="1399"/>
                                        </p:tgtEl>
                                        <p:attrNameLst>
                                          <p:attrName>style.visibility</p:attrName>
                                        </p:attrNameLst>
                                      </p:cBhvr>
                                      <p:to>
                                        <p:strVal val="visible"/>
                                      </p:to>
                                    </p:set>
                                    <p:animEffect transition="in" filter="circle(out)">
                                      <p:cBhvr>
                                        <p:cTn id="36" dur="1000"/>
                                        <p:tgtEl>
                                          <p:spTgt spid="1399"/>
                                        </p:tgtEl>
                                      </p:cBhvr>
                                    </p:animEffect>
                                  </p:childTnLst>
                                </p:cTn>
                              </p:par>
                              <p:par>
                                <p:cTn id="37" presetID="6" presetClass="entr" presetSubtype="32" fill="hold" grpId="0" nodeType="withEffect">
                                  <p:stCondLst>
                                    <p:cond delay="0"/>
                                  </p:stCondLst>
                                  <p:childTnLst>
                                    <p:set>
                                      <p:cBhvr>
                                        <p:cTn id="38" dur="1" fill="hold">
                                          <p:stCondLst>
                                            <p:cond delay="0"/>
                                          </p:stCondLst>
                                        </p:cTn>
                                        <p:tgtEl>
                                          <p:spTgt spid="1418"/>
                                        </p:tgtEl>
                                        <p:attrNameLst>
                                          <p:attrName>style.visibility</p:attrName>
                                        </p:attrNameLst>
                                      </p:cBhvr>
                                      <p:to>
                                        <p:strVal val="visible"/>
                                      </p:to>
                                    </p:set>
                                    <p:animEffect transition="in" filter="circle(out)">
                                      <p:cBhvr>
                                        <p:cTn id="39" dur="1000"/>
                                        <p:tgtEl>
                                          <p:spTgt spid="1418"/>
                                        </p:tgtEl>
                                      </p:cBhvr>
                                    </p:animEffect>
                                  </p:childTnLst>
                                </p:cTn>
                              </p:par>
                              <p:par>
                                <p:cTn id="40" presetID="6" presetClass="entr" presetSubtype="32" fill="hold" grpId="0" nodeType="withEffect">
                                  <p:stCondLst>
                                    <p:cond delay="0"/>
                                  </p:stCondLst>
                                  <p:childTnLst>
                                    <p:set>
                                      <p:cBhvr>
                                        <p:cTn id="41" dur="1" fill="hold">
                                          <p:stCondLst>
                                            <p:cond delay="0"/>
                                          </p:stCondLst>
                                        </p:cTn>
                                        <p:tgtEl>
                                          <p:spTgt spid="1417"/>
                                        </p:tgtEl>
                                        <p:attrNameLst>
                                          <p:attrName>style.visibility</p:attrName>
                                        </p:attrNameLst>
                                      </p:cBhvr>
                                      <p:to>
                                        <p:strVal val="visible"/>
                                      </p:to>
                                    </p:set>
                                    <p:animEffect transition="in" filter="circle(out)">
                                      <p:cBhvr>
                                        <p:cTn id="42" dur="1000"/>
                                        <p:tgtEl>
                                          <p:spTgt spid="1417"/>
                                        </p:tgtEl>
                                      </p:cBhvr>
                                    </p:animEffect>
                                  </p:childTnLst>
                                </p:cTn>
                              </p:par>
                              <p:par>
                                <p:cTn id="43" presetID="6" presetClass="entr" presetSubtype="32" fill="hold" grpId="0" nodeType="withEffect">
                                  <p:stCondLst>
                                    <p:cond delay="0"/>
                                  </p:stCondLst>
                                  <p:childTnLst>
                                    <p:set>
                                      <p:cBhvr>
                                        <p:cTn id="44" dur="1" fill="hold">
                                          <p:stCondLst>
                                            <p:cond delay="0"/>
                                          </p:stCondLst>
                                        </p:cTn>
                                        <p:tgtEl>
                                          <p:spTgt spid="1413"/>
                                        </p:tgtEl>
                                        <p:attrNameLst>
                                          <p:attrName>style.visibility</p:attrName>
                                        </p:attrNameLst>
                                      </p:cBhvr>
                                      <p:to>
                                        <p:strVal val="visible"/>
                                      </p:to>
                                    </p:set>
                                    <p:animEffect transition="in" filter="circle(out)">
                                      <p:cBhvr>
                                        <p:cTn id="45" dur="1000"/>
                                        <p:tgtEl>
                                          <p:spTgt spid="1413"/>
                                        </p:tgtEl>
                                      </p:cBhvr>
                                    </p:animEffect>
                                  </p:childTnLst>
                                </p:cTn>
                              </p:par>
                              <p:par>
                                <p:cTn id="46" presetID="6" presetClass="entr" presetSubtype="32" fill="hold" grpId="0" nodeType="withEffect">
                                  <p:stCondLst>
                                    <p:cond delay="0"/>
                                  </p:stCondLst>
                                  <p:childTnLst>
                                    <p:set>
                                      <p:cBhvr>
                                        <p:cTn id="47" dur="1" fill="hold">
                                          <p:stCondLst>
                                            <p:cond delay="0"/>
                                          </p:stCondLst>
                                        </p:cTn>
                                        <p:tgtEl>
                                          <p:spTgt spid="1412"/>
                                        </p:tgtEl>
                                        <p:attrNameLst>
                                          <p:attrName>style.visibility</p:attrName>
                                        </p:attrNameLst>
                                      </p:cBhvr>
                                      <p:to>
                                        <p:strVal val="visible"/>
                                      </p:to>
                                    </p:set>
                                    <p:animEffect transition="in" filter="circle(out)">
                                      <p:cBhvr>
                                        <p:cTn id="48" dur="1000"/>
                                        <p:tgtEl>
                                          <p:spTgt spid="1412"/>
                                        </p:tgtEl>
                                      </p:cBhvr>
                                    </p:animEffect>
                                  </p:childTnLst>
                                </p:cTn>
                              </p:par>
                              <p:par>
                                <p:cTn id="49" presetID="6" presetClass="entr" presetSubtype="32" fill="hold" grpId="0" nodeType="withEffect">
                                  <p:stCondLst>
                                    <p:cond delay="0"/>
                                  </p:stCondLst>
                                  <p:childTnLst>
                                    <p:set>
                                      <p:cBhvr>
                                        <p:cTn id="50" dur="1" fill="hold">
                                          <p:stCondLst>
                                            <p:cond delay="0"/>
                                          </p:stCondLst>
                                        </p:cTn>
                                        <p:tgtEl>
                                          <p:spTgt spid="1411"/>
                                        </p:tgtEl>
                                        <p:attrNameLst>
                                          <p:attrName>style.visibility</p:attrName>
                                        </p:attrNameLst>
                                      </p:cBhvr>
                                      <p:to>
                                        <p:strVal val="visible"/>
                                      </p:to>
                                    </p:set>
                                    <p:animEffect transition="in" filter="circle(out)">
                                      <p:cBhvr>
                                        <p:cTn id="51" dur="1000"/>
                                        <p:tgtEl>
                                          <p:spTgt spid="1411"/>
                                        </p:tgtEl>
                                      </p:cBhvr>
                                    </p:animEffect>
                                  </p:childTnLst>
                                </p:cTn>
                              </p:par>
                              <p:par>
                                <p:cTn id="52" presetID="6" presetClass="entr" presetSubtype="32" fill="hold" grpId="0" nodeType="withEffect">
                                  <p:stCondLst>
                                    <p:cond delay="0"/>
                                  </p:stCondLst>
                                  <p:childTnLst>
                                    <p:set>
                                      <p:cBhvr>
                                        <p:cTn id="53" dur="1" fill="hold">
                                          <p:stCondLst>
                                            <p:cond delay="0"/>
                                          </p:stCondLst>
                                        </p:cTn>
                                        <p:tgtEl>
                                          <p:spTgt spid="1428"/>
                                        </p:tgtEl>
                                        <p:attrNameLst>
                                          <p:attrName>style.visibility</p:attrName>
                                        </p:attrNameLst>
                                      </p:cBhvr>
                                      <p:to>
                                        <p:strVal val="visible"/>
                                      </p:to>
                                    </p:set>
                                    <p:animEffect transition="in" filter="circle(out)">
                                      <p:cBhvr>
                                        <p:cTn id="54" dur="1000"/>
                                        <p:tgtEl>
                                          <p:spTgt spid="1428"/>
                                        </p:tgtEl>
                                      </p:cBhvr>
                                    </p:animEffect>
                                  </p:childTnLst>
                                </p:cTn>
                              </p:par>
                              <p:par>
                                <p:cTn id="55" presetID="6" presetClass="entr" presetSubtype="32" fill="hold" grpId="0" nodeType="withEffect">
                                  <p:stCondLst>
                                    <p:cond delay="0"/>
                                  </p:stCondLst>
                                  <p:childTnLst>
                                    <p:set>
                                      <p:cBhvr>
                                        <p:cTn id="56" dur="1" fill="hold">
                                          <p:stCondLst>
                                            <p:cond delay="0"/>
                                          </p:stCondLst>
                                        </p:cTn>
                                        <p:tgtEl>
                                          <p:spTgt spid="1415"/>
                                        </p:tgtEl>
                                        <p:attrNameLst>
                                          <p:attrName>style.visibility</p:attrName>
                                        </p:attrNameLst>
                                      </p:cBhvr>
                                      <p:to>
                                        <p:strVal val="visible"/>
                                      </p:to>
                                    </p:set>
                                    <p:animEffect transition="in" filter="circle(out)">
                                      <p:cBhvr>
                                        <p:cTn id="57" dur="1000"/>
                                        <p:tgtEl>
                                          <p:spTgt spid="1415"/>
                                        </p:tgtEl>
                                      </p:cBhvr>
                                    </p:animEffect>
                                  </p:childTnLst>
                                </p:cTn>
                              </p:par>
                              <p:par>
                                <p:cTn id="58" presetID="6" presetClass="entr" presetSubtype="32" fill="hold" grpId="0" nodeType="withEffect">
                                  <p:stCondLst>
                                    <p:cond delay="0"/>
                                  </p:stCondLst>
                                  <p:childTnLst>
                                    <p:set>
                                      <p:cBhvr>
                                        <p:cTn id="59" dur="1" fill="hold">
                                          <p:stCondLst>
                                            <p:cond delay="0"/>
                                          </p:stCondLst>
                                        </p:cTn>
                                        <p:tgtEl>
                                          <p:spTgt spid="1416"/>
                                        </p:tgtEl>
                                        <p:attrNameLst>
                                          <p:attrName>style.visibility</p:attrName>
                                        </p:attrNameLst>
                                      </p:cBhvr>
                                      <p:to>
                                        <p:strVal val="visible"/>
                                      </p:to>
                                    </p:set>
                                    <p:animEffect transition="in" filter="circle(out)">
                                      <p:cBhvr>
                                        <p:cTn id="60" dur="1000"/>
                                        <p:tgtEl>
                                          <p:spTgt spid="1416"/>
                                        </p:tgtEl>
                                      </p:cBhvr>
                                    </p:animEffect>
                                  </p:childTnLst>
                                </p:cTn>
                              </p:par>
                              <p:par>
                                <p:cTn id="61" presetID="6" presetClass="entr" presetSubtype="32" fill="hold" grpId="0" nodeType="withEffect">
                                  <p:stCondLst>
                                    <p:cond delay="0"/>
                                  </p:stCondLst>
                                  <p:childTnLst>
                                    <p:set>
                                      <p:cBhvr>
                                        <p:cTn id="62" dur="1" fill="hold">
                                          <p:stCondLst>
                                            <p:cond delay="0"/>
                                          </p:stCondLst>
                                        </p:cTn>
                                        <p:tgtEl>
                                          <p:spTgt spid="1406"/>
                                        </p:tgtEl>
                                        <p:attrNameLst>
                                          <p:attrName>style.visibility</p:attrName>
                                        </p:attrNameLst>
                                      </p:cBhvr>
                                      <p:to>
                                        <p:strVal val="visible"/>
                                      </p:to>
                                    </p:set>
                                    <p:animEffect transition="in" filter="circle(out)">
                                      <p:cBhvr>
                                        <p:cTn id="63" dur="1000"/>
                                        <p:tgtEl>
                                          <p:spTgt spid="1406"/>
                                        </p:tgtEl>
                                      </p:cBhvr>
                                    </p:animEffect>
                                  </p:childTnLst>
                                </p:cTn>
                              </p:par>
                              <p:par>
                                <p:cTn id="64" presetID="6" presetClass="entr" presetSubtype="32" fill="hold" grpId="0" nodeType="withEffect">
                                  <p:stCondLst>
                                    <p:cond delay="0"/>
                                  </p:stCondLst>
                                  <p:childTnLst>
                                    <p:set>
                                      <p:cBhvr>
                                        <p:cTn id="65" dur="1" fill="hold">
                                          <p:stCondLst>
                                            <p:cond delay="0"/>
                                          </p:stCondLst>
                                        </p:cTn>
                                        <p:tgtEl>
                                          <p:spTgt spid="1405"/>
                                        </p:tgtEl>
                                        <p:attrNameLst>
                                          <p:attrName>style.visibility</p:attrName>
                                        </p:attrNameLst>
                                      </p:cBhvr>
                                      <p:to>
                                        <p:strVal val="visible"/>
                                      </p:to>
                                    </p:set>
                                    <p:animEffect transition="in" filter="circle(out)">
                                      <p:cBhvr>
                                        <p:cTn id="66" dur="1000"/>
                                        <p:tgtEl>
                                          <p:spTgt spid="1405"/>
                                        </p:tgtEl>
                                      </p:cBhvr>
                                    </p:animEffect>
                                  </p:childTnLst>
                                </p:cTn>
                              </p:par>
                              <p:par>
                                <p:cTn id="67" presetID="6" presetClass="entr" presetSubtype="32" fill="hold" grpId="0" nodeType="withEffect">
                                  <p:stCondLst>
                                    <p:cond delay="0"/>
                                  </p:stCondLst>
                                  <p:childTnLst>
                                    <p:set>
                                      <p:cBhvr>
                                        <p:cTn id="68" dur="1" fill="hold">
                                          <p:stCondLst>
                                            <p:cond delay="0"/>
                                          </p:stCondLst>
                                        </p:cTn>
                                        <p:tgtEl>
                                          <p:spTgt spid="1426"/>
                                        </p:tgtEl>
                                        <p:attrNameLst>
                                          <p:attrName>style.visibility</p:attrName>
                                        </p:attrNameLst>
                                      </p:cBhvr>
                                      <p:to>
                                        <p:strVal val="visible"/>
                                      </p:to>
                                    </p:set>
                                    <p:animEffect transition="in" filter="circle(out)">
                                      <p:cBhvr>
                                        <p:cTn id="69" dur="1000"/>
                                        <p:tgtEl>
                                          <p:spTgt spid="1426"/>
                                        </p:tgtEl>
                                      </p:cBhvr>
                                    </p:animEffect>
                                  </p:childTnLst>
                                </p:cTn>
                              </p:par>
                              <p:par>
                                <p:cTn id="70" presetID="6" presetClass="entr" presetSubtype="32" fill="hold" grpId="0" nodeType="withEffect">
                                  <p:stCondLst>
                                    <p:cond delay="0"/>
                                  </p:stCondLst>
                                  <p:childTnLst>
                                    <p:set>
                                      <p:cBhvr>
                                        <p:cTn id="71" dur="1" fill="hold">
                                          <p:stCondLst>
                                            <p:cond delay="0"/>
                                          </p:stCondLst>
                                        </p:cTn>
                                        <p:tgtEl>
                                          <p:spTgt spid="1410"/>
                                        </p:tgtEl>
                                        <p:attrNameLst>
                                          <p:attrName>style.visibility</p:attrName>
                                        </p:attrNameLst>
                                      </p:cBhvr>
                                      <p:to>
                                        <p:strVal val="visible"/>
                                      </p:to>
                                    </p:set>
                                    <p:animEffect transition="in" filter="circle(out)">
                                      <p:cBhvr>
                                        <p:cTn id="72" dur="1000"/>
                                        <p:tgtEl>
                                          <p:spTgt spid="1410"/>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1425"/>
                                        </p:tgtEl>
                                        <p:attrNameLst>
                                          <p:attrName>style.visibility</p:attrName>
                                        </p:attrNameLst>
                                      </p:cBhvr>
                                      <p:to>
                                        <p:strVal val="visible"/>
                                      </p:to>
                                    </p:set>
                                    <p:animEffect transition="in" filter="circle(out)">
                                      <p:cBhvr>
                                        <p:cTn id="75" dur="1000"/>
                                        <p:tgtEl>
                                          <p:spTgt spid="1425"/>
                                        </p:tgtEl>
                                      </p:cBhvr>
                                    </p:animEffect>
                                  </p:childTnLst>
                                </p:cTn>
                              </p:par>
                              <p:par>
                                <p:cTn id="76" presetID="6" presetClass="entr" presetSubtype="32" fill="hold" grpId="0" nodeType="withEffect">
                                  <p:stCondLst>
                                    <p:cond delay="0"/>
                                  </p:stCondLst>
                                  <p:childTnLst>
                                    <p:set>
                                      <p:cBhvr>
                                        <p:cTn id="77" dur="1" fill="hold">
                                          <p:stCondLst>
                                            <p:cond delay="0"/>
                                          </p:stCondLst>
                                        </p:cTn>
                                        <p:tgtEl>
                                          <p:spTgt spid="1421"/>
                                        </p:tgtEl>
                                        <p:attrNameLst>
                                          <p:attrName>style.visibility</p:attrName>
                                        </p:attrNameLst>
                                      </p:cBhvr>
                                      <p:to>
                                        <p:strVal val="visible"/>
                                      </p:to>
                                    </p:set>
                                    <p:animEffect transition="in" filter="circle(out)">
                                      <p:cBhvr>
                                        <p:cTn id="78" dur="1000"/>
                                        <p:tgtEl>
                                          <p:spTgt spid="1421"/>
                                        </p:tgtEl>
                                      </p:cBhvr>
                                    </p:animEffect>
                                  </p:childTnLst>
                                </p:cTn>
                              </p:par>
                              <p:par>
                                <p:cTn id="79" presetID="6" presetClass="entr" presetSubtype="32" fill="hold" grpId="0" nodeType="withEffect">
                                  <p:stCondLst>
                                    <p:cond delay="0"/>
                                  </p:stCondLst>
                                  <p:childTnLst>
                                    <p:set>
                                      <p:cBhvr>
                                        <p:cTn id="80" dur="1" fill="hold">
                                          <p:stCondLst>
                                            <p:cond delay="0"/>
                                          </p:stCondLst>
                                        </p:cTn>
                                        <p:tgtEl>
                                          <p:spTgt spid="1409"/>
                                        </p:tgtEl>
                                        <p:attrNameLst>
                                          <p:attrName>style.visibility</p:attrName>
                                        </p:attrNameLst>
                                      </p:cBhvr>
                                      <p:to>
                                        <p:strVal val="visible"/>
                                      </p:to>
                                    </p:set>
                                    <p:animEffect transition="in" filter="circle(out)">
                                      <p:cBhvr>
                                        <p:cTn id="81" dur="1000"/>
                                        <p:tgtEl>
                                          <p:spTgt spid="1409"/>
                                        </p:tgtEl>
                                      </p:cBhvr>
                                    </p:animEffect>
                                  </p:childTnLst>
                                </p:cTn>
                              </p:par>
                              <p:par>
                                <p:cTn id="82" presetID="6" presetClass="entr" presetSubtype="32" fill="hold" grpId="0" nodeType="withEffect">
                                  <p:stCondLst>
                                    <p:cond delay="0"/>
                                  </p:stCondLst>
                                  <p:childTnLst>
                                    <p:set>
                                      <p:cBhvr>
                                        <p:cTn id="83" dur="1" fill="hold">
                                          <p:stCondLst>
                                            <p:cond delay="0"/>
                                          </p:stCondLst>
                                        </p:cTn>
                                        <p:tgtEl>
                                          <p:spTgt spid="1407"/>
                                        </p:tgtEl>
                                        <p:attrNameLst>
                                          <p:attrName>style.visibility</p:attrName>
                                        </p:attrNameLst>
                                      </p:cBhvr>
                                      <p:to>
                                        <p:strVal val="visible"/>
                                      </p:to>
                                    </p:set>
                                    <p:animEffect transition="in" filter="circle(out)">
                                      <p:cBhvr>
                                        <p:cTn id="84" dur="1000"/>
                                        <p:tgtEl>
                                          <p:spTgt spid="1407"/>
                                        </p:tgtEl>
                                      </p:cBhvr>
                                    </p:animEffect>
                                  </p:childTnLst>
                                </p:cTn>
                              </p:par>
                              <p:par>
                                <p:cTn id="85" presetID="6" presetClass="entr" presetSubtype="32" fill="hold" grpId="0" nodeType="withEffect">
                                  <p:stCondLst>
                                    <p:cond delay="0"/>
                                  </p:stCondLst>
                                  <p:childTnLst>
                                    <p:set>
                                      <p:cBhvr>
                                        <p:cTn id="86" dur="1" fill="hold">
                                          <p:stCondLst>
                                            <p:cond delay="0"/>
                                          </p:stCondLst>
                                        </p:cTn>
                                        <p:tgtEl>
                                          <p:spTgt spid="1419"/>
                                        </p:tgtEl>
                                        <p:attrNameLst>
                                          <p:attrName>style.visibility</p:attrName>
                                        </p:attrNameLst>
                                      </p:cBhvr>
                                      <p:to>
                                        <p:strVal val="visible"/>
                                      </p:to>
                                    </p:set>
                                    <p:animEffect transition="in" filter="circle(out)">
                                      <p:cBhvr>
                                        <p:cTn id="87" dur="1000"/>
                                        <p:tgtEl>
                                          <p:spTgt spid="1419"/>
                                        </p:tgtEl>
                                      </p:cBhvr>
                                    </p:animEffect>
                                  </p:childTnLst>
                                </p:cTn>
                              </p:par>
                              <p:par>
                                <p:cTn id="88" presetID="6" presetClass="entr" presetSubtype="32" fill="hold" grpId="0" nodeType="withEffect">
                                  <p:stCondLst>
                                    <p:cond delay="0"/>
                                  </p:stCondLst>
                                  <p:childTnLst>
                                    <p:set>
                                      <p:cBhvr>
                                        <p:cTn id="89" dur="1" fill="hold">
                                          <p:stCondLst>
                                            <p:cond delay="0"/>
                                          </p:stCondLst>
                                        </p:cTn>
                                        <p:tgtEl>
                                          <p:spTgt spid="1408"/>
                                        </p:tgtEl>
                                        <p:attrNameLst>
                                          <p:attrName>style.visibility</p:attrName>
                                        </p:attrNameLst>
                                      </p:cBhvr>
                                      <p:to>
                                        <p:strVal val="visible"/>
                                      </p:to>
                                    </p:set>
                                    <p:animEffect transition="in" filter="circle(out)">
                                      <p:cBhvr>
                                        <p:cTn id="90" dur="1000"/>
                                        <p:tgtEl>
                                          <p:spTgt spid="1408"/>
                                        </p:tgtEl>
                                      </p:cBhvr>
                                    </p:animEffect>
                                  </p:childTnLst>
                                </p:cTn>
                              </p:par>
                              <p:par>
                                <p:cTn id="91" presetID="6" presetClass="entr" presetSubtype="32" fill="hold" grpId="0" nodeType="withEffect">
                                  <p:stCondLst>
                                    <p:cond delay="0"/>
                                  </p:stCondLst>
                                  <p:childTnLst>
                                    <p:set>
                                      <p:cBhvr>
                                        <p:cTn id="92" dur="1" fill="hold">
                                          <p:stCondLst>
                                            <p:cond delay="0"/>
                                          </p:stCondLst>
                                        </p:cTn>
                                        <p:tgtEl>
                                          <p:spTgt spid="1420"/>
                                        </p:tgtEl>
                                        <p:attrNameLst>
                                          <p:attrName>style.visibility</p:attrName>
                                        </p:attrNameLst>
                                      </p:cBhvr>
                                      <p:to>
                                        <p:strVal val="visible"/>
                                      </p:to>
                                    </p:set>
                                    <p:animEffect transition="in" filter="circle(out)">
                                      <p:cBhvr>
                                        <p:cTn id="93" dur="1000"/>
                                        <p:tgtEl>
                                          <p:spTgt spid="1420"/>
                                        </p:tgtEl>
                                      </p:cBhvr>
                                    </p:animEffect>
                                  </p:childTnLst>
                                </p:cTn>
                              </p:par>
                              <p:par>
                                <p:cTn id="94" presetID="6" presetClass="entr" presetSubtype="32" fill="hold" grpId="0" nodeType="withEffect">
                                  <p:stCondLst>
                                    <p:cond delay="0"/>
                                  </p:stCondLst>
                                  <p:childTnLst>
                                    <p:set>
                                      <p:cBhvr>
                                        <p:cTn id="95" dur="1" fill="hold">
                                          <p:stCondLst>
                                            <p:cond delay="0"/>
                                          </p:stCondLst>
                                        </p:cTn>
                                        <p:tgtEl>
                                          <p:spTgt spid="1422"/>
                                        </p:tgtEl>
                                        <p:attrNameLst>
                                          <p:attrName>style.visibility</p:attrName>
                                        </p:attrNameLst>
                                      </p:cBhvr>
                                      <p:to>
                                        <p:strVal val="visible"/>
                                      </p:to>
                                    </p:set>
                                    <p:animEffect transition="in" filter="circle(out)">
                                      <p:cBhvr>
                                        <p:cTn id="96" dur="1000"/>
                                        <p:tgtEl>
                                          <p:spTgt spid="1422"/>
                                        </p:tgtEl>
                                      </p:cBhvr>
                                    </p:animEffect>
                                  </p:childTnLst>
                                </p:cTn>
                              </p:par>
                              <p:par>
                                <p:cTn id="97" presetID="6" presetClass="entr" presetSubtype="32" fill="hold" grpId="0" nodeType="withEffect">
                                  <p:stCondLst>
                                    <p:cond delay="0"/>
                                  </p:stCondLst>
                                  <p:childTnLst>
                                    <p:set>
                                      <p:cBhvr>
                                        <p:cTn id="98" dur="1" fill="hold">
                                          <p:stCondLst>
                                            <p:cond delay="0"/>
                                          </p:stCondLst>
                                        </p:cTn>
                                        <p:tgtEl>
                                          <p:spTgt spid="1423"/>
                                        </p:tgtEl>
                                        <p:attrNameLst>
                                          <p:attrName>style.visibility</p:attrName>
                                        </p:attrNameLst>
                                      </p:cBhvr>
                                      <p:to>
                                        <p:strVal val="visible"/>
                                      </p:to>
                                    </p:set>
                                    <p:animEffect transition="in" filter="circle(out)">
                                      <p:cBhvr>
                                        <p:cTn id="99" dur="1000"/>
                                        <p:tgtEl>
                                          <p:spTgt spid="1423"/>
                                        </p:tgtEl>
                                      </p:cBhvr>
                                    </p:animEffect>
                                  </p:childTnLst>
                                </p:cTn>
                              </p:par>
                              <p:par>
                                <p:cTn id="100" presetID="6" presetClass="entr" presetSubtype="32" fill="hold" grpId="0" nodeType="withEffect">
                                  <p:stCondLst>
                                    <p:cond delay="0"/>
                                  </p:stCondLst>
                                  <p:childTnLst>
                                    <p:set>
                                      <p:cBhvr>
                                        <p:cTn id="101" dur="1" fill="hold">
                                          <p:stCondLst>
                                            <p:cond delay="0"/>
                                          </p:stCondLst>
                                        </p:cTn>
                                        <p:tgtEl>
                                          <p:spTgt spid="1404"/>
                                        </p:tgtEl>
                                        <p:attrNameLst>
                                          <p:attrName>style.visibility</p:attrName>
                                        </p:attrNameLst>
                                      </p:cBhvr>
                                      <p:to>
                                        <p:strVal val="visible"/>
                                      </p:to>
                                    </p:set>
                                    <p:animEffect transition="in" filter="circle(out)">
                                      <p:cBhvr>
                                        <p:cTn id="102" dur="1000"/>
                                        <p:tgtEl>
                                          <p:spTgt spid="1404"/>
                                        </p:tgtEl>
                                      </p:cBhvr>
                                    </p:animEffect>
                                  </p:childTnLst>
                                </p:cTn>
                              </p:par>
                              <p:par>
                                <p:cTn id="103" presetID="6" presetClass="entr" presetSubtype="32" fill="hold" grpId="0" nodeType="withEffect">
                                  <p:stCondLst>
                                    <p:cond delay="0"/>
                                  </p:stCondLst>
                                  <p:childTnLst>
                                    <p:set>
                                      <p:cBhvr>
                                        <p:cTn id="104" dur="1" fill="hold">
                                          <p:stCondLst>
                                            <p:cond delay="0"/>
                                          </p:stCondLst>
                                        </p:cTn>
                                        <p:tgtEl>
                                          <p:spTgt spid="1414"/>
                                        </p:tgtEl>
                                        <p:attrNameLst>
                                          <p:attrName>style.visibility</p:attrName>
                                        </p:attrNameLst>
                                      </p:cBhvr>
                                      <p:to>
                                        <p:strVal val="visible"/>
                                      </p:to>
                                    </p:set>
                                    <p:animEffect transition="in" filter="circle(out)">
                                      <p:cBhvr>
                                        <p:cTn id="105" dur="1000"/>
                                        <p:tgtEl>
                                          <p:spTgt spid="1414"/>
                                        </p:tgtEl>
                                      </p:cBhvr>
                                    </p:animEffect>
                                  </p:childTnLst>
                                </p:cTn>
                              </p:par>
                              <p:par>
                                <p:cTn id="106" presetID="6" presetClass="entr" presetSubtype="32" fill="hold" grpId="0" nodeType="withEffect">
                                  <p:stCondLst>
                                    <p:cond delay="0"/>
                                  </p:stCondLst>
                                  <p:childTnLst>
                                    <p:set>
                                      <p:cBhvr>
                                        <p:cTn id="107" dur="1" fill="hold">
                                          <p:stCondLst>
                                            <p:cond delay="0"/>
                                          </p:stCondLst>
                                        </p:cTn>
                                        <p:tgtEl>
                                          <p:spTgt spid="1400"/>
                                        </p:tgtEl>
                                        <p:attrNameLst>
                                          <p:attrName>style.visibility</p:attrName>
                                        </p:attrNameLst>
                                      </p:cBhvr>
                                      <p:to>
                                        <p:strVal val="visible"/>
                                      </p:to>
                                    </p:set>
                                    <p:animEffect transition="in" filter="circle(out)">
                                      <p:cBhvr>
                                        <p:cTn id="108" dur="1000"/>
                                        <p:tgtEl>
                                          <p:spTgt spid="1400"/>
                                        </p:tgtEl>
                                      </p:cBhvr>
                                    </p:animEffect>
                                  </p:childTnLst>
                                </p:cTn>
                              </p:par>
                              <p:par>
                                <p:cTn id="109" presetID="6" presetClass="entr" presetSubtype="32" fill="hold" grpId="0" nodeType="withEffect">
                                  <p:stCondLst>
                                    <p:cond delay="0"/>
                                  </p:stCondLst>
                                  <p:childTnLst>
                                    <p:set>
                                      <p:cBhvr>
                                        <p:cTn id="110" dur="1" fill="hold">
                                          <p:stCondLst>
                                            <p:cond delay="0"/>
                                          </p:stCondLst>
                                        </p:cTn>
                                        <p:tgtEl>
                                          <p:spTgt spid="1401"/>
                                        </p:tgtEl>
                                        <p:attrNameLst>
                                          <p:attrName>style.visibility</p:attrName>
                                        </p:attrNameLst>
                                      </p:cBhvr>
                                      <p:to>
                                        <p:strVal val="visible"/>
                                      </p:to>
                                    </p:set>
                                    <p:animEffect transition="in" filter="circle(out)">
                                      <p:cBhvr>
                                        <p:cTn id="111" dur="1000"/>
                                        <p:tgtEl>
                                          <p:spTgt spid="1401"/>
                                        </p:tgtEl>
                                      </p:cBhvr>
                                    </p:animEffect>
                                  </p:childTnLst>
                                </p:cTn>
                              </p:par>
                              <p:par>
                                <p:cTn id="112" presetID="6" presetClass="entr" presetSubtype="32" fill="hold" grpId="0" nodeType="withEffect">
                                  <p:stCondLst>
                                    <p:cond delay="0"/>
                                  </p:stCondLst>
                                  <p:childTnLst>
                                    <p:set>
                                      <p:cBhvr>
                                        <p:cTn id="113" dur="1" fill="hold">
                                          <p:stCondLst>
                                            <p:cond delay="0"/>
                                          </p:stCondLst>
                                        </p:cTn>
                                        <p:tgtEl>
                                          <p:spTgt spid="1402"/>
                                        </p:tgtEl>
                                        <p:attrNameLst>
                                          <p:attrName>style.visibility</p:attrName>
                                        </p:attrNameLst>
                                      </p:cBhvr>
                                      <p:to>
                                        <p:strVal val="visible"/>
                                      </p:to>
                                    </p:set>
                                    <p:animEffect transition="in" filter="circle(out)">
                                      <p:cBhvr>
                                        <p:cTn id="114" dur="1000"/>
                                        <p:tgtEl>
                                          <p:spTgt spid="1402"/>
                                        </p:tgtEl>
                                      </p:cBhvr>
                                    </p:animEffect>
                                  </p:childTnLst>
                                </p:cTn>
                              </p:par>
                              <p:par>
                                <p:cTn id="115" presetID="6" presetClass="entr" presetSubtype="32" fill="hold" grpId="0" nodeType="withEffect">
                                  <p:stCondLst>
                                    <p:cond delay="0"/>
                                  </p:stCondLst>
                                  <p:childTnLst>
                                    <p:set>
                                      <p:cBhvr>
                                        <p:cTn id="116" dur="1" fill="hold">
                                          <p:stCondLst>
                                            <p:cond delay="0"/>
                                          </p:stCondLst>
                                        </p:cTn>
                                        <p:tgtEl>
                                          <p:spTgt spid="1424"/>
                                        </p:tgtEl>
                                        <p:attrNameLst>
                                          <p:attrName>style.visibility</p:attrName>
                                        </p:attrNameLst>
                                      </p:cBhvr>
                                      <p:to>
                                        <p:strVal val="visible"/>
                                      </p:to>
                                    </p:set>
                                    <p:animEffect transition="in" filter="circle(out)">
                                      <p:cBhvr>
                                        <p:cTn id="117" dur="1000"/>
                                        <p:tgtEl>
                                          <p:spTgt spid="1424"/>
                                        </p:tgtEl>
                                      </p:cBhvr>
                                    </p:animEffect>
                                  </p:childTnLst>
                                </p:cTn>
                              </p:par>
                              <p:par>
                                <p:cTn id="118" presetID="6" presetClass="entr" presetSubtype="32" fill="hold" grpId="0" nodeType="withEffect">
                                  <p:stCondLst>
                                    <p:cond delay="0"/>
                                  </p:stCondLst>
                                  <p:childTnLst>
                                    <p:set>
                                      <p:cBhvr>
                                        <p:cTn id="119" dur="1" fill="hold">
                                          <p:stCondLst>
                                            <p:cond delay="0"/>
                                          </p:stCondLst>
                                        </p:cTn>
                                        <p:tgtEl>
                                          <p:spTgt spid="1403"/>
                                        </p:tgtEl>
                                        <p:attrNameLst>
                                          <p:attrName>style.visibility</p:attrName>
                                        </p:attrNameLst>
                                      </p:cBhvr>
                                      <p:to>
                                        <p:strVal val="visible"/>
                                      </p:to>
                                    </p:set>
                                    <p:animEffect transition="in" filter="circle(out)">
                                      <p:cBhvr>
                                        <p:cTn id="120" dur="1000"/>
                                        <p:tgtEl>
                                          <p:spTgt spid="1403"/>
                                        </p:tgtEl>
                                      </p:cBhvr>
                                    </p:animEffect>
                                  </p:childTnLst>
                                </p:cTn>
                              </p:par>
                              <p:par>
                                <p:cTn id="121" presetID="6" presetClass="entr" presetSubtype="32" fill="hold" grpId="0" nodeType="withEffect">
                                  <p:stCondLst>
                                    <p:cond delay="0"/>
                                  </p:stCondLst>
                                  <p:childTnLst>
                                    <p:set>
                                      <p:cBhvr>
                                        <p:cTn id="122" dur="1" fill="hold">
                                          <p:stCondLst>
                                            <p:cond delay="0"/>
                                          </p:stCondLst>
                                        </p:cTn>
                                        <p:tgtEl>
                                          <p:spTgt spid="1427"/>
                                        </p:tgtEl>
                                        <p:attrNameLst>
                                          <p:attrName>style.visibility</p:attrName>
                                        </p:attrNameLst>
                                      </p:cBhvr>
                                      <p:to>
                                        <p:strVal val="visible"/>
                                      </p:to>
                                    </p:set>
                                    <p:animEffect transition="in" filter="circle(out)">
                                      <p:cBhvr>
                                        <p:cTn id="123" dur="1000"/>
                                        <p:tgtEl>
                                          <p:spTgt spid="1427"/>
                                        </p:tgtEl>
                                      </p:cBhvr>
                                    </p:animEffect>
                                  </p:childTnLst>
                                </p:cTn>
                              </p:par>
                              <p:par>
                                <p:cTn id="124" presetID="6" presetClass="entr" presetSubtype="32" fill="hold" grpId="0" nodeType="withEffect">
                                  <p:stCondLst>
                                    <p:cond delay="0"/>
                                  </p:stCondLst>
                                  <p:childTnLst>
                                    <p:set>
                                      <p:cBhvr>
                                        <p:cTn id="125" dur="1" fill="hold">
                                          <p:stCondLst>
                                            <p:cond delay="0"/>
                                          </p:stCondLst>
                                        </p:cTn>
                                        <p:tgtEl>
                                          <p:spTgt spid="1194"/>
                                        </p:tgtEl>
                                        <p:attrNameLst>
                                          <p:attrName>style.visibility</p:attrName>
                                        </p:attrNameLst>
                                      </p:cBhvr>
                                      <p:to>
                                        <p:strVal val="visible"/>
                                      </p:to>
                                    </p:set>
                                    <p:animEffect transition="in" filter="circle(out)">
                                      <p:cBhvr>
                                        <p:cTn id="126" dur="1000"/>
                                        <p:tgtEl>
                                          <p:spTgt spid="1194"/>
                                        </p:tgtEl>
                                      </p:cBhvr>
                                    </p:animEffect>
                                  </p:childTnLst>
                                </p:cTn>
                              </p:par>
                              <p:par>
                                <p:cTn id="127" presetID="6" presetClass="entr" presetSubtype="32" fill="hold" grpId="0" nodeType="withEffect">
                                  <p:stCondLst>
                                    <p:cond delay="0"/>
                                  </p:stCondLst>
                                  <p:childTnLst>
                                    <p:set>
                                      <p:cBhvr>
                                        <p:cTn id="128" dur="1" fill="hold">
                                          <p:stCondLst>
                                            <p:cond delay="0"/>
                                          </p:stCondLst>
                                        </p:cTn>
                                        <p:tgtEl>
                                          <p:spTgt spid="1195"/>
                                        </p:tgtEl>
                                        <p:attrNameLst>
                                          <p:attrName>style.visibility</p:attrName>
                                        </p:attrNameLst>
                                      </p:cBhvr>
                                      <p:to>
                                        <p:strVal val="visible"/>
                                      </p:to>
                                    </p:set>
                                    <p:animEffect transition="in" filter="circle(out)">
                                      <p:cBhvr>
                                        <p:cTn id="129" dur="1000"/>
                                        <p:tgtEl>
                                          <p:spTgt spid="1195"/>
                                        </p:tgtEl>
                                      </p:cBhvr>
                                    </p:animEffect>
                                  </p:childTnLst>
                                </p:cTn>
                              </p:par>
                              <p:par>
                                <p:cTn id="130" presetID="6" presetClass="entr" presetSubtype="32" fill="hold" grpId="0" nodeType="withEffect">
                                  <p:stCondLst>
                                    <p:cond delay="0"/>
                                  </p:stCondLst>
                                  <p:childTnLst>
                                    <p:set>
                                      <p:cBhvr>
                                        <p:cTn id="131" dur="1" fill="hold">
                                          <p:stCondLst>
                                            <p:cond delay="0"/>
                                          </p:stCondLst>
                                        </p:cTn>
                                        <p:tgtEl>
                                          <p:spTgt spid="1214"/>
                                        </p:tgtEl>
                                        <p:attrNameLst>
                                          <p:attrName>style.visibility</p:attrName>
                                        </p:attrNameLst>
                                      </p:cBhvr>
                                      <p:to>
                                        <p:strVal val="visible"/>
                                      </p:to>
                                    </p:set>
                                    <p:animEffect transition="in" filter="circle(out)">
                                      <p:cBhvr>
                                        <p:cTn id="132" dur="1000"/>
                                        <p:tgtEl>
                                          <p:spTgt spid="1214"/>
                                        </p:tgtEl>
                                      </p:cBhvr>
                                    </p:animEffect>
                                  </p:childTnLst>
                                </p:cTn>
                              </p:par>
                              <p:par>
                                <p:cTn id="133" presetID="6" presetClass="entr" presetSubtype="32" fill="hold" grpId="0" nodeType="withEffect">
                                  <p:stCondLst>
                                    <p:cond delay="0"/>
                                  </p:stCondLst>
                                  <p:childTnLst>
                                    <p:set>
                                      <p:cBhvr>
                                        <p:cTn id="134" dur="1" fill="hold">
                                          <p:stCondLst>
                                            <p:cond delay="0"/>
                                          </p:stCondLst>
                                        </p:cTn>
                                        <p:tgtEl>
                                          <p:spTgt spid="1213"/>
                                        </p:tgtEl>
                                        <p:attrNameLst>
                                          <p:attrName>style.visibility</p:attrName>
                                        </p:attrNameLst>
                                      </p:cBhvr>
                                      <p:to>
                                        <p:strVal val="visible"/>
                                      </p:to>
                                    </p:set>
                                    <p:animEffect transition="in" filter="circle(out)">
                                      <p:cBhvr>
                                        <p:cTn id="135" dur="1000"/>
                                        <p:tgtEl>
                                          <p:spTgt spid="1213"/>
                                        </p:tgtEl>
                                      </p:cBhvr>
                                    </p:animEffect>
                                  </p:childTnLst>
                                </p:cTn>
                              </p:par>
                              <p:par>
                                <p:cTn id="136" presetID="6" presetClass="entr" presetSubtype="32" fill="hold" grpId="0" nodeType="withEffect">
                                  <p:stCondLst>
                                    <p:cond delay="0"/>
                                  </p:stCondLst>
                                  <p:childTnLst>
                                    <p:set>
                                      <p:cBhvr>
                                        <p:cTn id="137" dur="1" fill="hold">
                                          <p:stCondLst>
                                            <p:cond delay="0"/>
                                          </p:stCondLst>
                                        </p:cTn>
                                        <p:tgtEl>
                                          <p:spTgt spid="1209"/>
                                        </p:tgtEl>
                                        <p:attrNameLst>
                                          <p:attrName>style.visibility</p:attrName>
                                        </p:attrNameLst>
                                      </p:cBhvr>
                                      <p:to>
                                        <p:strVal val="visible"/>
                                      </p:to>
                                    </p:set>
                                    <p:animEffect transition="in" filter="circle(out)">
                                      <p:cBhvr>
                                        <p:cTn id="138" dur="1000"/>
                                        <p:tgtEl>
                                          <p:spTgt spid="1209"/>
                                        </p:tgtEl>
                                      </p:cBhvr>
                                    </p:animEffect>
                                  </p:childTnLst>
                                </p:cTn>
                              </p:par>
                              <p:par>
                                <p:cTn id="139" presetID="6" presetClass="entr" presetSubtype="32" fill="hold" grpId="0" nodeType="withEffect">
                                  <p:stCondLst>
                                    <p:cond delay="0"/>
                                  </p:stCondLst>
                                  <p:childTnLst>
                                    <p:set>
                                      <p:cBhvr>
                                        <p:cTn id="140" dur="1" fill="hold">
                                          <p:stCondLst>
                                            <p:cond delay="0"/>
                                          </p:stCondLst>
                                        </p:cTn>
                                        <p:tgtEl>
                                          <p:spTgt spid="1208"/>
                                        </p:tgtEl>
                                        <p:attrNameLst>
                                          <p:attrName>style.visibility</p:attrName>
                                        </p:attrNameLst>
                                      </p:cBhvr>
                                      <p:to>
                                        <p:strVal val="visible"/>
                                      </p:to>
                                    </p:set>
                                    <p:animEffect transition="in" filter="circle(out)">
                                      <p:cBhvr>
                                        <p:cTn id="141" dur="1000"/>
                                        <p:tgtEl>
                                          <p:spTgt spid="1208"/>
                                        </p:tgtEl>
                                      </p:cBhvr>
                                    </p:animEffect>
                                  </p:childTnLst>
                                </p:cTn>
                              </p:par>
                              <p:par>
                                <p:cTn id="142" presetID="6" presetClass="entr" presetSubtype="32" fill="hold" grpId="0" nodeType="withEffect">
                                  <p:stCondLst>
                                    <p:cond delay="0"/>
                                  </p:stCondLst>
                                  <p:childTnLst>
                                    <p:set>
                                      <p:cBhvr>
                                        <p:cTn id="143" dur="1" fill="hold">
                                          <p:stCondLst>
                                            <p:cond delay="0"/>
                                          </p:stCondLst>
                                        </p:cTn>
                                        <p:tgtEl>
                                          <p:spTgt spid="1207"/>
                                        </p:tgtEl>
                                        <p:attrNameLst>
                                          <p:attrName>style.visibility</p:attrName>
                                        </p:attrNameLst>
                                      </p:cBhvr>
                                      <p:to>
                                        <p:strVal val="visible"/>
                                      </p:to>
                                    </p:set>
                                    <p:animEffect transition="in" filter="circle(out)">
                                      <p:cBhvr>
                                        <p:cTn id="144" dur="1000"/>
                                        <p:tgtEl>
                                          <p:spTgt spid="1207"/>
                                        </p:tgtEl>
                                      </p:cBhvr>
                                    </p:animEffect>
                                  </p:childTnLst>
                                </p:cTn>
                              </p:par>
                              <p:par>
                                <p:cTn id="145" presetID="6" presetClass="entr" presetSubtype="32" fill="hold" grpId="0" nodeType="withEffect">
                                  <p:stCondLst>
                                    <p:cond delay="0"/>
                                  </p:stCondLst>
                                  <p:childTnLst>
                                    <p:set>
                                      <p:cBhvr>
                                        <p:cTn id="146" dur="1" fill="hold">
                                          <p:stCondLst>
                                            <p:cond delay="0"/>
                                          </p:stCondLst>
                                        </p:cTn>
                                        <p:tgtEl>
                                          <p:spTgt spid="1224"/>
                                        </p:tgtEl>
                                        <p:attrNameLst>
                                          <p:attrName>style.visibility</p:attrName>
                                        </p:attrNameLst>
                                      </p:cBhvr>
                                      <p:to>
                                        <p:strVal val="visible"/>
                                      </p:to>
                                    </p:set>
                                    <p:animEffect transition="in" filter="circle(out)">
                                      <p:cBhvr>
                                        <p:cTn id="147" dur="1000"/>
                                        <p:tgtEl>
                                          <p:spTgt spid="1224"/>
                                        </p:tgtEl>
                                      </p:cBhvr>
                                    </p:animEffect>
                                  </p:childTnLst>
                                </p:cTn>
                              </p:par>
                              <p:par>
                                <p:cTn id="148" presetID="6" presetClass="entr" presetSubtype="32" fill="hold" grpId="0" nodeType="withEffect">
                                  <p:stCondLst>
                                    <p:cond delay="0"/>
                                  </p:stCondLst>
                                  <p:childTnLst>
                                    <p:set>
                                      <p:cBhvr>
                                        <p:cTn id="149" dur="1" fill="hold">
                                          <p:stCondLst>
                                            <p:cond delay="0"/>
                                          </p:stCondLst>
                                        </p:cTn>
                                        <p:tgtEl>
                                          <p:spTgt spid="1211"/>
                                        </p:tgtEl>
                                        <p:attrNameLst>
                                          <p:attrName>style.visibility</p:attrName>
                                        </p:attrNameLst>
                                      </p:cBhvr>
                                      <p:to>
                                        <p:strVal val="visible"/>
                                      </p:to>
                                    </p:set>
                                    <p:animEffect transition="in" filter="circle(out)">
                                      <p:cBhvr>
                                        <p:cTn id="150" dur="1000"/>
                                        <p:tgtEl>
                                          <p:spTgt spid="1211"/>
                                        </p:tgtEl>
                                      </p:cBhvr>
                                    </p:animEffect>
                                  </p:childTnLst>
                                </p:cTn>
                              </p:par>
                              <p:par>
                                <p:cTn id="151" presetID="6" presetClass="entr" presetSubtype="32" fill="hold" grpId="0" nodeType="withEffect">
                                  <p:stCondLst>
                                    <p:cond delay="0"/>
                                  </p:stCondLst>
                                  <p:childTnLst>
                                    <p:set>
                                      <p:cBhvr>
                                        <p:cTn id="152" dur="1" fill="hold">
                                          <p:stCondLst>
                                            <p:cond delay="0"/>
                                          </p:stCondLst>
                                        </p:cTn>
                                        <p:tgtEl>
                                          <p:spTgt spid="1212"/>
                                        </p:tgtEl>
                                        <p:attrNameLst>
                                          <p:attrName>style.visibility</p:attrName>
                                        </p:attrNameLst>
                                      </p:cBhvr>
                                      <p:to>
                                        <p:strVal val="visible"/>
                                      </p:to>
                                    </p:set>
                                    <p:animEffect transition="in" filter="circle(out)">
                                      <p:cBhvr>
                                        <p:cTn id="153" dur="1000"/>
                                        <p:tgtEl>
                                          <p:spTgt spid="1212"/>
                                        </p:tgtEl>
                                      </p:cBhvr>
                                    </p:animEffect>
                                  </p:childTnLst>
                                </p:cTn>
                              </p:par>
                              <p:par>
                                <p:cTn id="154" presetID="6" presetClass="entr" presetSubtype="32" fill="hold" grpId="0" nodeType="withEffect">
                                  <p:stCondLst>
                                    <p:cond delay="0"/>
                                  </p:stCondLst>
                                  <p:childTnLst>
                                    <p:set>
                                      <p:cBhvr>
                                        <p:cTn id="155" dur="1" fill="hold">
                                          <p:stCondLst>
                                            <p:cond delay="0"/>
                                          </p:stCondLst>
                                        </p:cTn>
                                        <p:tgtEl>
                                          <p:spTgt spid="1202"/>
                                        </p:tgtEl>
                                        <p:attrNameLst>
                                          <p:attrName>style.visibility</p:attrName>
                                        </p:attrNameLst>
                                      </p:cBhvr>
                                      <p:to>
                                        <p:strVal val="visible"/>
                                      </p:to>
                                    </p:set>
                                    <p:animEffect transition="in" filter="circle(out)">
                                      <p:cBhvr>
                                        <p:cTn id="156" dur="1000"/>
                                        <p:tgtEl>
                                          <p:spTgt spid="1202"/>
                                        </p:tgtEl>
                                      </p:cBhvr>
                                    </p:animEffect>
                                  </p:childTnLst>
                                </p:cTn>
                              </p:par>
                              <p:par>
                                <p:cTn id="157" presetID="6" presetClass="entr" presetSubtype="32" fill="hold" grpId="0" nodeType="withEffect">
                                  <p:stCondLst>
                                    <p:cond delay="0"/>
                                  </p:stCondLst>
                                  <p:childTnLst>
                                    <p:set>
                                      <p:cBhvr>
                                        <p:cTn id="158" dur="1" fill="hold">
                                          <p:stCondLst>
                                            <p:cond delay="0"/>
                                          </p:stCondLst>
                                        </p:cTn>
                                        <p:tgtEl>
                                          <p:spTgt spid="1201"/>
                                        </p:tgtEl>
                                        <p:attrNameLst>
                                          <p:attrName>style.visibility</p:attrName>
                                        </p:attrNameLst>
                                      </p:cBhvr>
                                      <p:to>
                                        <p:strVal val="visible"/>
                                      </p:to>
                                    </p:set>
                                    <p:animEffect transition="in" filter="circle(out)">
                                      <p:cBhvr>
                                        <p:cTn id="159" dur="1000"/>
                                        <p:tgtEl>
                                          <p:spTgt spid="1201"/>
                                        </p:tgtEl>
                                      </p:cBhvr>
                                    </p:animEffect>
                                  </p:childTnLst>
                                </p:cTn>
                              </p:par>
                              <p:par>
                                <p:cTn id="160" presetID="6" presetClass="entr" presetSubtype="32" fill="hold" grpId="0" nodeType="withEffect">
                                  <p:stCondLst>
                                    <p:cond delay="0"/>
                                  </p:stCondLst>
                                  <p:childTnLst>
                                    <p:set>
                                      <p:cBhvr>
                                        <p:cTn id="161" dur="1" fill="hold">
                                          <p:stCondLst>
                                            <p:cond delay="0"/>
                                          </p:stCondLst>
                                        </p:cTn>
                                        <p:tgtEl>
                                          <p:spTgt spid="1222"/>
                                        </p:tgtEl>
                                        <p:attrNameLst>
                                          <p:attrName>style.visibility</p:attrName>
                                        </p:attrNameLst>
                                      </p:cBhvr>
                                      <p:to>
                                        <p:strVal val="visible"/>
                                      </p:to>
                                    </p:set>
                                    <p:animEffect transition="in" filter="circle(out)">
                                      <p:cBhvr>
                                        <p:cTn id="162" dur="1000"/>
                                        <p:tgtEl>
                                          <p:spTgt spid="1222"/>
                                        </p:tgtEl>
                                      </p:cBhvr>
                                    </p:animEffect>
                                  </p:childTnLst>
                                </p:cTn>
                              </p:par>
                              <p:par>
                                <p:cTn id="163" presetID="6" presetClass="entr" presetSubtype="32" fill="hold" grpId="0" nodeType="withEffect">
                                  <p:stCondLst>
                                    <p:cond delay="0"/>
                                  </p:stCondLst>
                                  <p:childTnLst>
                                    <p:set>
                                      <p:cBhvr>
                                        <p:cTn id="164" dur="1" fill="hold">
                                          <p:stCondLst>
                                            <p:cond delay="0"/>
                                          </p:stCondLst>
                                        </p:cTn>
                                        <p:tgtEl>
                                          <p:spTgt spid="1206"/>
                                        </p:tgtEl>
                                        <p:attrNameLst>
                                          <p:attrName>style.visibility</p:attrName>
                                        </p:attrNameLst>
                                      </p:cBhvr>
                                      <p:to>
                                        <p:strVal val="visible"/>
                                      </p:to>
                                    </p:set>
                                    <p:animEffect transition="in" filter="circle(out)">
                                      <p:cBhvr>
                                        <p:cTn id="165" dur="1000"/>
                                        <p:tgtEl>
                                          <p:spTgt spid="1206"/>
                                        </p:tgtEl>
                                      </p:cBhvr>
                                    </p:animEffect>
                                  </p:childTnLst>
                                </p:cTn>
                              </p:par>
                              <p:par>
                                <p:cTn id="166" presetID="6" presetClass="entr" presetSubtype="32" fill="hold" grpId="0" nodeType="withEffect">
                                  <p:stCondLst>
                                    <p:cond delay="0"/>
                                  </p:stCondLst>
                                  <p:childTnLst>
                                    <p:set>
                                      <p:cBhvr>
                                        <p:cTn id="167" dur="1" fill="hold">
                                          <p:stCondLst>
                                            <p:cond delay="0"/>
                                          </p:stCondLst>
                                        </p:cTn>
                                        <p:tgtEl>
                                          <p:spTgt spid="1221"/>
                                        </p:tgtEl>
                                        <p:attrNameLst>
                                          <p:attrName>style.visibility</p:attrName>
                                        </p:attrNameLst>
                                      </p:cBhvr>
                                      <p:to>
                                        <p:strVal val="visible"/>
                                      </p:to>
                                    </p:set>
                                    <p:animEffect transition="in" filter="circle(out)">
                                      <p:cBhvr>
                                        <p:cTn id="168" dur="1000"/>
                                        <p:tgtEl>
                                          <p:spTgt spid="1221"/>
                                        </p:tgtEl>
                                      </p:cBhvr>
                                    </p:animEffect>
                                  </p:childTnLst>
                                </p:cTn>
                              </p:par>
                              <p:par>
                                <p:cTn id="169" presetID="6" presetClass="entr" presetSubtype="32" fill="hold" grpId="0" nodeType="withEffect">
                                  <p:stCondLst>
                                    <p:cond delay="0"/>
                                  </p:stCondLst>
                                  <p:childTnLst>
                                    <p:set>
                                      <p:cBhvr>
                                        <p:cTn id="170" dur="1" fill="hold">
                                          <p:stCondLst>
                                            <p:cond delay="0"/>
                                          </p:stCondLst>
                                        </p:cTn>
                                        <p:tgtEl>
                                          <p:spTgt spid="1217"/>
                                        </p:tgtEl>
                                        <p:attrNameLst>
                                          <p:attrName>style.visibility</p:attrName>
                                        </p:attrNameLst>
                                      </p:cBhvr>
                                      <p:to>
                                        <p:strVal val="visible"/>
                                      </p:to>
                                    </p:set>
                                    <p:animEffect transition="in" filter="circle(out)">
                                      <p:cBhvr>
                                        <p:cTn id="171" dur="1000"/>
                                        <p:tgtEl>
                                          <p:spTgt spid="1217"/>
                                        </p:tgtEl>
                                      </p:cBhvr>
                                    </p:animEffect>
                                  </p:childTnLst>
                                </p:cTn>
                              </p:par>
                              <p:par>
                                <p:cTn id="172" presetID="6" presetClass="entr" presetSubtype="32" fill="hold" grpId="0" nodeType="withEffect">
                                  <p:stCondLst>
                                    <p:cond delay="0"/>
                                  </p:stCondLst>
                                  <p:childTnLst>
                                    <p:set>
                                      <p:cBhvr>
                                        <p:cTn id="173" dur="1" fill="hold">
                                          <p:stCondLst>
                                            <p:cond delay="0"/>
                                          </p:stCondLst>
                                        </p:cTn>
                                        <p:tgtEl>
                                          <p:spTgt spid="1205"/>
                                        </p:tgtEl>
                                        <p:attrNameLst>
                                          <p:attrName>style.visibility</p:attrName>
                                        </p:attrNameLst>
                                      </p:cBhvr>
                                      <p:to>
                                        <p:strVal val="visible"/>
                                      </p:to>
                                    </p:set>
                                    <p:animEffect transition="in" filter="circle(out)">
                                      <p:cBhvr>
                                        <p:cTn id="174" dur="1000"/>
                                        <p:tgtEl>
                                          <p:spTgt spid="1205"/>
                                        </p:tgtEl>
                                      </p:cBhvr>
                                    </p:animEffect>
                                  </p:childTnLst>
                                </p:cTn>
                              </p:par>
                              <p:par>
                                <p:cTn id="175" presetID="6" presetClass="entr" presetSubtype="32" fill="hold" grpId="0" nodeType="withEffect">
                                  <p:stCondLst>
                                    <p:cond delay="0"/>
                                  </p:stCondLst>
                                  <p:childTnLst>
                                    <p:set>
                                      <p:cBhvr>
                                        <p:cTn id="176" dur="1" fill="hold">
                                          <p:stCondLst>
                                            <p:cond delay="0"/>
                                          </p:stCondLst>
                                        </p:cTn>
                                        <p:tgtEl>
                                          <p:spTgt spid="1203"/>
                                        </p:tgtEl>
                                        <p:attrNameLst>
                                          <p:attrName>style.visibility</p:attrName>
                                        </p:attrNameLst>
                                      </p:cBhvr>
                                      <p:to>
                                        <p:strVal val="visible"/>
                                      </p:to>
                                    </p:set>
                                    <p:animEffect transition="in" filter="circle(out)">
                                      <p:cBhvr>
                                        <p:cTn id="177" dur="1000"/>
                                        <p:tgtEl>
                                          <p:spTgt spid="1203"/>
                                        </p:tgtEl>
                                      </p:cBhvr>
                                    </p:animEffect>
                                  </p:childTnLst>
                                </p:cTn>
                              </p:par>
                              <p:par>
                                <p:cTn id="178" presetID="6" presetClass="entr" presetSubtype="32" fill="hold" grpId="0" nodeType="withEffect">
                                  <p:stCondLst>
                                    <p:cond delay="0"/>
                                  </p:stCondLst>
                                  <p:childTnLst>
                                    <p:set>
                                      <p:cBhvr>
                                        <p:cTn id="179" dur="1" fill="hold">
                                          <p:stCondLst>
                                            <p:cond delay="0"/>
                                          </p:stCondLst>
                                        </p:cTn>
                                        <p:tgtEl>
                                          <p:spTgt spid="1215"/>
                                        </p:tgtEl>
                                        <p:attrNameLst>
                                          <p:attrName>style.visibility</p:attrName>
                                        </p:attrNameLst>
                                      </p:cBhvr>
                                      <p:to>
                                        <p:strVal val="visible"/>
                                      </p:to>
                                    </p:set>
                                    <p:animEffect transition="in" filter="circle(out)">
                                      <p:cBhvr>
                                        <p:cTn id="180" dur="1000"/>
                                        <p:tgtEl>
                                          <p:spTgt spid="1215"/>
                                        </p:tgtEl>
                                      </p:cBhvr>
                                    </p:animEffect>
                                  </p:childTnLst>
                                </p:cTn>
                              </p:par>
                              <p:par>
                                <p:cTn id="181" presetID="6" presetClass="entr" presetSubtype="32" fill="hold" grpId="0" nodeType="withEffect">
                                  <p:stCondLst>
                                    <p:cond delay="0"/>
                                  </p:stCondLst>
                                  <p:childTnLst>
                                    <p:set>
                                      <p:cBhvr>
                                        <p:cTn id="182" dur="1" fill="hold">
                                          <p:stCondLst>
                                            <p:cond delay="0"/>
                                          </p:stCondLst>
                                        </p:cTn>
                                        <p:tgtEl>
                                          <p:spTgt spid="1204"/>
                                        </p:tgtEl>
                                        <p:attrNameLst>
                                          <p:attrName>style.visibility</p:attrName>
                                        </p:attrNameLst>
                                      </p:cBhvr>
                                      <p:to>
                                        <p:strVal val="visible"/>
                                      </p:to>
                                    </p:set>
                                    <p:animEffect transition="in" filter="circle(out)">
                                      <p:cBhvr>
                                        <p:cTn id="183" dur="1000"/>
                                        <p:tgtEl>
                                          <p:spTgt spid="1204"/>
                                        </p:tgtEl>
                                      </p:cBhvr>
                                    </p:animEffect>
                                  </p:childTnLst>
                                </p:cTn>
                              </p:par>
                              <p:par>
                                <p:cTn id="184" presetID="6" presetClass="entr" presetSubtype="32" fill="hold" grpId="0" nodeType="withEffect">
                                  <p:stCondLst>
                                    <p:cond delay="0"/>
                                  </p:stCondLst>
                                  <p:childTnLst>
                                    <p:set>
                                      <p:cBhvr>
                                        <p:cTn id="185" dur="1" fill="hold">
                                          <p:stCondLst>
                                            <p:cond delay="0"/>
                                          </p:stCondLst>
                                        </p:cTn>
                                        <p:tgtEl>
                                          <p:spTgt spid="1216"/>
                                        </p:tgtEl>
                                        <p:attrNameLst>
                                          <p:attrName>style.visibility</p:attrName>
                                        </p:attrNameLst>
                                      </p:cBhvr>
                                      <p:to>
                                        <p:strVal val="visible"/>
                                      </p:to>
                                    </p:set>
                                    <p:animEffect transition="in" filter="circle(out)">
                                      <p:cBhvr>
                                        <p:cTn id="186" dur="1000"/>
                                        <p:tgtEl>
                                          <p:spTgt spid="1216"/>
                                        </p:tgtEl>
                                      </p:cBhvr>
                                    </p:animEffect>
                                  </p:childTnLst>
                                </p:cTn>
                              </p:par>
                              <p:par>
                                <p:cTn id="187" presetID="6" presetClass="entr" presetSubtype="32" fill="hold" grpId="0" nodeType="withEffect">
                                  <p:stCondLst>
                                    <p:cond delay="0"/>
                                  </p:stCondLst>
                                  <p:childTnLst>
                                    <p:set>
                                      <p:cBhvr>
                                        <p:cTn id="188" dur="1" fill="hold">
                                          <p:stCondLst>
                                            <p:cond delay="0"/>
                                          </p:stCondLst>
                                        </p:cTn>
                                        <p:tgtEl>
                                          <p:spTgt spid="1218"/>
                                        </p:tgtEl>
                                        <p:attrNameLst>
                                          <p:attrName>style.visibility</p:attrName>
                                        </p:attrNameLst>
                                      </p:cBhvr>
                                      <p:to>
                                        <p:strVal val="visible"/>
                                      </p:to>
                                    </p:set>
                                    <p:animEffect transition="in" filter="circle(out)">
                                      <p:cBhvr>
                                        <p:cTn id="189" dur="1000"/>
                                        <p:tgtEl>
                                          <p:spTgt spid="1218"/>
                                        </p:tgtEl>
                                      </p:cBhvr>
                                    </p:animEffect>
                                  </p:childTnLst>
                                </p:cTn>
                              </p:par>
                              <p:par>
                                <p:cTn id="190" presetID="6" presetClass="entr" presetSubtype="32" fill="hold" grpId="0" nodeType="withEffect">
                                  <p:stCondLst>
                                    <p:cond delay="0"/>
                                  </p:stCondLst>
                                  <p:childTnLst>
                                    <p:set>
                                      <p:cBhvr>
                                        <p:cTn id="191" dur="1" fill="hold">
                                          <p:stCondLst>
                                            <p:cond delay="0"/>
                                          </p:stCondLst>
                                        </p:cTn>
                                        <p:tgtEl>
                                          <p:spTgt spid="1219"/>
                                        </p:tgtEl>
                                        <p:attrNameLst>
                                          <p:attrName>style.visibility</p:attrName>
                                        </p:attrNameLst>
                                      </p:cBhvr>
                                      <p:to>
                                        <p:strVal val="visible"/>
                                      </p:to>
                                    </p:set>
                                    <p:animEffect transition="in" filter="circle(out)">
                                      <p:cBhvr>
                                        <p:cTn id="192" dur="1000"/>
                                        <p:tgtEl>
                                          <p:spTgt spid="1219"/>
                                        </p:tgtEl>
                                      </p:cBhvr>
                                    </p:animEffect>
                                  </p:childTnLst>
                                </p:cTn>
                              </p:par>
                              <p:par>
                                <p:cTn id="193" presetID="6" presetClass="entr" presetSubtype="32" fill="hold" grpId="0" nodeType="withEffect">
                                  <p:stCondLst>
                                    <p:cond delay="0"/>
                                  </p:stCondLst>
                                  <p:childTnLst>
                                    <p:set>
                                      <p:cBhvr>
                                        <p:cTn id="194" dur="1" fill="hold">
                                          <p:stCondLst>
                                            <p:cond delay="0"/>
                                          </p:stCondLst>
                                        </p:cTn>
                                        <p:tgtEl>
                                          <p:spTgt spid="1200"/>
                                        </p:tgtEl>
                                        <p:attrNameLst>
                                          <p:attrName>style.visibility</p:attrName>
                                        </p:attrNameLst>
                                      </p:cBhvr>
                                      <p:to>
                                        <p:strVal val="visible"/>
                                      </p:to>
                                    </p:set>
                                    <p:animEffect transition="in" filter="circle(out)">
                                      <p:cBhvr>
                                        <p:cTn id="195" dur="1000"/>
                                        <p:tgtEl>
                                          <p:spTgt spid="1200"/>
                                        </p:tgtEl>
                                      </p:cBhvr>
                                    </p:animEffect>
                                  </p:childTnLst>
                                </p:cTn>
                              </p:par>
                              <p:par>
                                <p:cTn id="196" presetID="6" presetClass="entr" presetSubtype="32" fill="hold" grpId="0" nodeType="withEffect">
                                  <p:stCondLst>
                                    <p:cond delay="0"/>
                                  </p:stCondLst>
                                  <p:childTnLst>
                                    <p:set>
                                      <p:cBhvr>
                                        <p:cTn id="197" dur="1" fill="hold">
                                          <p:stCondLst>
                                            <p:cond delay="0"/>
                                          </p:stCondLst>
                                        </p:cTn>
                                        <p:tgtEl>
                                          <p:spTgt spid="1210"/>
                                        </p:tgtEl>
                                        <p:attrNameLst>
                                          <p:attrName>style.visibility</p:attrName>
                                        </p:attrNameLst>
                                      </p:cBhvr>
                                      <p:to>
                                        <p:strVal val="visible"/>
                                      </p:to>
                                    </p:set>
                                    <p:animEffect transition="in" filter="circle(out)">
                                      <p:cBhvr>
                                        <p:cTn id="198" dur="1000"/>
                                        <p:tgtEl>
                                          <p:spTgt spid="1210"/>
                                        </p:tgtEl>
                                      </p:cBhvr>
                                    </p:animEffect>
                                  </p:childTnLst>
                                </p:cTn>
                              </p:par>
                              <p:par>
                                <p:cTn id="199" presetID="6" presetClass="entr" presetSubtype="32" fill="hold" grpId="0" nodeType="withEffect">
                                  <p:stCondLst>
                                    <p:cond delay="0"/>
                                  </p:stCondLst>
                                  <p:childTnLst>
                                    <p:set>
                                      <p:cBhvr>
                                        <p:cTn id="200" dur="1" fill="hold">
                                          <p:stCondLst>
                                            <p:cond delay="0"/>
                                          </p:stCondLst>
                                        </p:cTn>
                                        <p:tgtEl>
                                          <p:spTgt spid="1196"/>
                                        </p:tgtEl>
                                        <p:attrNameLst>
                                          <p:attrName>style.visibility</p:attrName>
                                        </p:attrNameLst>
                                      </p:cBhvr>
                                      <p:to>
                                        <p:strVal val="visible"/>
                                      </p:to>
                                    </p:set>
                                    <p:animEffect transition="in" filter="circle(out)">
                                      <p:cBhvr>
                                        <p:cTn id="201" dur="1000"/>
                                        <p:tgtEl>
                                          <p:spTgt spid="1196"/>
                                        </p:tgtEl>
                                      </p:cBhvr>
                                    </p:animEffect>
                                  </p:childTnLst>
                                </p:cTn>
                              </p:par>
                              <p:par>
                                <p:cTn id="202" presetID="6" presetClass="entr" presetSubtype="32" fill="hold" grpId="0" nodeType="withEffect">
                                  <p:stCondLst>
                                    <p:cond delay="0"/>
                                  </p:stCondLst>
                                  <p:childTnLst>
                                    <p:set>
                                      <p:cBhvr>
                                        <p:cTn id="203" dur="1" fill="hold">
                                          <p:stCondLst>
                                            <p:cond delay="0"/>
                                          </p:stCondLst>
                                        </p:cTn>
                                        <p:tgtEl>
                                          <p:spTgt spid="1197"/>
                                        </p:tgtEl>
                                        <p:attrNameLst>
                                          <p:attrName>style.visibility</p:attrName>
                                        </p:attrNameLst>
                                      </p:cBhvr>
                                      <p:to>
                                        <p:strVal val="visible"/>
                                      </p:to>
                                    </p:set>
                                    <p:animEffect transition="in" filter="circle(out)">
                                      <p:cBhvr>
                                        <p:cTn id="204" dur="1000"/>
                                        <p:tgtEl>
                                          <p:spTgt spid="1197"/>
                                        </p:tgtEl>
                                      </p:cBhvr>
                                    </p:animEffect>
                                  </p:childTnLst>
                                </p:cTn>
                              </p:par>
                              <p:par>
                                <p:cTn id="205" presetID="6" presetClass="entr" presetSubtype="32" fill="hold" grpId="0" nodeType="withEffect">
                                  <p:stCondLst>
                                    <p:cond delay="0"/>
                                  </p:stCondLst>
                                  <p:childTnLst>
                                    <p:set>
                                      <p:cBhvr>
                                        <p:cTn id="206" dur="1" fill="hold">
                                          <p:stCondLst>
                                            <p:cond delay="0"/>
                                          </p:stCondLst>
                                        </p:cTn>
                                        <p:tgtEl>
                                          <p:spTgt spid="1198"/>
                                        </p:tgtEl>
                                        <p:attrNameLst>
                                          <p:attrName>style.visibility</p:attrName>
                                        </p:attrNameLst>
                                      </p:cBhvr>
                                      <p:to>
                                        <p:strVal val="visible"/>
                                      </p:to>
                                    </p:set>
                                    <p:animEffect transition="in" filter="circle(out)">
                                      <p:cBhvr>
                                        <p:cTn id="207" dur="1000"/>
                                        <p:tgtEl>
                                          <p:spTgt spid="1198"/>
                                        </p:tgtEl>
                                      </p:cBhvr>
                                    </p:animEffect>
                                  </p:childTnLst>
                                </p:cTn>
                              </p:par>
                              <p:par>
                                <p:cTn id="208" presetID="6" presetClass="entr" presetSubtype="32" fill="hold" grpId="0" nodeType="withEffect">
                                  <p:stCondLst>
                                    <p:cond delay="0"/>
                                  </p:stCondLst>
                                  <p:childTnLst>
                                    <p:set>
                                      <p:cBhvr>
                                        <p:cTn id="209" dur="1" fill="hold">
                                          <p:stCondLst>
                                            <p:cond delay="0"/>
                                          </p:stCondLst>
                                        </p:cTn>
                                        <p:tgtEl>
                                          <p:spTgt spid="1220"/>
                                        </p:tgtEl>
                                        <p:attrNameLst>
                                          <p:attrName>style.visibility</p:attrName>
                                        </p:attrNameLst>
                                      </p:cBhvr>
                                      <p:to>
                                        <p:strVal val="visible"/>
                                      </p:to>
                                    </p:set>
                                    <p:animEffect transition="in" filter="circle(out)">
                                      <p:cBhvr>
                                        <p:cTn id="210" dur="1000"/>
                                        <p:tgtEl>
                                          <p:spTgt spid="1220"/>
                                        </p:tgtEl>
                                      </p:cBhvr>
                                    </p:animEffect>
                                  </p:childTnLst>
                                </p:cTn>
                              </p:par>
                              <p:par>
                                <p:cTn id="211" presetID="6" presetClass="entr" presetSubtype="32" fill="hold" grpId="0" nodeType="withEffect">
                                  <p:stCondLst>
                                    <p:cond delay="0"/>
                                  </p:stCondLst>
                                  <p:childTnLst>
                                    <p:set>
                                      <p:cBhvr>
                                        <p:cTn id="212" dur="1" fill="hold">
                                          <p:stCondLst>
                                            <p:cond delay="0"/>
                                          </p:stCondLst>
                                        </p:cTn>
                                        <p:tgtEl>
                                          <p:spTgt spid="1199"/>
                                        </p:tgtEl>
                                        <p:attrNameLst>
                                          <p:attrName>style.visibility</p:attrName>
                                        </p:attrNameLst>
                                      </p:cBhvr>
                                      <p:to>
                                        <p:strVal val="visible"/>
                                      </p:to>
                                    </p:set>
                                    <p:animEffect transition="in" filter="circle(out)">
                                      <p:cBhvr>
                                        <p:cTn id="213" dur="1000"/>
                                        <p:tgtEl>
                                          <p:spTgt spid="1199"/>
                                        </p:tgtEl>
                                      </p:cBhvr>
                                    </p:animEffect>
                                  </p:childTnLst>
                                </p:cTn>
                              </p:par>
                              <p:par>
                                <p:cTn id="214" presetID="6" presetClass="entr" presetSubtype="32" fill="hold" grpId="0" nodeType="withEffect">
                                  <p:stCondLst>
                                    <p:cond delay="0"/>
                                  </p:stCondLst>
                                  <p:childTnLst>
                                    <p:set>
                                      <p:cBhvr>
                                        <p:cTn id="215" dur="1" fill="hold">
                                          <p:stCondLst>
                                            <p:cond delay="0"/>
                                          </p:stCondLst>
                                        </p:cTn>
                                        <p:tgtEl>
                                          <p:spTgt spid="1223"/>
                                        </p:tgtEl>
                                        <p:attrNameLst>
                                          <p:attrName>style.visibility</p:attrName>
                                        </p:attrNameLst>
                                      </p:cBhvr>
                                      <p:to>
                                        <p:strVal val="visible"/>
                                      </p:to>
                                    </p:set>
                                    <p:animEffect transition="in" filter="circle(out)">
                                      <p:cBhvr>
                                        <p:cTn id="216" dur="1000"/>
                                        <p:tgtEl>
                                          <p:spTgt spid="122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754"/>
                                        </p:tgtEl>
                                        <p:attrNameLst>
                                          <p:attrName>style.visibility</p:attrName>
                                        </p:attrNameLst>
                                      </p:cBhvr>
                                      <p:to>
                                        <p:strVal val="visible"/>
                                      </p:to>
                                    </p:set>
                                    <p:animEffect transition="in" filter="fade">
                                      <p:cBhvr>
                                        <p:cTn id="221" dur="500"/>
                                        <p:tgtEl>
                                          <p:spTgt spid="75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429"/>
                                        </p:tgtEl>
                                        <p:attrNameLst>
                                          <p:attrName>style.visibility</p:attrName>
                                        </p:attrNameLst>
                                      </p:cBhvr>
                                      <p:to>
                                        <p:strVal val="visible"/>
                                      </p:to>
                                    </p:set>
                                    <p:animEffect transition="in" filter="fade">
                                      <p:cBhvr>
                                        <p:cTn id="224" dur="500"/>
                                        <p:tgtEl>
                                          <p:spTgt spid="142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753"/>
                                        </p:tgtEl>
                                        <p:attrNameLst>
                                          <p:attrName>style.visibility</p:attrName>
                                        </p:attrNameLst>
                                      </p:cBhvr>
                                      <p:to>
                                        <p:strVal val="visible"/>
                                      </p:to>
                                    </p:set>
                                    <p:animEffect transition="in" filter="fade">
                                      <p:cBhvr>
                                        <p:cTn id="227" dur="500"/>
                                        <p:tgtEl>
                                          <p:spTgt spid="753"/>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55">
                                            <p:txEl>
                                              <p:pRg st="0" end="0"/>
                                            </p:txEl>
                                          </p:spTgt>
                                        </p:tgtEl>
                                        <p:attrNameLst>
                                          <p:attrName>style.visibility</p:attrName>
                                        </p:attrNameLst>
                                      </p:cBhvr>
                                      <p:to>
                                        <p:strVal val="visible"/>
                                      </p:to>
                                    </p:set>
                                    <p:animEffect transition="in" filter="fade">
                                      <p:cBhvr>
                                        <p:cTn id="230" dur="500"/>
                                        <p:tgtEl>
                                          <p:spTgt spid="755">
                                            <p:txEl>
                                              <p:pRg st="0" end="0"/>
                                            </p:txEl>
                                          </p:spTgt>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57"/>
                                        </p:tgtEl>
                                        <p:attrNameLst>
                                          <p:attrName>style.visibility</p:attrName>
                                        </p:attrNameLst>
                                      </p:cBhvr>
                                      <p:to>
                                        <p:strVal val="visible"/>
                                      </p:to>
                                    </p:set>
                                    <p:animEffect transition="in" filter="fade">
                                      <p:cBhvr>
                                        <p:cTn id="233" dur="500"/>
                                        <p:tgtEl>
                                          <p:spTgt spid="757"/>
                                        </p:tgtEl>
                                      </p:cBhvr>
                                    </p:animEffect>
                                  </p:childTnLst>
                                </p:cTn>
                              </p:par>
                              <p:par>
                                <p:cTn id="234" presetID="22" presetClass="entr" presetSubtype="4" fill="hold" nodeType="withEffect">
                                  <p:stCondLst>
                                    <p:cond delay="0"/>
                                  </p:stCondLst>
                                  <p:childTnLst>
                                    <p:set>
                                      <p:cBhvr>
                                        <p:cTn id="235" dur="1" fill="hold">
                                          <p:stCondLst>
                                            <p:cond delay="0"/>
                                          </p:stCondLst>
                                        </p:cTn>
                                        <p:tgtEl>
                                          <p:spTgt spid="102"/>
                                        </p:tgtEl>
                                        <p:attrNameLst>
                                          <p:attrName>style.visibility</p:attrName>
                                        </p:attrNameLst>
                                      </p:cBhvr>
                                      <p:to>
                                        <p:strVal val="visible"/>
                                      </p:to>
                                    </p:set>
                                    <p:animEffect transition="in" filter="wipe(down)">
                                      <p:cBhvr>
                                        <p:cTn id="236" dur="500"/>
                                        <p:tgtEl>
                                          <p:spTgt spid="102"/>
                                        </p:tgtEl>
                                      </p:cBhvr>
                                    </p:animEffect>
                                  </p:childTnLst>
                                </p:cTn>
                              </p:par>
                              <p:par>
                                <p:cTn id="237" presetID="22" presetClass="entr" presetSubtype="4" fill="hold" nodeType="withEffect">
                                  <p:stCondLst>
                                    <p:cond delay="0"/>
                                  </p:stCondLst>
                                  <p:childTnLst>
                                    <p:set>
                                      <p:cBhvr>
                                        <p:cTn id="238" dur="1" fill="hold">
                                          <p:stCondLst>
                                            <p:cond delay="0"/>
                                          </p:stCondLst>
                                        </p:cTn>
                                        <p:tgtEl>
                                          <p:spTgt spid="106"/>
                                        </p:tgtEl>
                                        <p:attrNameLst>
                                          <p:attrName>style.visibility</p:attrName>
                                        </p:attrNameLst>
                                      </p:cBhvr>
                                      <p:to>
                                        <p:strVal val="visible"/>
                                      </p:to>
                                    </p:set>
                                    <p:animEffect transition="in" filter="wipe(down)">
                                      <p:cBhvr>
                                        <p:cTn id="239" dur="500"/>
                                        <p:tgtEl>
                                          <p:spTgt spid="106"/>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755">
                                            <p:txEl>
                                              <p:pRg st="1" end="1"/>
                                            </p:txEl>
                                          </p:spTgt>
                                        </p:tgtEl>
                                        <p:attrNameLst>
                                          <p:attrName>style.visibility</p:attrName>
                                        </p:attrNameLst>
                                      </p:cBhvr>
                                      <p:to>
                                        <p:strVal val="visible"/>
                                      </p:to>
                                    </p:set>
                                    <p:animEffect transition="in" filter="fade">
                                      <p:cBhvr>
                                        <p:cTn id="244" dur="500"/>
                                        <p:tgtEl>
                                          <p:spTgt spid="755">
                                            <p:txEl>
                                              <p:pRg st="1" end="1"/>
                                            </p:txEl>
                                          </p:spTgt>
                                        </p:tgtEl>
                                      </p:cBhvr>
                                    </p:animEffect>
                                  </p:childTnLst>
                                </p:cTn>
                              </p:par>
                              <p:par>
                                <p:cTn id="245" presetID="10" presetClass="entr" presetSubtype="0" fill="hold" nodeType="withEffect">
                                  <p:stCondLst>
                                    <p:cond delay="0"/>
                                  </p:stCondLst>
                                  <p:childTnLst>
                                    <p:set>
                                      <p:cBhvr>
                                        <p:cTn id="246" dur="1" fill="hold">
                                          <p:stCondLst>
                                            <p:cond delay="0"/>
                                          </p:stCondLst>
                                        </p:cTn>
                                        <p:tgtEl>
                                          <p:spTgt spid="759"/>
                                        </p:tgtEl>
                                        <p:attrNameLst>
                                          <p:attrName>style.visibility</p:attrName>
                                        </p:attrNameLst>
                                      </p:cBhvr>
                                      <p:to>
                                        <p:strVal val="visible"/>
                                      </p:to>
                                    </p:set>
                                    <p:animEffect transition="in" filter="fade">
                                      <p:cBhvr>
                                        <p:cTn id="247" dur="500"/>
                                        <p:tgtEl>
                                          <p:spTgt spid="759"/>
                                        </p:tgtEl>
                                      </p:cBhvr>
                                    </p:animEffect>
                                  </p:childTnLst>
                                </p:cTn>
                              </p:par>
                              <p:par>
                                <p:cTn id="248" presetID="22" presetClass="entr" presetSubtype="4" fill="hold" nodeType="withEffect">
                                  <p:stCondLst>
                                    <p:cond delay="0"/>
                                  </p:stCondLst>
                                  <p:childTnLst>
                                    <p:set>
                                      <p:cBhvr>
                                        <p:cTn id="249" dur="1" fill="hold">
                                          <p:stCondLst>
                                            <p:cond delay="0"/>
                                          </p:stCondLst>
                                        </p:cTn>
                                        <p:tgtEl>
                                          <p:spTgt spid="105"/>
                                        </p:tgtEl>
                                        <p:attrNameLst>
                                          <p:attrName>style.visibility</p:attrName>
                                        </p:attrNameLst>
                                      </p:cBhvr>
                                      <p:to>
                                        <p:strVal val="visible"/>
                                      </p:to>
                                    </p:set>
                                    <p:animEffect transition="in" filter="wipe(down)">
                                      <p:cBhvr>
                                        <p:cTn id="250" dur="500"/>
                                        <p:tgtEl>
                                          <p:spTgt spid="105"/>
                                        </p:tgtEl>
                                      </p:cBhvr>
                                    </p:animEffect>
                                  </p:childTnLst>
                                </p:cTn>
                              </p:par>
                            </p:childTnLst>
                          </p:cTn>
                        </p:par>
                        <p:par>
                          <p:cTn id="251" fill="hold">
                            <p:stCondLst>
                              <p:cond delay="500"/>
                            </p:stCondLst>
                            <p:childTnLst>
                              <p:par>
                                <p:cTn id="252" presetID="22" presetClass="entr" presetSubtype="8" fill="hold" nodeType="afterEffect">
                                  <p:stCondLst>
                                    <p:cond delay="0"/>
                                  </p:stCondLst>
                                  <p:childTnLst>
                                    <p:set>
                                      <p:cBhvr>
                                        <p:cTn id="253" dur="1" fill="hold">
                                          <p:stCondLst>
                                            <p:cond delay="0"/>
                                          </p:stCondLst>
                                        </p:cTn>
                                        <p:tgtEl>
                                          <p:spTgt spid="103"/>
                                        </p:tgtEl>
                                        <p:attrNameLst>
                                          <p:attrName>style.visibility</p:attrName>
                                        </p:attrNameLst>
                                      </p:cBhvr>
                                      <p:to>
                                        <p:strVal val="visible"/>
                                      </p:to>
                                    </p:set>
                                    <p:animEffect transition="in" filter="wipe(left)">
                                      <p:cBhvr>
                                        <p:cTn id="254" dur="500"/>
                                        <p:tgtEl>
                                          <p:spTgt spid="103"/>
                                        </p:tgtEl>
                                      </p:cBhvr>
                                    </p:animEffect>
                                  </p:childTnLst>
                                </p:cTn>
                              </p:par>
                            </p:childTnLst>
                          </p:cTn>
                        </p:par>
                        <p:par>
                          <p:cTn id="255" fill="hold">
                            <p:stCondLst>
                              <p:cond delay="1000"/>
                            </p:stCondLst>
                            <p:childTnLst>
                              <p:par>
                                <p:cTn id="256" presetID="22" presetClass="entr" presetSubtype="8" fill="hold" nodeType="afterEffect">
                                  <p:stCondLst>
                                    <p:cond delay="0"/>
                                  </p:stCondLst>
                                  <p:childTnLst>
                                    <p:set>
                                      <p:cBhvr>
                                        <p:cTn id="257" dur="1" fill="hold">
                                          <p:stCondLst>
                                            <p:cond delay="0"/>
                                          </p:stCondLst>
                                        </p:cTn>
                                        <p:tgtEl>
                                          <p:spTgt spid="104"/>
                                        </p:tgtEl>
                                        <p:attrNameLst>
                                          <p:attrName>style.visibility</p:attrName>
                                        </p:attrNameLst>
                                      </p:cBhvr>
                                      <p:to>
                                        <p:strVal val="visible"/>
                                      </p:to>
                                    </p:set>
                                    <p:animEffect transition="in" filter="wipe(left)">
                                      <p:cBhvr>
                                        <p:cTn id="258" dur="500"/>
                                        <p:tgtEl>
                                          <p:spTgt spid="104"/>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07"/>
                                        </p:tgtEl>
                                        <p:attrNameLst>
                                          <p:attrName>style.visibility</p:attrName>
                                        </p:attrNameLst>
                                      </p:cBhvr>
                                      <p:to>
                                        <p:strVal val="visible"/>
                                      </p:to>
                                    </p:set>
                                    <p:animEffect transition="in" filter="fade">
                                      <p:cBhvr>
                                        <p:cTn id="263" dur="500"/>
                                        <p:tgtEl>
                                          <p:spTgt spid="107"/>
                                        </p:tgtEl>
                                      </p:cBhvr>
                                    </p:animEffect>
                                  </p:childTnLst>
                                </p:cTn>
                              </p:par>
                              <p:par>
                                <p:cTn id="264" presetID="8" presetClass="entr" presetSubtype="32" fill="hold" nodeType="withEffect">
                                  <p:stCondLst>
                                    <p:cond delay="0"/>
                                  </p:stCondLst>
                                  <p:childTnLst>
                                    <p:set>
                                      <p:cBhvr>
                                        <p:cTn id="265" dur="1" fill="hold">
                                          <p:stCondLst>
                                            <p:cond delay="0"/>
                                          </p:stCondLst>
                                        </p:cTn>
                                        <p:tgtEl>
                                          <p:spTgt spid="1533"/>
                                        </p:tgtEl>
                                        <p:attrNameLst>
                                          <p:attrName>style.visibility</p:attrName>
                                        </p:attrNameLst>
                                      </p:cBhvr>
                                      <p:to>
                                        <p:strVal val="visible"/>
                                      </p:to>
                                    </p:set>
                                    <p:animEffect transition="in" filter="diamond(out)">
                                      <p:cBhvr>
                                        <p:cTn id="266" dur="1500"/>
                                        <p:tgtEl>
                                          <p:spTgt spid="1533"/>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755">
                                            <p:txEl>
                                              <p:pRg st="2" end="2"/>
                                            </p:txEl>
                                          </p:spTgt>
                                        </p:tgtEl>
                                        <p:attrNameLst>
                                          <p:attrName>style.visibility</p:attrName>
                                        </p:attrNameLst>
                                      </p:cBhvr>
                                      <p:to>
                                        <p:strVal val="visible"/>
                                      </p:to>
                                    </p:set>
                                    <p:animEffect transition="in" filter="fade">
                                      <p:cBhvr>
                                        <p:cTn id="269" dur="500"/>
                                        <p:tgtEl>
                                          <p:spTgt spid="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animBg="1"/>
      <p:bldP spid="1429" grpId="0"/>
      <p:bldP spid="745" grpId="0"/>
      <p:bldP spid="749" grpId="0"/>
      <p:bldP spid="746" grpId="0" animBg="1"/>
      <p:bldP spid="747" grpId="0" animBg="1"/>
      <p:bldP spid="753" grpId="0" animBg="1"/>
      <p:bldP spid="754" grpId="0" animBg="1"/>
      <p:bldP spid="755" grpId="0" uiExpand="1" build="p"/>
      <p:bldP spid="757" grpId="0" animBg="1"/>
      <p:bldP spid="766" grpId="0" animBg="1"/>
      <p:bldP spid="1194" grpId="0" animBg="1"/>
      <p:bldP spid="1195" grpId="0" animBg="1"/>
      <p:bldP spid="1196" grpId="0" animBg="1"/>
      <p:bldP spid="1197" grpId="0" animBg="1"/>
      <p:bldP spid="1198" grpId="0" animBg="1"/>
      <p:bldP spid="1199" grpId="0" animBg="1"/>
      <p:bldP spid="1200" grpId="0" animBg="1"/>
      <p:bldP spid="1201" grpId="0" animBg="1"/>
      <p:bldP spid="1202" grpId="0" animBg="1"/>
      <p:bldP spid="1203" grpId="0" animBg="1"/>
      <p:bldP spid="1204" grpId="0" animBg="1"/>
      <p:bldP spid="1205" grpId="0" animBg="1"/>
      <p:bldP spid="1206" grpId="0" animBg="1"/>
      <p:bldP spid="1207" grpId="0" animBg="1"/>
      <p:bldP spid="1208" grpId="0" animBg="1"/>
      <p:bldP spid="1209" grpId="0" animBg="1"/>
      <p:bldP spid="1210" grpId="0" animBg="1"/>
      <p:bldP spid="1211" grpId="0" animBg="1"/>
      <p:bldP spid="1212" grpId="0" animBg="1"/>
      <p:bldP spid="1213" grpId="0" animBg="1"/>
      <p:bldP spid="1214" grpId="0" animBg="1"/>
      <p:bldP spid="1215" grpId="0" animBg="1"/>
      <p:bldP spid="1216" grpId="0" animBg="1"/>
      <p:bldP spid="1217" grpId="0" animBg="1"/>
      <p:bldP spid="1218" grpId="0" animBg="1"/>
      <p:bldP spid="1219" grpId="0" animBg="1"/>
      <p:bldP spid="1220" grpId="0" animBg="1"/>
      <p:bldP spid="1221" grpId="0" animBg="1"/>
      <p:bldP spid="1222" grpId="0" animBg="1"/>
      <p:bldP spid="1223" grpId="0" animBg="1"/>
      <p:bldP spid="1224" grpId="0" animBg="1"/>
      <p:bldP spid="1398" grpId="0" animBg="1"/>
      <p:bldP spid="1399" grpId="0" animBg="1"/>
      <p:bldP spid="1400" grpId="0" animBg="1"/>
      <p:bldP spid="1401" grpId="0" animBg="1"/>
      <p:bldP spid="1402" grpId="0" animBg="1"/>
      <p:bldP spid="1403" grpId="0" animBg="1"/>
      <p:bldP spid="1404" grpId="0" animBg="1"/>
      <p:bldP spid="1405" grpId="0" animBg="1"/>
      <p:bldP spid="1406" grpId="0" animBg="1"/>
      <p:bldP spid="1407" grpId="0" animBg="1"/>
      <p:bldP spid="1408" grpId="0" animBg="1"/>
      <p:bldP spid="1409" grpId="0" animBg="1"/>
      <p:bldP spid="1410" grpId="0" animBg="1"/>
      <p:bldP spid="1411" grpId="0" animBg="1"/>
      <p:bldP spid="1412" grpId="0" animBg="1"/>
      <p:bldP spid="1413" grpId="0" animBg="1"/>
      <p:bldP spid="1414" grpId="0" animBg="1"/>
      <p:bldP spid="1415" grpId="0" animBg="1"/>
      <p:bldP spid="1416" grpId="0" animBg="1"/>
      <p:bldP spid="1417" grpId="0" animBg="1"/>
      <p:bldP spid="1418" grpId="0" animBg="1"/>
      <p:bldP spid="1419" grpId="0" animBg="1"/>
      <p:bldP spid="1420" grpId="0" animBg="1"/>
      <p:bldP spid="1421" grpId="0" animBg="1"/>
      <p:bldP spid="1422" grpId="0" animBg="1"/>
      <p:bldP spid="1423" grpId="0" animBg="1"/>
      <p:bldP spid="1424" grpId="0" animBg="1"/>
      <p:bldP spid="1425" grpId="0" animBg="1"/>
      <p:bldP spid="1426" grpId="0" animBg="1"/>
      <p:bldP spid="1427" grpId="0" animBg="1"/>
      <p:bldP spid="142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Real world example – </a:t>
            </a:r>
            <a:r>
              <a:rPr lang="en-US" err="1"/>
              <a:t>Dofoil</a:t>
            </a:r>
            <a:r>
              <a:rPr lang="en-US"/>
              <a:t> / Smoke Loader</a:t>
            </a:r>
            <a:endParaRPr lang="en-US"/>
          </a:p>
        </p:txBody>
      </p:sp>
      <p:graphicFrame>
        <p:nvGraphicFramePr>
          <p:cNvPr id="5" name="Diagram 4"/>
          <p:cNvGraphicFramePr/>
          <p:nvPr/>
        </p:nvGraphicFramePr>
        <p:xfrm>
          <a:off x="269242" y="1262640"/>
          <a:ext cx="5587737" cy="53529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10" name="Group 9"/>
          <p:cNvGrpSpPr/>
          <p:nvPr/>
        </p:nvGrpSpPr>
        <p:grpSpPr>
          <a:xfrm>
            <a:off x="7230978" y="1262640"/>
            <a:ext cx="4961021" cy="1114499"/>
            <a:chOff x="7230978" y="1262640"/>
            <a:chExt cx="4961021" cy="1114499"/>
          </a:xfrm>
        </p:grpSpPr>
        <p:sp>
          <p:nvSpPr>
            <p:cNvPr id="17" name="Text Placeholder 2"/>
            <p:cNvSpPr txBox="1"/>
            <p:nvPr/>
          </p:nvSpPr>
          <p:spPr>
            <a:xfrm>
              <a:off x="7230978" y="1262641"/>
              <a:ext cx="4961021"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7" name="TextBox 6"/>
            <p:cNvSpPr txBox="1"/>
            <p:nvPr/>
          </p:nvSpPr>
          <p:spPr>
            <a:xfrm>
              <a:off x="7393533" y="1262640"/>
              <a:ext cx="4569867" cy="1114499"/>
            </a:xfrm>
            <a:prstGeom prst="rect">
              <a:avLst/>
            </a:prstGeom>
            <a:noFill/>
          </p:spPr>
          <p:txBody>
            <a:bodyPr wrap="square" lIns="179285" tIns="143428" rIns="179285" bIns="143428" rtlCol="0">
              <a:spAutoFit/>
            </a:bodyPr>
            <a:lstStyle/>
            <a:p>
              <a:pPr marL="0" marR="0" lvl="0" indent="0" algn="r" defTabSz="914400" rtl="0" eaLnBrk="1" fontAlgn="auto" latinLnBrk="0" hangingPunct="1">
                <a:lnSpc>
                  <a:spcPct val="90000"/>
                </a:lnSpc>
                <a:spcBef>
                  <a:spcPts val="0"/>
                </a:spcBef>
                <a:spcAft>
                  <a:spcPts val="590"/>
                </a:spcAft>
                <a:buClrTx/>
                <a:buSzTx/>
                <a:buFontTx/>
                <a:buNone/>
                <a:defRPr/>
              </a:pPr>
              <a:r>
                <a:rPr kumimoji="0" lang="en-US" sz="1800" b="1" i="0" u="none" strike="noStrike" kern="1200" cap="none" spc="0" normalizeH="0" baseline="0" noProof="0">
                  <a:ln>
                    <a:noFill/>
                  </a:ln>
                  <a:gradFill>
                    <a:gsLst>
                      <a:gs pos="2917">
                        <a:schemeClr val="accent1"/>
                      </a:gs>
                      <a:gs pos="63000">
                        <a:schemeClr val="accent1"/>
                      </a:gs>
                    </a:gsLst>
                    <a:lin ang="5400000" scaled="0"/>
                  </a:gradFill>
                  <a:effectLst/>
                  <a:uLnTx/>
                  <a:uFillTx/>
                  <a:latin typeface="Segoe UI" panose="020B0502040204020203"/>
                  <a:ea typeface="+mn-ea"/>
                  <a:cs typeface="+mn-cs"/>
                </a:rPr>
                <a:t>Protection in milliseconds</a:t>
              </a:r>
              <a:endParaRPr kumimoji="0" lang="en-US" sz="1800" b="1" i="0" u="none" strike="noStrike" kern="1200" cap="none" spc="0" normalizeH="0" baseline="0" noProof="0">
                <a:ln>
                  <a:noFill/>
                </a:ln>
                <a:gradFill>
                  <a:gsLst>
                    <a:gs pos="2917">
                      <a:schemeClr val="accent1"/>
                    </a:gs>
                    <a:gs pos="63000">
                      <a:schemeClr val="accent1"/>
                    </a:gs>
                  </a:gsLst>
                  <a:lin ang="5400000" scaled="0"/>
                </a:gradFill>
                <a:effectLst/>
                <a:uLnTx/>
                <a:uFillTx/>
                <a:latin typeface="Segoe UI" panose="020B0502040204020203"/>
                <a:ea typeface="+mn-ea"/>
                <a:cs typeface="+mn-cs"/>
              </a:endParaRPr>
            </a:p>
            <a:p>
              <a:pPr marL="0" marR="0" lvl="0" indent="0" algn="r" defTabSz="914400" rtl="0" eaLnBrk="1" fontAlgn="auto" latinLnBrk="0" hangingPunct="1">
                <a:lnSpc>
                  <a:spcPct val="90000"/>
                </a:lnSpc>
                <a:spcBef>
                  <a:spcPts val="0"/>
                </a:spcBef>
                <a:spcAft>
                  <a:spcPts val="590"/>
                </a:spcAft>
                <a:buClrTx/>
                <a:buSzTx/>
                <a:buFontTx/>
                <a:buNone/>
                <a:defRPr/>
              </a:pPr>
              <a:r>
                <a:rPr kumimoji="0" lang="en-US" sz="1800" b="0" i="0" u="none" strike="noStrike" kern="1200" cap="none" spc="0" normalizeH="0" baseline="0" noProof="0">
                  <a:ln>
                    <a:noFill/>
                  </a:ln>
                  <a:gradFill>
                    <a:gsLst>
                      <a:gs pos="2917">
                        <a:schemeClr val="tx1"/>
                      </a:gs>
                      <a:gs pos="68000">
                        <a:schemeClr val="tx1"/>
                      </a:gs>
                    </a:gsLst>
                    <a:lin ang="5400000" scaled="0"/>
                  </a:gradFill>
                  <a:effectLst/>
                  <a:uLnTx/>
                  <a:uFillTx/>
                  <a:latin typeface="Segoe UI" panose="020B0502040204020203"/>
                  <a:ea typeface="+mn-ea"/>
                  <a:cs typeface="+mn-cs"/>
                </a:rPr>
                <a:t>Just before noon, behavior-based algorithms detected a massive campaign</a:t>
              </a:r>
              <a:endParaRPr kumimoji="0" lang="en-US" sz="1600" b="0" i="0" u="none" strike="noStrike" kern="1200" cap="none" spc="0" normalizeH="0" baseline="0" noProof="0">
                <a:ln>
                  <a:noFill/>
                </a:ln>
                <a:gradFill>
                  <a:gsLst>
                    <a:gs pos="2917">
                      <a:schemeClr val="tx1"/>
                    </a:gs>
                    <a:gs pos="68000">
                      <a:schemeClr val="tx1"/>
                    </a:gs>
                  </a:gsLst>
                  <a:lin ang="5400000" scaled="0"/>
                </a:gradFill>
                <a:effectLst/>
                <a:uLnTx/>
                <a:uFillTx/>
                <a:latin typeface="Segoe UI" panose="020B0502040204020203"/>
                <a:ea typeface="+mn-ea"/>
                <a:cs typeface="+mn-cs"/>
              </a:endParaRPr>
            </a:p>
          </p:txBody>
        </p:sp>
      </p:grpSp>
      <p:grpSp>
        <p:nvGrpSpPr>
          <p:cNvPr id="11" name="Group 10"/>
          <p:cNvGrpSpPr/>
          <p:nvPr/>
        </p:nvGrpSpPr>
        <p:grpSpPr>
          <a:xfrm>
            <a:off x="6780511" y="2478207"/>
            <a:ext cx="5411489" cy="1114499"/>
            <a:chOff x="6780511" y="2478207"/>
            <a:chExt cx="5411489" cy="1114499"/>
          </a:xfrm>
        </p:grpSpPr>
        <p:sp>
          <p:nvSpPr>
            <p:cNvPr id="18" name="Text Placeholder 2"/>
            <p:cNvSpPr txBox="1"/>
            <p:nvPr/>
          </p:nvSpPr>
          <p:spPr>
            <a:xfrm>
              <a:off x="6780511" y="2507293"/>
              <a:ext cx="5411489"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8" name="TextBox 7"/>
            <p:cNvSpPr txBox="1"/>
            <p:nvPr/>
          </p:nvSpPr>
          <p:spPr>
            <a:xfrm>
              <a:off x="6896101" y="2478207"/>
              <a:ext cx="5067300" cy="1114499"/>
            </a:xfrm>
            <a:prstGeom prst="rect">
              <a:avLst/>
            </a:prstGeom>
            <a:noFill/>
          </p:spPr>
          <p:txBody>
            <a:bodyPr wrap="square" lIns="179285" tIns="143428" rIns="179285" bIns="143428" rtlCol="0">
              <a:spAutoFit/>
            </a:bodyPr>
            <a:lstStyle/>
            <a:p>
              <a:pPr algn="r">
                <a:lnSpc>
                  <a:spcPct val="90000"/>
                </a:lnSpc>
                <a:spcAft>
                  <a:spcPts val="590"/>
                </a:spcAft>
                <a:defRPr/>
              </a:pPr>
              <a:r>
                <a:rPr lang="en-US" b="1">
                  <a:gradFill>
                    <a:gsLst>
                      <a:gs pos="2917">
                        <a:schemeClr val="accent1"/>
                      </a:gs>
                      <a:gs pos="63000">
                        <a:schemeClr val="accent1"/>
                      </a:gs>
                    </a:gsLst>
                    <a:lin ang="5400000" scaled="0"/>
                  </a:gradFill>
                  <a:latin typeface="Segoe UI" panose="020B0502040204020203"/>
                </a:rPr>
                <a:t>Protection in milliseconds</a:t>
              </a:r>
              <a:endParaRPr lang="en-US" b="1">
                <a:gradFill>
                  <a:gsLst>
                    <a:gs pos="2917">
                      <a:schemeClr val="accent1"/>
                    </a:gs>
                    <a:gs pos="63000">
                      <a:schemeClr val="accent1"/>
                    </a:gs>
                  </a:gsLst>
                  <a:lin ang="5400000" scaled="0"/>
                </a:gradFill>
                <a:latin typeface="Segoe UI" panose="020B0502040204020203"/>
              </a:endParaRPr>
            </a:p>
            <a:p>
              <a:pPr algn="r">
                <a:lnSpc>
                  <a:spcPct val="90000"/>
                </a:lnSpc>
                <a:spcAft>
                  <a:spcPts val="590"/>
                </a:spcAft>
                <a:defRPr/>
              </a:pPr>
              <a:r>
                <a:rPr lang="en-US">
                  <a:gradFill>
                    <a:gsLst>
                      <a:gs pos="2917">
                        <a:schemeClr val="tx1"/>
                      </a:gs>
                      <a:gs pos="68000">
                        <a:schemeClr val="tx1"/>
                      </a:gs>
                    </a:gsLst>
                    <a:lin ang="5400000" scaled="0"/>
                  </a:gradFill>
                  <a:latin typeface="Segoe UI" panose="020B0502040204020203"/>
                </a:rPr>
                <a:t>Most components of the attack were blocked at first sight by metadata-based ML models</a:t>
              </a:r>
              <a:endParaRPr lang="en-US">
                <a:gradFill>
                  <a:gsLst>
                    <a:gs pos="2917">
                      <a:schemeClr val="tx1"/>
                    </a:gs>
                    <a:gs pos="68000">
                      <a:schemeClr val="tx1"/>
                    </a:gs>
                  </a:gsLst>
                  <a:lin ang="5400000" scaled="0"/>
                </a:gradFill>
                <a:latin typeface="Segoe UI" panose="020B0502040204020203"/>
              </a:endParaRPr>
            </a:p>
          </p:txBody>
        </p:sp>
      </p:grpSp>
      <p:grpSp>
        <p:nvGrpSpPr>
          <p:cNvPr id="13" name="Group 12"/>
          <p:cNvGrpSpPr/>
          <p:nvPr/>
        </p:nvGrpSpPr>
        <p:grpSpPr>
          <a:xfrm>
            <a:off x="6235431" y="3697883"/>
            <a:ext cx="5956570" cy="1114499"/>
            <a:chOff x="6235431" y="3697883"/>
            <a:chExt cx="5956570" cy="1114499"/>
          </a:xfrm>
        </p:grpSpPr>
        <p:sp>
          <p:nvSpPr>
            <p:cNvPr id="19" name="Text Placeholder 2"/>
            <p:cNvSpPr txBox="1"/>
            <p:nvPr/>
          </p:nvSpPr>
          <p:spPr>
            <a:xfrm>
              <a:off x="6235431" y="3726969"/>
              <a:ext cx="5956570" cy="105632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9" name="TextBox 8"/>
            <p:cNvSpPr txBox="1"/>
            <p:nvPr/>
          </p:nvSpPr>
          <p:spPr>
            <a:xfrm>
              <a:off x="6549675" y="3697883"/>
              <a:ext cx="5413725" cy="1114499"/>
            </a:xfrm>
            <a:prstGeom prst="rect">
              <a:avLst/>
            </a:prstGeom>
            <a:noFill/>
          </p:spPr>
          <p:txBody>
            <a:bodyPr wrap="square" lIns="179285" tIns="143428" rIns="179285" bIns="143428" rtlCol="0">
              <a:spAutoFit/>
            </a:bodyPr>
            <a:lstStyle/>
            <a:p>
              <a:pPr algn="r">
                <a:lnSpc>
                  <a:spcPct val="90000"/>
                </a:lnSpc>
                <a:spcAft>
                  <a:spcPts val="590"/>
                </a:spcAft>
                <a:defRPr/>
              </a:pPr>
              <a:r>
                <a:rPr lang="en-US" b="1">
                  <a:gradFill>
                    <a:gsLst>
                      <a:gs pos="2917">
                        <a:schemeClr val="accent1"/>
                      </a:gs>
                      <a:gs pos="63000">
                        <a:schemeClr val="accent1"/>
                      </a:gs>
                    </a:gsLst>
                    <a:lin ang="5400000" scaled="0"/>
                  </a:gradFill>
                  <a:latin typeface="Segoe UI" panose="020B0502040204020203"/>
                </a:rPr>
                <a:t>Protection in seconds</a:t>
              </a:r>
              <a:endParaRPr lang="en-US" b="1">
                <a:gradFill>
                  <a:gsLst>
                    <a:gs pos="2917">
                      <a:schemeClr val="accent1"/>
                    </a:gs>
                    <a:gs pos="63000">
                      <a:schemeClr val="accent1"/>
                    </a:gs>
                  </a:gsLst>
                  <a:lin ang="5400000" scaled="0"/>
                </a:gradFill>
                <a:latin typeface="Segoe UI" panose="020B0502040204020203"/>
              </a:endParaRPr>
            </a:p>
            <a:p>
              <a:pPr algn="r">
                <a:lnSpc>
                  <a:spcPct val="90000"/>
                </a:lnSpc>
                <a:spcAft>
                  <a:spcPts val="590"/>
                </a:spcAft>
                <a:defRPr/>
              </a:pPr>
              <a:r>
                <a:rPr lang="en-US">
                  <a:gradFill>
                    <a:gsLst>
                      <a:gs pos="2917">
                        <a:schemeClr val="tx1"/>
                      </a:gs>
                      <a:gs pos="68000">
                        <a:schemeClr val="tx1"/>
                      </a:gs>
                    </a:gsLst>
                    <a:lin ang="5400000" scaled="0"/>
                  </a:gradFill>
                  <a:latin typeface="Segoe UI" panose="020B0502040204020203"/>
                </a:rPr>
                <a:t>Additional Protection was provided by sample analysis-based ML models for some components</a:t>
              </a:r>
              <a:endParaRPr lang="en-US">
                <a:gradFill>
                  <a:gsLst>
                    <a:gs pos="2917">
                      <a:schemeClr val="tx1"/>
                    </a:gs>
                    <a:gs pos="68000">
                      <a:schemeClr val="tx1"/>
                    </a:gs>
                  </a:gsLst>
                  <a:lin ang="5400000" scaled="0"/>
                </a:gradFill>
                <a:latin typeface="Segoe UI" panose="020B0502040204020203"/>
              </a:endParaRPr>
            </a:p>
          </p:txBody>
        </p:sp>
      </p:grpSp>
      <p:sp>
        <p:nvSpPr>
          <p:cNvPr id="20" name="TextBox 19"/>
          <p:cNvSpPr txBox="1"/>
          <p:nvPr/>
        </p:nvSpPr>
        <p:spPr>
          <a:xfrm>
            <a:off x="1235879" y="5717393"/>
            <a:ext cx="1792850" cy="720545"/>
          </a:xfrm>
          <a:prstGeom prst="rect">
            <a:avLst/>
          </a:prstGeom>
          <a:noFill/>
        </p:spPr>
        <p:txBody>
          <a:bodyPr wrap="square" lIns="179285" tIns="143428" rIns="179285" bIns="143428" rtlCol="0">
            <a:spAutoFit/>
          </a:bodyPr>
          <a:lstStyle/>
          <a:p>
            <a:pPr algn="ctr">
              <a:defRPr/>
            </a:pP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Big data </a:t>
            </a:r>
            <a:b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analytics</a:t>
            </a:r>
            <a:endParaRPr lang="en-US" sz="1400" b="1">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grpSp>
        <p:nvGrpSpPr>
          <p:cNvPr id="4" name="Group 3"/>
          <p:cNvGrpSpPr/>
          <p:nvPr/>
        </p:nvGrpSpPr>
        <p:grpSpPr>
          <a:xfrm rot="21138375">
            <a:off x="3265123" y="1170816"/>
            <a:ext cx="3251046" cy="5384989"/>
            <a:chOff x="4488516" y="1402717"/>
            <a:chExt cx="3251046" cy="5384989"/>
          </a:xfrm>
        </p:grpSpPr>
        <p:sp>
          <p:nvSpPr>
            <p:cNvPr id="22" name="TextBox 21"/>
            <p:cNvSpPr txBox="1"/>
            <p:nvPr/>
          </p:nvSpPr>
          <p:spPr>
            <a:xfrm rot="18405941">
              <a:off x="6762864" y="1845359"/>
              <a:ext cx="1419339" cy="5340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90"/>
                </a:spcAft>
                <a:buClrTx/>
                <a:buSzTx/>
                <a:buFontTx/>
                <a:buNone/>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Client ML</a:t>
              </a:r>
              <a:endPar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endParaRPr>
            </a:p>
          </p:txBody>
        </p:sp>
        <p:cxnSp>
          <p:nvCxnSpPr>
            <p:cNvPr id="23" name="Straight Connector 22"/>
            <p:cNvCxnSpPr>
              <a:stCxn id="22" idx="1"/>
            </p:cNvCxnSpPr>
            <p:nvPr/>
          </p:nvCxnSpPr>
          <p:spPr>
            <a:xfrm rot="461625" flipH="1">
              <a:off x="4488516" y="2508807"/>
              <a:ext cx="2283101" cy="4278899"/>
            </a:xfrm>
            <a:prstGeom prst="line">
              <a:avLst/>
            </a:prstGeom>
            <a:solidFill>
              <a:srgbClr val="0078D7">
                <a:hueOff val="0"/>
                <a:satOff val="0"/>
                <a:lumOff val="0"/>
                <a:alphaOff val="0"/>
              </a:srgbClr>
            </a:solidFill>
            <a:ln w="10795" cap="flat" cmpd="sng" algn="ctr">
              <a:solidFill>
                <a:schemeClr val="accent1"/>
              </a:solidFill>
              <a:prstDash val="solid"/>
            </a:ln>
            <a:effectLst/>
          </p:spPr>
        </p:cxnSp>
        <p:sp>
          <p:nvSpPr>
            <p:cNvPr id="24" name="TextBox 23"/>
            <p:cNvSpPr txBox="1"/>
            <p:nvPr/>
          </p:nvSpPr>
          <p:spPr>
            <a:xfrm rot="18316622">
              <a:off x="5340373" y="3866334"/>
              <a:ext cx="1419339" cy="534056"/>
            </a:xfrm>
            <a:prstGeom prst="rect">
              <a:avLst/>
            </a:prstGeom>
            <a:solidFill>
              <a:srgbClr val="EAEAEA"/>
            </a:solid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90"/>
                </a:spcAft>
                <a:buClrTx/>
                <a:buSzTx/>
                <a:buFontTx/>
                <a:buNone/>
                <a:defRPr/>
              </a:pPr>
              <a:r>
                <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rPr>
                <a:t>Cloud ML</a:t>
              </a:r>
              <a:endParaRPr kumimoji="0" lang="en-US" sz="1765"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endParaRPr>
            </a:p>
          </p:txBody>
        </p:sp>
      </p:grpSp>
      <p:sp>
        <p:nvSpPr>
          <p:cNvPr id="27" name="TextBox 26"/>
          <p:cNvSpPr txBox="1"/>
          <p:nvPr/>
        </p:nvSpPr>
        <p:spPr>
          <a:xfrm>
            <a:off x="6235430" y="5134335"/>
            <a:ext cx="5906497" cy="830997"/>
          </a:xfrm>
          <a:prstGeom prst="rect">
            <a:avLst/>
          </a:prstGeom>
          <a:noFill/>
        </p:spPr>
        <p:txBody>
          <a:bodyPr wrap="square" lIns="0" tIns="0" rIns="0" bIns="0" rtlCol="0">
            <a:spAutoFit/>
          </a:bodyPr>
          <a:lstStyle/>
          <a:p>
            <a:pPr>
              <a:lnSpc>
                <a:spcPct val="90000"/>
              </a:lnSpc>
              <a:spcAft>
                <a:spcPts val="590"/>
              </a:spcAft>
              <a:defRPr/>
            </a:pPr>
            <a:r>
              <a:rPr lang="en-US">
                <a:gradFill>
                  <a:gsLst>
                    <a:gs pos="2917">
                      <a:schemeClr val="tx1"/>
                    </a:gs>
                    <a:gs pos="68000">
                      <a:schemeClr val="tx1"/>
                    </a:gs>
                  </a:gsLst>
                  <a:lin ang="5400000" scaled="0"/>
                </a:gradFill>
                <a:latin typeface="Segoe UI" panose="020B0502040204020203"/>
              </a:rPr>
              <a:t>On March 6, Windows Defender Antivirus blocked more than 400,000 instances of several sophisticated trojans</a:t>
            </a:r>
            <a:endParaRPr lang="en-US">
              <a:gradFill>
                <a:gsLst>
                  <a:gs pos="2917">
                    <a:schemeClr val="tx1"/>
                  </a:gs>
                  <a:gs pos="68000">
                    <a:schemeClr val="tx1"/>
                  </a:gs>
                </a:gsLst>
                <a:lin ang="5400000" scaled="0"/>
              </a:gradFill>
              <a:latin typeface="Segoe UI" panose="020B0502040204020203"/>
            </a:endParaRPr>
          </a:p>
          <a:p>
            <a:pPr>
              <a:lnSpc>
                <a:spcPct val="90000"/>
              </a:lnSpc>
              <a:spcAft>
                <a:spcPts val="590"/>
              </a:spcAft>
              <a:defRPr/>
            </a:pPr>
            <a:r>
              <a:rPr lang="en-US">
                <a:gradFill>
                  <a:gsLst>
                    <a:gs pos="2917">
                      <a:schemeClr val="tx1"/>
                    </a:gs>
                    <a:gs pos="68000">
                      <a:schemeClr val="tx1"/>
                    </a:gs>
                  </a:gsLst>
                  <a:lin ang="5400000" scaled="0"/>
                </a:gradFill>
                <a:latin typeface="Segoe UI" panose="020B0502040204020203"/>
                <a:hlinkClick r:id="rId6"/>
              </a:rPr>
              <a:t>http://aka.ms/dofoil</a:t>
            </a:r>
            <a:r>
              <a:rPr lang="en-US">
                <a:gradFill>
                  <a:gsLst>
                    <a:gs pos="2917">
                      <a:schemeClr val="tx1"/>
                    </a:gs>
                    <a:gs pos="68000">
                      <a:schemeClr val="tx1"/>
                    </a:gs>
                  </a:gsLst>
                  <a:lin ang="5400000" scaled="0"/>
                </a:gradFill>
                <a:latin typeface="Segoe UI" panose="020B0502040204020203"/>
              </a:rPr>
              <a:t> </a:t>
            </a:r>
            <a:endParaRPr lang="en-US">
              <a:gradFill>
                <a:gsLst>
                  <a:gs pos="2917">
                    <a:schemeClr val="tx1"/>
                  </a:gs>
                  <a:gs pos="68000">
                    <a:schemeClr val="tx1"/>
                  </a:gs>
                </a:gsLst>
                <a:lin ang="5400000" scaled="0"/>
              </a:gradFill>
              <a:latin typeface="Segoe UI" panose="020B0502040204020203"/>
            </a:endParaRPr>
          </a:p>
        </p:txBody>
      </p:sp>
      <p:sp>
        <p:nvSpPr>
          <p:cNvPr id="3" name="TextBox 2"/>
          <p:cNvSpPr txBox="1"/>
          <p:nvPr/>
        </p:nvSpPr>
        <p:spPr>
          <a:xfrm>
            <a:off x="7803107" y="6275253"/>
            <a:ext cx="4135748" cy="249299"/>
          </a:xfrm>
          <a:prstGeom prst="rect">
            <a:avLst/>
          </a:prstGeom>
          <a:noFill/>
        </p:spPr>
        <p:txBody>
          <a:bodyPr wrap="none" lIns="0" tIns="0" rIns="0" bIns="0" rtlCol="0">
            <a:spAutoFit/>
          </a:bodyPr>
          <a:lstStyle/>
          <a:p>
            <a:pPr algn="r">
              <a:lnSpc>
                <a:spcPct val="90000"/>
              </a:lnSpc>
              <a:spcAft>
                <a:spcPts val="590"/>
              </a:spcAft>
              <a:defRPr/>
            </a:pPr>
            <a:r>
              <a:rPr lang="en-US">
                <a:gradFill>
                  <a:gsLst>
                    <a:gs pos="2917">
                      <a:schemeClr val="tx1"/>
                    </a:gs>
                    <a:gs pos="68000">
                      <a:schemeClr val="tx1"/>
                    </a:gs>
                  </a:gsLst>
                  <a:lin ang="5400000" scaled="0"/>
                </a:gradFill>
                <a:latin typeface="Segoe UI" panose="020B0502040204020203"/>
              </a:rPr>
              <a:t>Other recent cases: </a:t>
            </a:r>
            <a:r>
              <a:rPr lang="en-US" err="1">
                <a:gradFill>
                  <a:gsLst>
                    <a:gs pos="2917">
                      <a:schemeClr val="tx1"/>
                    </a:gs>
                    <a:gs pos="68000">
                      <a:schemeClr val="tx1"/>
                    </a:gs>
                  </a:gsLst>
                  <a:lin ang="5400000" scaled="0"/>
                </a:gradFill>
                <a:latin typeface="Segoe UI" panose="020B0502040204020203"/>
                <a:hlinkClick r:id="rId7"/>
              </a:rPr>
              <a:t>Emotet</a:t>
            </a:r>
            <a:r>
              <a:rPr lang="en-US">
                <a:gradFill>
                  <a:gsLst>
                    <a:gs pos="2917">
                      <a:schemeClr val="tx1"/>
                    </a:gs>
                    <a:gs pos="68000">
                      <a:schemeClr val="tx1"/>
                    </a:gs>
                  </a:gsLst>
                  <a:lin ang="5400000" scaled="0"/>
                </a:gradFill>
                <a:latin typeface="Segoe UI" panose="020B0502040204020203"/>
              </a:rPr>
              <a:t> | </a:t>
            </a:r>
            <a:r>
              <a:rPr lang="en-US">
                <a:gradFill>
                  <a:gsLst>
                    <a:gs pos="2917">
                      <a:schemeClr val="tx1"/>
                    </a:gs>
                    <a:gs pos="68000">
                      <a:schemeClr val="tx1"/>
                    </a:gs>
                  </a:gsLst>
                  <a:lin ang="5400000" scaled="0"/>
                </a:gradFill>
                <a:latin typeface="Segoe UI" panose="020B0502040204020203"/>
                <a:hlinkClick r:id="rId8"/>
              </a:rPr>
              <a:t>Bad Rabbit</a:t>
            </a:r>
            <a:r>
              <a:rPr lang="en-US">
                <a:gradFill>
                  <a:gsLst>
                    <a:gs pos="2917">
                      <a:schemeClr val="tx1"/>
                    </a:gs>
                    <a:gs pos="68000">
                      <a:schemeClr val="tx1"/>
                    </a:gs>
                  </a:gsLst>
                  <a:lin ang="5400000" scaled="0"/>
                </a:gradFill>
                <a:latin typeface="Segoe UI" panose="020B0502040204020203"/>
              </a:rPr>
              <a:t>  </a:t>
            </a:r>
            <a:endParaRPr lang="en-US">
              <a:gradFill>
                <a:gsLst>
                  <a:gs pos="2917">
                    <a:schemeClr val="tx1"/>
                  </a:gs>
                  <a:gs pos="68000">
                    <a:schemeClr val="tx1"/>
                  </a:gs>
                </a:gsLst>
                <a:lin ang="5400000" scaled="0"/>
              </a:gradFill>
              <a:latin typeface="Segoe UI" panose="020B0502040204020203"/>
            </a:endParaRPr>
          </a:p>
        </p:txBody>
      </p:sp>
      <p:cxnSp>
        <p:nvCxnSpPr>
          <p:cNvPr id="12" name="Straight Connector 11"/>
          <p:cNvCxnSpPr/>
          <p:nvPr/>
        </p:nvCxnSpPr>
        <p:spPr>
          <a:xfrm>
            <a:off x="2566391" y="6077665"/>
            <a:ext cx="46233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302966" y="2148297"/>
            <a:ext cx="7586069" cy="2561406"/>
            <a:chOff x="2302965" y="2148297"/>
            <a:chExt cx="7586069" cy="2561406"/>
          </a:xfrm>
        </p:grpSpPr>
        <p:grpSp>
          <p:nvGrpSpPr>
            <p:cNvPr id="12" name="Group 11"/>
            <p:cNvGrpSpPr/>
            <p:nvPr/>
          </p:nvGrpSpPr>
          <p:grpSpPr>
            <a:xfrm>
              <a:off x="2302965" y="2148297"/>
              <a:ext cx="1856652" cy="2561406"/>
              <a:chOff x="2348769" y="2113005"/>
              <a:chExt cx="1856652" cy="2561406"/>
            </a:xfrm>
          </p:grpSpPr>
          <p:grpSp>
            <p:nvGrpSpPr>
              <p:cNvPr id="20" name="Group 19"/>
              <p:cNvGrpSpPr/>
              <p:nvPr/>
            </p:nvGrpSpPr>
            <p:grpSpPr>
              <a:xfrm>
                <a:off x="2348769" y="2113005"/>
                <a:ext cx="1856652" cy="1856652"/>
                <a:chOff x="2323071" y="2113005"/>
                <a:chExt cx="1856652" cy="1856652"/>
              </a:xfrm>
            </p:grpSpPr>
            <p:sp>
              <p:nvSpPr>
                <p:cNvPr id="22" name="Oval 21"/>
                <p:cNvSpPr/>
                <p:nvPr/>
              </p:nvSpPr>
              <p:spPr bwMode="auto">
                <a:xfrm>
                  <a:off x="2323071" y="2113005"/>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3" name="brain_3" title="Icon of a brain"/>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57150"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sp>
            <p:nvSpPr>
              <p:cNvPr id="21" name="Rectangle 20"/>
              <p:cNvSpPr/>
              <p:nvPr/>
            </p:nvSpPr>
            <p:spPr>
              <a:xfrm>
                <a:off x="2379285" y="4151191"/>
                <a:ext cx="1795620" cy="523220"/>
              </a:xfrm>
              <a:prstGeom prst="rect">
                <a:avLst/>
              </a:prstGeom>
            </p:spPr>
            <p:txBody>
              <a:bodyPr wrap="none">
                <a:spAutoFit/>
              </a:bodyPr>
              <a:lstStyle/>
              <a:p>
                <a:pPr defTabSz="932815">
                  <a:spcBef>
                    <a:spcPct val="20000"/>
                  </a:spcBef>
                  <a:spcAft>
                    <a:spcPts val="1200"/>
                  </a:spcAft>
                  <a:buSzPct val="90000"/>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MINDSET</a:t>
                </a:r>
                <a:endPar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endParaRPr>
              </a:p>
            </p:txBody>
          </p:sp>
        </p:grpSp>
        <p:sp>
          <p:nvSpPr>
            <p:cNvPr id="13" name="Oval 12"/>
            <p:cNvSpPr/>
            <p:nvPr/>
          </p:nvSpPr>
          <p:spPr bwMode="auto">
            <a:xfrm>
              <a:off x="5167673" y="2148297"/>
              <a:ext cx="1856652" cy="185665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spcBef>
                  <a:spcPct val="0"/>
                </a:spcBef>
                <a:spcAft>
                  <a:spcPct val="0"/>
                </a:spcAft>
              </a:pPr>
              <a:endParaRPr lang="en-US" sz="2400" err="1">
                <a:gradFill>
                  <a:gsLst>
                    <a:gs pos="0">
                      <a:srgbClr val="FFFFFF"/>
                    </a:gs>
                    <a:gs pos="100000">
                      <a:srgbClr val="FFFFFF"/>
                    </a:gs>
                  </a:gsLst>
                  <a:lin ang="5400000" scaled="0"/>
                </a:gradFill>
                <a:cs typeface="Segoe UI" panose="020B0502040204020203" pitchFamily="34" charset="0"/>
              </a:endParaRPr>
            </a:p>
          </p:txBody>
        </p:sp>
        <p:sp>
          <p:nvSpPr>
            <p:cNvPr id="14" name="Rectangle 13"/>
            <p:cNvSpPr/>
            <p:nvPr/>
          </p:nvSpPr>
          <p:spPr>
            <a:xfrm>
              <a:off x="5405393" y="4186483"/>
              <a:ext cx="1381212" cy="523220"/>
            </a:xfrm>
            <a:prstGeom prst="rect">
              <a:avLst/>
            </a:prstGeom>
          </p:spPr>
          <p:txBody>
            <a:bodyPr wrap="none">
              <a:spAutoFit/>
            </a:bodyPr>
            <a:lstStyle/>
            <a:p>
              <a:pPr defTabSz="932815">
                <a:spcBef>
                  <a:spcPct val="20000"/>
                </a:spcBef>
                <a:spcAft>
                  <a:spcPts val="1200"/>
                </a:spcAft>
                <a:buSzPct val="90000"/>
                <a:defRPr/>
              </a:pPr>
              <a:r>
                <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rPr>
                <a:t>CLOUD</a:t>
              </a:r>
              <a:endParaRPr lang="en-US" sz="2800" b="1">
                <a:gradFill>
                  <a:gsLst>
                    <a:gs pos="0">
                      <a:schemeClr val="accent1">
                        <a:lumMod val="75000"/>
                      </a:schemeClr>
                    </a:gs>
                    <a:gs pos="100000">
                      <a:schemeClr val="accent1">
                        <a:lumMod val="75000"/>
                      </a:schemeClr>
                    </a:gs>
                  </a:gsLst>
                  <a:lin ang="5400000" scaled="1"/>
                </a:gradFill>
                <a:latin typeface="Segoe UI" panose="020B0502040204020203" pitchFamily="34" charset="0"/>
                <a:cs typeface="Segoe UI" panose="020B0502040204020203" pitchFamily="34" charset="0"/>
              </a:endParaRPr>
            </a:p>
          </p:txBody>
        </p:sp>
        <p:sp>
          <p:nvSpPr>
            <p:cNvPr id="15" name="Rectangle 14"/>
            <p:cNvSpPr/>
            <p:nvPr/>
          </p:nvSpPr>
          <p:spPr>
            <a:xfrm>
              <a:off x="8135995" y="4186483"/>
              <a:ext cx="1703415" cy="523220"/>
            </a:xfrm>
            <a:prstGeom prst="rect">
              <a:avLst/>
            </a:prstGeom>
          </p:spPr>
          <p:txBody>
            <a:bodyPr wrap="none">
              <a:spAutoFit/>
            </a:bodyPr>
            <a:lstStyle/>
            <a:p>
              <a:pPr marR="0" lvl="0" indent="0" algn="ctr" defTabSz="932815" fontAlgn="auto">
                <a:lnSpc>
                  <a:spcPct val="100000"/>
                </a:lnSpc>
                <a:spcBef>
                  <a:spcPct val="20000"/>
                </a:spcBef>
                <a:spcAft>
                  <a:spcPts val="1200"/>
                </a:spcAft>
                <a:buClrTx/>
                <a:buSzPct val="90000"/>
                <a:buFontTx/>
                <a:buNone/>
                <a:defRPr/>
              </a:pPr>
              <a:r>
                <a:rPr lang="en-US" sz="2800" b="1">
                  <a:solidFill>
                    <a:srgbClr val="FFFFFF"/>
                  </a:solidFill>
                  <a:latin typeface="Segoe UI" panose="020B0502040204020203" pitchFamily="34" charset="0"/>
                  <a:cs typeface="Segoe UI" panose="020B0502040204020203" pitchFamily="34" charset="0"/>
                </a:rPr>
                <a:t>HYGIENE</a:t>
              </a:r>
              <a:endParaRPr lang="en-US" sz="2800" b="1">
                <a:solidFill>
                  <a:srgbClr val="FFFFFF"/>
                </a:solidFill>
                <a:latin typeface="Segoe UI" panose="020B0502040204020203" pitchFamily="34" charset="0"/>
                <a:cs typeface="Segoe UI" panose="020B0502040204020203" pitchFamily="34" charset="0"/>
              </a:endParaRPr>
            </a:p>
          </p:txBody>
        </p:sp>
        <p:sp>
          <p:nvSpPr>
            <p:cNvPr id="16" name="Freeform 13" title="Icon of a cloud"/>
            <p:cNvSpPr>
              <a:spLocks noChangeAspect="1"/>
            </p:cNvSpPr>
            <p:nvPr/>
          </p:nvSpPr>
          <p:spPr bwMode="auto">
            <a:xfrm>
              <a:off x="5467153" y="2731662"/>
              <a:ext cx="1257693" cy="6899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57150" cap="flat">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gradFill>
              </a:endParaRPr>
            </a:p>
          </p:txBody>
        </p:sp>
        <p:grpSp>
          <p:nvGrpSpPr>
            <p:cNvPr id="17" name="Group 16"/>
            <p:cNvGrpSpPr/>
            <p:nvPr/>
          </p:nvGrpSpPr>
          <p:grpSpPr>
            <a:xfrm>
              <a:off x="8032382" y="2148297"/>
              <a:ext cx="1856652" cy="1856652"/>
              <a:chOff x="8032382" y="2148297"/>
              <a:chExt cx="1856652" cy="1856652"/>
            </a:xfrm>
            <a:solidFill>
              <a:schemeClr val="accent1">
                <a:lumMod val="75000"/>
              </a:schemeClr>
            </a:solidFill>
          </p:grpSpPr>
          <p:sp>
            <p:nvSpPr>
              <p:cNvPr id="18" name="Oval 17"/>
              <p:cNvSpPr/>
              <p:nvPr/>
            </p:nvSpPr>
            <p:spPr bwMode="auto">
              <a:xfrm>
                <a:off x="8032382" y="2148297"/>
                <a:ext cx="1856652" cy="185665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9" name="Freeform 5"/>
              <p:cNvSpPr>
                <a:spLocks noEditPoints="1"/>
              </p:cNvSpPr>
              <p:nvPr/>
            </p:nvSpPr>
            <p:spPr bwMode="auto">
              <a:xfrm>
                <a:off x="8523073" y="2639884"/>
                <a:ext cx="875270" cy="87347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grpFill/>
              <a:ln w="3175">
                <a:solidFill>
                  <a:schemeClr val="accent1"/>
                </a:solidFill>
              </a:ln>
            </p:spPr>
            <p:txBody>
              <a:bodyPr vert="horz" wrap="square" lIns="91440" tIns="45720" rIns="91440" bIns="45720" numCol="1" anchor="t" anchorCtr="0" compatLnSpc="1"/>
              <a:lstStyle/>
              <a:p>
                <a:endParaRPr lang="en-US"/>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txBox="1"/>
          <p:nvPr/>
        </p:nvSpPr>
        <p:spPr>
          <a:xfrm>
            <a:off x="0" y="4046999"/>
            <a:ext cx="10276114" cy="216511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13" name="Text Placeholder 2"/>
          <p:cNvSpPr txBox="1"/>
          <p:nvPr/>
        </p:nvSpPr>
        <p:spPr>
          <a:xfrm>
            <a:off x="-2" y="1559345"/>
            <a:ext cx="10276115" cy="1857731"/>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noAutofit/>
          </a:bodyPr>
          <a:lstStyle>
            <a:defPPr>
              <a:defRPr lang="en-US"/>
            </a:defPPr>
            <a:lvl1pPr defTabSz="932180" fontAlgn="base">
              <a:spcBef>
                <a:spcPct val="0"/>
              </a:spcBef>
              <a:spcAft>
                <a:spcPct val="0"/>
              </a:spcAft>
              <a:defRPr sz="240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a:cs typeface="Segoe UI" panose="020B0502040204020203" pitchFamily="34" charset="0"/>
            </a:endParaRPr>
          </a:p>
        </p:txBody>
      </p:sp>
      <p:sp>
        <p:nvSpPr>
          <p:cNvPr id="5" name="Text Placeholder 4"/>
          <p:cNvSpPr>
            <a:spLocks noGrp="1"/>
          </p:cNvSpPr>
          <p:nvPr>
            <p:ph type="body" sz="quarter" idx="10"/>
          </p:nvPr>
        </p:nvSpPr>
        <p:spPr>
          <a:xfrm>
            <a:off x="1508601" y="1857656"/>
            <a:ext cx="6866142" cy="1046440"/>
          </a:xfrm>
        </p:spPr>
        <p:txBody>
          <a:bodyPr/>
          <a:lstStyle/>
          <a:p>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Hygiene is critically important, but very difficult</a:t>
            </a:r>
            <a:endPar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a:p>
            <a:pPr marL="0" lvl="1">
              <a:spcAft>
                <a:spcPts val="600"/>
              </a:spcAft>
            </a:pPr>
            <a:r>
              <a:rPr lang="en-US"/>
              <a:t>Executive support needed to spend time/money to reduce “Black Swan Nest” of risk</a:t>
            </a:r>
            <a:endParaRPr lang="en-US"/>
          </a:p>
        </p:txBody>
      </p:sp>
      <p:sp>
        <p:nvSpPr>
          <p:cNvPr id="2" name="Title 1"/>
          <p:cNvSpPr>
            <a:spLocks noGrp="1"/>
          </p:cNvSpPr>
          <p:nvPr>
            <p:ph type="title"/>
          </p:nvPr>
        </p:nvSpPr>
        <p:spPr/>
        <p:txBody>
          <a:bodyPr/>
          <a:lstStyle/>
          <a:p>
            <a:r>
              <a:rPr lang="en-US"/>
              <a:t>Hygiene</a:t>
            </a:r>
            <a:endParaRPr lang="en-US"/>
          </a:p>
        </p:txBody>
      </p:sp>
      <p:sp>
        <p:nvSpPr>
          <p:cNvPr id="6" name="Rectangle 5"/>
          <p:cNvSpPr/>
          <p:nvPr/>
        </p:nvSpPr>
        <p:spPr>
          <a:xfrm>
            <a:off x="6689288" y="5707798"/>
            <a:ext cx="3167708" cy="408911"/>
          </a:xfrm>
          <a:prstGeom prst="rect">
            <a:avLst/>
          </a:prstGeom>
          <a:noFill/>
        </p:spPr>
        <p:txBody>
          <a:bodyPr wrap="square" lIns="91440" tIns="182880" rIns="91440" bIns="18288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hlinkClick r:id="rId1"/>
              </a:rPr>
              <a:t>https://aka.ms/CyberHygiene</a:t>
            </a: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 </a:t>
            </a:r>
            <a:endPar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4" name="Group 3"/>
          <p:cNvGrpSpPr/>
          <p:nvPr/>
        </p:nvGrpSpPr>
        <p:grpSpPr>
          <a:xfrm>
            <a:off x="370964" y="4491312"/>
            <a:ext cx="946134" cy="946134"/>
            <a:chOff x="588263" y="3629619"/>
            <a:chExt cx="723900" cy="723900"/>
          </a:xfrm>
        </p:grpSpPr>
        <p:sp>
          <p:nvSpPr>
            <p:cNvPr id="9" name="Oval 8"/>
            <p:cNvSpPr/>
            <p:nvPr/>
          </p:nvSpPr>
          <p:spPr bwMode="auto">
            <a:xfrm>
              <a:off x="588263" y="3629619"/>
              <a:ext cx="723900" cy="7239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1" name="POI_ECAF" title="Icon of a map location marker"/>
            <p:cNvSpPr>
              <a:spLocks noChangeAspect="1" noEditPoints="1"/>
            </p:cNvSpPr>
            <p:nvPr/>
          </p:nvSpPr>
          <p:spPr bwMode="auto">
            <a:xfrm>
              <a:off x="835925" y="3808689"/>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900">
                <a:gradFill>
                  <a:gsLst>
                    <a:gs pos="0">
                      <a:srgbClr val="505050"/>
                    </a:gs>
                    <a:gs pos="100000">
                      <a:srgbClr val="505050"/>
                    </a:gs>
                  </a:gsLst>
                  <a:lin ang="5400000" scaled="1"/>
                </a:gradFill>
              </a:endParaRPr>
            </a:p>
          </p:txBody>
        </p:sp>
      </p:grpSp>
      <p:grpSp>
        <p:nvGrpSpPr>
          <p:cNvPr id="10" name="Group 9"/>
          <p:cNvGrpSpPr/>
          <p:nvPr/>
        </p:nvGrpSpPr>
        <p:grpSpPr>
          <a:xfrm>
            <a:off x="283739" y="1857656"/>
            <a:ext cx="950213" cy="950213"/>
            <a:chOff x="588263" y="1468401"/>
            <a:chExt cx="723900" cy="723900"/>
          </a:xfrm>
        </p:grpSpPr>
        <p:sp>
          <p:nvSpPr>
            <p:cNvPr id="3" name="Oval 2"/>
            <p:cNvSpPr/>
            <p:nvPr/>
          </p:nvSpPr>
          <p:spPr bwMode="auto">
            <a:xfrm>
              <a:off x="588263" y="1468401"/>
              <a:ext cx="723900" cy="7239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2" name="Freeform 5"/>
            <p:cNvSpPr>
              <a:spLocks noEditPoints="1"/>
            </p:cNvSpPr>
            <p:nvPr/>
          </p:nvSpPr>
          <p:spPr bwMode="auto">
            <a:xfrm>
              <a:off x="775096" y="1655593"/>
              <a:ext cx="350234" cy="349517"/>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solidFill>
              <a:schemeClr val="bg1"/>
            </a:solidFill>
            <a:ln w="3175">
              <a:solidFill>
                <a:schemeClr val="bg1"/>
              </a:solidFill>
            </a:ln>
          </p:spPr>
          <p:txBody>
            <a:bodyPr vert="horz" wrap="square" lIns="91440" tIns="45720" rIns="91440" bIns="45720" numCol="1" anchor="t" anchorCtr="0" compatLnSpc="1"/>
            <a:lstStyle/>
            <a:p>
              <a:endParaRPr lang="en-US"/>
            </a:p>
          </p:txBody>
        </p:sp>
      </p:grpSp>
      <p:sp>
        <p:nvSpPr>
          <p:cNvPr id="15" name="Rectangle 14"/>
          <p:cNvSpPr/>
          <p:nvPr/>
        </p:nvSpPr>
        <p:spPr>
          <a:xfrm>
            <a:off x="1399628" y="4241104"/>
            <a:ext cx="6096000" cy="1446550"/>
          </a:xfrm>
          <a:prstGeom prst="rect">
            <a:avLst/>
          </a:prstGeom>
        </p:spPr>
        <p:txBody>
          <a:bodyPr wrap="square">
            <a:spAutoFit/>
          </a:bodyPr>
          <a:lstStyle/>
          <a:p>
            <a:pPr lvl="0" defTabSz="932815">
              <a:spcBef>
                <a:spcPct val="20000"/>
              </a:spcBef>
              <a:buSzPct val="90000"/>
            </a:pPr>
            <a:r>
              <a:rPr lang="en-US" sz="240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Start with established guidance</a:t>
            </a:r>
            <a:endParaRPr lang="en-US" sz="240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marL="0" lvl="1" defTabSz="932815">
              <a:spcBef>
                <a:spcPct val="20000"/>
              </a:spcBef>
              <a:spcAft>
                <a:spcPts val="600"/>
              </a:spcAft>
              <a:buSzPct val="90000"/>
            </a:pPr>
            <a:r>
              <a:rPr lang="en-US" sz="2000">
                <a:gradFill>
                  <a:gsLst>
                    <a:gs pos="1250">
                      <a:srgbClr val="1A1A1A"/>
                    </a:gs>
                    <a:gs pos="100000">
                      <a:srgbClr val="1A1A1A"/>
                    </a:gs>
                  </a:gsLst>
                  <a:lin ang="5400000" scaled="0"/>
                </a:gradFill>
              </a:rPr>
              <a:t>NIST, Center For Internet Security (CIS), </a:t>
            </a:r>
            <a:br>
              <a:rPr lang="en-US" sz="2000">
                <a:gradFill>
                  <a:gsLst>
                    <a:gs pos="1250">
                      <a:srgbClr val="1A1A1A"/>
                    </a:gs>
                    <a:gs pos="100000">
                      <a:srgbClr val="1A1A1A"/>
                    </a:gs>
                  </a:gsLst>
                  <a:lin ang="5400000" scaled="0"/>
                </a:gradFill>
              </a:rPr>
            </a:br>
            <a:r>
              <a:rPr lang="en-US" sz="2000">
                <a:gradFill>
                  <a:gsLst>
                    <a:gs pos="1250">
                      <a:srgbClr val="1A1A1A"/>
                    </a:gs>
                    <a:gs pos="100000">
                      <a:srgbClr val="1A1A1A"/>
                    </a:gs>
                  </a:gsLst>
                  <a:lin ang="5400000" scaled="0"/>
                </a:gradFill>
              </a:rPr>
              <a:t>Microsoft, and DHS have built a clear </a:t>
            </a:r>
            <a:br>
              <a:rPr lang="en-US" sz="2000">
                <a:gradFill>
                  <a:gsLst>
                    <a:gs pos="1250">
                      <a:srgbClr val="1A1A1A"/>
                    </a:gs>
                    <a:gs pos="100000">
                      <a:srgbClr val="1A1A1A"/>
                    </a:gs>
                  </a:gsLst>
                  <a:lin ang="5400000" scaled="0"/>
                </a:gradFill>
              </a:rPr>
            </a:br>
            <a:r>
              <a:rPr lang="en-US" sz="2000">
                <a:gradFill>
                  <a:gsLst>
                    <a:gs pos="1250">
                      <a:srgbClr val="1A1A1A"/>
                    </a:gs>
                    <a:gs pos="100000">
                      <a:srgbClr val="1A1A1A"/>
                    </a:gs>
                  </a:gsLst>
                  <a:lin ang="5400000" scaled="0"/>
                </a:gradFill>
              </a:rPr>
              <a:t>prioritized roadmap to start with</a:t>
            </a:r>
            <a:endParaRPr lang="en-US" sz="2000">
              <a:gradFill>
                <a:gsLst>
                  <a:gs pos="1250">
                    <a:srgbClr val="1A1A1A"/>
                  </a:gs>
                  <a:gs pos="100000">
                    <a:srgbClr val="1A1A1A"/>
                  </a:gs>
                </a:gsLst>
                <a:lin ang="5400000" scaled="0"/>
              </a:gradFill>
            </a:endParaRPr>
          </a:p>
        </p:txBody>
      </p:sp>
      <p:pic>
        <p:nvPicPr>
          <p:cNvPr id="16" name="Slide Zoom 15">
            <a:hlinkClick r:id="rId2" action="ppaction://hlinksldjump"/>
          </p:cNvPr>
          <p:cNvPicPr>
            <a:picLocks noGrp="1" noRot="1" noChangeAspect="1" noMove="1" noResize="1" noEditPoints="1" noAdjustHandles="1" noChangeArrowheads="1" noChangeShapeType="1"/>
          </p:cNvPicPr>
          <p:nvPr/>
        </p:nvPicPr>
        <p:blipFill>
          <a:blip r:embed="rId3"/>
          <a:stretch>
            <a:fillRect/>
          </a:stretch>
        </p:blipFill>
        <p:spPr>
          <a:xfrm>
            <a:off x="6944794" y="4173745"/>
            <a:ext cx="2656696" cy="1494392"/>
          </a:xfrm>
          <a:prstGeom prst="rect">
            <a:avLst/>
          </a:prstGeom>
          <a:ln w="3175">
            <a:solidFill>
              <a:prstClr val="lightGray"/>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750" fill="hold"/>
                                        <p:tgtEl>
                                          <p:spTgt spid="14"/>
                                        </p:tgtEl>
                                        <p:attrNameLst>
                                          <p:attrName>ppt_x</p:attrName>
                                        </p:attrNameLst>
                                      </p:cBhvr>
                                      <p:tavLst>
                                        <p:tav tm="0">
                                          <p:val>
                                            <p:strVal val="0-#ppt_w/2"/>
                                          </p:val>
                                        </p:tav>
                                        <p:tav tm="100000">
                                          <p:val>
                                            <p:strVal val="#ppt_x"/>
                                          </p:val>
                                        </p:tav>
                                      </p:tavLst>
                                    </p:anim>
                                    <p:anim calcmode="lin" valueType="num">
                                      <p:cBhvr additive="base">
                                        <p:cTn id="26" dur="75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750" fill="hold"/>
                                        <p:tgtEl>
                                          <p:spTgt spid="4"/>
                                        </p:tgtEl>
                                        <p:attrNameLst>
                                          <p:attrName>ppt_x</p:attrName>
                                        </p:attrNameLst>
                                      </p:cBhvr>
                                      <p:tavLst>
                                        <p:tav tm="0">
                                          <p:val>
                                            <p:strVal val="0-#ppt_w/2"/>
                                          </p:val>
                                        </p:tav>
                                        <p:tav tm="100000">
                                          <p:val>
                                            <p:strVal val="#ppt_x"/>
                                          </p:val>
                                        </p:tav>
                                      </p:tavLst>
                                    </p:anim>
                                    <p:anim calcmode="lin" valueType="num">
                                      <p:cBhvr additive="base">
                                        <p:cTn id="30" dur="750" fill="hold"/>
                                        <p:tgtEl>
                                          <p:spTgt spid="4"/>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Effect transition="in" filter="fade">
                                      <p:cBhvr>
                                        <p:cTn id="34" dur="500"/>
                                        <p:tgtEl>
                                          <p:spTgt spid="15">
                                            <p:txEl>
                                              <p:pRg st="0" end="0"/>
                                            </p:txEl>
                                          </p:spTgt>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15">
                                            <p:txEl>
                                              <p:pRg st="1" end="1"/>
                                            </p:txEl>
                                          </p:spTgt>
                                        </p:tgtEl>
                                        <p:attrNameLst>
                                          <p:attrName>style.visibility</p:attrName>
                                        </p:attrNameLst>
                                      </p:cBhvr>
                                      <p:to>
                                        <p:strVal val="visible"/>
                                      </p:to>
                                    </p:set>
                                    <p:animEffect transition="in" filter="fade">
                                      <p:cBhvr>
                                        <p:cTn id="38" dur="500"/>
                                        <p:tgtEl>
                                          <p:spTgt spid="1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of Key Recommendations</a:t>
            </a:r>
            <a:endParaRPr lang="en-US"/>
          </a:p>
        </p:txBody>
      </p:sp>
      <p:sp>
        <p:nvSpPr>
          <p:cNvPr id="17" name="Title 2"/>
          <p:cNvSpPr txBox="1"/>
          <p:nvPr/>
        </p:nvSpPr>
        <p:spPr>
          <a:xfrm>
            <a:off x="269240" y="258688"/>
            <a:ext cx="11655840" cy="899665"/>
          </a:xfrm>
          <a:prstGeom prst="rect">
            <a:avLst/>
          </a:prstGeom>
        </p:spPr>
        <p:txBody>
          <a:bodyPr vert="horz" wrap="square" lIns="146304" tIns="91440" rIns="146304" bIns="91440" rtlCol="0" anchor="t">
            <a:noAutofit/>
          </a:bodyPr>
          <a:lstStyle>
            <a:lvl1pPr algn="l" defTabSz="914400" rtl="0" eaLnBrk="1" latinLnBrk="0" hangingPunct="1">
              <a:lnSpc>
                <a:spcPct val="90000"/>
              </a:lnSpc>
              <a:spcBef>
                <a:spcPct val="0"/>
              </a:spcBef>
              <a:buNone/>
              <a:defRPr lang="en-US" sz="3530"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en-US" sz="353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panose="020B0502040204020203"/>
              <a:ea typeface="+mn-ea"/>
              <a:cs typeface="Segoe UI" panose="020B0502040204020203" pitchFamily="34" charset="0"/>
            </a:endParaRPr>
          </a:p>
        </p:txBody>
      </p:sp>
      <p:sp>
        <p:nvSpPr>
          <p:cNvPr id="19" name="Rectangle 18"/>
          <p:cNvSpPr/>
          <p:nvPr/>
        </p:nvSpPr>
        <p:spPr bwMode="auto">
          <a:xfrm>
            <a:off x="3520399" y="1596504"/>
            <a:ext cx="8262159" cy="2893067"/>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noAutofit/>
          </a:bodyPr>
          <a:lstStyle/>
          <a:p>
            <a:pPr defTabSz="895985" fontAlgn="base">
              <a:spcAft>
                <a:spcPts val="800"/>
              </a:spcAft>
              <a:buClr>
                <a:srgbClr val="5C2D91"/>
              </a:buClr>
            </a:pP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Create </a:t>
            </a: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destruction-resistant backups </a:t>
            </a: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of your critical systems and data</a:t>
            </a:r>
            <a:endParaRPr lang="en-US" sz="1600"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pP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Immediately deploy </a:t>
            </a: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critical security updates </a:t>
            </a: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for OS, browser, &amp; email</a:t>
            </a:r>
            <a:endParaRPr lang="en-US" sz="1600"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pP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Isolate (or retire) computers </a:t>
            </a: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that cannot be updated and patched</a:t>
            </a:r>
            <a:endParaRPr lang="en-US" sz="1600"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pP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Implement </a:t>
            </a: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advanced e-mail and browser protections </a:t>
            </a:r>
            <a:endParaRPr lang="en-US" sz="1600" b="1"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pP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Enable host anti-malware and network defenses get near-</a:t>
            </a: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real time blocking responses from cloud </a:t>
            </a: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(if available in your solution)</a:t>
            </a:r>
            <a:endParaRPr lang="en-US" sz="1600"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pP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Implement </a:t>
            </a: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unique local administrator passwords </a:t>
            </a: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on all systems</a:t>
            </a:r>
            <a:endParaRPr lang="en-US" sz="1600"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pP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Separate and </a:t>
            </a: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protect privileged accounts</a:t>
            </a:r>
            <a:endParaRPr lang="en-US" sz="1600" b="1" kern="0">
              <a:gradFill>
                <a:gsLst>
                  <a:gs pos="0">
                    <a:srgbClr val="353535"/>
                  </a:gs>
                  <a:gs pos="99000">
                    <a:srgbClr val="353535"/>
                  </a:gs>
                </a:gsLst>
                <a:lin ang="5400000" scaled="0"/>
              </a:gradFill>
              <a:latin typeface="Segoe UI" panose="020B0502040204020203"/>
              <a:cs typeface="Segoe UI" panose="020B0502040204020203" pitchFamily="34" charset="0"/>
            </a:endParaRPr>
          </a:p>
        </p:txBody>
      </p:sp>
      <p:grpSp>
        <p:nvGrpSpPr>
          <p:cNvPr id="22" name="Group 21"/>
          <p:cNvGrpSpPr/>
          <p:nvPr/>
        </p:nvGrpSpPr>
        <p:grpSpPr>
          <a:xfrm>
            <a:off x="502255" y="1596504"/>
            <a:ext cx="2627113" cy="1321645"/>
            <a:chOff x="371982" y="1537921"/>
            <a:chExt cx="3118778" cy="1348145"/>
          </a:xfrm>
        </p:grpSpPr>
        <p:sp>
          <p:nvSpPr>
            <p:cNvPr id="23" name="Pentagon 4"/>
            <p:cNvSpPr/>
            <p:nvPr/>
          </p:nvSpPr>
          <p:spPr bwMode="auto">
            <a:xfrm>
              <a:off x="371982" y="1537921"/>
              <a:ext cx="3118778" cy="692836"/>
            </a:xfrm>
            <a:prstGeom prst="homePlate">
              <a:avLst>
                <a:gd name="adj" fmla="val 14823"/>
              </a:avLst>
            </a:prstGeom>
            <a:solidFill>
              <a:srgbClr val="E81123"/>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noAutofit/>
            </a:bodyPr>
            <a:lstStyle/>
            <a:p>
              <a:pPr algn="ctr" defTabSz="895985" fontAlgn="base">
                <a:spcAft>
                  <a:spcPts val="800"/>
                </a:spcAft>
                <a:buClr>
                  <a:srgbClr val="5C2D91"/>
                </a:buClr>
              </a:pPr>
              <a:r>
                <a:rPr lang="en-US" sz="1600" b="1" kern="0">
                  <a:gradFill>
                    <a:gsLst>
                      <a:gs pos="0">
                        <a:schemeClr val="bg1"/>
                      </a:gs>
                      <a:gs pos="99000">
                        <a:schemeClr val="bg1"/>
                      </a:gs>
                    </a:gsLst>
                    <a:lin ang="5400000" scaled="0"/>
                  </a:gradFill>
                  <a:latin typeface="Segoe UI" panose="020B0502040204020203"/>
                  <a:cs typeface="Segoe UI" panose="020B0502040204020203" pitchFamily="34" charset="0"/>
                </a:rPr>
                <a:t>Quick wins: 0-30 Days</a:t>
              </a:r>
              <a:endParaRPr lang="en-US" sz="1600" b="1" kern="0">
                <a:gradFill>
                  <a:gsLst>
                    <a:gs pos="0">
                      <a:schemeClr val="bg1"/>
                    </a:gs>
                    <a:gs pos="99000">
                      <a:schemeClr val="bg1"/>
                    </a:gs>
                  </a:gsLst>
                  <a:lin ang="5400000" scaled="0"/>
                </a:gradFill>
                <a:latin typeface="Segoe UI" panose="020B0502040204020203"/>
                <a:cs typeface="Segoe UI" panose="020B0502040204020203" pitchFamily="34" charset="0"/>
              </a:endParaRPr>
            </a:p>
          </p:txBody>
        </p:sp>
        <p:sp>
          <p:nvSpPr>
            <p:cNvPr id="24" name="Rectangle 23"/>
            <p:cNvSpPr/>
            <p:nvPr/>
          </p:nvSpPr>
          <p:spPr>
            <a:xfrm>
              <a:off x="371984" y="2267328"/>
              <a:ext cx="3118238" cy="618738"/>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defTabSz="878840">
                <a:defRPr/>
              </a:pPr>
              <a:r>
                <a:rPr lang="en-US" sz="1370" b="1" kern="0">
                  <a:gradFill>
                    <a:gsLst>
                      <a:gs pos="83000">
                        <a:srgbClr val="353535"/>
                      </a:gs>
                      <a:gs pos="100000">
                        <a:srgbClr val="353535"/>
                      </a:gs>
                    </a:gsLst>
                    <a:lin ang="5400000" scaled="1"/>
                  </a:gradFill>
                  <a:latin typeface="Segoe UI" panose="020B0502040204020203" pitchFamily="34" charset="0"/>
                  <a:cs typeface="Segoe UI" panose="020B0502040204020203" pitchFamily="34" charset="0"/>
                </a:rPr>
                <a:t>Direct attack mitigation</a:t>
              </a:r>
              <a:endParaRPr lang="en-US" sz="1370" b="1" kern="0">
                <a:gradFill>
                  <a:gsLst>
                    <a:gs pos="83000">
                      <a:srgbClr val="353535"/>
                    </a:gs>
                    <a:gs pos="100000">
                      <a:srgbClr val="353535"/>
                    </a:gs>
                  </a:gsLst>
                  <a:lin ang="5400000" scaled="1"/>
                </a:gradFill>
                <a:latin typeface="Segoe UI" panose="020B0502040204020203" pitchFamily="34" charset="0"/>
                <a:cs typeface="Segoe UI" panose="020B0502040204020203" pitchFamily="34" charset="0"/>
              </a:endParaRPr>
            </a:p>
            <a:p>
              <a:pPr defTabSz="878840">
                <a:defRPr/>
              </a:pPr>
              <a:r>
                <a:rPr lang="en-US" sz="1370" b="1" kern="0">
                  <a:gradFill>
                    <a:gsLst>
                      <a:gs pos="83000">
                        <a:srgbClr val="353535"/>
                      </a:gs>
                      <a:gs pos="100000">
                        <a:srgbClr val="353535"/>
                      </a:gs>
                    </a:gsLst>
                    <a:lin ang="5400000" scaled="1"/>
                  </a:gradFill>
                  <a:latin typeface="Segoe UI" panose="020B0502040204020203" pitchFamily="34" charset="0"/>
                  <a:cs typeface="Segoe UI" panose="020B0502040204020203" pitchFamily="34" charset="0"/>
                </a:rPr>
                <a:t>Rapid enablement</a:t>
              </a:r>
              <a:endParaRPr lang="en-US" sz="1370" b="1" kern="0">
                <a:gradFill>
                  <a:gsLst>
                    <a:gs pos="83000">
                      <a:srgbClr val="353535"/>
                    </a:gs>
                    <a:gs pos="100000">
                      <a:srgbClr val="353535"/>
                    </a:gs>
                  </a:gsLst>
                  <a:lin ang="5400000" scaled="1"/>
                </a:gradFill>
                <a:latin typeface="Segoe UI" panose="020B0502040204020203" pitchFamily="34" charset="0"/>
                <a:cs typeface="Segoe UI" panose="020B0502040204020203" pitchFamily="34" charset="0"/>
              </a:endParaRPr>
            </a:p>
          </p:txBody>
        </p:sp>
      </p:grpSp>
      <p:grpSp>
        <p:nvGrpSpPr>
          <p:cNvPr id="25" name="Group 24"/>
          <p:cNvGrpSpPr/>
          <p:nvPr/>
        </p:nvGrpSpPr>
        <p:grpSpPr>
          <a:xfrm>
            <a:off x="502255" y="4586418"/>
            <a:ext cx="2708735" cy="1165897"/>
            <a:chOff x="377100" y="3124288"/>
            <a:chExt cx="3279248" cy="1796100"/>
          </a:xfrm>
        </p:grpSpPr>
        <p:sp>
          <p:nvSpPr>
            <p:cNvPr id="26" name="Pentagon 4"/>
            <p:cNvSpPr/>
            <p:nvPr/>
          </p:nvSpPr>
          <p:spPr bwMode="auto">
            <a:xfrm>
              <a:off x="379339" y="3124288"/>
              <a:ext cx="3179885" cy="709568"/>
            </a:xfrm>
            <a:prstGeom prst="homePlate">
              <a:avLst>
                <a:gd name="adj" fmla="val 15141"/>
              </a:avLst>
            </a:prstGeom>
            <a:solidFill>
              <a:srgbClr val="FF8C00"/>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noAutofit/>
            </a:bodyPr>
            <a:lstStyle/>
            <a:p>
              <a:pPr algn="ctr" defTabSz="895985" fontAlgn="base">
                <a:spcAft>
                  <a:spcPts val="800"/>
                </a:spcAft>
                <a:buClr>
                  <a:srgbClr val="5C2D91"/>
                </a:buClr>
              </a:pPr>
              <a:r>
                <a:rPr lang="en-US" sz="1600" b="1" kern="0">
                  <a:gradFill>
                    <a:gsLst>
                      <a:gs pos="0">
                        <a:schemeClr val="tx1"/>
                      </a:gs>
                      <a:gs pos="99000">
                        <a:schemeClr val="tx1"/>
                      </a:gs>
                    </a:gsLst>
                    <a:lin ang="5400000" scaled="0"/>
                  </a:gradFill>
                  <a:latin typeface="Segoe UI" panose="020B0502040204020203"/>
                  <a:cs typeface="Segoe UI" panose="020B0502040204020203" pitchFamily="34" charset="0"/>
                </a:rPr>
                <a:t>Less than 90 Days</a:t>
              </a:r>
              <a:endParaRPr lang="en-US" sz="1600" b="1" kern="0">
                <a:gradFill>
                  <a:gsLst>
                    <a:gs pos="0">
                      <a:schemeClr val="tx1"/>
                    </a:gs>
                    <a:gs pos="99000">
                      <a:schemeClr val="tx1"/>
                    </a:gs>
                  </a:gsLst>
                  <a:lin ang="5400000" scaled="0"/>
                </a:gradFill>
                <a:latin typeface="Segoe UI" panose="020B0502040204020203"/>
                <a:cs typeface="Segoe UI" panose="020B0502040204020203" pitchFamily="34" charset="0"/>
              </a:endParaRPr>
            </a:p>
          </p:txBody>
        </p:sp>
        <p:sp>
          <p:nvSpPr>
            <p:cNvPr id="27" name="Rectangle 26"/>
            <p:cNvSpPr/>
            <p:nvPr/>
          </p:nvSpPr>
          <p:spPr>
            <a:xfrm>
              <a:off x="377100" y="3985939"/>
              <a:ext cx="3279248" cy="934449"/>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marL="0" marR="0" lvl="0" indent="0" algn="l" defTabSz="878840" rtl="0" eaLnBrk="1" fontAlgn="auto" latinLnBrk="0" hangingPunct="1">
                <a:lnSpc>
                  <a:spcPct val="100000"/>
                </a:lnSpc>
                <a:spcBef>
                  <a:spcPts val="0"/>
                </a:spcBef>
                <a:spcAft>
                  <a:spcPts val="0"/>
                </a:spcAft>
                <a:buClrTx/>
                <a:buSzTx/>
                <a:buFontTx/>
                <a:buNone/>
                <a:defRPr/>
              </a:pPr>
              <a:r>
                <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 attack mitigation</a:t>
              </a:r>
              <a:endPar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878840" rtl="0" eaLnBrk="1" fontAlgn="auto" latinLnBrk="0" hangingPunct="1">
                <a:lnSpc>
                  <a:spcPct val="100000"/>
                </a:lnSpc>
                <a:spcBef>
                  <a:spcPts val="0"/>
                </a:spcBef>
                <a:spcAft>
                  <a:spcPts val="0"/>
                </a:spcAft>
                <a:buClrTx/>
                <a:buSzTx/>
                <a:buFontTx/>
                <a:buNone/>
                <a:defRPr/>
              </a:pPr>
              <a:r>
                <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Longer enablement</a:t>
              </a:r>
              <a:endPar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31" name="TextBox 30"/>
          <p:cNvSpPr txBox="1"/>
          <p:nvPr/>
        </p:nvSpPr>
        <p:spPr>
          <a:xfrm>
            <a:off x="404635" y="968928"/>
            <a:ext cx="83753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defRPr/>
            </a:pPr>
            <a:r>
              <a:rPr kumimoji="0" lang="en-US" sz="2400" b="0" i="0" u="none" strike="noStrike" kern="1200" cap="none" spc="0" normalizeH="0" baseline="0" noProof="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Measures that directly impact the known attack playbook</a:t>
            </a:r>
            <a:endParaRPr kumimoji="0" lang="en-US" sz="2400" b="0" i="0" u="none" strike="noStrike" kern="1200" cap="none" spc="0" normalizeH="0" baseline="0" noProof="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Oval 34"/>
          <p:cNvSpPr/>
          <p:nvPr/>
        </p:nvSpPr>
        <p:spPr bwMode="auto">
          <a:xfrm>
            <a:off x="3701683" y="1715455"/>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7" name="Oval 36"/>
          <p:cNvSpPr/>
          <p:nvPr/>
        </p:nvSpPr>
        <p:spPr bwMode="auto">
          <a:xfrm>
            <a:off x="3697315" y="2075571"/>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1" name="Oval 40"/>
          <p:cNvSpPr/>
          <p:nvPr/>
        </p:nvSpPr>
        <p:spPr bwMode="auto">
          <a:xfrm>
            <a:off x="3692947" y="2422240"/>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2" name="Oval 41"/>
          <p:cNvSpPr/>
          <p:nvPr/>
        </p:nvSpPr>
        <p:spPr bwMode="auto">
          <a:xfrm>
            <a:off x="3692947" y="2768909"/>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4</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3" name="Oval 42"/>
          <p:cNvSpPr/>
          <p:nvPr/>
        </p:nvSpPr>
        <p:spPr bwMode="auto">
          <a:xfrm>
            <a:off x="3692947" y="3115576"/>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Oval 43"/>
          <p:cNvSpPr/>
          <p:nvPr/>
        </p:nvSpPr>
        <p:spPr bwMode="auto">
          <a:xfrm>
            <a:off x="3692947" y="3687417"/>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6</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5" name="Oval 44"/>
          <p:cNvSpPr/>
          <p:nvPr/>
        </p:nvSpPr>
        <p:spPr bwMode="auto">
          <a:xfrm>
            <a:off x="3692947" y="4045186"/>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7</a:t>
            </a:r>
            <a:endPar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1" name="Rectangle 50"/>
          <p:cNvSpPr/>
          <p:nvPr/>
        </p:nvSpPr>
        <p:spPr>
          <a:xfrm>
            <a:off x="8839199" y="530777"/>
            <a:ext cx="2943359" cy="554000"/>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noAutofit/>
          </a:bodyPr>
          <a:lstStyle/>
          <a:p>
            <a:pPr algn="ctr">
              <a:defRPr/>
            </a:pPr>
            <a:r>
              <a:rPr lang="en-US" sz="1400" b="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hlinkClick r:id="rId1"/>
              </a:rPr>
              <a:t>https://aka.ms/CyberHygiene</a:t>
            </a:r>
            <a:r>
              <a:rPr lang="en-US" sz="1400" b="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t>
            </a:r>
            <a:endParaRPr lang="en-US" sz="1400" b="1"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5" name="Group 4"/>
          <p:cNvGrpSpPr/>
          <p:nvPr/>
        </p:nvGrpSpPr>
        <p:grpSpPr>
          <a:xfrm>
            <a:off x="3520399" y="4586418"/>
            <a:ext cx="8262159" cy="1889472"/>
            <a:chOff x="3660099" y="4711353"/>
            <a:chExt cx="8262159" cy="1889472"/>
          </a:xfrm>
        </p:grpSpPr>
        <p:sp>
          <p:nvSpPr>
            <p:cNvPr id="21" name="Rectangle 20"/>
            <p:cNvSpPr/>
            <p:nvPr/>
          </p:nvSpPr>
          <p:spPr bwMode="auto">
            <a:xfrm>
              <a:off x="3660099" y="4711353"/>
              <a:ext cx="8262159" cy="188947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noAutofit/>
            </a:bodyPr>
            <a:lstStyle/>
            <a:p>
              <a:pPr defTabSz="895985" fontAlgn="base">
                <a:spcAft>
                  <a:spcPts val="800"/>
                </a:spcAft>
                <a:buClr>
                  <a:srgbClr val="5C2D91"/>
                </a:buClr>
                <a:defRPr/>
              </a:pP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Validate</a:t>
              </a: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 your backups using standard restore procedures and tools</a:t>
              </a:r>
              <a:endParaRPr lang="en-US" sz="1600"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defRPr/>
              </a:pP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Discover and reduce </a:t>
              </a: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broad permissions on file repositories</a:t>
              </a:r>
              <a:endParaRPr lang="en-US" sz="1600"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defRPr/>
              </a:pP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Rapidly deploy </a:t>
              </a: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all critical security updates</a:t>
              </a:r>
              <a:endParaRPr lang="en-US" sz="1600" b="1"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defRPr/>
              </a:pP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Disable unneeded </a:t>
              </a: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legacy protocols</a:t>
              </a:r>
              <a:endParaRPr lang="en-US" sz="1600" kern="0">
                <a:gradFill>
                  <a:gsLst>
                    <a:gs pos="0">
                      <a:srgbClr val="353535"/>
                    </a:gs>
                    <a:gs pos="99000">
                      <a:srgbClr val="353535"/>
                    </a:gs>
                  </a:gsLst>
                  <a:lin ang="5400000" scaled="0"/>
                </a:gradFill>
                <a:latin typeface="Segoe UI" panose="020B0502040204020203"/>
                <a:cs typeface="Segoe UI" panose="020B0502040204020203" pitchFamily="34" charset="0"/>
              </a:endParaRPr>
            </a:p>
            <a:p>
              <a:pPr defTabSz="895985" fontAlgn="base">
                <a:spcAft>
                  <a:spcPts val="800"/>
                </a:spcAft>
                <a:buClr>
                  <a:srgbClr val="5C2D91"/>
                </a:buClr>
                <a:defRPr/>
              </a:pPr>
              <a:r>
                <a:rPr lang="en-US" sz="1600" b="1" kern="0">
                  <a:gradFill>
                    <a:gsLst>
                      <a:gs pos="0">
                        <a:srgbClr val="353535"/>
                      </a:gs>
                      <a:gs pos="99000">
                        <a:srgbClr val="353535"/>
                      </a:gs>
                    </a:gsLst>
                    <a:lin ang="5400000" scaled="0"/>
                  </a:gradFill>
                  <a:latin typeface="Segoe UI" panose="020B0502040204020203"/>
                  <a:cs typeface="Segoe UI" panose="020B0502040204020203" pitchFamily="34" charset="0"/>
                </a:rPr>
                <a:t>Stay current </a:t>
              </a:r>
              <a:r>
                <a:rPr lang="en-US" sz="1600" kern="0">
                  <a:gradFill>
                    <a:gsLst>
                      <a:gs pos="0">
                        <a:srgbClr val="353535"/>
                      </a:gs>
                      <a:gs pos="99000">
                        <a:srgbClr val="353535"/>
                      </a:gs>
                    </a:gsLst>
                    <a:lin ang="5400000" scaled="0"/>
                  </a:gradFill>
                  <a:latin typeface="Segoe UI" panose="020B0502040204020203"/>
                  <a:cs typeface="Segoe UI" panose="020B0502040204020203" pitchFamily="34" charset="0"/>
                </a:rPr>
                <a:t>– Run only current versions of operating systems and apps</a:t>
              </a:r>
              <a:endParaRPr lang="en-US" sz="1600" kern="0">
                <a:gradFill>
                  <a:gsLst>
                    <a:gs pos="0">
                      <a:srgbClr val="353535"/>
                    </a:gs>
                    <a:gs pos="99000">
                      <a:srgbClr val="353535"/>
                    </a:gs>
                  </a:gsLst>
                  <a:lin ang="5400000" scaled="0"/>
                </a:gradFill>
                <a:latin typeface="Segoe UI" panose="020B0502040204020203"/>
                <a:cs typeface="Segoe UI" panose="020B0502040204020203" pitchFamily="34" charset="0"/>
              </a:endParaRPr>
            </a:p>
          </p:txBody>
        </p:sp>
        <p:grpSp>
          <p:nvGrpSpPr>
            <p:cNvPr id="3" name="Group 2"/>
            <p:cNvGrpSpPr/>
            <p:nvPr/>
          </p:nvGrpSpPr>
          <p:grpSpPr>
            <a:xfrm>
              <a:off x="3827936" y="4805686"/>
              <a:ext cx="319704" cy="1701907"/>
              <a:chOff x="3827936" y="4805686"/>
              <a:chExt cx="319704" cy="1701907"/>
            </a:xfrm>
          </p:grpSpPr>
          <p:sp>
            <p:nvSpPr>
              <p:cNvPr id="46" name="Oval 45"/>
              <p:cNvSpPr/>
              <p:nvPr/>
            </p:nvSpPr>
            <p:spPr bwMode="auto">
              <a:xfrm>
                <a:off x="3827936" y="4805686"/>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Oval 48"/>
              <p:cNvSpPr/>
              <p:nvPr/>
            </p:nvSpPr>
            <p:spPr bwMode="auto">
              <a:xfrm>
                <a:off x="3827936" y="6187889"/>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5</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Oval 49"/>
              <p:cNvSpPr/>
              <p:nvPr/>
            </p:nvSpPr>
            <p:spPr bwMode="auto">
              <a:xfrm>
                <a:off x="3827936" y="5855786"/>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8" name="Oval 47"/>
              <p:cNvSpPr/>
              <p:nvPr/>
            </p:nvSpPr>
            <p:spPr bwMode="auto">
              <a:xfrm>
                <a:off x="3827936" y="5510235"/>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p:cNvSpPr/>
              <p:nvPr/>
            </p:nvSpPr>
            <p:spPr bwMode="auto">
              <a:xfrm>
                <a:off x="3827936" y="5137790"/>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8" name="Pentagon 4"/>
          <p:cNvSpPr/>
          <p:nvPr/>
        </p:nvSpPr>
        <p:spPr bwMode="auto">
          <a:xfrm>
            <a:off x="502255" y="6015290"/>
            <a:ext cx="2626659" cy="460600"/>
          </a:xfrm>
          <a:prstGeom prst="homePlate">
            <a:avLst>
              <a:gd name="adj" fmla="val 15141"/>
            </a:avLst>
          </a:prstGeom>
          <a:solidFill>
            <a:srgbClr val="FFF100"/>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noAutofit/>
          </a:bodyPr>
          <a:lstStyle/>
          <a:p>
            <a:pPr algn="ctr" defTabSz="895985" fontAlgn="base">
              <a:spcAft>
                <a:spcPts val="800"/>
              </a:spcAft>
              <a:buClr>
                <a:srgbClr val="5C2D91"/>
              </a:buClr>
            </a:pPr>
            <a:r>
              <a:rPr lang="en-US" sz="1600" b="1" kern="0">
                <a:gradFill>
                  <a:gsLst>
                    <a:gs pos="0">
                      <a:schemeClr val="tx2"/>
                    </a:gs>
                    <a:gs pos="99000">
                      <a:schemeClr val="tx2"/>
                    </a:gs>
                  </a:gsLst>
                  <a:lin ang="5400000" scaled="0"/>
                </a:gradFill>
                <a:latin typeface="Segoe UI" panose="020B0502040204020203"/>
                <a:cs typeface="Segoe UI" panose="020B0502040204020203" pitchFamily="34" charset="0"/>
              </a:rPr>
              <a:t>Next Quarter + Beyond</a:t>
            </a:r>
            <a:endParaRPr lang="en-US" sz="1600" b="1" kern="0">
              <a:gradFill>
                <a:gsLst>
                  <a:gs pos="0">
                    <a:schemeClr val="tx2"/>
                  </a:gs>
                  <a:gs pos="99000">
                    <a:schemeClr val="tx2"/>
                  </a:gs>
                </a:gsLst>
                <a:lin ang="5400000" scaled="0"/>
              </a:gradFill>
              <a:latin typeface="Segoe UI" panose="020B0502040204020203"/>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10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5" grpId="0" animBg="1"/>
      <p:bldP spid="37" grpId="0" animBg="1"/>
      <p:bldP spid="41" grpId="0" animBg="1"/>
      <p:bldP spid="42" grpId="0" animBg="1"/>
      <p:bldP spid="43" grpId="0" animBg="1"/>
      <p:bldP spid="44" grpId="0" animBg="1"/>
      <p:bldP spid="45"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585216" y="3035810"/>
            <a:ext cx="9144000" cy="498598"/>
          </a:xfrm>
        </p:spPr>
        <p:txBody>
          <a:bodyPr/>
          <a:lstStyle/>
          <a:p>
            <a:r>
              <a:rPr lang="en-US">
                <a:gradFill>
                  <a:gsLst>
                    <a:gs pos="62564">
                      <a:schemeClr val="bg1"/>
                    </a:gs>
                    <a:gs pos="92000">
                      <a:schemeClr val="bg1"/>
                    </a:gs>
                  </a:gsLst>
                  <a:lin ang="5400000" scaled="0"/>
                </a:gradFill>
              </a:rPr>
              <a:t>Resiliency call to action</a:t>
            </a:r>
            <a:endParaRPr lang="en-US">
              <a:gradFill>
                <a:gsLst>
                  <a:gs pos="62564">
                    <a:schemeClr val="bg1"/>
                  </a:gs>
                  <a:gs pos="92000">
                    <a:schemeClr val="bg1"/>
                  </a:gs>
                </a:gsLst>
                <a:lin ang="5400000" scaled="0"/>
              </a:gradFill>
            </a:endParaRPr>
          </a:p>
        </p:txBody>
      </p:sp>
      <p:sp>
        <p:nvSpPr>
          <p:cNvPr id="7" name="megaphone" title="Icon of a megaphone"/>
          <p:cNvSpPr>
            <a:spLocks noChangeAspect="1" noEditPoints="1"/>
          </p:cNvSpPr>
          <p:nvPr/>
        </p:nvSpPr>
        <p:spPr bwMode="auto">
          <a:xfrm>
            <a:off x="7852631" y="2556192"/>
            <a:ext cx="2607320" cy="1602854"/>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27000" cap="sq">
            <a:solidFill>
              <a:schemeClr val="bg1">
                <a:alpha val="1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gradFill>
              <a:latin typeface="Segoe UI" panose="020B050204020402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01168" y="1685861"/>
            <a:ext cx="10079353" cy="4592026"/>
          </a:xfrm>
        </p:spPr>
        <p:txBody>
          <a:bodyPr/>
          <a:lstStyle/>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Hit Refresh on security mindset, adopt “assume compromise”</a:t>
            </a:r>
            <a:endPar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a:p>
            <a:pPr marL="171450" lvl="1" indent="-171450"/>
            <a:r>
              <a:rPr lang="en-US"/>
              <a:t>Incidents happen, but you </a:t>
            </a:r>
            <a:r>
              <a:rPr lang="en-US" b="1" i="1"/>
              <a:t>must </a:t>
            </a:r>
            <a:r>
              <a:rPr lang="en-US"/>
              <a:t>manage them well and </a:t>
            </a:r>
            <a:r>
              <a:rPr lang="en-US" u="sng"/>
              <a:t>learn</a:t>
            </a:r>
            <a:r>
              <a:rPr lang="en-US"/>
              <a:t> from them</a:t>
            </a:r>
            <a:br>
              <a:rPr lang="en-US"/>
            </a:br>
            <a:endParaRPr lang="en-US"/>
          </a:p>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Adopt Cloud Rapidly (especially for security)</a:t>
            </a:r>
            <a:endPar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a:p>
            <a:pPr marL="171450" lvl="1" indent="-171450"/>
            <a:r>
              <a:rPr lang="en-US">
                <a:gradFill>
                  <a:gsLst>
                    <a:gs pos="1250">
                      <a:srgbClr val="1A1A1A"/>
                    </a:gs>
                    <a:gs pos="100000">
                      <a:srgbClr val="1A1A1A"/>
                    </a:gs>
                  </a:gsLst>
                  <a:lin ang="5400000" scaled="0"/>
                </a:gradFill>
              </a:rPr>
              <a:t>Increase agility and community connection</a:t>
            </a:r>
            <a:endParaRPr lang="en-US">
              <a:gradFill>
                <a:gsLst>
                  <a:gs pos="1250">
                    <a:srgbClr val="1A1A1A"/>
                  </a:gs>
                  <a:gs pos="100000">
                    <a:srgbClr val="1A1A1A"/>
                  </a:gs>
                </a:gsLst>
                <a:lin ang="5400000" scaled="0"/>
              </a:gradFill>
            </a:endParaRPr>
          </a:p>
          <a:p>
            <a:pPr marL="171450" lvl="1" indent="-171450"/>
            <a:endParaRPr lang="en-US"/>
          </a:p>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Focus on hygiene efforts</a:t>
            </a:r>
            <a:endPar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a:p>
            <a:pPr marL="171450" lvl="1" indent="-171450"/>
            <a:r>
              <a:rPr lang="en-US"/>
              <a:t>Clean up lingering technical debt</a:t>
            </a:r>
            <a:endParaRPr lang="en-US"/>
          </a:p>
          <a:p>
            <a:pPr marL="171450" lvl="1" indent="-171450"/>
            <a:endParaRPr lang="en-US"/>
          </a:p>
          <a:p>
            <a:pPr marL="0" indent="0">
              <a:buNone/>
            </a:pPr>
            <a:r>
              <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Measure Security Success better</a:t>
            </a:r>
            <a:endParaRPr lang="en-US" sz="24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a:p>
            <a:pPr marL="171450" lvl="1" indent="-171450"/>
            <a:r>
              <a:rPr lang="en-US"/>
              <a:t>Cost of attack</a:t>
            </a:r>
            <a:endParaRPr lang="en-US"/>
          </a:p>
          <a:p>
            <a:pPr marL="171450" lvl="1" indent="-171450"/>
            <a:r>
              <a:rPr lang="en-US"/>
              <a:t>Mean time to remediation </a:t>
            </a:r>
            <a:endParaRPr lang="en-US"/>
          </a:p>
        </p:txBody>
      </p:sp>
      <p:sp>
        <p:nvSpPr>
          <p:cNvPr id="2" name="Title 1"/>
          <p:cNvSpPr>
            <a:spLocks noGrp="1"/>
          </p:cNvSpPr>
          <p:nvPr>
            <p:ph type="title"/>
          </p:nvPr>
        </p:nvSpPr>
        <p:spPr/>
        <p:txBody>
          <a:bodyPr/>
          <a:lstStyle/>
          <a:p>
            <a:r>
              <a:rPr lang="en-US"/>
              <a:t>Getting to cybersecurity resiliency</a:t>
            </a:r>
            <a:endParaRPr lang="en-US"/>
          </a:p>
        </p:txBody>
      </p:sp>
      <p:grpSp>
        <p:nvGrpSpPr>
          <p:cNvPr id="39" name="Group 38"/>
          <p:cNvGrpSpPr/>
          <p:nvPr/>
        </p:nvGrpSpPr>
        <p:grpSpPr>
          <a:xfrm>
            <a:off x="588263" y="1682725"/>
            <a:ext cx="708295" cy="708295"/>
            <a:chOff x="2323071" y="2113005"/>
            <a:chExt cx="1856652" cy="1856652"/>
          </a:xfrm>
        </p:grpSpPr>
        <p:sp>
          <p:nvSpPr>
            <p:cNvPr id="41" name="Oval 40"/>
            <p:cNvSpPr/>
            <p:nvPr/>
          </p:nvSpPr>
          <p:spPr bwMode="auto">
            <a:xfrm>
              <a:off x="2323071" y="2113005"/>
              <a:ext cx="1856652" cy="185665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2" name="brain_3" title="Icon of a brain"/>
            <p:cNvSpPr>
              <a:spLocks noChangeAspect="1" noEditPoints="1"/>
            </p:cNvSpPr>
            <p:nvPr/>
          </p:nvSpPr>
          <p:spPr bwMode="auto">
            <a:xfrm>
              <a:off x="2800178" y="2556149"/>
              <a:ext cx="902439" cy="97036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9050" cap="flat">
              <a:solidFill>
                <a:schemeClr val="bg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panose="020B0502040204020203"/>
                <a:ea typeface="+mn-ea"/>
                <a:cs typeface="+mn-cs"/>
              </a:endParaRPr>
            </a:p>
          </p:txBody>
        </p:sp>
      </p:grpSp>
      <p:grpSp>
        <p:nvGrpSpPr>
          <p:cNvPr id="3" name="Group 2"/>
          <p:cNvGrpSpPr/>
          <p:nvPr/>
        </p:nvGrpSpPr>
        <p:grpSpPr>
          <a:xfrm>
            <a:off x="584757" y="2813256"/>
            <a:ext cx="708295" cy="708295"/>
            <a:chOff x="588263" y="2728435"/>
            <a:chExt cx="859334" cy="859334"/>
          </a:xfrm>
        </p:grpSpPr>
        <p:sp>
          <p:nvSpPr>
            <p:cNvPr id="44" name="Oval 43"/>
            <p:cNvSpPr/>
            <p:nvPr/>
          </p:nvSpPr>
          <p:spPr bwMode="auto">
            <a:xfrm>
              <a:off x="588263" y="2728435"/>
              <a:ext cx="859334" cy="85933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35" name="Freeform 13" title="Icon of a cloud"/>
            <p:cNvSpPr>
              <a:spLocks noChangeAspect="1"/>
            </p:cNvSpPr>
            <p:nvPr/>
          </p:nvSpPr>
          <p:spPr bwMode="auto">
            <a:xfrm>
              <a:off x="744841" y="3008296"/>
              <a:ext cx="546178" cy="29961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flat">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grpSp>
        <p:nvGrpSpPr>
          <p:cNvPr id="5" name="Group 4"/>
          <p:cNvGrpSpPr/>
          <p:nvPr/>
        </p:nvGrpSpPr>
        <p:grpSpPr>
          <a:xfrm>
            <a:off x="588263" y="3966685"/>
            <a:ext cx="708295" cy="708295"/>
            <a:chOff x="588263" y="3756816"/>
            <a:chExt cx="859334" cy="859334"/>
          </a:xfrm>
        </p:grpSpPr>
        <p:sp>
          <p:nvSpPr>
            <p:cNvPr id="47" name="Oval 46"/>
            <p:cNvSpPr/>
            <p:nvPr/>
          </p:nvSpPr>
          <p:spPr bwMode="auto">
            <a:xfrm>
              <a:off x="588263" y="3756816"/>
              <a:ext cx="859334" cy="85933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49" name="Freeform 5"/>
            <p:cNvSpPr>
              <a:spLocks noEditPoints="1"/>
            </p:cNvSpPr>
            <p:nvPr/>
          </p:nvSpPr>
          <p:spPr bwMode="auto">
            <a:xfrm>
              <a:off x="799113" y="3968114"/>
              <a:ext cx="437634" cy="436739"/>
            </a:xfrm>
            <a:custGeom>
              <a:avLst/>
              <a:gdLst>
                <a:gd name="T0" fmla="*/ 35 w 323"/>
                <a:gd name="T1" fmla="*/ 321 h 322"/>
                <a:gd name="T2" fmla="*/ 84 w 323"/>
                <a:gd name="T3" fmla="*/ 279 h 322"/>
                <a:gd name="T4" fmla="*/ 100 w 323"/>
                <a:gd name="T5" fmla="*/ 286 h 322"/>
                <a:gd name="T6" fmla="*/ 194 w 323"/>
                <a:gd name="T7" fmla="*/ 206 h 322"/>
                <a:gd name="T8" fmla="*/ 301 w 323"/>
                <a:gd name="T9" fmla="*/ 322 h 322"/>
                <a:gd name="T10" fmla="*/ 314 w 323"/>
                <a:gd name="T11" fmla="*/ 318 h 322"/>
                <a:gd name="T12" fmla="*/ 221 w 323"/>
                <a:gd name="T13" fmla="*/ 182 h 322"/>
                <a:gd name="T14" fmla="*/ 300 w 323"/>
                <a:gd name="T15" fmla="*/ 108 h 322"/>
                <a:gd name="T16" fmla="*/ 319 w 323"/>
                <a:gd name="T17" fmla="*/ 88 h 322"/>
                <a:gd name="T18" fmla="*/ 238 w 323"/>
                <a:gd name="T19" fmla="*/ 1 h 322"/>
                <a:gd name="T20" fmla="*/ 212 w 323"/>
                <a:gd name="T21" fmla="*/ 21 h 322"/>
                <a:gd name="T22" fmla="*/ 212 w 323"/>
                <a:gd name="T23" fmla="*/ 21 h 322"/>
                <a:gd name="T24" fmla="*/ 68 w 323"/>
                <a:gd name="T25" fmla="*/ 5 h 322"/>
                <a:gd name="T26" fmla="*/ 49 w 323"/>
                <a:gd name="T27" fmla="*/ 3 h 322"/>
                <a:gd name="T28" fmla="*/ 38 w 323"/>
                <a:gd name="T29" fmla="*/ 18 h 322"/>
                <a:gd name="T30" fmla="*/ 2 w 323"/>
                <a:gd name="T31" fmla="*/ 55 h 322"/>
                <a:gd name="T32" fmla="*/ 2 w 323"/>
                <a:gd name="T33" fmla="*/ 61 h 322"/>
                <a:gd name="T34" fmla="*/ 60 w 323"/>
                <a:gd name="T35" fmla="*/ 128 h 322"/>
                <a:gd name="T36" fmla="*/ 99 w 323"/>
                <a:gd name="T37" fmla="*/ 96 h 322"/>
                <a:gd name="T38" fmla="*/ 40 w 323"/>
                <a:gd name="T39" fmla="*/ 206 h 322"/>
                <a:gd name="T40" fmla="*/ 42 w 323"/>
                <a:gd name="T41" fmla="*/ 236 h 322"/>
                <a:gd name="T42" fmla="*/ 1 w 323"/>
                <a:gd name="T43" fmla="*/ 289 h 322"/>
                <a:gd name="T44" fmla="*/ 310 w 323"/>
                <a:gd name="T45" fmla="*/ 298 h 322"/>
                <a:gd name="T46" fmla="*/ 302 w 323"/>
                <a:gd name="T47" fmla="*/ 314 h 322"/>
                <a:gd name="T48" fmla="*/ 200 w 323"/>
                <a:gd name="T49" fmla="*/ 201 h 322"/>
                <a:gd name="T50" fmla="*/ 310 w 323"/>
                <a:gd name="T51" fmla="*/ 298 h 322"/>
                <a:gd name="T52" fmla="*/ 311 w 323"/>
                <a:gd name="T53" fmla="*/ 86 h 322"/>
                <a:gd name="T54" fmla="*/ 221 w 323"/>
                <a:gd name="T55" fmla="*/ 24 h 322"/>
                <a:gd name="T56" fmla="*/ 43 w 323"/>
                <a:gd name="T57" fmla="*/ 31 h 322"/>
                <a:gd name="T58" fmla="*/ 16 w 323"/>
                <a:gd name="T59" fmla="*/ 66 h 322"/>
                <a:gd name="T60" fmla="*/ 43 w 323"/>
                <a:gd name="T61" fmla="*/ 31 h 322"/>
                <a:gd name="T62" fmla="*/ 77 w 323"/>
                <a:gd name="T63" fmla="*/ 69 h 322"/>
                <a:gd name="T64" fmla="*/ 49 w 323"/>
                <a:gd name="T65" fmla="*/ 104 h 322"/>
                <a:gd name="T66" fmla="*/ 38 w 323"/>
                <a:gd name="T67" fmla="*/ 92 h 322"/>
                <a:gd name="T68" fmla="*/ 66 w 323"/>
                <a:gd name="T69" fmla="*/ 57 h 322"/>
                <a:gd name="T70" fmla="*/ 38 w 323"/>
                <a:gd name="T71" fmla="*/ 92 h 322"/>
                <a:gd name="T72" fmla="*/ 22 w 323"/>
                <a:gd name="T73" fmla="*/ 72 h 322"/>
                <a:gd name="T74" fmla="*/ 60 w 323"/>
                <a:gd name="T75" fmla="*/ 51 h 322"/>
                <a:gd name="T76" fmla="*/ 61 w 323"/>
                <a:gd name="T77" fmla="*/ 118 h 322"/>
                <a:gd name="T78" fmla="*/ 88 w 323"/>
                <a:gd name="T79" fmla="*/ 82 h 322"/>
                <a:gd name="T80" fmla="*/ 61 w 323"/>
                <a:gd name="T81" fmla="*/ 118 h 322"/>
                <a:gd name="T82" fmla="*/ 46 w 323"/>
                <a:gd name="T83" fmla="*/ 19 h 322"/>
                <a:gd name="T84" fmla="*/ 55 w 323"/>
                <a:gd name="T85" fmla="*/ 9 h 322"/>
                <a:gd name="T86" fmla="*/ 62 w 323"/>
                <a:gd name="T87" fmla="*/ 10 h 322"/>
                <a:gd name="T88" fmla="*/ 125 w 323"/>
                <a:gd name="T89" fmla="*/ 114 h 322"/>
                <a:gd name="T90" fmla="*/ 46 w 323"/>
                <a:gd name="T91" fmla="*/ 211 h 322"/>
                <a:gd name="T92" fmla="*/ 291 w 323"/>
                <a:gd name="T93" fmla="*/ 105 h 322"/>
                <a:gd name="T94" fmla="*/ 91 w 323"/>
                <a:gd name="T95" fmla="*/ 275 h 322"/>
                <a:gd name="T96" fmla="*/ 87 w 323"/>
                <a:gd name="T97" fmla="*/ 270 h 322"/>
                <a:gd name="T98" fmla="*/ 50 w 323"/>
                <a:gd name="T99" fmla="*/ 233 h 322"/>
                <a:gd name="T100" fmla="*/ 46 w 323"/>
                <a:gd name="T101" fmla="*/ 211 h 322"/>
                <a:gd name="T102" fmla="*/ 79 w 323"/>
                <a:gd name="T103" fmla="*/ 273 h 322"/>
                <a:gd name="T104" fmla="*/ 9 w 323"/>
                <a:gd name="T105"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3" h="322">
                  <a:moveTo>
                    <a:pt x="32" y="319"/>
                  </a:moveTo>
                  <a:cubicBezTo>
                    <a:pt x="33" y="320"/>
                    <a:pt x="34" y="321"/>
                    <a:pt x="35" y="321"/>
                  </a:cubicBezTo>
                  <a:cubicBezTo>
                    <a:pt x="36" y="321"/>
                    <a:pt x="36" y="320"/>
                    <a:pt x="37" y="320"/>
                  </a:cubicBezTo>
                  <a:cubicBezTo>
                    <a:pt x="84" y="279"/>
                    <a:pt x="84" y="279"/>
                    <a:pt x="84" y="279"/>
                  </a:cubicBezTo>
                  <a:cubicBezTo>
                    <a:pt x="86" y="280"/>
                    <a:pt x="86" y="280"/>
                    <a:pt x="86" y="280"/>
                  </a:cubicBezTo>
                  <a:cubicBezTo>
                    <a:pt x="90" y="284"/>
                    <a:pt x="95" y="286"/>
                    <a:pt x="100" y="286"/>
                  </a:cubicBezTo>
                  <a:cubicBezTo>
                    <a:pt x="106" y="286"/>
                    <a:pt x="111" y="285"/>
                    <a:pt x="115" y="281"/>
                  </a:cubicBezTo>
                  <a:cubicBezTo>
                    <a:pt x="194" y="206"/>
                    <a:pt x="194" y="206"/>
                    <a:pt x="194" y="206"/>
                  </a:cubicBezTo>
                  <a:cubicBezTo>
                    <a:pt x="289" y="316"/>
                    <a:pt x="289" y="316"/>
                    <a:pt x="289" y="316"/>
                  </a:cubicBezTo>
                  <a:cubicBezTo>
                    <a:pt x="292" y="319"/>
                    <a:pt x="296" y="322"/>
                    <a:pt x="301" y="322"/>
                  </a:cubicBezTo>
                  <a:cubicBezTo>
                    <a:pt x="301" y="322"/>
                    <a:pt x="302" y="322"/>
                    <a:pt x="302" y="322"/>
                  </a:cubicBezTo>
                  <a:cubicBezTo>
                    <a:pt x="307" y="322"/>
                    <a:pt x="311" y="321"/>
                    <a:pt x="314" y="318"/>
                  </a:cubicBezTo>
                  <a:cubicBezTo>
                    <a:pt x="322" y="311"/>
                    <a:pt x="323" y="300"/>
                    <a:pt x="316" y="292"/>
                  </a:cubicBezTo>
                  <a:cubicBezTo>
                    <a:pt x="221" y="182"/>
                    <a:pt x="221" y="182"/>
                    <a:pt x="221" y="182"/>
                  </a:cubicBezTo>
                  <a:cubicBezTo>
                    <a:pt x="300" y="108"/>
                    <a:pt x="300" y="108"/>
                    <a:pt x="300" y="108"/>
                  </a:cubicBezTo>
                  <a:cubicBezTo>
                    <a:pt x="300" y="108"/>
                    <a:pt x="300" y="108"/>
                    <a:pt x="300" y="108"/>
                  </a:cubicBezTo>
                  <a:cubicBezTo>
                    <a:pt x="300" y="108"/>
                    <a:pt x="300" y="108"/>
                    <a:pt x="300" y="108"/>
                  </a:cubicBezTo>
                  <a:cubicBezTo>
                    <a:pt x="319" y="88"/>
                    <a:pt x="319" y="88"/>
                    <a:pt x="319" y="88"/>
                  </a:cubicBezTo>
                  <a:cubicBezTo>
                    <a:pt x="321" y="87"/>
                    <a:pt x="321" y="84"/>
                    <a:pt x="319" y="83"/>
                  </a:cubicBezTo>
                  <a:cubicBezTo>
                    <a:pt x="238" y="1"/>
                    <a:pt x="238" y="1"/>
                    <a:pt x="238" y="1"/>
                  </a:cubicBezTo>
                  <a:cubicBezTo>
                    <a:pt x="236" y="0"/>
                    <a:pt x="234" y="0"/>
                    <a:pt x="232" y="1"/>
                  </a:cubicBezTo>
                  <a:cubicBezTo>
                    <a:pt x="212" y="21"/>
                    <a:pt x="212" y="21"/>
                    <a:pt x="212" y="21"/>
                  </a:cubicBezTo>
                  <a:cubicBezTo>
                    <a:pt x="212" y="21"/>
                    <a:pt x="212" y="21"/>
                    <a:pt x="212" y="21"/>
                  </a:cubicBezTo>
                  <a:cubicBezTo>
                    <a:pt x="212" y="21"/>
                    <a:pt x="212" y="21"/>
                    <a:pt x="212" y="21"/>
                  </a:cubicBezTo>
                  <a:cubicBezTo>
                    <a:pt x="145" y="93"/>
                    <a:pt x="145" y="93"/>
                    <a:pt x="145" y="93"/>
                  </a:cubicBezTo>
                  <a:cubicBezTo>
                    <a:pt x="68" y="5"/>
                    <a:pt x="68" y="5"/>
                    <a:pt x="68" y="5"/>
                  </a:cubicBezTo>
                  <a:cubicBezTo>
                    <a:pt x="66" y="2"/>
                    <a:pt x="63" y="0"/>
                    <a:pt x="59" y="0"/>
                  </a:cubicBezTo>
                  <a:cubicBezTo>
                    <a:pt x="56" y="0"/>
                    <a:pt x="52" y="1"/>
                    <a:pt x="49" y="3"/>
                  </a:cubicBezTo>
                  <a:cubicBezTo>
                    <a:pt x="42" y="9"/>
                    <a:pt x="42" y="9"/>
                    <a:pt x="42" y="9"/>
                  </a:cubicBezTo>
                  <a:cubicBezTo>
                    <a:pt x="40" y="11"/>
                    <a:pt x="38" y="15"/>
                    <a:pt x="38" y="18"/>
                  </a:cubicBezTo>
                  <a:cubicBezTo>
                    <a:pt x="38" y="20"/>
                    <a:pt x="38" y="22"/>
                    <a:pt x="39" y="24"/>
                  </a:cubicBezTo>
                  <a:cubicBezTo>
                    <a:pt x="2" y="55"/>
                    <a:pt x="2" y="55"/>
                    <a:pt x="2" y="55"/>
                  </a:cubicBezTo>
                  <a:cubicBezTo>
                    <a:pt x="1" y="56"/>
                    <a:pt x="1" y="57"/>
                    <a:pt x="1" y="58"/>
                  </a:cubicBezTo>
                  <a:cubicBezTo>
                    <a:pt x="1" y="59"/>
                    <a:pt x="1" y="60"/>
                    <a:pt x="2" y="61"/>
                  </a:cubicBezTo>
                  <a:cubicBezTo>
                    <a:pt x="57" y="126"/>
                    <a:pt x="57" y="126"/>
                    <a:pt x="57" y="126"/>
                  </a:cubicBezTo>
                  <a:cubicBezTo>
                    <a:pt x="58" y="127"/>
                    <a:pt x="59" y="128"/>
                    <a:pt x="60" y="128"/>
                  </a:cubicBezTo>
                  <a:cubicBezTo>
                    <a:pt x="61" y="128"/>
                    <a:pt x="62" y="127"/>
                    <a:pt x="63" y="127"/>
                  </a:cubicBezTo>
                  <a:cubicBezTo>
                    <a:pt x="99" y="96"/>
                    <a:pt x="99" y="96"/>
                    <a:pt x="99" y="96"/>
                  </a:cubicBezTo>
                  <a:cubicBezTo>
                    <a:pt x="120" y="120"/>
                    <a:pt x="120" y="120"/>
                    <a:pt x="120" y="120"/>
                  </a:cubicBezTo>
                  <a:cubicBezTo>
                    <a:pt x="40" y="206"/>
                    <a:pt x="40" y="206"/>
                    <a:pt x="40" y="206"/>
                  </a:cubicBezTo>
                  <a:cubicBezTo>
                    <a:pt x="32" y="214"/>
                    <a:pt x="32" y="227"/>
                    <a:pt x="40" y="235"/>
                  </a:cubicBezTo>
                  <a:cubicBezTo>
                    <a:pt x="42" y="236"/>
                    <a:pt x="42" y="236"/>
                    <a:pt x="42" y="236"/>
                  </a:cubicBezTo>
                  <a:cubicBezTo>
                    <a:pt x="1" y="283"/>
                    <a:pt x="1" y="283"/>
                    <a:pt x="1" y="283"/>
                  </a:cubicBezTo>
                  <a:cubicBezTo>
                    <a:pt x="0" y="285"/>
                    <a:pt x="0" y="287"/>
                    <a:pt x="1" y="289"/>
                  </a:cubicBezTo>
                  <a:lnTo>
                    <a:pt x="32" y="319"/>
                  </a:lnTo>
                  <a:close/>
                  <a:moveTo>
                    <a:pt x="310" y="298"/>
                  </a:moveTo>
                  <a:cubicBezTo>
                    <a:pt x="314" y="302"/>
                    <a:pt x="313" y="308"/>
                    <a:pt x="309" y="312"/>
                  </a:cubicBezTo>
                  <a:cubicBezTo>
                    <a:pt x="307" y="313"/>
                    <a:pt x="304" y="314"/>
                    <a:pt x="302" y="314"/>
                  </a:cubicBezTo>
                  <a:cubicBezTo>
                    <a:pt x="299" y="314"/>
                    <a:pt x="297" y="313"/>
                    <a:pt x="295" y="311"/>
                  </a:cubicBezTo>
                  <a:cubicBezTo>
                    <a:pt x="200" y="201"/>
                    <a:pt x="200" y="201"/>
                    <a:pt x="200" y="201"/>
                  </a:cubicBezTo>
                  <a:cubicBezTo>
                    <a:pt x="215" y="187"/>
                    <a:pt x="215" y="187"/>
                    <a:pt x="215" y="187"/>
                  </a:cubicBezTo>
                  <a:lnTo>
                    <a:pt x="310" y="298"/>
                  </a:lnTo>
                  <a:close/>
                  <a:moveTo>
                    <a:pt x="235" y="10"/>
                  </a:moveTo>
                  <a:cubicBezTo>
                    <a:pt x="311" y="86"/>
                    <a:pt x="311" y="86"/>
                    <a:pt x="311" y="86"/>
                  </a:cubicBezTo>
                  <a:cubicBezTo>
                    <a:pt x="297" y="100"/>
                    <a:pt x="297" y="100"/>
                    <a:pt x="297" y="100"/>
                  </a:cubicBezTo>
                  <a:cubicBezTo>
                    <a:pt x="221" y="24"/>
                    <a:pt x="221" y="24"/>
                    <a:pt x="221" y="24"/>
                  </a:cubicBezTo>
                  <a:lnTo>
                    <a:pt x="235" y="10"/>
                  </a:lnTo>
                  <a:close/>
                  <a:moveTo>
                    <a:pt x="43" y="31"/>
                  </a:moveTo>
                  <a:cubicBezTo>
                    <a:pt x="50" y="38"/>
                    <a:pt x="50" y="38"/>
                    <a:pt x="50" y="38"/>
                  </a:cubicBezTo>
                  <a:cubicBezTo>
                    <a:pt x="16" y="66"/>
                    <a:pt x="16" y="66"/>
                    <a:pt x="16" y="66"/>
                  </a:cubicBezTo>
                  <a:cubicBezTo>
                    <a:pt x="10" y="59"/>
                    <a:pt x="10" y="59"/>
                    <a:pt x="10" y="59"/>
                  </a:cubicBezTo>
                  <a:lnTo>
                    <a:pt x="43" y="31"/>
                  </a:lnTo>
                  <a:close/>
                  <a:moveTo>
                    <a:pt x="43" y="98"/>
                  </a:moveTo>
                  <a:cubicBezTo>
                    <a:pt x="77" y="69"/>
                    <a:pt x="77" y="69"/>
                    <a:pt x="77" y="69"/>
                  </a:cubicBezTo>
                  <a:cubicBezTo>
                    <a:pt x="82" y="76"/>
                    <a:pt x="82" y="76"/>
                    <a:pt x="82" y="76"/>
                  </a:cubicBezTo>
                  <a:cubicBezTo>
                    <a:pt x="49" y="104"/>
                    <a:pt x="49" y="104"/>
                    <a:pt x="49" y="104"/>
                  </a:cubicBezTo>
                  <a:lnTo>
                    <a:pt x="43" y="98"/>
                  </a:lnTo>
                  <a:close/>
                  <a:moveTo>
                    <a:pt x="38" y="92"/>
                  </a:moveTo>
                  <a:cubicBezTo>
                    <a:pt x="33" y="85"/>
                    <a:pt x="33" y="85"/>
                    <a:pt x="33" y="85"/>
                  </a:cubicBezTo>
                  <a:cubicBezTo>
                    <a:pt x="66" y="57"/>
                    <a:pt x="66" y="57"/>
                    <a:pt x="66" y="57"/>
                  </a:cubicBezTo>
                  <a:cubicBezTo>
                    <a:pt x="71" y="63"/>
                    <a:pt x="71" y="63"/>
                    <a:pt x="71" y="63"/>
                  </a:cubicBezTo>
                  <a:lnTo>
                    <a:pt x="38" y="92"/>
                  </a:lnTo>
                  <a:close/>
                  <a:moveTo>
                    <a:pt x="27" y="79"/>
                  </a:moveTo>
                  <a:cubicBezTo>
                    <a:pt x="22" y="72"/>
                    <a:pt x="22" y="72"/>
                    <a:pt x="22" y="72"/>
                  </a:cubicBezTo>
                  <a:cubicBezTo>
                    <a:pt x="55" y="44"/>
                    <a:pt x="55" y="44"/>
                    <a:pt x="55" y="44"/>
                  </a:cubicBezTo>
                  <a:cubicBezTo>
                    <a:pt x="60" y="51"/>
                    <a:pt x="60" y="51"/>
                    <a:pt x="60" y="51"/>
                  </a:cubicBezTo>
                  <a:lnTo>
                    <a:pt x="27" y="79"/>
                  </a:lnTo>
                  <a:close/>
                  <a:moveTo>
                    <a:pt x="61" y="118"/>
                  </a:moveTo>
                  <a:cubicBezTo>
                    <a:pt x="54" y="110"/>
                    <a:pt x="54" y="110"/>
                    <a:pt x="54" y="110"/>
                  </a:cubicBezTo>
                  <a:cubicBezTo>
                    <a:pt x="88" y="82"/>
                    <a:pt x="88" y="82"/>
                    <a:pt x="88" y="82"/>
                  </a:cubicBezTo>
                  <a:cubicBezTo>
                    <a:pt x="94" y="90"/>
                    <a:pt x="94" y="90"/>
                    <a:pt x="94" y="90"/>
                  </a:cubicBezTo>
                  <a:lnTo>
                    <a:pt x="61" y="118"/>
                  </a:lnTo>
                  <a:close/>
                  <a:moveTo>
                    <a:pt x="47" y="23"/>
                  </a:moveTo>
                  <a:cubicBezTo>
                    <a:pt x="46" y="22"/>
                    <a:pt x="46" y="20"/>
                    <a:pt x="46" y="19"/>
                  </a:cubicBezTo>
                  <a:cubicBezTo>
                    <a:pt x="46" y="17"/>
                    <a:pt x="47" y="16"/>
                    <a:pt x="48" y="15"/>
                  </a:cubicBezTo>
                  <a:cubicBezTo>
                    <a:pt x="55" y="9"/>
                    <a:pt x="55" y="9"/>
                    <a:pt x="55" y="9"/>
                  </a:cubicBezTo>
                  <a:cubicBezTo>
                    <a:pt x="56" y="8"/>
                    <a:pt x="57" y="8"/>
                    <a:pt x="59" y="8"/>
                  </a:cubicBezTo>
                  <a:cubicBezTo>
                    <a:pt x="60" y="8"/>
                    <a:pt x="61" y="9"/>
                    <a:pt x="62" y="10"/>
                  </a:cubicBezTo>
                  <a:cubicBezTo>
                    <a:pt x="139" y="99"/>
                    <a:pt x="139" y="99"/>
                    <a:pt x="139" y="99"/>
                  </a:cubicBezTo>
                  <a:cubicBezTo>
                    <a:pt x="125" y="114"/>
                    <a:pt x="125" y="114"/>
                    <a:pt x="125" y="114"/>
                  </a:cubicBezTo>
                  <a:lnTo>
                    <a:pt x="47" y="23"/>
                  </a:lnTo>
                  <a:close/>
                  <a:moveTo>
                    <a:pt x="46" y="211"/>
                  </a:moveTo>
                  <a:cubicBezTo>
                    <a:pt x="215" y="29"/>
                    <a:pt x="215" y="29"/>
                    <a:pt x="215" y="29"/>
                  </a:cubicBezTo>
                  <a:cubicBezTo>
                    <a:pt x="291" y="105"/>
                    <a:pt x="291" y="105"/>
                    <a:pt x="291" y="105"/>
                  </a:cubicBezTo>
                  <a:cubicBezTo>
                    <a:pt x="109" y="275"/>
                    <a:pt x="109" y="275"/>
                    <a:pt x="109" y="275"/>
                  </a:cubicBezTo>
                  <a:cubicBezTo>
                    <a:pt x="104" y="280"/>
                    <a:pt x="96" y="280"/>
                    <a:pt x="91" y="275"/>
                  </a:cubicBezTo>
                  <a:cubicBezTo>
                    <a:pt x="87" y="270"/>
                    <a:pt x="87" y="270"/>
                    <a:pt x="87" y="270"/>
                  </a:cubicBezTo>
                  <a:cubicBezTo>
                    <a:pt x="87" y="270"/>
                    <a:pt x="87" y="270"/>
                    <a:pt x="87" y="270"/>
                  </a:cubicBezTo>
                  <a:cubicBezTo>
                    <a:pt x="50" y="233"/>
                    <a:pt x="50" y="233"/>
                    <a:pt x="50" y="233"/>
                  </a:cubicBezTo>
                  <a:cubicBezTo>
                    <a:pt x="50" y="233"/>
                    <a:pt x="50" y="233"/>
                    <a:pt x="50" y="233"/>
                  </a:cubicBezTo>
                  <a:cubicBezTo>
                    <a:pt x="46" y="229"/>
                    <a:pt x="46" y="229"/>
                    <a:pt x="46" y="229"/>
                  </a:cubicBezTo>
                  <a:cubicBezTo>
                    <a:pt x="41" y="224"/>
                    <a:pt x="41" y="216"/>
                    <a:pt x="46" y="211"/>
                  </a:cubicBezTo>
                  <a:close/>
                  <a:moveTo>
                    <a:pt x="47" y="242"/>
                  </a:moveTo>
                  <a:cubicBezTo>
                    <a:pt x="79" y="273"/>
                    <a:pt x="79" y="273"/>
                    <a:pt x="79" y="273"/>
                  </a:cubicBezTo>
                  <a:cubicBezTo>
                    <a:pt x="35" y="311"/>
                    <a:pt x="35" y="311"/>
                    <a:pt x="35" y="311"/>
                  </a:cubicBezTo>
                  <a:cubicBezTo>
                    <a:pt x="9" y="286"/>
                    <a:pt x="9" y="286"/>
                    <a:pt x="9" y="286"/>
                  </a:cubicBezTo>
                  <a:lnTo>
                    <a:pt x="47" y="242"/>
                  </a:lnTo>
                  <a:close/>
                </a:path>
              </a:pathLst>
            </a:custGeom>
            <a:solidFill>
              <a:schemeClr val="bg1"/>
            </a:solidFill>
            <a:ln w="3175">
              <a:solidFill>
                <a:schemeClr val="bg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Segoe UI" panose="020B0502040204020203"/>
                <a:ea typeface="+mn-ea"/>
                <a:cs typeface="+mn-cs"/>
              </a:endParaRPr>
            </a:p>
          </p:txBody>
        </p:sp>
      </p:grpSp>
      <p:grpSp>
        <p:nvGrpSpPr>
          <p:cNvPr id="6" name="Group 5"/>
          <p:cNvGrpSpPr/>
          <p:nvPr/>
        </p:nvGrpSpPr>
        <p:grpSpPr>
          <a:xfrm>
            <a:off x="588263" y="5173278"/>
            <a:ext cx="708295" cy="708295"/>
            <a:chOff x="201268" y="4785197"/>
            <a:chExt cx="859334" cy="859334"/>
          </a:xfrm>
        </p:grpSpPr>
        <p:sp>
          <p:nvSpPr>
            <p:cNvPr id="51" name="Oval 50"/>
            <p:cNvSpPr/>
            <p:nvPr/>
          </p:nvSpPr>
          <p:spPr bwMode="auto">
            <a:xfrm>
              <a:off x="201268" y="4785197"/>
              <a:ext cx="859334" cy="859334"/>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7" name="Graphic 6" descr="Ruler"/>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37878" y="4921807"/>
              <a:ext cx="586114" cy="586114"/>
            </a:xfrm>
            <a:prstGeom prst="rect">
              <a:avLst/>
            </a:prstGeom>
          </p:spPr>
        </p:pic>
      </p:grpSp>
      <p:grpSp>
        <p:nvGrpSpPr>
          <p:cNvPr id="9" name="Group 8"/>
          <p:cNvGrpSpPr/>
          <p:nvPr/>
        </p:nvGrpSpPr>
        <p:grpSpPr>
          <a:xfrm>
            <a:off x="7758525" y="3844956"/>
            <a:ext cx="3491419" cy="876272"/>
            <a:chOff x="8191500" y="4221177"/>
            <a:chExt cx="3491419" cy="876272"/>
          </a:xfrm>
        </p:grpSpPr>
        <p:sp>
          <p:nvSpPr>
            <p:cNvPr id="14" name="Rectangle 13"/>
            <p:cNvSpPr/>
            <p:nvPr/>
          </p:nvSpPr>
          <p:spPr>
            <a:xfrm>
              <a:off x="8191500" y="4221177"/>
              <a:ext cx="3491419" cy="87627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Hygiene Recommendations </a:t>
              </a: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hlinkClick r:id="rId3"/>
                </a:rPr>
                <a:t>https://aka.ms/CyberHygiene</a:t>
              </a: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rPr>
                <a:t> </a:t>
              </a:r>
              <a:endPar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endParaRPr>
            </a:p>
          </p:txBody>
        </p:sp>
        <p:sp>
          <p:nvSpPr>
            <p:cNvPr id="19" name="magnify" title="Icon of a magnifying glass"/>
            <p:cNvSpPr>
              <a:spLocks noChangeAspect="1" noEditPoints="1"/>
            </p:cNvSpPr>
            <p:nvPr/>
          </p:nvSpPr>
          <p:spPr bwMode="auto">
            <a:xfrm flipH="1">
              <a:off x="8382160" y="447643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grpSp>
        <p:nvGrpSpPr>
          <p:cNvPr id="8" name="Group 7"/>
          <p:cNvGrpSpPr/>
          <p:nvPr/>
        </p:nvGrpSpPr>
        <p:grpSpPr>
          <a:xfrm>
            <a:off x="8138674" y="2682893"/>
            <a:ext cx="3111270" cy="865146"/>
            <a:chOff x="8191501" y="2039200"/>
            <a:chExt cx="3111270" cy="865146"/>
          </a:xfrm>
        </p:grpSpPr>
        <p:sp>
          <p:nvSpPr>
            <p:cNvPr id="13" name="Rectangle 12"/>
            <p:cNvSpPr/>
            <p:nvPr/>
          </p:nvSpPr>
          <p:spPr>
            <a:xfrm>
              <a:off x="8191501" y="2039200"/>
              <a:ext cx="3111270" cy="865146"/>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274320" bIns="146304" numCol="1" spcCol="0" rtlCol="0" fromWordArt="0" anchor="ctr" anchorCtr="0"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Our Incident Learnings  </a:t>
              </a: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hlinkClick r:id="rId4"/>
                </a:rPr>
                <a:t>http://aka.ms/IRRG</a:t>
              </a:r>
              <a:endPar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endParaRPr>
            </a:p>
          </p:txBody>
        </p:sp>
        <p:sp>
          <p:nvSpPr>
            <p:cNvPr id="20" name="magnify" title="Icon of a magnifying glass"/>
            <p:cNvSpPr>
              <a:spLocks noChangeAspect="1" noEditPoints="1"/>
            </p:cNvSpPr>
            <p:nvPr/>
          </p:nvSpPr>
          <p:spPr bwMode="auto">
            <a:xfrm flipH="1">
              <a:off x="8382160" y="228889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grpSp>
        <p:nvGrpSpPr>
          <p:cNvPr id="22" name="Group 21"/>
          <p:cNvGrpSpPr/>
          <p:nvPr/>
        </p:nvGrpSpPr>
        <p:grpSpPr>
          <a:xfrm>
            <a:off x="7321991" y="5061421"/>
            <a:ext cx="3927953" cy="876272"/>
            <a:chOff x="8191500" y="4221177"/>
            <a:chExt cx="3927953" cy="876272"/>
          </a:xfrm>
        </p:grpSpPr>
        <p:sp>
          <p:nvSpPr>
            <p:cNvPr id="23" name="Rectangle 22"/>
            <p:cNvSpPr/>
            <p:nvPr/>
          </p:nvSpPr>
          <p:spPr>
            <a:xfrm>
              <a:off x="8191500" y="4221177"/>
              <a:ext cx="3927953" cy="876272"/>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noAutofit/>
            </a:bodyPr>
            <a:lstStyle/>
            <a:p>
              <a:pPr lvl="0" defTabSz="932180" fontAlgn="base">
                <a:spcBef>
                  <a:spcPct val="0"/>
                </a:spcBef>
                <a:spcAft>
                  <a:spcPct val="0"/>
                </a:spcAft>
                <a:defRPr/>
              </a:pPr>
              <a:r>
                <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ROI and Cost of Attack </a:t>
              </a:r>
              <a:r>
                <a:rPr lang="en-US" sz="1400">
                  <a:gradFill>
                    <a:gsLst>
                      <a:gs pos="0">
                        <a:srgbClr val="1A1A1A"/>
                      </a:gs>
                      <a:gs pos="100000">
                        <a:srgbClr val="1A1A1A"/>
                      </a:gs>
                    </a:gsLst>
                    <a:lin ang="5400000" scaled="0"/>
                  </a:gradFill>
                  <a:cs typeface="Segoe UI" panose="020B0502040204020203" pitchFamily="34" charset="0"/>
                  <a:hlinkClick r:id="rId5"/>
                </a:rPr>
                <a:t>https://youtu.be/maQh35MdFKY</a:t>
              </a:r>
              <a:r>
                <a:rPr lang="en-US" sz="1400">
                  <a:gradFill>
                    <a:gsLst>
                      <a:gs pos="0">
                        <a:srgbClr val="1A1A1A"/>
                      </a:gs>
                      <a:gs pos="100000">
                        <a:srgbClr val="1A1A1A"/>
                      </a:gs>
                    </a:gsLst>
                    <a:lin ang="5400000" scaled="0"/>
                  </a:gradFill>
                  <a:cs typeface="Segoe UI" panose="020B0502040204020203" pitchFamily="34" charset="0"/>
                </a:rPr>
                <a:t> </a:t>
              </a:r>
              <a:endParaRPr kumimoji="0" lang="en-US" sz="1600" b="0" i="0" u="none" strike="noStrike" kern="1200" cap="none" spc="0" normalizeH="0" baseline="0" noProof="0">
                <a:ln>
                  <a:noFill/>
                </a:ln>
                <a:gradFill>
                  <a:gsLst>
                    <a:gs pos="0">
                      <a:srgbClr val="1A1A1A"/>
                    </a:gs>
                    <a:gs pos="100000">
                      <a:srgbClr val="1A1A1A"/>
                    </a:gs>
                  </a:gsLst>
                  <a:lin ang="5400000" scaled="0"/>
                </a:gradFill>
                <a:effectLst/>
                <a:uLnTx/>
                <a:uFillTx/>
                <a:latin typeface="Segoe UI" panose="020B0502040204020203"/>
                <a:ea typeface="+mn-ea"/>
                <a:cs typeface="Segoe UI" panose="020B0502040204020203" pitchFamily="34" charset="0"/>
              </a:endParaRPr>
            </a:p>
          </p:txBody>
        </p:sp>
        <p:sp>
          <p:nvSpPr>
            <p:cNvPr id="24" name="magnify" title="Icon of a magnifying glass"/>
            <p:cNvSpPr>
              <a:spLocks noChangeAspect="1" noEditPoints="1"/>
            </p:cNvSpPr>
            <p:nvPr/>
          </p:nvSpPr>
          <p:spPr bwMode="auto">
            <a:xfrm flipH="1">
              <a:off x="8382160" y="447643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8" end="8"/>
                                            </p:txEl>
                                          </p:spTgt>
                                        </p:tgtEl>
                                        <p:attrNameLst>
                                          <p:attrName>style.visibility</p:attrName>
                                        </p:attrNameLst>
                                      </p:cBhvr>
                                      <p:to>
                                        <p:strVal val="visible"/>
                                      </p:to>
                                    </p:set>
                                    <p:animEffect transition="in" filter="fade">
                                      <p:cBhvr>
                                        <p:cTn id="46" dur="500"/>
                                        <p:tgtEl>
                                          <p:spTgt spid="4">
                                            <p:txEl>
                                              <p:pRg st="8" end="8"/>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9" end="9"/>
                                            </p:txEl>
                                          </p:spTgt>
                                        </p:tgtEl>
                                        <p:attrNameLst>
                                          <p:attrName>style.visibility</p:attrName>
                                        </p:attrNameLst>
                                      </p:cBhvr>
                                      <p:to>
                                        <p:strVal val="visible"/>
                                      </p:to>
                                    </p:set>
                                    <p:animEffect transition="in" filter="fade">
                                      <p:cBhvr>
                                        <p:cTn id="49" dur="500"/>
                                        <p:tgtEl>
                                          <p:spTgt spid="4">
                                            <p:txEl>
                                              <p:pRg st="9" end="9"/>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Freeform: Shape 101"/>
          <p:cNvSpPr/>
          <p:nvPr/>
        </p:nvSpPr>
        <p:spPr bwMode="auto">
          <a:xfrm>
            <a:off x="362729" y="5569820"/>
            <a:ext cx="11505102" cy="1073027"/>
          </a:xfrm>
          <a:custGeom>
            <a:avLst/>
            <a:gdLst>
              <a:gd name="connsiteX0" fmla="*/ 0 w 11505102"/>
              <a:gd name="connsiteY0" fmla="*/ 0 h 1073027"/>
              <a:gd name="connsiteX1" fmla="*/ 2667991 w 11505102"/>
              <a:gd name="connsiteY1" fmla="*/ 0 h 1073027"/>
              <a:gd name="connsiteX2" fmla="*/ 2667991 w 11505102"/>
              <a:gd name="connsiteY2" fmla="*/ 776254 h 1073027"/>
              <a:gd name="connsiteX3" fmla="*/ 11505102 w 11505102"/>
              <a:gd name="connsiteY3" fmla="*/ 776254 h 1073027"/>
              <a:gd name="connsiteX4" fmla="*/ 11505102 w 11505102"/>
              <a:gd name="connsiteY4" fmla="*/ 1073027 h 1073027"/>
              <a:gd name="connsiteX5" fmla="*/ 2667991 w 11505102"/>
              <a:gd name="connsiteY5" fmla="*/ 1073027 h 1073027"/>
              <a:gd name="connsiteX6" fmla="*/ 2617306 w 11505102"/>
              <a:gd name="connsiteY6" fmla="*/ 1073027 h 1073027"/>
              <a:gd name="connsiteX7" fmla="*/ 0 w 11505102"/>
              <a:gd name="connsiteY7" fmla="*/ 1073027 h 107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5102" h="1073027">
                <a:moveTo>
                  <a:pt x="0" y="0"/>
                </a:moveTo>
                <a:lnTo>
                  <a:pt x="2667991" y="0"/>
                </a:lnTo>
                <a:lnTo>
                  <a:pt x="2667991" y="776254"/>
                </a:lnTo>
                <a:lnTo>
                  <a:pt x="11505102" y="776254"/>
                </a:lnTo>
                <a:lnTo>
                  <a:pt x="11505102" y="1073027"/>
                </a:lnTo>
                <a:lnTo>
                  <a:pt x="2667991" y="1073027"/>
                </a:lnTo>
                <a:lnTo>
                  <a:pt x="2617306" y="1073027"/>
                </a:lnTo>
                <a:lnTo>
                  <a:pt x="0" y="1073027"/>
                </a:lnTo>
                <a:close/>
              </a:path>
            </a:pathLst>
          </a:custGeom>
          <a:solidFill>
            <a:schemeClr val="bg1">
              <a:alpha val="81000"/>
            </a:schemeClr>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kern="0" err="1">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nvGrpSpPr>
          <p:cNvPr id="25" name="Group 24"/>
          <p:cNvGrpSpPr/>
          <p:nvPr/>
        </p:nvGrpSpPr>
        <p:grpSpPr>
          <a:xfrm>
            <a:off x="2606948" y="824253"/>
            <a:ext cx="6957354" cy="2713027"/>
            <a:chOff x="2708269" y="941355"/>
            <a:chExt cx="6723662" cy="2652959"/>
          </a:xfrm>
        </p:grpSpPr>
        <p:sp>
          <p:nvSpPr>
            <p:cNvPr id="99" name="Rectangle: Rounded Corners 98"/>
            <p:cNvSpPr/>
            <p:nvPr/>
          </p:nvSpPr>
          <p:spPr bwMode="auto">
            <a:xfrm>
              <a:off x="2708269" y="1258970"/>
              <a:ext cx="6723662" cy="2335344"/>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kern="0">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101" name="Rectangle 100"/>
            <p:cNvSpPr/>
            <p:nvPr/>
          </p:nvSpPr>
          <p:spPr bwMode="auto">
            <a:xfrm>
              <a:off x="2708269" y="941355"/>
              <a:ext cx="6723661" cy="416415"/>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en-US" sz="2355" b="0" i="0" u="none" strike="noStrike" kern="0" cap="none" normalizeH="0" noProof="0">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grpSp>
      <p:sp>
        <p:nvSpPr>
          <p:cNvPr id="72" name="Rectangle: Rounded Corners 71"/>
          <p:cNvSpPr/>
          <p:nvPr/>
        </p:nvSpPr>
        <p:spPr bwMode="auto">
          <a:xfrm>
            <a:off x="9936299" y="807139"/>
            <a:ext cx="1931532" cy="1976483"/>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kern="0">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6" name="Title 5"/>
          <p:cNvSpPr>
            <a:spLocks noGrp="1"/>
          </p:cNvSpPr>
          <p:nvPr>
            <p:ph type="title"/>
          </p:nvPr>
        </p:nvSpPr>
        <p:spPr>
          <a:xfrm>
            <a:off x="362729" y="118792"/>
            <a:ext cx="11018520" cy="553998"/>
          </a:xfrm>
        </p:spPr>
        <p:txBody>
          <a:bodyPr/>
          <a:lstStyle/>
          <a:p>
            <a:r>
              <a:rPr lang="en-US"/>
              <a:t>Microsoft Cybersecurity Briefing</a:t>
            </a:r>
            <a:endParaRPr lang="en-US"/>
          </a:p>
        </p:txBody>
      </p:sp>
      <p:sp>
        <p:nvSpPr>
          <p:cNvPr id="7" name="Content Placeholder 2"/>
          <p:cNvSpPr txBox="1"/>
          <p:nvPr/>
        </p:nvSpPr>
        <p:spPr>
          <a:xfrm>
            <a:off x="2639064" y="737411"/>
            <a:ext cx="7003460" cy="623024"/>
          </a:xfrm>
          <a:prstGeom prst="rect">
            <a:avLst/>
          </a:prstGeom>
          <a:effectLst/>
        </p:spPr>
        <p:txBody>
          <a:bodyPr anchor="ctr">
            <a:noAutofit/>
          </a:bodyPr>
          <a:lstStyle>
            <a:lvl1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4080" kern="1200" spc="0" baseline="0">
                <a:gradFill>
                  <a:gsLst>
                    <a:gs pos="1250">
                      <a:schemeClr val="tx1"/>
                    </a:gs>
                    <a:gs pos="100000">
                      <a:schemeClr val="tx1"/>
                    </a:gs>
                  </a:gsLst>
                  <a:lin ang="5400000" scaled="0"/>
                </a:gradFill>
                <a:latin typeface="+mj-lt"/>
                <a:ea typeface="+mn-ea"/>
                <a:cs typeface="+mn-cs"/>
              </a:defRPr>
            </a:lvl1pPr>
            <a:lvl2pPr marL="349885"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450" kern="1200" spc="0" baseline="0">
                <a:gradFill>
                  <a:gsLst>
                    <a:gs pos="1250">
                      <a:schemeClr val="tx1"/>
                    </a:gs>
                    <a:gs pos="100000">
                      <a:schemeClr val="tx1"/>
                    </a:gs>
                  </a:gsLst>
                  <a:lin ang="5400000" scaled="0"/>
                </a:gradFill>
                <a:latin typeface="+mn-lt"/>
                <a:ea typeface="+mn-ea"/>
                <a:cs typeface="+mn-cs"/>
              </a:defRPr>
            </a:lvl2pPr>
            <a:lvl3pPr marL="58293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5pPr>
            <a:lvl6pPr marL="261620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6pPr>
            <a:lvl7pPr marL="309181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7pPr>
            <a:lvl8pPr marL="356743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8pPr>
            <a:lvl9pPr marL="404304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9pPr>
          </a:lstStyle>
          <a:p>
            <a:pPr marL="224155" marR="0" lvl="0" indent="-224155" algn="l" defTabSz="895985" rtl="0" eaLnBrk="1" fontAlgn="auto" latinLnBrk="0" hangingPunct="1">
              <a:lnSpc>
                <a:spcPct val="100000"/>
              </a:lnSpc>
              <a:spcBef>
                <a:spcPts val="980"/>
              </a:spcBef>
              <a:spcAft>
                <a:spcPts val="0"/>
              </a:spcAft>
              <a:buClrTx/>
              <a:buSzPct val="90000"/>
              <a:buFont typeface="Arial" panose="020B0604020202020204" pitchFamily="34" charset="0"/>
              <a:buNone/>
              <a:defRPr/>
            </a:pPr>
            <a:r>
              <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rPr>
              <a:t>CISO View </a:t>
            </a:r>
            <a:r>
              <a:rPr kumimoji="0" lang="en-US" sz="1600" i="0" u="none" strike="noStrike" kern="0" normalizeH="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rPr>
              <a:t>–  Cybersecurity Landscape + Microsoft Approach</a:t>
            </a:r>
            <a:endParaRPr kumimoji="0" lang="en-US" sz="1600" i="0" u="none" strike="noStrike" kern="0" normalizeH="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grpSp>
        <p:nvGrpSpPr>
          <p:cNvPr id="2" name="Group 1"/>
          <p:cNvGrpSpPr/>
          <p:nvPr/>
        </p:nvGrpSpPr>
        <p:grpSpPr>
          <a:xfrm>
            <a:off x="9936299" y="663126"/>
            <a:ext cx="1929518" cy="718772"/>
            <a:chOff x="8793709" y="1011200"/>
            <a:chExt cx="3123335" cy="718772"/>
          </a:xfrm>
        </p:grpSpPr>
        <p:sp>
          <p:nvSpPr>
            <p:cNvPr id="96" name="Rectangle 95"/>
            <p:cNvSpPr/>
            <p:nvPr/>
          </p:nvSpPr>
          <p:spPr bwMode="auto">
            <a:xfrm>
              <a:off x="8793709" y="1145548"/>
              <a:ext cx="3123335"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en-US" sz="2355" b="0" i="0" u="none" strike="noStrike" kern="0" cap="none" normalizeH="0" baseline="0" noProof="0" err="1">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75" name="Content Placeholder 2"/>
            <p:cNvSpPr txBox="1"/>
            <p:nvPr/>
          </p:nvSpPr>
          <p:spPr>
            <a:xfrm>
              <a:off x="8870328" y="1011200"/>
              <a:ext cx="3046716" cy="718772"/>
            </a:xfrm>
            <a:prstGeom prst="rect">
              <a:avLst/>
            </a:prstGeom>
            <a:effectLst/>
          </p:spPr>
          <p:txBody>
            <a:bodyPr anchor="ctr">
              <a:noAutofit/>
            </a:bodyPr>
            <a:lstStyle>
              <a:lvl1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4080" kern="1200" spc="0" baseline="0">
                  <a:gradFill>
                    <a:gsLst>
                      <a:gs pos="1250">
                        <a:schemeClr val="tx1"/>
                      </a:gs>
                      <a:gs pos="100000">
                        <a:schemeClr val="tx1"/>
                      </a:gs>
                    </a:gsLst>
                    <a:lin ang="5400000" scaled="0"/>
                  </a:gradFill>
                  <a:latin typeface="+mj-lt"/>
                  <a:ea typeface="+mn-ea"/>
                  <a:cs typeface="+mn-cs"/>
                </a:defRPr>
              </a:lvl1pPr>
              <a:lvl2pPr marL="349885"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450" kern="1200" spc="0" baseline="0">
                  <a:gradFill>
                    <a:gsLst>
                      <a:gs pos="1250">
                        <a:schemeClr val="tx1"/>
                      </a:gs>
                      <a:gs pos="100000">
                        <a:schemeClr val="tx1"/>
                      </a:gs>
                    </a:gsLst>
                    <a:lin ang="5400000" scaled="0"/>
                  </a:gradFill>
                  <a:latin typeface="+mn-lt"/>
                  <a:ea typeface="+mn-ea"/>
                  <a:cs typeface="+mn-cs"/>
                </a:defRPr>
              </a:lvl2pPr>
              <a:lvl3pPr marL="58293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5pPr>
              <a:lvl6pPr marL="261620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6pPr>
              <a:lvl7pPr marL="309181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7pPr>
              <a:lvl8pPr marL="356743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8pPr>
              <a:lvl9pPr marL="404304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9pPr>
            </a:lstStyle>
            <a:p>
              <a:pPr marL="224155" marR="0" lvl="0" indent="-224155" algn="l" defTabSz="895985" rtl="0" eaLnBrk="1" fontAlgn="auto" latinLnBrk="0" hangingPunct="1">
                <a:lnSpc>
                  <a:spcPct val="100000"/>
                </a:lnSpc>
                <a:spcBef>
                  <a:spcPts val="980"/>
                </a:spcBef>
                <a:spcAft>
                  <a:spcPts val="0"/>
                </a:spcAft>
                <a:buClrTx/>
                <a:buSzPct val="90000"/>
                <a:buFont typeface="Arial" panose="020B0604020202020204" pitchFamily="34" charset="0"/>
                <a:buNone/>
                <a:defRPr/>
              </a:pPr>
              <a:r>
                <a:rPr kumimoji="0" lang="en-US" sz="1600" b="1" i="0" u="none" strike="noStrike" kern="0" normalizeH="0" baseline="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rPr>
                <a:t>Next steps</a:t>
              </a:r>
              <a:endParaRPr kumimoji="0" lang="en-US" sz="1600" b="1" i="0" u="none" strike="noStrike" kern="0" normalizeH="0" baseline="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grpSp>
      <p:sp>
        <p:nvSpPr>
          <p:cNvPr id="29" name="TextBox 28"/>
          <p:cNvSpPr txBox="1"/>
          <p:nvPr/>
        </p:nvSpPr>
        <p:spPr>
          <a:xfrm>
            <a:off x="2531346" y="1910733"/>
            <a:ext cx="1671787" cy="603242"/>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marL="0" marR="0" lvl="0" indent="0" algn="ctr" defTabSz="914400" rtl="0" eaLnBrk="1" fontAlgn="auto" latinLnBrk="0" hangingPunct="1">
              <a:lnSpc>
                <a:spcPct val="100000"/>
              </a:lnSpc>
              <a:spcBef>
                <a:spcPct val="0"/>
              </a:spcBef>
              <a:spcAft>
                <a:spcPts val="2355"/>
              </a:spcAft>
              <a:buClrTx/>
              <a:buSzTx/>
              <a:buFontTx/>
              <a:buNone/>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Accelerating</a:t>
            </a:r>
            <a:b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b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Threats</a:t>
            </a:r>
            <a:endPar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sp>
        <p:nvSpPr>
          <p:cNvPr id="69" name="TextBox 68"/>
          <p:cNvSpPr txBox="1"/>
          <p:nvPr/>
        </p:nvSpPr>
        <p:spPr>
          <a:xfrm>
            <a:off x="6834258" y="2694876"/>
            <a:ext cx="1768116" cy="457048"/>
          </a:xfrm>
          <a:prstGeom prst="rect">
            <a:avLst/>
          </a:prstGeom>
          <a:noFill/>
          <a:effectLst/>
        </p:spPr>
        <p:txBody>
          <a:bodyPr wrap="square" lIns="182880" tIns="146304" rIns="182880" bIns="146304" rtlCol="0" anchor="ctr">
            <a:spAutoFit/>
          </a:bodyPr>
          <a:lstStyle/>
          <a:p>
            <a:pPr marL="0" marR="0" lvl="0" indent="0" algn="ctr" defTabSz="914400" rtl="0" eaLnBrk="1" fontAlgn="auto" latinLnBrk="0" hangingPunct="1">
              <a:lnSpc>
                <a:spcPct val="100000"/>
              </a:lnSpc>
              <a:spcBef>
                <a:spcPct val="0"/>
              </a:spcBef>
              <a:spcAft>
                <a:spcPts val="2355"/>
              </a:spcAft>
              <a:buClrTx/>
              <a:buSzTx/>
              <a:buFontTx/>
              <a:buNone/>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Partners</a:t>
            </a:r>
            <a:endParaRPr kumimoji="0" lang="en-US" sz="1000" b="1" i="0" u="none" strike="noStrike" kern="0" normalizeH="0" noProof="0">
              <a:ln w="3175">
                <a:noFill/>
              </a:ln>
              <a:gradFill>
                <a:gsLst>
                  <a:gs pos="0">
                    <a:srgbClr val="1A1A1A"/>
                  </a:gs>
                  <a:gs pos="100000">
                    <a:srgbClr val="1A1A1A"/>
                  </a:gs>
                </a:gsLst>
                <a:lin ang="5400000" scaled="1"/>
              </a:gradFill>
              <a:effectLst/>
              <a:highlight>
                <a:srgbClr val="FFFF00"/>
              </a:highlight>
              <a:uLnTx/>
              <a:uFillTx/>
              <a:latin typeface="Segoe UI" panose="020B0502040204020203"/>
              <a:ea typeface="Segoe UI Black" panose="020B0A02040204020203" pitchFamily="34"/>
              <a:cs typeface="Segoe UI Black" panose="020B0A02040204020203" pitchFamily="34"/>
            </a:endParaRPr>
          </a:p>
        </p:txBody>
      </p:sp>
      <p:sp>
        <p:nvSpPr>
          <p:cNvPr id="26" name="TextBox 25"/>
          <p:cNvSpPr txBox="1"/>
          <p:nvPr/>
        </p:nvSpPr>
        <p:spPr>
          <a:xfrm>
            <a:off x="2552105" y="2941868"/>
            <a:ext cx="1808534" cy="603242"/>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Digital</a:t>
            </a:r>
            <a:endPar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Transformation</a:t>
            </a:r>
            <a:endPar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grpSp>
        <p:nvGrpSpPr>
          <p:cNvPr id="244" name="Group 243"/>
          <p:cNvGrpSpPr/>
          <p:nvPr/>
        </p:nvGrpSpPr>
        <p:grpSpPr>
          <a:xfrm>
            <a:off x="3198546" y="3908589"/>
            <a:ext cx="8662163" cy="2274596"/>
            <a:chOff x="3198546" y="3908589"/>
            <a:chExt cx="8662163" cy="2392580"/>
          </a:xfrm>
        </p:grpSpPr>
        <p:sp>
          <p:nvSpPr>
            <p:cNvPr id="13" name="Rectangle: Rounded Corners 12"/>
            <p:cNvSpPr/>
            <p:nvPr/>
          </p:nvSpPr>
          <p:spPr bwMode="auto">
            <a:xfrm>
              <a:off x="3198546" y="3925320"/>
              <a:ext cx="8662163" cy="2375849"/>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kern="0">
                <a:gradFill>
                  <a:gsLst>
                    <a:gs pos="0">
                      <a:srgbClr val="FFFFFF"/>
                    </a:gs>
                    <a:gs pos="100000">
                      <a:srgbClr val="FFFFFF"/>
                    </a:gs>
                  </a:gsLst>
                  <a:lin ang="5400000" scaled="0"/>
                </a:gradFill>
                <a:latin typeface="Segoe UI" panose="020B0502040204020203"/>
                <a:cs typeface="Segoe UI" panose="020B0502040204020203" pitchFamily="34" charset="0"/>
              </a:endParaRPr>
            </a:p>
          </p:txBody>
        </p:sp>
        <p:sp>
          <p:nvSpPr>
            <p:cNvPr id="98" name="Rectangle 97"/>
            <p:cNvSpPr/>
            <p:nvPr/>
          </p:nvSpPr>
          <p:spPr bwMode="auto">
            <a:xfrm rot="16200000">
              <a:off x="10396798" y="4837257"/>
              <a:ext cx="2392580" cy="535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noAutofit/>
            </a:bodyPr>
            <a:lstStyle/>
            <a:p>
              <a:pPr marL="224155" lvl="0" indent="-224155" algn="ctr" defTabSz="895985">
                <a:spcBef>
                  <a:spcPts val="980"/>
                </a:spcBef>
                <a:buSzPct val="90000"/>
                <a:defRPr/>
              </a:pPr>
              <a:r>
                <a:rPr lang="en-US" sz="1600" b="1" kern="0">
                  <a:ln w="3175">
                    <a:noFill/>
                  </a:ln>
                  <a:gradFill>
                    <a:gsLst>
                      <a:gs pos="0">
                        <a:srgbClr val="FFFFFF"/>
                      </a:gs>
                      <a:gs pos="100000">
                        <a:srgbClr val="FFFFFF"/>
                      </a:gs>
                    </a:gsLst>
                    <a:lin ang="5400000" scaled="1"/>
                  </a:gradFill>
                  <a:ea typeface="Segoe UI Black" panose="020B0A02040204020203" pitchFamily="34"/>
                  <a:cs typeface="Segoe UI Black" panose="020B0A02040204020203" pitchFamily="34"/>
                </a:rPr>
                <a:t>Technical capabilities</a:t>
              </a:r>
              <a:endParaRPr lang="en-US" sz="1600" b="1" kern="0">
                <a:ln w="3175">
                  <a:noFill/>
                </a:ln>
                <a:gradFill>
                  <a:gsLst>
                    <a:gs pos="0">
                      <a:srgbClr val="FFFFFF"/>
                    </a:gs>
                    <a:gs pos="100000">
                      <a:srgbClr val="FFFFFF"/>
                    </a:gs>
                  </a:gsLst>
                  <a:lin ang="5400000" scaled="1"/>
                </a:gradFill>
                <a:ea typeface="Segoe UI Black" panose="020B0A02040204020203" pitchFamily="34"/>
                <a:cs typeface="Segoe UI Black" panose="020B0A02040204020203" pitchFamily="34"/>
              </a:endParaRPr>
            </a:p>
          </p:txBody>
        </p:sp>
      </p:grpSp>
      <p:pic>
        <p:nvPicPr>
          <p:cNvPr id="4" name="Slide Zoom 3">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10147638" y="1452034"/>
            <a:ext cx="1508855" cy="848731"/>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sp>
        <p:nvSpPr>
          <p:cNvPr id="36" name="TextBox 35"/>
          <p:cNvSpPr txBox="1"/>
          <p:nvPr/>
        </p:nvSpPr>
        <p:spPr>
          <a:xfrm>
            <a:off x="3188680" y="5409827"/>
            <a:ext cx="2239386" cy="391168"/>
          </a:xfrm>
          <a:prstGeom prst="rect">
            <a:avLst/>
          </a:prstGeom>
          <a:noFill/>
          <a:effectLst/>
        </p:spPr>
        <p:txBody>
          <a:bodyPr wrap="square" lIns="182880" tIns="146304" rIns="182880" bIns="146304" rtlCol="0" anchor="ctr">
            <a:noAutofit/>
          </a:bodyPr>
          <a:lstStyle/>
          <a:p>
            <a:pPr marL="0" marR="0" lvl="0" indent="0" algn="ctr" defTabSz="914400" rtl="0" eaLnBrk="1" fontAlgn="auto" latinLnBrk="0" hangingPunct="1">
              <a:lnSpc>
                <a:spcPct val="100000"/>
              </a:lnSpc>
              <a:spcBef>
                <a:spcPct val="0"/>
              </a:spcBef>
              <a:spcAft>
                <a:spcPts val="2355"/>
              </a:spcAft>
              <a:buClrTx/>
              <a:buSzTx/>
              <a:buFontTx/>
              <a:buNone/>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Reference Architecture</a:t>
            </a:r>
            <a:endParaRPr kumimoji="0" lang="en-US" sz="1000" b="1" i="0" u="none" strike="noStrike" kern="0" normalizeH="0" noProof="0">
              <a:ln w="3175">
                <a:noFill/>
              </a:ln>
              <a:gradFill>
                <a:gsLst>
                  <a:gs pos="0">
                    <a:srgbClr val="1A1A1A"/>
                  </a:gs>
                  <a:gs pos="100000">
                    <a:srgbClr val="1A1A1A"/>
                  </a:gs>
                </a:gsLst>
                <a:lin ang="5400000" scaled="1"/>
              </a:gradFill>
              <a:effectLst/>
              <a:highlight>
                <a:srgbClr val="FFFF00"/>
              </a:highlight>
              <a:uLnTx/>
              <a:uFillTx/>
              <a:latin typeface="Segoe UI" panose="020B0502040204020203"/>
              <a:ea typeface="Segoe UI Black" panose="020B0A02040204020203" pitchFamily="34"/>
              <a:cs typeface="Segoe UI Black" panose="020B0A02040204020203" pitchFamily="34"/>
            </a:endParaRPr>
          </a:p>
        </p:txBody>
      </p:sp>
      <p:sp>
        <p:nvSpPr>
          <p:cNvPr id="37" name="Rectangle 36"/>
          <p:cNvSpPr/>
          <p:nvPr/>
        </p:nvSpPr>
        <p:spPr>
          <a:xfrm>
            <a:off x="9745216" y="4529677"/>
            <a:ext cx="1627632" cy="603242"/>
          </a:xfrm>
          <a:prstGeom prst="rect">
            <a:avLst/>
          </a:prstGeom>
          <a:noFill/>
          <a:effectLst/>
        </p:spPr>
        <p:txBody>
          <a:bodyPr wrap="square" lIns="182880" tIns="146304" rIns="182880" bIns="146304" rtlCol="0" anchor="ctr">
            <a:spAutoFit/>
          </a:bodyPr>
          <a:lstStyle/>
          <a:p>
            <a:pPr algn="ctr" defTabSz="914400">
              <a:spcBef>
                <a:spcPct val="0"/>
              </a:spcBef>
              <a:spcAft>
                <a:spcPts val="2355"/>
              </a:spcAft>
            </a:pP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Information Protection</a:t>
            </a:r>
            <a:endPar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endParaRPr>
          </a:p>
        </p:txBody>
      </p:sp>
      <p:sp>
        <p:nvSpPr>
          <p:cNvPr id="38" name="Rectangle 37"/>
          <p:cNvSpPr/>
          <p:nvPr/>
        </p:nvSpPr>
        <p:spPr>
          <a:xfrm>
            <a:off x="7833529" y="4529677"/>
            <a:ext cx="1922719" cy="603242"/>
          </a:xfrm>
          <a:prstGeom prst="rect">
            <a:avLst/>
          </a:prstGeom>
          <a:noFill/>
          <a:effectLst/>
        </p:spPr>
        <p:txBody>
          <a:bodyPr wrap="square" lIns="182880" tIns="146304" rIns="182880" bIns="146304" rtlCol="0" anchor="ctr">
            <a:spAutoFit/>
          </a:bodyPr>
          <a:lstStyle/>
          <a:p>
            <a:pPr algn="ctr" defTabSz="914400">
              <a:spcBef>
                <a:spcPct val="0"/>
              </a:spcBef>
              <a:spcAft>
                <a:spcPts val="2355"/>
              </a:spcAft>
            </a:pP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Software As A Service (</a:t>
            </a:r>
            <a:r>
              <a:rPr lang="en-US" sz="1000" b="1" kern="0" err="1">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Saas</a:t>
            </a: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a:t>
            </a:r>
            <a:endPar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endParaRPr>
          </a:p>
        </p:txBody>
      </p:sp>
      <p:sp>
        <p:nvSpPr>
          <p:cNvPr id="39" name="Rectangle 38"/>
          <p:cNvSpPr/>
          <p:nvPr/>
        </p:nvSpPr>
        <p:spPr>
          <a:xfrm>
            <a:off x="6334715" y="4529677"/>
            <a:ext cx="1600200" cy="603242"/>
          </a:xfrm>
          <a:prstGeom prst="rect">
            <a:avLst/>
          </a:prstGeom>
          <a:noFill/>
          <a:effectLst/>
        </p:spPr>
        <p:txBody>
          <a:bodyPr wrap="square" lIns="182880" tIns="146304" rIns="182880" bIns="146304" rtlCol="0" anchor="ctr">
            <a:spAutoFit/>
          </a:bodyPr>
          <a:lstStyle/>
          <a:p>
            <a:pPr algn="ctr" defTabSz="914400">
              <a:spcBef>
                <a:spcPct val="0"/>
              </a:spcBef>
              <a:spcAft>
                <a:spcPts val="2355"/>
              </a:spcAft>
            </a:pP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PC &amp; Mobile Devices</a:t>
            </a:r>
            <a:endPar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endParaRPr>
          </a:p>
        </p:txBody>
      </p:sp>
      <p:sp>
        <p:nvSpPr>
          <p:cNvPr id="40" name="Rectangle 39"/>
          <p:cNvSpPr/>
          <p:nvPr/>
        </p:nvSpPr>
        <p:spPr>
          <a:xfrm>
            <a:off x="6682718" y="5680043"/>
            <a:ext cx="2665199" cy="449354"/>
          </a:xfrm>
          <a:prstGeom prst="rect">
            <a:avLst/>
          </a:prstGeom>
          <a:noFill/>
          <a:effectLst/>
        </p:spPr>
        <p:txBody>
          <a:bodyPr wrap="square" lIns="182880" tIns="146304" rIns="182880" bIns="146304" rtlCol="0" anchor="ctr">
            <a:spAutoFit/>
          </a:bodyPr>
          <a:lstStyle/>
          <a:p>
            <a:pPr algn="ctr" defTabSz="914400">
              <a:spcBef>
                <a:spcPct val="0"/>
              </a:spcBef>
              <a:spcAft>
                <a:spcPts val="2355"/>
              </a:spcAft>
            </a:pP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Hybrid Cloud Infrastructure</a:t>
            </a:r>
            <a:endPar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endParaRPr>
          </a:p>
        </p:txBody>
      </p:sp>
      <p:sp>
        <p:nvSpPr>
          <p:cNvPr id="49" name="Rectangle 48"/>
          <p:cNvSpPr/>
          <p:nvPr/>
        </p:nvSpPr>
        <p:spPr>
          <a:xfrm>
            <a:off x="4841021" y="4618162"/>
            <a:ext cx="1600200" cy="449354"/>
          </a:xfrm>
          <a:prstGeom prst="rect">
            <a:avLst/>
          </a:prstGeom>
          <a:noFill/>
          <a:effectLst/>
        </p:spPr>
        <p:txBody>
          <a:bodyPr wrap="square" lIns="182880" tIns="146304" rIns="182880" bIns="146304" rtlCol="0" anchor="ctr">
            <a:spAutoFit/>
          </a:bodyPr>
          <a:lstStyle/>
          <a:p>
            <a:pPr algn="ctr" defTabSz="914400">
              <a:spcBef>
                <a:spcPct val="0"/>
              </a:spcBef>
              <a:spcAft>
                <a:spcPts val="2355"/>
              </a:spcAft>
            </a:pP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Identity &amp; Access</a:t>
            </a:r>
            <a:endPar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endParaRPr>
          </a:p>
        </p:txBody>
      </p:sp>
      <p:sp>
        <p:nvSpPr>
          <p:cNvPr id="51" name="Rectangle 50"/>
          <p:cNvSpPr/>
          <p:nvPr/>
        </p:nvSpPr>
        <p:spPr>
          <a:xfrm>
            <a:off x="5147551" y="5687228"/>
            <a:ext cx="2097023" cy="603242"/>
          </a:xfrm>
          <a:prstGeom prst="rect">
            <a:avLst/>
          </a:prstGeom>
          <a:noFill/>
          <a:effectLst/>
        </p:spPr>
        <p:txBody>
          <a:bodyPr wrap="square" lIns="182880" tIns="146304" rIns="182880" bIns="146304" rtlCol="0" anchor="ctr">
            <a:spAutoFit/>
          </a:bodyPr>
          <a:lstStyle/>
          <a:p>
            <a:pPr algn="ctr" defTabSz="914400">
              <a:spcBef>
                <a:spcPct val="0"/>
              </a:spcBef>
              <a:spcAft>
                <a:spcPts val="2355"/>
              </a:spcAft>
            </a:pP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Security Operations Center (SOC)</a:t>
            </a:r>
            <a:endPar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endParaRPr>
          </a:p>
        </p:txBody>
      </p:sp>
      <p:sp>
        <p:nvSpPr>
          <p:cNvPr id="52" name="Rectangle 51"/>
          <p:cNvSpPr/>
          <p:nvPr/>
        </p:nvSpPr>
        <p:spPr>
          <a:xfrm>
            <a:off x="8803028" y="5646353"/>
            <a:ext cx="2097023" cy="603242"/>
          </a:xfrm>
          <a:prstGeom prst="rect">
            <a:avLst/>
          </a:prstGeom>
          <a:noFill/>
          <a:effectLst/>
        </p:spPr>
        <p:txBody>
          <a:bodyPr wrap="square" lIns="182880" tIns="146304" rIns="182880" bIns="146304" rtlCol="0" anchor="ctr">
            <a:spAutoFit/>
          </a:bodyPr>
          <a:lstStyle/>
          <a:p>
            <a:pPr algn="ctr" defTabSz="914400">
              <a:spcBef>
                <a:spcPct val="0"/>
              </a:spcBef>
              <a:spcAft>
                <a:spcPts val="2355"/>
              </a:spcAft>
            </a:pP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IoT And Operational Technology</a:t>
            </a:r>
            <a:endPar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endParaRPr>
          </a:p>
        </p:txBody>
      </p:sp>
      <p:sp>
        <p:nvSpPr>
          <p:cNvPr id="82" name="Rectangle 81"/>
          <p:cNvSpPr/>
          <p:nvPr/>
        </p:nvSpPr>
        <p:spPr>
          <a:xfrm>
            <a:off x="10117093" y="2267936"/>
            <a:ext cx="1627632" cy="449354"/>
          </a:xfrm>
          <a:prstGeom prst="rect">
            <a:avLst/>
          </a:prstGeom>
          <a:noFill/>
          <a:effectLst/>
        </p:spPr>
        <p:txBody>
          <a:bodyPr wrap="square" lIns="182880" tIns="146304" rIns="182880" bIns="146304" rtlCol="0" anchor="ctr">
            <a:spAutoFit/>
          </a:bodyPr>
          <a:lstStyle/>
          <a:p>
            <a:pPr algn="ctr" defTabSz="914400">
              <a:spcBef>
                <a:spcPct val="0"/>
              </a:spcBef>
              <a:spcAft>
                <a:spcPts val="2355"/>
              </a:spcAft>
            </a:pP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CISO Workshop</a:t>
            </a:r>
            <a:endPar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endParaRPr>
          </a:p>
        </p:txBody>
      </p:sp>
      <p:sp>
        <p:nvSpPr>
          <p:cNvPr id="85" name="TextBox 84"/>
          <p:cNvSpPr txBox="1"/>
          <p:nvPr/>
        </p:nvSpPr>
        <p:spPr>
          <a:xfrm>
            <a:off x="8182095" y="1670940"/>
            <a:ext cx="1689088" cy="449354"/>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marL="0" marR="0" lvl="0" indent="0" algn="l" defTabSz="914400" rtl="0" eaLnBrk="1" fontAlgn="auto" latinLnBrk="0" hangingPunct="1">
              <a:lnSpc>
                <a:spcPct val="100000"/>
              </a:lnSpc>
              <a:spcBef>
                <a:spcPct val="0"/>
              </a:spcBef>
              <a:spcAft>
                <a:spcPts val="2355"/>
              </a:spcAft>
              <a:buClrTx/>
              <a:buSzTx/>
              <a:buFontTx/>
              <a:buNone/>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Key </a:t>
            </a:r>
            <a:r>
              <a:rPr lang="en-US" sz="1000" cap="none" spc="0">
                <a:gradFill>
                  <a:gsLst>
                    <a:gs pos="0">
                      <a:srgbClr val="1A1A1A"/>
                    </a:gs>
                    <a:gs pos="100000">
                      <a:srgbClr val="1A1A1A"/>
                    </a:gs>
                  </a:gsLst>
                  <a:lin ang="5400000" scaled="1"/>
                </a:gradFill>
              </a:rPr>
              <a:t>S</a:t>
            </a:r>
            <a:r>
              <a:rPr kumimoji="0" lang="en-US" sz="1000" b="1" i="0" u="none" strike="noStrike" kern="0" cap="none" spc="0" normalizeH="0" noProof="0" err="1">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trategies</a:t>
            </a:r>
            <a:endPar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cxnSp>
        <p:nvCxnSpPr>
          <p:cNvPr id="97" name="Connector: Elbow 96"/>
          <p:cNvCxnSpPr/>
          <p:nvPr/>
        </p:nvCxnSpPr>
        <p:spPr>
          <a:xfrm flipV="1">
            <a:off x="8529454" y="5081460"/>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61" name="Connector: Elbow 60"/>
          <p:cNvCxnSpPr/>
          <p:nvPr/>
        </p:nvCxnSpPr>
        <p:spPr>
          <a:xfrm>
            <a:off x="3806222" y="1818622"/>
            <a:ext cx="694425" cy="684950"/>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63" name="Connector: Elbow 62"/>
          <p:cNvCxnSpPr/>
          <p:nvPr/>
        </p:nvCxnSpPr>
        <p:spPr>
          <a:xfrm flipV="1">
            <a:off x="3806222" y="2504291"/>
            <a:ext cx="716795" cy="487477"/>
          </a:xfrm>
          <a:prstGeom prst="bentConnector3">
            <a:avLst>
              <a:gd name="adj1" fmla="val 5000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pic>
        <p:nvPicPr>
          <p:cNvPr id="230" name="Slide Zoom 229">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8324668" y="2100596"/>
            <a:ext cx="1026321"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sp>
        <p:nvSpPr>
          <p:cNvPr id="94" name="TextBox 93"/>
          <p:cNvSpPr txBox="1"/>
          <p:nvPr/>
        </p:nvSpPr>
        <p:spPr>
          <a:xfrm>
            <a:off x="6883044" y="1351469"/>
            <a:ext cx="1768116" cy="457048"/>
          </a:xfrm>
          <a:prstGeom prst="rect">
            <a:avLst/>
          </a:prstGeom>
          <a:noFill/>
          <a:effectLst/>
        </p:spPr>
        <p:txBody>
          <a:bodyPr wrap="square" lIns="182880" tIns="146304" rIns="182880" bIns="146304" rtlCol="0" anchor="ctr">
            <a:spAutoFit/>
          </a:bodyPr>
          <a:lstStyle/>
          <a:p>
            <a:pPr marL="0" marR="0" lvl="0" indent="0" algn="ctr" defTabSz="914400" rtl="0" eaLnBrk="1" fontAlgn="auto" latinLnBrk="0" hangingPunct="1">
              <a:lnSpc>
                <a:spcPct val="100000"/>
              </a:lnSpc>
              <a:spcBef>
                <a:spcPct val="0"/>
              </a:spcBef>
              <a:spcAft>
                <a:spcPts val="2355"/>
              </a:spcAft>
              <a:buClrTx/>
              <a:buSzTx/>
              <a:buFontTx/>
              <a:buNone/>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Platform</a:t>
            </a:r>
            <a:endPar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sp>
        <p:nvSpPr>
          <p:cNvPr id="95" name="TextBox 94"/>
          <p:cNvSpPr txBox="1"/>
          <p:nvPr/>
        </p:nvSpPr>
        <p:spPr>
          <a:xfrm>
            <a:off x="6933348" y="2010287"/>
            <a:ext cx="1768116" cy="457048"/>
          </a:xfrm>
          <a:prstGeom prst="rect">
            <a:avLst/>
          </a:prstGeom>
          <a:noFill/>
          <a:effectLst/>
        </p:spPr>
        <p:txBody>
          <a:bodyPr wrap="square" lIns="182880" tIns="146304" rIns="182880" bIns="146304" rtlCol="0" anchor="ctr">
            <a:spAutoFit/>
          </a:bodyPr>
          <a:lstStyle/>
          <a:p>
            <a:pPr marL="0" marR="0" lvl="0" indent="0" algn="ctr" defTabSz="914400" rtl="0" eaLnBrk="1" fontAlgn="auto" latinLnBrk="0" hangingPunct="1">
              <a:lnSpc>
                <a:spcPct val="100000"/>
              </a:lnSpc>
              <a:spcBef>
                <a:spcPct val="0"/>
              </a:spcBef>
              <a:spcAft>
                <a:spcPts val="2355"/>
              </a:spcAft>
              <a:buClrTx/>
              <a:buSzTx/>
              <a:buFontTx/>
              <a:buNone/>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Intelligence</a:t>
            </a:r>
            <a:endPar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pic>
        <p:nvPicPr>
          <p:cNvPr id="241" name="Slide Zoom 240">
            <a:hlinkClick r:id="rId5" action="ppaction://hlinksldjump"/>
          </p:cNvPr>
          <p:cNvPicPr>
            <a:picLocks noGrp="1" noRot="1" noChangeAspect="1" noMove="1" noResize="1" noEditPoints="1" noAdjustHandles="1" noChangeArrowheads="1" noChangeShapeType="1"/>
          </p:cNvPicPr>
          <p:nvPr/>
        </p:nvPicPr>
        <p:blipFill>
          <a:blip r:embed="rId6"/>
          <a:stretch>
            <a:fillRect/>
          </a:stretch>
        </p:blipFill>
        <p:spPr>
          <a:xfrm>
            <a:off x="6456474" y="1454724"/>
            <a:ext cx="917466" cy="516075"/>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cxnSp>
        <p:nvCxnSpPr>
          <p:cNvPr id="104" name="Straight Arrow Connector 103"/>
          <p:cNvCxnSpPr/>
          <p:nvPr/>
        </p:nvCxnSpPr>
        <p:spPr>
          <a:xfrm>
            <a:off x="5867691" y="2524164"/>
            <a:ext cx="408617" cy="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33" name="Connector: Elbow 132"/>
          <p:cNvCxnSpPr/>
          <p:nvPr/>
        </p:nvCxnSpPr>
        <p:spPr>
          <a:xfrm flipV="1">
            <a:off x="6777677" y="5074673"/>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nvGrpSpPr>
          <p:cNvPr id="245" name="Group 244"/>
          <p:cNvGrpSpPr/>
          <p:nvPr/>
        </p:nvGrpSpPr>
        <p:grpSpPr>
          <a:xfrm>
            <a:off x="6069566" y="4378613"/>
            <a:ext cx="3675650" cy="484838"/>
            <a:chOff x="5766578" y="4509660"/>
            <a:chExt cx="3675650" cy="484838"/>
          </a:xfrm>
        </p:grpSpPr>
        <p:cxnSp>
          <p:nvCxnSpPr>
            <p:cNvPr id="132" name="Connector: Elbow 131"/>
            <p:cNvCxnSpPr/>
            <p:nvPr/>
          </p:nvCxnSpPr>
          <p:spPr>
            <a:xfrm>
              <a:off x="9074507" y="4583013"/>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34" name="Connector: Elbow 133"/>
            <p:cNvCxnSpPr/>
            <p:nvPr/>
          </p:nvCxnSpPr>
          <p:spPr>
            <a:xfrm>
              <a:off x="7262878" y="4521099"/>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135" name="Connector: Elbow 134"/>
            <p:cNvCxnSpPr/>
            <p:nvPr/>
          </p:nvCxnSpPr>
          <p:spPr>
            <a:xfrm>
              <a:off x="5766578" y="4509660"/>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grpSp>
      <p:cxnSp>
        <p:nvCxnSpPr>
          <p:cNvPr id="136" name="Connector: Elbow 135"/>
          <p:cNvCxnSpPr/>
          <p:nvPr/>
        </p:nvCxnSpPr>
        <p:spPr>
          <a:xfrm flipV="1">
            <a:off x="10313004" y="5062858"/>
            <a:ext cx="367721" cy="411485"/>
          </a:xfrm>
          <a:prstGeom prst="bentConnector2">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sp>
        <p:nvSpPr>
          <p:cNvPr id="137" name="TextBox 136"/>
          <p:cNvSpPr txBox="1"/>
          <p:nvPr/>
        </p:nvSpPr>
        <p:spPr>
          <a:xfrm>
            <a:off x="4300646" y="2636684"/>
            <a:ext cx="1768116" cy="618631"/>
          </a:xfrm>
          <a:prstGeom prst="rect">
            <a:avLst/>
          </a:prstGeom>
          <a:noFill/>
          <a:effectLst/>
        </p:spPr>
        <p:txBody>
          <a:bodyPr wrap="square" lIns="182880" tIns="146304" rIns="182880" bIns="146304" rtlCol="0" anchor="ctr">
            <a:spAutoFit/>
          </a:bodyPr>
          <a:lstStyle/>
          <a:p>
            <a:pPr marL="0" marR="0" lvl="0" indent="0" algn="ctr" defTabSz="914400" rtl="0" eaLnBrk="1" fontAlgn="auto" latinLnBrk="0" hangingPunct="1">
              <a:lnSpc>
                <a:spcPct val="100000"/>
              </a:lnSpc>
              <a:spcBef>
                <a:spcPct val="0"/>
              </a:spcBef>
              <a:spcAft>
                <a:spcPts val="2355"/>
              </a:spcAft>
              <a:buClrTx/>
              <a:buSzTx/>
              <a:buFontTx/>
              <a:buNone/>
              <a:defRPr/>
            </a:pPr>
            <a:r>
              <a:rPr kumimoji="0" lang="en-US" sz="1000" b="1" i="0" u="none" strike="noStrike" kern="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Imperatives &amp; Opportunities</a:t>
            </a:r>
            <a:endParaRPr kumimoji="0" lang="en-US" sz="1000" b="1" i="0" u="none" strike="noStrike" kern="0" normalizeH="0" noProof="0">
              <a:ln w="3175">
                <a:noFill/>
              </a:ln>
              <a:gradFill>
                <a:gsLst>
                  <a:gs pos="0">
                    <a:srgbClr val="1A1A1A"/>
                  </a:gs>
                  <a:gs pos="100000">
                    <a:srgbClr val="1A1A1A"/>
                  </a:gs>
                </a:gsLst>
                <a:lin ang="5400000" scaled="1"/>
              </a:gradFill>
              <a:effectLst/>
              <a:highlight>
                <a:srgbClr val="FFFF00"/>
              </a:highlight>
              <a:uLnTx/>
              <a:uFillTx/>
              <a:latin typeface="Segoe UI" panose="020B0502040204020203"/>
              <a:ea typeface="Segoe UI Black" panose="020B0A02040204020203" pitchFamily="34"/>
              <a:cs typeface="Segoe UI Black" panose="020B0A02040204020203" pitchFamily="34"/>
            </a:endParaRPr>
          </a:p>
        </p:txBody>
      </p:sp>
      <p:pic>
        <p:nvPicPr>
          <p:cNvPr id="11" name="Slide Zoom 10">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2815630" y="1427959"/>
            <a:ext cx="1026321"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14" name="Slide Zoom 13">
            <a:hlinkClick r:id="rId9" action="ppaction://hlinksldjump"/>
          </p:cNvPr>
          <p:cNvPicPr>
            <a:picLocks noGrp="1" noRot="1" noChangeAspect="1" noMove="1" noResize="1" noEditPoints="1" noAdjustHandles="1" noChangeArrowheads="1" noChangeShapeType="1"/>
          </p:cNvPicPr>
          <p:nvPr/>
        </p:nvPicPr>
        <p:blipFill>
          <a:blip r:embed="rId10"/>
          <a:stretch>
            <a:fillRect/>
          </a:stretch>
        </p:blipFill>
        <p:spPr>
          <a:xfrm>
            <a:off x="2817978" y="2428764"/>
            <a:ext cx="1026321"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cxnSp>
        <p:nvCxnSpPr>
          <p:cNvPr id="62" name="Connector: Elbow 61"/>
          <p:cNvCxnSpPr>
            <a:stCxn id="230" idx="3"/>
          </p:cNvCxnSpPr>
          <p:nvPr/>
        </p:nvCxnSpPr>
        <p:spPr>
          <a:xfrm flipH="1">
            <a:off x="2339979" y="2389249"/>
            <a:ext cx="7011010" cy="1334001"/>
          </a:xfrm>
          <a:prstGeom prst="bentConnector3">
            <a:avLst>
              <a:gd name="adj1" fmla="val -4987"/>
            </a:avLst>
          </a:prstGeom>
          <a:ln w="38100">
            <a:solidFill>
              <a:schemeClr val="accent5"/>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79" name="Connector: Elbow 78"/>
          <p:cNvCxnSpPr>
            <a:stCxn id="230" idx="3"/>
            <a:endCxn id="4" idx="1"/>
          </p:cNvCxnSpPr>
          <p:nvPr/>
        </p:nvCxnSpPr>
        <p:spPr>
          <a:xfrm flipV="1">
            <a:off x="9350989" y="1876400"/>
            <a:ext cx="796649" cy="512849"/>
          </a:xfrm>
          <a:prstGeom prst="bentConnector3">
            <a:avLst>
              <a:gd name="adj1" fmla="val 43248"/>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pic>
        <p:nvPicPr>
          <p:cNvPr id="17" name="Slide Zoom 16">
            <a:hlinkClick r:id="rId11" action="ppaction://hlinksldjump"/>
          </p:cNvPr>
          <p:cNvPicPr>
            <a:picLocks noGrp="1" noRot="1" noChangeAspect="1" noMove="1" noResize="1" noEditPoints="1" noAdjustHandles="1" noChangeArrowheads="1" noChangeShapeType="1"/>
          </p:cNvPicPr>
          <p:nvPr/>
        </p:nvPicPr>
        <p:blipFill>
          <a:blip r:embed="rId12"/>
          <a:stretch>
            <a:fillRect/>
          </a:stretch>
        </p:blipFill>
        <p:spPr>
          <a:xfrm>
            <a:off x="5720898" y="5179605"/>
            <a:ext cx="930497"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sp>
        <p:nvSpPr>
          <p:cNvPr id="64" name="Rectangle: Rounded Corners 63"/>
          <p:cNvSpPr/>
          <p:nvPr/>
        </p:nvSpPr>
        <p:spPr bwMode="auto">
          <a:xfrm>
            <a:off x="859938" y="3944639"/>
            <a:ext cx="2170782" cy="1534230"/>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kern="0">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nvGrpSpPr>
          <p:cNvPr id="65" name="Group 64"/>
          <p:cNvGrpSpPr/>
          <p:nvPr/>
        </p:nvGrpSpPr>
        <p:grpSpPr>
          <a:xfrm>
            <a:off x="859938" y="3792238"/>
            <a:ext cx="2170782" cy="718772"/>
            <a:chOff x="8790449" y="1011200"/>
            <a:chExt cx="3126595" cy="718772"/>
          </a:xfrm>
        </p:grpSpPr>
        <p:sp>
          <p:nvSpPr>
            <p:cNvPr id="67" name="Rectangle 66"/>
            <p:cNvSpPr/>
            <p:nvPr/>
          </p:nvSpPr>
          <p:spPr bwMode="auto">
            <a:xfrm>
              <a:off x="8790449" y="1145548"/>
              <a:ext cx="3126595" cy="450077"/>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en-US" sz="2355" b="0" i="0" u="none" strike="noStrike" kern="0" cap="none" normalizeH="0" noProof="0">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68" name="Content Placeholder 2"/>
            <p:cNvSpPr txBox="1"/>
            <p:nvPr/>
          </p:nvSpPr>
          <p:spPr>
            <a:xfrm>
              <a:off x="8870328" y="1011200"/>
              <a:ext cx="3046716" cy="718772"/>
            </a:xfrm>
            <a:prstGeom prst="rect">
              <a:avLst/>
            </a:prstGeom>
            <a:effectLst/>
          </p:spPr>
          <p:txBody>
            <a:bodyPr anchor="ctr">
              <a:noAutofit/>
            </a:bodyPr>
            <a:lstStyle>
              <a:lvl1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4080" kern="1200" spc="0" baseline="0">
                  <a:gradFill>
                    <a:gsLst>
                      <a:gs pos="1250">
                        <a:schemeClr val="tx1"/>
                      </a:gs>
                      <a:gs pos="100000">
                        <a:schemeClr val="tx1"/>
                      </a:gs>
                    </a:gsLst>
                    <a:lin ang="5400000" scaled="0"/>
                  </a:gradFill>
                  <a:latin typeface="+mj-lt"/>
                  <a:ea typeface="+mn-ea"/>
                  <a:cs typeface="+mn-cs"/>
                </a:defRPr>
              </a:lvl1pPr>
              <a:lvl2pPr marL="349885"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450" kern="1200" spc="0" baseline="0">
                  <a:gradFill>
                    <a:gsLst>
                      <a:gs pos="1250">
                        <a:schemeClr val="tx1"/>
                      </a:gs>
                      <a:gs pos="100000">
                        <a:schemeClr val="tx1"/>
                      </a:gs>
                    </a:gsLst>
                    <a:lin ang="5400000" scaled="0"/>
                  </a:gradFill>
                  <a:latin typeface="+mn-lt"/>
                  <a:ea typeface="+mn-ea"/>
                  <a:cs typeface="+mn-cs"/>
                </a:defRPr>
              </a:lvl2pPr>
              <a:lvl3pPr marL="58293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5pPr>
              <a:lvl6pPr marL="261620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6pPr>
              <a:lvl7pPr marL="309181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7pPr>
              <a:lvl8pPr marL="356743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8pPr>
              <a:lvl9pPr marL="404304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9pPr>
            </a:lstStyle>
            <a:p>
              <a:pPr marL="224155" marR="0" lvl="0" indent="-224155" algn="l" defTabSz="895985" rtl="0" eaLnBrk="1" fontAlgn="auto" latinLnBrk="0" hangingPunct="1">
                <a:lnSpc>
                  <a:spcPct val="100000"/>
                </a:lnSpc>
                <a:spcBef>
                  <a:spcPts val="980"/>
                </a:spcBef>
                <a:spcAft>
                  <a:spcPts val="0"/>
                </a:spcAft>
                <a:buClrTx/>
                <a:buSzPct val="90000"/>
                <a:buFont typeface="Arial" panose="020B0604020202020204" pitchFamily="34" charset="0"/>
                <a:buNone/>
                <a:defRPr/>
              </a:pPr>
              <a:r>
                <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rPr>
                <a:t>Security Hygiene</a:t>
              </a:r>
              <a:endPar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grpSp>
      <p:sp>
        <p:nvSpPr>
          <p:cNvPr id="71" name="Rectangle 70"/>
          <p:cNvSpPr/>
          <p:nvPr/>
        </p:nvSpPr>
        <p:spPr>
          <a:xfrm>
            <a:off x="855719" y="5120466"/>
            <a:ext cx="2148794" cy="449354"/>
          </a:xfrm>
          <a:prstGeom prst="rect">
            <a:avLst/>
          </a:prstGeom>
          <a:noFill/>
          <a:effectLst/>
        </p:spPr>
        <p:txBody>
          <a:bodyPr wrap="square" lIns="182880" tIns="146304" rIns="182880" bIns="146304" rtlCol="0" anchor="ctr">
            <a:spAutoFit/>
          </a:bodyPr>
          <a:lstStyle/>
          <a:p>
            <a:pPr algn="ctr" defTabSz="914400">
              <a:spcBef>
                <a:spcPct val="0"/>
              </a:spcBef>
              <a:spcAft>
                <a:spcPts val="2355"/>
              </a:spcAft>
            </a:pPr>
            <a:r>
              <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rPr>
              <a:t>Critical Hygiene</a:t>
            </a:r>
            <a:endParaRPr lang="en-US" sz="100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cs typeface="Segoe UI Black" panose="020B0A02040204020203" pitchFamily="34"/>
            </a:endParaRPr>
          </a:p>
        </p:txBody>
      </p:sp>
      <p:pic>
        <p:nvPicPr>
          <p:cNvPr id="16" name="Section Zoom 15">
            <a:hlinkClick r:id="rId13" action="ppaction://hlinksldjump"/>
          </p:cNvPr>
          <p:cNvPicPr>
            <a:picLocks noGrp="1" noRot="1" noChangeAspect="1" noMove="1" noResize="1" noEditPoints="1" noAdjustHandles="1" noChangeArrowheads="1" noChangeShapeType="1"/>
          </p:cNvPicPr>
          <p:nvPr/>
        </p:nvPicPr>
        <p:blipFill>
          <a:blip r:embed="rId14"/>
          <a:stretch>
            <a:fillRect/>
          </a:stretch>
        </p:blipFill>
        <p:spPr>
          <a:xfrm>
            <a:off x="4691175" y="2152039"/>
            <a:ext cx="1026322" cy="57730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cxnSp>
        <p:nvCxnSpPr>
          <p:cNvPr id="73" name="Connector: Elbow 72"/>
          <p:cNvCxnSpPr/>
          <p:nvPr/>
        </p:nvCxnSpPr>
        <p:spPr>
          <a:xfrm flipV="1">
            <a:off x="4623619" y="4383371"/>
            <a:ext cx="345562" cy="193622"/>
          </a:xfrm>
          <a:prstGeom prst="bentConnector3">
            <a:avLst>
              <a:gd name="adj1" fmla="val 2039"/>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86" name="Connector: Elbow 85"/>
          <p:cNvCxnSpPr>
            <a:endCxn id="64" idx="1"/>
          </p:cNvCxnSpPr>
          <p:nvPr/>
        </p:nvCxnSpPr>
        <p:spPr>
          <a:xfrm rot="10800000" flipV="1">
            <a:off x="859938" y="3723250"/>
            <a:ext cx="1671408" cy="988504"/>
          </a:xfrm>
          <a:prstGeom prst="bentConnector3">
            <a:avLst>
              <a:gd name="adj1" fmla="val 113677"/>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76" name="Connector: Elbow 75"/>
          <p:cNvCxnSpPr>
            <a:endCxn id="4" idx="1"/>
          </p:cNvCxnSpPr>
          <p:nvPr/>
        </p:nvCxnSpPr>
        <p:spPr>
          <a:xfrm rot="16200000" flipV="1">
            <a:off x="9233592" y="2790447"/>
            <a:ext cx="2200089" cy="371996"/>
          </a:xfrm>
          <a:prstGeom prst="bentConnector4">
            <a:avLst>
              <a:gd name="adj1" fmla="val 40356"/>
              <a:gd name="adj2" fmla="val 186520"/>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a:off x="3030720" y="5156002"/>
            <a:ext cx="457481" cy="0"/>
          </a:xfrm>
          <a:prstGeom prst="straightConnector1">
            <a:avLst/>
          </a:prstGeom>
          <a:ln w="38100">
            <a:solidFill>
              <a:schemeClr val="tx1">
                <a:lumMod val="50000"/>
                <a:lumOff val="50000"/>
              </a:schemeClr>
            </a:solidFill>
            <a:prstDash val="sysDash"/>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pic>
        <p:nvPicPr>
          <p:cNvPr id="24" name="Section Zoom 23">
            <a:hlinkClick r:id="rId15" action="ppaction://hlinksldjump"/>
          </p:cNvPr>
          <p:cNvPicPr>
            <a:picLocks noGrp="1" noRot="1" noChangeAspect="1" noMove="1" noResize="1" noEditPoints="1" noAdjustHandles="1" noChangeArrowheads="1" noChangeShapeType="1"/>
          </p:cNvPicPr>
          <p:nvPr/>
        </p:nvPicPr>
        <p:blipFill>
          <a:blip r:embed="rId16"/>
          <a:stretch>
            <a:fillRect/>
          </a:stretch>
        </p:blipFill>
        <p:spPr>
          <a:xfrm>
            <a:off x="3491472" y="4607543"/>
            <a:ext cx="1528309" cy="85967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27" name="Section Zoom 26">
            <a:hlinkClick r:id="rId17" action="ppaction://hlinksldjump"/>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3505922" y="5749332"/>
            <a:ext cx="1528309" cy="312008"/>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sp>
        <p:nvSpPr>
          <p:cNvPr id="78" name="Rectangle: Rounded Corners 77"/>
          <p:cNvSpPr/>
          <p:nvPr/>
        </p:nvSpPr>
        <p:spPr bwMode="auto">
          <a:xfrm>
            <a:off x="417786" y="827501"/>
            <a:ext cx="1891648" cy="1617207"/>
          </a:xfrm>
          <a:prstGeom prst="roundRect">
            <a:avLst>
              <a:gd name="adj" fmla="val 0"/>
            </a:avLst>
          </a:prstGeom>
          <a:solidFill>
            <a:schemeClr val="bg1">
              <a:alpha val="81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355" kern="0">
              <a:gradFill>
                <a:gsLst>
                  <a:gs pos="0">
                    <a:srgbClr val="FFFFFF"/>
                  </a:gs>
                  <a:gs pos="100000">
                    <a:srgbClr val="FFFFFF"/>
                  </a:gs>
                </a:gsLst>
                <a:lin ang="5400000" scaled="0"/>
              </a:gradFill>
              <a:latin typeface="Segoe UI" panose="020B0502040204020203"/>
              <a:cs typeface="Segoe UI" panose="020B0502040204020203" pitchFamily="34" charset="0"/>
            </a:endParaRPr>
          </a:p>
        </p:txBody>
      </p:sp>
      <p:grpSp>
        <p:nvGrpSpPr>
          <p:cNvPr id="80" name="Group 79"/>
          <p:cNvGrpSpPr/>
          <p:nvPr/>
        </p:nvGrpSpPr>
        <p:grpSpPr>
          <a:xfrm>
            <a:off x="413608" y="693425"/>
            <a:ext cx="1895825" cy="718772"/>
            <a:chOff x="8790449" y="1011200"/>
            <a:chExt cx="3126595" cy="718772"/>
          </a:xfrm>
        </p:grpSpPr>
        <p:sp>
          <p:nvSpPr>
            <p:cNvPr id="81" name="Rectangle 80"/>
            <p:cNvSpPr/>
            <p:nvPr/>
          </p:nvSpPr>
          <p:spPr bwMode="auto">
            <a:xfrm>
              <a:off x="8790449" y="1145549"/>
              <a:ext cx="3126595" cy="428312"/>
            </a:xfrm>
            <a:prstGeom prst="rect">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4400" rtl="0" eaLnBrk="1" fontAlgn="base" latinLnBrk="0" hangingPunct="1">
                <a:lnSpc>
                  <a:spcPct val="90000"/>
                </a:lnSpc>
                <a:spcBef>
                  <a:spcPct val="0"/>
                </a:spcBef>
                <a:spcAft>
                  <a:spcPct val="0"/>
                </a:spcAft>
                <a:buClrTx/>
                <a:buSzTx/>
                <a:buFontTx/>
                <a:buNone/>
                <a:defRPr/>
              </a:pPr>
              <a:endParaRPr kumimoji="0" lang="en-US" sz="2355" b="0" i="0" u="none" strike="noStrike" kern="0" cap="none" normalizeH="0" noProof="0">
                <a:ln>
                  <a:noFill/>
                </a:ln>
                <a:gradFill>
                  <a:gsLst>
                    <a:gs pos="0">
                      <a:srgbClr val="FFFFFF"/>
                    </a:gs>
                    <a:gs pos="100000">
                      <a:srgbClr val="FFFFFF"/>
                    </a:gs>
                  </a:gsLst>
                  <a:lin ang="5400000" scaled="0"/>
                </a:gradFill>
                <a:effectLst/>
                <a:uLnTx/>
                <a:uFillTx/>
                <a:latin typeface="Segoe UI" panose="020B0502040204020203"/>
                <a:ea typeface="+mn-ea"/>
                <a:cs typeface="Segoe UI" panose="020B0502040204020203" pitchFamily="34" charset="0"/>
              </a:endParaRPr>
            </a:p>
          </p:txBody>
        </p:sp>
        <p:sp>
          <p:nvSpPr>
            <p:cNvPr id="83" name="Content Placeholder 2"/>
            <p:cNvSpPr txBox="1"/>
            <p:nvPr/>
          </p:nvSpPr>
          <p:spPr>
            <a:xfrm>
              <a:off x="8870328" y="1011200"/>
              <a:ext cx="3046716" cy="718772"/>
            </a:xfrm>
            <a:prstGeom prst="rect">
              <a:avLst/>
            </a:prstGeom>
            <a:effectLst/>
          </p:spPr>
          <p:txBody>
            <a:bodyPr anchor="ctr">
              <a:noAutofit/>
            </a:bodyPr>
            <a:lstStyle>
              <a:lvl1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4080" kern="1200" spc="0" baseline="0">
                  <a:gradFill>
                    <a:gsLst>
                      <a:gs pos="1250">
                        <a:schemeClr val="tx1"/>
                      </a:gs>
                      <a:gs pos="100000">
                        <a:schemeClr val="tx1"/>
                      </a:gs>
                    </a:gsLst>
                    <a:lin ang="5400000" scaled="0"/>
                  </a:gradFill>
                  <a:latin typeface="+mj-lt"/>
                  <a:ea typeface="+mn-ea"/>
                  <a:cs typeface="+mn-cs"/>
                </a:defRPr>
              </a:lvl1pPr>
              <a:lvl2pPr marL="349885"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450" kern="1200" spc="0" baseline="0">
                  <a:gradFill>
                    <a:gsLst>
                      <a:gs pos="1250">
                        <a:schemeClr val="tx1"/>
                      </a:gs>
                      <a:gs pos="100000">
                        <a:schemeClr val="tx1"/>
                      </a:gs>
                    </a:gsLst>
                    <a:lin ang="5400000" scaled="0"/>
                  </a:gradFill>
                  <a:latin typeface="+mn-lt"/>
                  <a:ea typeface="+mn-ea"/>
                  <a:cs typeface="+mn-cs"/>
                </a:defRPr>
              </a:lvl2pPr>
              <a:lvl3pPr marL="58293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5pPr>
              <a:lvl6pPr marL="261620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6pPr>
              <a:lvl7pPr marL="309181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7pPr>
              <a:lvl8pPr marL="356743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8pPr>
              <a:lvl9pPr marL="404304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9pPr>
            </a:lstStyle>
            <a:p>
              <a:pPr marL="224155" marR="0" lvl="0" indent="-224155" algn="l" defTabSz="895985" rtl="0" eaLnBrk="1" fontAlgn="auto" latinLnBrk="0" hangingPunct="1">
                <a:lnSpc>
                  <a:spcPct val="100000"/>
                </a:lnSpc>
                <a:spcBef>
                  <a:spcPts val="980"/>
                </a:spcBef>
                <a:spcAft>
                  <a:spcPts val="0"/>
                </a:spcAft>
                <a:buClrTx/>
                <a:buSzPct val="90000"/>
                <a:buFont typeface="Arial" panose="020B0604020202020204" pitchFamily="34" charset="0"/>
                <a:buNone/>
                <a:defRPr/>
              </a:pPr>
              <a:r>
                <a:rPr kumimoji="0" lang="en-US" sz="1600" b="1" i="0" u="none" strike="noStrike" kern="0" normalizeH="0" noProof="0" err="1">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rPr>
                <a:t>CxO</a:t>
              </a:r>
              <a:r>
                <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rPr>
                <a:t> View</a:t>
              </a:r>
              <a:endParaRPr kumimoji="0" lang="en-US" sz="1600" b="1" i="0" u="none" strike="noStrike" kern="0" normalizeH="0" noProof="0">
                <a:ln w="3175">
                  <a:noFill/>
                </a:ln>
                <a:gradFill>
                  <a:gsLst>
                    <a:gs pos="0">
                      <a:srgbClr val="FFFFFF"/>
                    </a:gs>
                    <a:gs pos="100000">
                      <a:srgbClr val="FFFFFF"/>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grpSp>
      <p:sp>
        <p:nvSpPr>
          <p:cNvPr id="77" name="TextBox 76"/>
          <p:cNvSpPr txBox="1"/>
          <p:nvPr/>
        </p:nvSpPr>
        <p:spPr>
          <a:xfrm>
            <a:off x="378663" y="1995492"/>
            <a:ext cx="1836829" cy="449354"/>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marL="0" marR="0" lvl="0" indent="0" algn="ctr" defTabSz="914400" rtl="0" eaLnBrk="1" fontAlgn="auto" latinLnBrk="0" hangingPunct="1">
              <a:lnSpc>
                <a:spcPct val="100000"/>
              </a:lnSpc>
              <a:spcBef>
                <a:spcPct val="0"/>
              </a:spcBef>
              <a:spcAft>
                <a:spcPts val="2355"/>
              </a:spcAft>
              <a:buClrTx/>
              <a:buSzTx/>
              <a:buFontTx/>
              <a:buNone/>
              <a:defRPr/>
            </a:pPr>
            <a:r>
              <a:rPr kumimoji="0" lang="en-US" sz="1000" b="1" i="0" u="none" strike="noStrike" kern="0" cap="none" spc="0" normalizeH="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Cybersecurity Resilience</a:t>
            </a:r>
            <a:endParaRPr lang="en-US" sz="1000" cap="none" spc="0">
              <a:gradFill>
                <a:gsLst>
                  <a:gs pos="0">
                    <a:srgbClr val="1A1A1A"/>
                  </a:gs>
                  <a:gs pos="100000">
                    <a:srgbClr val="1A1A1A"/>
                  </a:gs>
                </a:gsLst>
                <a:lin ang="5400000" scaled="1"/>
              </a:gradFill>
            </a:endParaRPr>
          </a:p>
        </p:txBody>
      </p:sp>
      <p:pic>
        <p:nvPicPr>
          <p:cNvPr id="43" name="Section Zoom 42">
            <a:hlinkClick r:id="rId19" action="ppaction://hlinksldjump"/>
          </p:cNvPr>
          <p:cNvPicPr>
            <a:picLocks noGrp="1" noRot="1" noChangeAspect="1" noMove="1" noResize="1" noEditPoints="1" noAdjustHandles="1" noChangeArrowheads="1" noChangeShapeType="1"/>
          </p:cNvPicPr>
          <p:nvPr/>
        </p:nvPicPr>
        <p:blipFill>
          <a:blip r:embed="rId20"/>
          <a:stretch>
            <a:fillRect/>
          </a:stretch>
        </p:blipFill>
        <p:spPr>
          <a:xfrm>
            <a:off x="795709" y="1449050"/>
            <a:ext cx="1026322" cy="577306"/>
          </a:xfrm>
          <a:prstGeom prst="rect">
            <a:avLst/>
          </a:prstGeom>
          <a:solidFill>
            <a:schemeClr val="bg1"/>
          </a:solidFill>
          <a:ln>
            <a:noFill/>
          </a:ln>
          <a:effectLst>
            <a:outerShdw blurRad="88900" dist="76200" dir="2700000" algn="tl" rotWithShape="0">
              <a:prstClr val="black">
                <a:alpha val="27000"/>
              </a:prstClr>
            </a:outerShdw>
          </a:effectLst>
        </p:spPr>
      </p:pic>
      <p:cxnSp>
        <p:nvCxnSpPr>
          <p:cNvPr id="105" name="Straight Arrow Connector 104"/>
          <p:cNvCxnSpPr/>
          <p:nvPr/>
        </p:nvCxnSpPr>
        <p:spPr>
          <a:xfrm>
            <a:off x="7660339" y="2524164"/>
            <a:ext cx="301190" cy="0"/>
          </a:xfrm>
          <a:prstGeom prst="straightConnector1">
            <a:avLst/>
          </a:prstGeom>
          <a:ln w="38100">
            <a:solidFill>
              <a:schemeClr val="tx2"/>
            </a:solidFill>
            <a:headEnd type="none" w="med" len="sm"/>
            <a:tailEnd type="arrow" w="med" len="sm"/>
          </a:ln>
          <a:effectLst/>
        </p:spPr>
        <p:style>
          <a:lnRef idx="1">
            <a:schemeClr val="accent2"/>
          </a:lnRef>
          <a:fillRef idx="0">
            <a:schemeClr val="accent2"/>
          </a:fillRef>
          <a:effectRef idx="0">
            <a:schemeClr val="accent2"/>
          </a:effectRef>
          <a:fontRef idx="minor">
            <a:schemeClr val="tx1"/>
          </a:fontRef>
        </p:style>
      </p:cxnSp>
      <p:pic>
        <p:nvPicPr>
          <p:cNvPr id="10" name="Slide Zoom 9">
            <a:hlinkClick r:id="rId21" action="ppaction://hlinksldjump"/>
          </p:cNvPr>
          <p:cNvPicPr>
            <a:picLocks noGrp="1" noRot="1" noChangeAspect="1" noMove="1" noResize="1" noEditPoints="1" noAdjustHandles="1" noChangeArrowheads="1" noChangeShapeType="1"/>
          </p:cNvPicPr>
          <p:nvPr/>
        </p:nvPicPr>
        <p:blipFill>
          <a:blip r:embed="rId22"/>
          <a:stretch>
            <a:fillRect/>
          </a:stretch>
        </p:blipFill>
        <p:spPr>
          <a:xfrm>
            <a:off x="6593729" y="4076489"/>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sp>
        <p:nvSpPr>
          <p:cNvPr id="88" name="Content Placeholder 2"/>
          <p:cNvSpPr txBox="1"/>
          <p:nvPr/>
        </p:nvSpPr>
        <p:spPr>
          <a:xfrm>
            <a:off x="362728" y="5569820"/>
            <a:ext cx="2667991" cy="355871"/>
          </a:xfrm>
          <a:prstGeom prst="rect">
            <a:avLst/>
          </a:prstGeom>
          <a:solidFill>
            <a:schemeClr val="accent5"/>
          </a:solidFill>
          <a:effectLst/>
        </p:spPr>
        <p:txBody>
          <a:bodyPr anchor="b">
            <a:noAutofit/>
          </a:bodyPr>
          <a:lstStyle>
            <a:lvl1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4080" kern="1200" spc="0" baseline="0">
                <a:gradFill>
                  <a:gsLst>
                    <a:gs pos="1250">
                      <a:schemeClr val="tx1"/>
                    </a:gs>
                    <a:gs pos="100000">
                      <a:schemeClr val="tx1"/>
                    </a:gs>
                  </a:gsLst>
                  <a:lin ang="5400000" scaled="0"/>
                </a:gradFill>
                <a:latin typeface="+mj-lt"/>
                <a:ea typeface="+mn-ea"/>
                <a:cs typeface="+mn-cs"/>
              </a:defRPr>
            </a:lvl1pPr>
            <a:lvl2pPr marL="349885"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450" kern="1200" spc="0" baseline="0">
                <a:gradFill>
                  <a:gsLst>
                    <a:gs pos="1250">
                      <a:schemeClr val="tx1"/>
                    </a:gs>
                    <a:gs pos="100000">
                      <a:schemeClr val="tx1"/>
                    </a:gs>
                  </a:gsLst>
                  <a:lin ang="5400000" scaled="0"/>
                </a:gradFill>
                <a:latin typeface="+mn-lt"/>
                <a:ea typeface="+mn-ea"/>
                <a:cs typeface="+mn-cs"/>
              </a:defRPr>
            </a:lvl2pPr>
            <a:lvl3pPr marL="58293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230" rtl="0" eaLnBrk="1" fontAlgn="auto" latinLnBrk="0" hangingPunct="1">
              <a:lnSpc>
                <a:spcPct val="90000"/>
              </a:lnSpc>
              <a:spcBef>
                <a:spcPct val="20000"/>
              </a:spcBef>
              <a:spcAft>
                <a:spcPts val="0"/>
              </a:spcAft>
              <a:buClrTx/>
              <a:buSzPct val="90000"/>
              <a:buFont typeface="Arial" panose="020B0604020202020204" pitchFamily="34" charset="0"/>
              <a:buNone/>
              <a:defRPr sz="2040" kern="1200" spc="0" baseline="0">
                <a:gradFill>
                  <a:gsLst>
                    <a:gs pos="1250">
                      <a:schemeClr val="tx1"/>
                    </a:gs>
                    <a:gs pos="100000">
                      <a:schemeClr val="tx1"/>
                    </a:gs>
                  </a:gsLst>
                  <a:lin ang="5400000" scaled="0"/>
                </a:gradFill>
                <a:latin typeface="+mn-lt"/>
                <a:ea typeface="+mn-ea"/>
                <a:cs typeface="+mn-cs"/>
              </a:defRPr>
            </a:lvl5pPr>
            <a:lvl6pPr marL="261620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6pPr>
            <a:lvl7pPr marL="309181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7pPr>
            <a:lvl8pPr marL="3567430"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8pPr>
            <a:lvl9pPr marL="4043045" indent="-238125" algn="l" defTabSz="951230"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9pPr>
          </a:lstStyle>
          <a:p>
            <a:pPr marL="224155" marR="0" lvl="0" indent="-224155" algn="l" defTabSz="895985" rtl="0" eaLnBrk="1" fontAlgn="auto" latinLnBrk="0" hangingPunct="1">
              <a:lnSpc>
                <a:spcPct val="100000"/>
              </a:lnSpc>
              <a:spcBef>
                <a:spcPts val="980"/>
              </a:spcBef>
              <a:spcAft>
                <a:spcPts val="0"/>
              </a:spcAft>
              <a:buClrTx/>
              <a:buSzPct val="90000"/>
              <a:buFont typeface="Arial" panose="020B0604020202020204" pitchFamily="34" charset="0"/>
              <a:buNone/>
              <a:defRPr/>
            </a:pPr>
            <a:r>
              <a:rPr kumimoji="0" lang="en-US" sz="1600" b="1" i="0" u="none" strike="noStrike" kern="0" normalizeH="0" baseline="0" noProof="0">
                <a:ln w="3175">
                  <a:noFill/>
                </a:ln>
                <a:gradFill>
                  <a:gsLst>
                    <a:gs pos="83000">
                      <a:schemeClr val="bg1"/>
                    </a:gs>
                    <a:gs pos="100000">
                      <a:schemeClr val="bg1"/>
                    </a:gs>
                  </a:gsLst>
                  <a:lin ang="5400000" scaled="1"/>
                </a:gradFill>
                <a:effectLst/>
                <a:uLnTx/>
                <a:uFillTx/>
                <a:latin typeface="Segoe UI" panose="020B0502040204020203"/>
                <a:ea typeface="Segoe UI Black" panose="020B0A02040204020203" pitchFamily="34"/>
                <a:cs typeface="Segoe UI Black" panose="020B0A02040204020203" pitchFamily="34"/>
              </a:rPr>
              <a:t>Cloud Platform</a:t>
            </a:r>
            <a:endParaRPr kumimoji="0" lang="en-US" sz="1600" b="1" i="0" u="none" strike="noStrike" kern="0" normalizeH="0" baseline="0" noProof="0">
              <a:ln w="3175">
                <a:noFill/>
              </a:ln>
              <a:gradFill>
                <a:gsLst>
                  <a:gs pos="83000">
                    <a:schemeClr val="bg1"/>
                  </a:gs>
                  <a:gs pos="100000">
                    <a:schemeClr val="bg1"/>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sp>
        <p:nvSpPr>
          <p:cNvPr id="19" name="Rectangle 18"/>
          <p:cNvSpPr/>
          <p:nvPr/>
        </p:nvSpPr>
        <p:spPr>
          <a:xfrm>
            <a:off x="1509319" y="6062595"/>
            <a:ext cx="731290" cy="415498"/>
          </a:xfrm>
          <a:prstGeom prst="rect">
            <a:avLst/>
          </a:prstGeom>
        </p:spPr>
        <p:txBody>
          <a:bodyPr wrap="none">
            <a:spAutoFit/>
          </a:bodyPr>
          <a:lstStyle/>
          <a:p>
            <a:pPr defTabSz="914400">
              <a:spcBef>
                <a:spcPct val="0"/>
              </a:spcBef>
              <a:spcAft>
                <a:spcPts val="2355"/>
              </a:spcAft>
              <a:defRPr/>
            </a:pPr>
            <a:r>
              <a:rPr lang="en-US" sz="105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rPr>
              <a:t>Security </a:t>
            </a:r>
            <a:br>
              <a:rPr lang="en-US" sz="105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rPr>
            </a:br>
            <a:r>
              <a:rPr lang="en-US" sz="105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rPr>
              <a:t>&amp; Trust</a:t>
            </a:r>
            <a:endParaRPr lang="en-US" sz="1050" b="1" kern="0">
              <a:ln w="3175">
                <a:noFill/>
              </a:ln>
              <a:gradFill>
                <a:gsLst>
                  <a:gs pos="0">
                    <a:srgbClr val="1A1A1A"/>
                  </a:gs>
                  <a:gs pos="100000">
                    <a:srgbClr val="1A1A1A"/>
                  </a:gs>
                </a:gsLst>
                <a:lin ang="5400000" scaled="1"/>
              </a:gradFill>
              <a:latin typeface="Segoe UI" panose="020B0502040204020203"/>
              <a:ea typeface="Segoe UI Black" panose="020B0A02040204020203" pitchFamily="34"/>
            </a:endParaRPr>
          </a:p>
        </p:txBody>
      </p:sp>
      <p:pic>
        <p:nvPicPr>
          <p:cNvPr id="32" name="Section Zoom 31">
            <a:hlinkClick r:id="rId23" action="ppaction://hlinksldjump"/>
          </p:cNvPr>
          <p:cNvPicPr>
            <a:picLocks noGrp="1" noRot="1" noChangeAspect="1" noMove="1" noResize="1" noEditPoints="1" noAdjustHandles="1" noChangeArrowheads="1" noChangeShapeType="1"/>
          </p:cNvPicPr>
          <p:nvPr/>
        </p:nvPicPr>
        <p:blipFill>
          <a:blip r:embed="rId24"/>
          <a:stretch>
            <a:fillRect/>
          </a:stretch>
        </p:blipFill>
        <p:spPr>
          <a:xfrm>
            <a:off x="1281750" y="4483671"/>
            <a:ext cx="1277042" cy="718336"/>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21" name="Section Zoom 20">
            <a:hlinkClick r:id="rId25" action="ppaction://hlinksldjump"/>
          </p:cNvPr>
          <p:cNvPicPr>
            <a:picLocks noGrp="1" noRot="1" noChangeAspect="1" noMove="1" noResize="1" noEditPoints="1" noAdjustHandles="1" noChangeArrowheads="1" noChangeShapeType="1"/>
          </p:cNvPicPr>
          <p:nvPr/>
        </p:nvPicPr>
        <p:blipFill>
          <a:blip r:embed="rId26"/>
          <a:stretch>
            <a:fillRect/>
          </a:stretch>
        </p:blipFill>
        <p:spPr>
          <a:xfrm>
            <a:off x="467253" y="6011444"/>
            <a:ext cx="917795" cy="516260"/>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22" name="Slide Zoom 21">
            <a:hlinkClick r:id="rId27" action="ppaction://hlinksldjump"/>
          </p:cNvPr>
          <p:cNvPicPr>
            <a:picLocks noGrp="1" noRot="1" noChangeAspect="1" noMove="1" noResize="1" noEditPoints="1" noAdjustHandles="1" noChangeArrowheads="1" noChangeShapeType="1"/>
          </p:cNvPicPr>
          <p:nvPr/>
        </p:nvPicPr>
        <p:blipFill>
          <a:blip r:embed="rId28"/>
          <a:stretch>
            <a:fillRect/>
          </a:stretch>
        </p:blipFill>
        <p:spPr>
          <a:xfrm>
            <a:off x="5080927" y="4071415"/>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9" name="Slide Zoom 8">
            <a:hlinkClick r:id="rId29" action="ppaction://hlinksldjump"/>
          </p:cNvPr>
          <p:cNvPicPr>
            <a:picLocks noGrp="1" noRot="1" noChangeAspect="1" noMove="1" noResize="1" noEditPoints="1" noAdjustHandles="1" noChangeArrowheads="1" noChangeShapeType="1"/>
          </p:cNvPicPr>
          <p:nvPr/>
        </p:nvPicPr>
        <p:blipFill>
          <a:blip r:embed="rId30"/>
          <a:stretch>
            <a:fillRect/>
          </a:stretch>
        </p:blipFill>
        <p:spPr>
          <a:xfrm>
            <a:off x="7594025" y="5169810"/>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23" name="Slide Zoom 22">
            <a:hlinkClick r:id="rId31" action="ppaction://hlinksldjump"/>
          </p:cNvPr>
          <p:cNvPicPr>
            <a:picLocks noGrp="1" noRot="1" noChangeAspect="1" noMove="1" noResize="1" noEditPoints="1" noAdjustHandles="1" noChangeArrowheads="1" noChangeShapeType="1"/>
          </p:cNvPicPr>
          <p:nvPr/>
        </p:nvPicPr>
        <p:blipFill>
          <a:blip r:embed="rId32"/>
          <a:stretch>
            <a:fillRect/>
          </a:stretch>
        </p:blipFill>
        <p:spPr>
          <a:xfrm>
            <a:off x="8319353" y="4076489"/>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33" name="Slide Zoom 32">
            <a:hlinkClick r:id="rId33" action="ppaction://hlinksldjump"/>
          </p:cNvPr>
          <p:cNvPicPr>
            <a:picLocks noGrp="1" noRot="1" noChangeAspect="1" noMove="1" noResize="1" noEditPoints="1" noAdjustHandles="1" noChangeArrowheads="1" noChangeShapeType="1"/>
          </p:cNvPicPr>
          <p:nvPr/>
        </p:nvPicPr>
        <p:blipFill>
          <a:blip r:embed="rId34"/>
          <a:stretch>
            <a:fillRect/>
          </a:stretch>
        </p:blipFill>
        <p:spPr>
          <a:xfrm>
            <a:off x="9334707" y="5175447"/>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35" name="Slide Zoom 34">
            <a:hlinkClick r:id="rId35" action="ppaction://hlinksldjump"/>
          </p:cNvPr>
          <p:cNvPicPr>
            <a:picLocks noGrp="1" noRot="1" noChangeAspect="1" noMove="1" noResize="1" noEditPoints="1" noAdjustHandles="1" noChangeArrowheads="1" noChangeShapeType="1"/>
          </p:cNvPicPr>
          <p:nvPr/>
        </p:nvPicPr>
        <p:blipFill>
          <a:blip r:embed="rId36"/>
          <a:stretch>
            <a:fillRect/>
          </a:stretch>
        </p:blipFill>
        <p:spPr>
          <a:xfrm>
            <a:off x="10070093" y="4074955"/>
            <a:ext cx="930496" cy="52340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8" name="Slide Zoom 7">
            <a:hlinkClick r:id="rId37" action="ppaction://hlinksldjump"/>
          </p:cNvPr>
          <p:cNvPicPr>
            <a:picLocks noGrp="1" noRot="1" noChangeAspect="1" noMove="1" noResize="1" noEditPoints="1" noAdjustHandles="1" noChangeArrowheads="1" noChangeShapeType="1"/>
          </p:cNvPicPr>
          <p:nvPr/>
        </p:nvPicPr>
        <p:blipFill>
          <a:blip r:embed="rId38"/>
          <a:stretch>
            <a:fillRect/>
          </a:stretch>
        </p:blipFill>
        <p:spPr>
          <a:xfrm>
            <a:off x="6456474" y="2827689"/>
            <a:ext cx="917466" cy="516074"/>
          </a:xfrm>
          <a:prstGeom prst="rect">
            <a:avLst/>
          </a:prstGeom>
          <a:solidFill>
            <a:schemeClr val="accent1"/>
          </a:solidFill>
          <a:ln>
            <a:noFill/>
            <a:headEnd type="none" w="med" len="med"/>
            <a:tailEnd type="none" w="med" len="med"/>
          </a:ln>
          <a:effectLst>
            <a:outerShdw blurRad="88900" dist="76200" dir="2700000" algn="ctr" rotWithShape="0">
              <a:srgbClr val="000000">
                <a:alpha val="27000"/>
              </a:srgbClr>
            </a:outerShdw>
          </a:effectLst>
        </p:spPr>
      </p:pic>
      <p:pic>
        <p:nvPicPr>
          <p:cNvPr id="5" name="Slide Zoom 4">
            <a:hlinkClick r:id="rId39" action="ppaction://hlinksldjump"/>
          </p:cNvPr>
          <p:cNvPicPr>
            <a:picLocks noGrp="1" noRot="1" noChangeAspect="1" noMove="1" noResize="1" noEditPoints="1" noAdjustHandles="1" noChangeArrowheads="1" noChangeShapeType="1"/>
          </p:cNvPicPr>
          <p:nvPr/>
        </p:nvPicPr>
        <p:blipFill>
          <a:blip r:embed="rId40"/>
          <a:stretch>
            <a:fillRect/>
          </a:stretch>
        </p:blipFill>
        <p:spPr>
          <a:xfrm>
            <a:off x="6460823" y="2201556"/>
            <a:ext cx="917466" cy="516075"/>
          </a:xfrm>
          <a:prstGeom prst="rect">
            <a:avLst/>
          </a:prstGeom>
          <a:ln w="3175">
            <a:solidFill>
              <a:prstClr val="lightGray"/>
            </a:solidFill>
          </a:ln>
          <a:effectLst>
            <a:outerShdw blurRad="88900" dist="76200" dir="2700000" algn="ctr" rotWithShape="0">
              <a:srgbClr val="000000">
                <a:alpha val="27000"/>
              </a:srgb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References</a:t>
            </a:r>
            <a:endParaRPr lang="en-US"/>
          </a:p>
        </p:txBody>
      </p:sp>
      <p:sp>
        <p:nvSpPr>
          <p:cNvPr id="5" name="Books" title="Icon of a stack of books"/>
          <p:cNvSpPr>
            <a:spLocks noChangeAspect="1" noEditPoints="1"/>
          </p:cNvSpPr>
          <p:nvPr/>
        </p:nvSpPr>
        <p:spPr bwMode="auto">
          <a:xfrm>
            <a:off x="7973962" y="2495462"/>
            <a:ext cx="2364658" cy="1867077"/>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27000" cap="sq">
            <a:solidFill>
              <a:schemeClr val="tx1">
                <a:alpha val="1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gradFill>
              <a:latin typeface="Segoe UI" panose="020B05020402040202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4967514"/>
          </a:xfrm>
        </p:spPr>
        <p:txBody>
          <a:bodyPr/>
          <a:lstStyle/>
          <a:p>
            <a:pPr fontAlgn="ctr">
              <a:spcAft>
                <a:spcPts val="1200"/>
              </a:spcAft>
            </a:pP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Microsoft Security Blog</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a:gradFill>
                  <a:gsLst>
                    <a:gs pos="1250">
                      <a:srgbClr val="1A1A1A"/>
                    </a:gs>
                    <a:gs pos="100000">
                      <a:srgbClr val="1A1A1A"/>
                    </a:gs>
                  </a:gsLst>
                  <a:lin ang="5400000" scaled="0"/>
                </a:gradFill>
                <a:latin typeface="+mn-lt"/>
                <a:cs typeface="+mn-cs"/>
                <a:hlinkClick r:id="rId1"/>
              </a:rPr>
              <a:t>https://www.microsoft.com/security/blog</a:t>
            </a:r>
            <a:r>
              <a:rPr lang="en-US" sz="1300">
                <a:gradFill>
                  <a:gsLst>
                    <a:gs pos="1250">
                      <a:srgbClr val="1A1A1A"/>
                    </a:gs>
                    <a:gs pos="100000">
                      <a:srgbClr val="1A1A1A"/>
                    </a:gs>
                  </a:gsLst>
                  <a:lin ang="5400000" scaled="0"/>
                </a:gradFill>
                <a:latin typeface="+mn-lt"/>
                <a:cs typeface="+mn-cs"/>
              </a:rPr>
              <a:t>  </a:t>
            </a:r>
            <a:r>
              <a:rPr lang="en-US" sz="1300" u="sng">
                <a:gradFill>
                  <a:gsLst>
                    <a:gs pos="1250">
                      <a:srgbClr val="1A1A1A"/>
                    </a:gs>
                    <a:gs pos="100000">
                      <a:srgbClr val="1A1A1A"/>
                    </a:gs>
                  </a:gsLst>
                  <a:lin ang="5400000" scaled="0"/>
                </a:gradFill>
                <a:latin typeface="+mn-lt"/>
                <a:cs typeface="+mn-cs"/>
              </a:rPr>
              <a:t> </a:t>
            </a:r>
            <a:endParaRPr lang="en-US" sz="1300" u="sng">
              <a:gradFill>
                <a:gsLst>
                  <a:gs pos="1250">
                    <a:srgbClr val="1A1A1A"/>
                  </a:gs>
                  <a:gs pos="100000">
                    <a:srgbClr val="1A1A1A"/>
                  </a:gs>
                </a:gsLst>
                <a:lin ang="5400000" scaled="0"/>
              </a:gradFill>
              <a:latin typeface="+mn-lt"/>
              <a:cs typeface="+mn-cs"/>
            </a:endParaRPr>
          </a:p>
          <a:p>
            <a:pPr marL="0" lvl="1" fontAlgn="ctr">
              <a:spcAft>
                <a:spcPts val="1200"/>
              </a:spcAft>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Security Intelligence Report</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hlinkClick r:id="rId2"/>
              </a:rPr>
              <a:t>www.microsoft.com/sir</a:t>
            </a:r>
            <a:endParaRPr lang="en-US"/>
          </a:p>
          <a:p>
            <a:pPr fontAlgn="ct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Whitepaper - Microsoft as a Trusted Advisor and Partner on Cyber Resilience </a:t>
            </a:r>
            <a:endPar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marL="0" lvl="1" fontAlgn="ctr">
              <a:spcAft>
                <a:spcPts val="1200"/>
              </a:spcAft>
            </a:pPr>
            <a:r>
              <a:rPr lang="en-US" sz="1300" u="sng">
                <a:gradFill>
                  <a:gsLst>
                    <a:gs pos="1250">
                      <a:srgbClr val="1A1A1A"/>
                    </a:gs>
                    <a:gs pos="100000">
                      <a:srgbClr val="1A1A1A"/>
                    </a:gs>
                  </a:gsLst>
                  <a:lin ang="5400000" scaled="0"/>
                </a:gradFill>
                <a:hlinkClick r:id="rId3"/>
              </a:rPr>
              <a:t>https://info.microsoft.com/MicrosoftasaTrustedAdvisorandPartneronCyberResilience-Registration.html</a:t>
            </a:r>
            <a:endParaRPr lang="en-US" sz="1300" u="sng">
              <a:gradFill>
                <a:gsLst>
                  <a:gs pos="1250">
                    <a:srgbClr val="1A1A1A"/>
                  </a:gs>
                  <a:gs pos="100000">
                    <a:srgbClr val="1A1A1A"/>
                  </a:gs>
                </a:gsLst>
                <a:lin ang="5400000" scaled="0"/>
              </a:gradFill>
            </a:endParaRPr>
          </a:p>
          <a:p>
            <a:pPr fontAlgn="ct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Virtual Security Summit (Recorded)</a:t>
            </a:r>
            <a:endPar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marL="0" lvl="1" fontAlgn="ctr">
              <a:spcAft>
                <a:spcPts val="1200"/>
              </a:spcAft>
            </a:pPr>
            <a:r>
              <a:rPr lang="en-US" sz="1300" u="sng">
                <a:gradFill>
                  <a:gsLst>
                    <a:gs pos="1250">
                      <a:srgbClr val="1A1A1A"/>
                    </a:gs>
                    <a:gs pos="100000">
                      <a:srgbClr val="1A1A1A"/>
                    </a:gs>
                  </a:gsLst>
                  <a:lin ang="5400000" scaled="0"/>
                </a:gradFill>
                <a:hlinkClick r:id="rId4"/>
              </a:rPr>
              <a:t>https://buildazure.com/2018/02/16/microsoft-virtual-security-summit-2018/</a:t>
            </a:r>
            <a:r>
              <a:rPr lang="en-US" sz="1300" u="sng">
                <a:gradFill>
                  <a:gsLst>
                    <a:gs pos="1250">
                      <a:srgbClr val="1A1A1A"/>
                    </a:gs>
                    <a:gs pos="100000">
                      <a:srgbClr val="1A1A1A"/>
                    </a:gs>
                  </a:gsLst>
                  <a:lin ang="5400000" scaled="0"/>
                </a:gradFill>
              </a:rPr>
              <a:t> </a:t>
            </a:r>
            <a:endParaRPr lang="en-US" sz="1300" u="sng">
              <a:gradFill>
                <a:gsLst>
                  <a:gs pos="1250">
                    <a:srgbClr val="1A1A1A"/>
                  </a:gs>
                  <a:gs pos="100000">
                    <a:srgbClr val="1A1A1A"/>
                  </a:gs>
                </a:gsLst>
                <a:lin ang="5400000" scaled="0"/>
              </a:gradFill>
            </a:endParaRPr>
          </a:p>
          <a:p>
            <a:pPr fontAlgn="ctr"/>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Microsoft Secure Score</a:t>
            </a:r>
            <a:endPar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marL="0" lvl="1" fontAlgn="ctr">
              <a:spcAft>
                <a:spcPts val="1200"/>
              </a:spcAft>
            </a:pPr>
            <a:r>
              <a:rPr lang="en-US" sz="1300" u="sng">
                <a:gradFill>
                  <a:gsLst>
                    <a:gs pos="1250">
                      <a:srgbClr val="1A1A1A"/>
                    </a:gs>
                    <a:gs pos="100000">
                      <a:srgbClr val="1A1A1A"/>
                    </a:gs>
                  </a:gsLst>
                  <a:lin ang="5400000" scaled="0"/>
                </a:gradFill>
                <a:hlinkClick r:id="rId5"/>
              </a:rPr>
              <a:t>https://www.cisecurity.org/benchmark/azure/</a:t>
            </a:r>
            <a:r>
              <a:rPr lang="en-US" sz="1300" u="sng">
                <a:gradFill>
                  <a:gsLst>
                    <a:gs pos="1250">
                      <a:srgbClr val="1A1A1A"/>
                    </a:gs>
                    <a:gs pos="100000">
                      <a:srgbClr val="1A1A1A"/>
                    </a:gs>
                  </a:gsLst>
                  <a:lin ang="5400000" scaled="0"/>
                </a:gradFill>
              </a:rPr>
              <a:t> </a:t>
            </a:r>
            <a:endParaRPr lang="en-US"/>
          </a:p>
          <a:p>
            <a:pPr marL="0" lvl="1">
              <a:spcAft>
                <a:spcPts val="1200"/>
              </a:spcAft>
            </a:pPr>
            <a:r>
              <a:rPr lang="en-US">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Compliance Manager </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hlinkClick r:id="rId6"/>
              </a:rPr>
              <a:t>https://aka.ms/ComplianceManager</a:t>
            </a:r>
            <a:r>
              <a:rPr lang="en-US" sz="1300" u="sng">
                <a:gradFill>
                  <a:gsLst>
                    <a:gs pos="1250">
                      <a:srgbClr val="1A1A1A"/>
                    </a:gs>
                    <a:gs pos="100000">
                      <a:srgbClr val="1A1A1A"/>
                    </a:gs>
                  </a:gsLst>
                  <a:lin ang="5400000" scaled="0"/>
                </a:gradFill>
              </a:rPr>
              <a:t> </a:t>
            </a:r>
            <a:endParaRPr lang="en-US" sz="1300" u="sng">
              <a:gradFill>
                <a:gsLst>
                  <a:gs pos="1250">
                    <a:srgbClr val="1A1A1A"/>
                  </a:gs>
                  <a:gs pos="100000">
                    <a:srgbClr val="1A1A1A"/>
                  </a:gs>
                </a:gsLst>
                <a:lin ang="5400000" scaled="0"/>
              </a:gradFill>
            </a:endParaRPr>
          </a:p>
          <a:p>
            <a:r>
              <a:rPr lang="en-US" sz="20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Secure DevOps Toolkit </a:t>
            </a:r>
            <a:b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br>
            <a:r>
              <a:rPr lang="en-US" sz="1300" u="sng">
                <a:gradFill>
                  <a:gsLst>
                    <a:gs pos="1250">
                      <a:srgbClr val="1A1A1A"/>
                    </a:gs>
                    <a:gs pos="100000">
                      <a:srgbClr val="1A1A1A"/>
                    </a:gs>
                  </a:gsLst>
                  <a:lin ang="5400000" scaled="0"/>
                </a:gradFill>
                <a:latin typeface="+mn-lt"/>
                <a:cs typeface="+mn-cs"/>
                <a:hlinkClick r:id="rId7"/>
              </a:rPr>
              <a:t>Documents </a:t>
            </a:r>
            <a:r>
              <a:rPr lang="en-US" sz="1300" u="sng">
                <a:gradFill>
                  <a:gsLst>
                    <a:gs pos="1250">
                      <a:srgbClr val="1A1A1A"/>
                    </a:gs>
                    <a:gs pos="100000">
                      <a:srgbClr val="1A1A1A"/>
                    </a:gs>
                  </a:gsLst>
                  <a:lin ang="5400000" scaled="0"/>
                </a:gradFill>
                <a:latin typeface="+mn-lt"/>
                <a:cs typeface="+mn-cs"/>
              </a:rPr>
              <a:t>| </a:t>
            </a:r>
            <a:r>
              <a:rPr lang="en-US" sz="1300" u="sng">
                <a:gradFill>
                  <a:gsLst>
                    <a:gs pos="1250">
                      <a:srgbClr val="1A1A1A"/>
                    </a:gs>
                    <a:gs pos="100000">
                      <a:srgbClr val="1A1A1A"/>
                    </a:gs>
                  </a:gsLst>
                  <a:lin ang="5400000" scaled="0"/>
                </a:gradFill>
                <a:latin typeface="+mn-lt"/>
                <a:cs typeface="+mn-cs"/>
                <a:hlinkClick r:id="rId8"/>
              </a:rPr>
              <a:t>Download</a:t>
            </a:r>
            <a:endParaRPr lang="en-US" sz="1300" u="sng">
              <a:gradFill>
                <a:gsLst>
                  <a:gs pos="1250">
                    <a:srgbClr val="1A1A1A"/>
                  </a:gs>
                  <a:gs pos="100000">
                    <a:srgbClr val="1A1A1A"/>
                  </a:gs>
                </a:gsLst>
                <a:lin ang="5400000" scaled="0"/>
              </a:gradFill>
              <a:latin typeface="+mn-lt"/>
              <a:cs typeface="+mn-cs"/>
            </a:endParaRPr>
          </a:p>
        </p:txBody>
      </p:sp>
      <p:sp>
        <p:nvSpPr>
          <p:cNvPr id="3" name="Title 2"/>
          <p:cNvSpPr>
            <a:spLocks noGrp="1"/>
          </p:cNvSpPr>
          <p:nvPr>
            <p:ph type="title"/>
          </p:nvPr>
        </p:nvSpPr>
        <p:spPr/>
        <p:txBody>
          <a:bodyPr/>
          <a:lstStyle/>
          <a:p>
            <a:r>
              <a:rPr lang="en-US"/>
              <a:t>Additional Resources</a:t>
            </a:r>
            <a:endParaRPr lang="en-US"/>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1263" y="1388233"/>
            <a:ext cx="11604911" cy="142808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274320" rIns="91440" bIns="146304" numCol="1" spcCol="0" rtlCol="0" fromWordArt="0" anchor="ctr" anchorCtr="0" forceAA="0" compatLnSpc="1">
            <a:spAutoFit/>
          </a:bodyPr>
          <a:lstStyle/>
          <a:p>
            <a:pPr lvl="0" defTabSz="932815">
              <a:spcBef>
                <a:spcPct val="20000"/>
              </a:spcBef>
              <a:spcAft>
                <a:spcPts val="600"/>
              </a:spcAft>
              <a:buSzPct val="90000"/>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Revenue Reporting</a:t>
            </a:r>
            <a:endPar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marL="120650" lvl="1" indent="-120650" defTabSz="932815">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1"/>
              </a:rPr>
              <a:t>https://www.microsoft.com/itshowcase/Article/Content/895/Redesigning-our-revenue-reporting-system-for-cloud-architecture</a:t>
            </a:r>
            <a:endParaRPr lang="en-US" sz="1300" u="sng">
              <a:gradFill>
                <a:gsLst>
                  <a:gs pos="1250">
                    <a:srgbClr val="1A1A1A"/>
                  </a:gs>
                  <a:gs pos="100000">
                    <a:srgbClr val="1A1A1A"/>
                  </a:gs>
                </a:gsLst>
                <a:lin ang="5400000" scaled="0"/>
              </a:gradFill>
            </a:endParaRPr>
          </a:p>
          <a:p>
            <a:pPr marL="120650" lvl="1" indent="-120650" defTabSz="932815">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2"/>
              </a:rPr>
              <a:t>https://www.microsoft.com/itshowcase/Article/Content/933/Microsoft-reinvents-sales-processing-and-financial-reporting-with-Azure</a:t>
            </a:r>
            <a:endParaRPr lang="en-US" sz="1300" u="sng">
              <a:gradFill>
                <a:gsLst>
                  <a:gs pos="1250">
                    <a:srgbClr val="1A1A1A"/>
                  </a:gs>
                  <a:gs pos="100000">
                    <a:srgbClr val="1A1A1A"/>
                  </a:gs>
                </a:gsLst>
                <a:lin ang="5400000" scaled="0"/>
              </a:gradFill>
            </a:endParaRPr>
          </a:p>
        </p:txBody>
      </p:sp>
      <p:sp>
        <p:nvSpPr>
          <p:cNvPr id="7" name="Rectangle 6"/>
          <p:cNvSpPr/>
          <p:nvPr/>
        </p:nvSpPr>
        <p:spPr>
          <a:xfrm>
            <a:off x="481263" y="3187474"/>
            <a:ext cx="11604911" cy="111107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274320" rIns="91440" bIns="146304" numCol="1" spcCol="0" rtlCol="0" fromWordArt="0" anchor="ctr" anchorCtr="0" forceAA="0" compatLnSpc="1">
            <a:spAutoFit/>
          </a:bodyPr>
          <a:lstStyle/>
          <a:p>
            <a:pPr lvl="0" defTabSz="932815">
              <a:spcBef>
                <a:spcPct val="20000"/>
              </a:spcBef>
              <a:spcAft>
                <a:spcPts val="600"/>
              </a:spcAft>
              <a:buSzPct val="90000"/>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Tax</a:t>
            </a:r>
            <a:endPar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marL="120650" lvl="1" indent="-120650" defTabSz="932815">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3"/>
              </a:rPr>
              <a:t>https://www.microsoft.com/itshowcase/Article/Content/759/Microsoft-IT-builds-a-big-data-tax-solution-for-Finance-with-Azure</a:t>
            </a:r>
            <a:endParaRPr lang="en-US" sz="1300" u="sng">
              <a:gradFill>
                <a:gsLst>
                  <a:gs pos="1250">
                    <a:srgbClr val="1A1A1A"/>
                  </a:gs>
                  <a:gs pos="100000">
                    <a:srgbClr val="1A1A1A"/>
                  </a:gs>
                </a:gsLst>
                <a:lin ang="5400000" scaled="0"/>
              </a:gradFill>
            </a:endParaRPr>
          </a:p>
        </p:txBody>
      </p:sp>
      <p:sp>
        <p:nvSpPr>
          <p:cNvPr id="8" name="Rectangle 7"/>
          <p:cNvSpPr/>
          <p:nvPr/>
        </p:nvSpPr>
        <p:spPr>
          <a:xfrm>
            <a:off x="481263" y="4669704"/>
            <a:ext cx="11604911" cy="142808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274320" rIns="91440" bIns="146304" numCol="1" spcCol="0" rtlCol="0" fromWordArt="0" anchor="ctr" anchorCtr="0" forceAA="0" compatLnSpc="1">
            <a:spAutoFit/>
          </a:bodyPr>
          <a:lstStyle/>
          <a:p>
            <a:pPr lvl="0" defTabSz="932815">
              <a:spcBef>
                <a:spcPct val="20000"/>
              </a:spcBef>
              <a:spcAft>
                <a:spcPts val="600"/>
              </a:spcAft>
              <a:buSzPct val="90000"/>
            </a:pPr>
            <a:r>
              <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Forecast</a:t>
            </a:r>
            <a:endParaRPr lang="en-US" sz="24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marL="120650" lvl="1" indent="-120650" defTabSz="932815">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4"/>
              </a:rPr>
              <a:t>https://www.microsoft.com/itshowcase/Article/Content/771/Using-predictive-analytics-to-improve-financial-forecasting</a:t>
            </a:r>
            <a:endParaRPr lang="en-US" sz="1300" u="sng">
              <a:gradFill>
                <a:gsLst>
                  <a:gs pos="1250">
                    <a:srgbClr val="1A1A1A"/>
                  </a:gs>
                  <a:gs pos="100000">
                    <a:srgbClr val="1A1A1A"/>
                  </a:gs>
                </a:gsLst>
                <a:lin ang="5400000" scaled="0"/>
              </a:gradFill>
            </a:endParaRPr>
          </a:p>
          <a:p>
            <a:pPr marL="120650" lvl="1" indent="-120650" defTabSz="932815">
              <a:spcBef>
                <a:spcPct val="20000"/>
              </a:spcBef>
              <a:spcAft>
                <a:spcPts val="600"/>
              </a:spcAft>
              <a:buSzPct val="90000"/>
              <a:buFont typeface="Arial" panose="020B0604020202020204" pitchFamily="34" charset="0"/>
              <a:buChar char="•"/>
            </a:pPr>
            <a:r>
              <a:rPr lang="en-US" sz="1300" u="sng">
                <a:gradFill>
                  <a:gsLst>
                    <a:gs pos="1250">
                      <a:srgbClr val="1A1A1A"/>
                    </a:gs>
                    <a:gs pos="100000">
                      <a:srgbClr val="1A1A1A"/>
                    </a:gs>
                  </a:gsLst>
                  <a:lin ang="5400000" scaled="0"/>
                </a:gradFill>
                <a:hlinkClick r:id="rId5"/>
              </a:rPr>
              <a:t>https://www.microsoft.com/itshowcase/Article/Content/770/Predictive-analytics-improves-the-accuracy-of-forecasted-sales-revenue</a:t>
            </a:r>
            <a:endParaRPr lang="en-US" sz="1300" u="sng">
              <a:gradFill>
                <a:gsLst>
                  <a:gs pos="1250">
                    <a:srgbClr val="1A1A1A"/>
                  </a:gs>
                  <a:gs pos="100000">
                    <a:srgbClr val="1A1A1A"/>
                  </a:gs>
                </a:gsLst>
                <a:lin ang="5400000" scaled="0"/>
              </a:gradFill>
            </a:endParaRPr>
          </a:p>
        </p:txBody>
      </p:sp>
      <p:sp>
        <p:nvSpPr>
          <p:cNvPr id="3" name="Title 2"/>
          <p:cNvSpPr>
            <a:spLocks noGrp="1"/>
          </p:cNvSpPr>
          <p:nvPr>
            <p:ph type="title"/>
          </p:nvPr>
        </p:nvSpPr>
        <p:spPr/>
        <p:txBody>
          <a:bodyPr/>
          <a:lstStyle/>
          <a:p>
            <a:r>
              <a:rPr lang="en-US"/>
              <a:t>Microsoft Finance Digital Transformation</a:t>
            </a:r>
            <a:endParaRPr lang="en-US"/>
          </a:p>
        </p:txBody>
      </p:sp>
      <p:sp>
        <p:nvSpPr>
          <p:cNvPr id="9" name="Financial_E7BB" title="Icon of a chart made of vertical lines with a line tracing the top of each, turning into an arrow pointing up"/>
          <p:cNvSpPr>
            <a:spLocks noChangeAspect="1" noEditPoints="1"/>
          </p:cNvSpPr>
          <p:nvPr/>
        </p:nvSpPr>
        <p:spPr bwMode="auto">
          <a:xfrm>
            <a:off x="656357" y="1655156"/>
            <a:ext cx="413169" cy="3685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28575" cap="sq">
            <a:solidFill>
              <a:schemeClr val="tx2"/>
            </a:solidFill>
            <a:prstDash val="solid"/>
            <a:miter lim="800000"/>
          </a:ln>
        </p:spPr>
        <p:txBody>
          <a:bodyPr vert="horz" wrap="square" lIns="91440" tIns="45720" rIns="91440" bIns="45720" numCol="1" anchor="t" anchorCtr="0" compatLnSpc="1"/>
          <a:lstStyle/>
          <a:p>
            <a:endParaRPr lang="en-US" sz="900">
              <a:gradFill>
                <a:gsLst>
                  <a:gs pos="0">
                    <a:srgbClr val="505050"/>
                  </a:gs>
                  <a:gs pos="100000">
                    <a:srgbClr val="505050"/>
                  </a:gs>
                </a:gsLst>
                <a:lin ang="5400000" scaled="1"/>
              </a:gradFill>
            </a:endParaRPr>
          </a:p>
        </p:txBody>
      </p:sp>
      <p:cxnSp>
        <p:nvCxnSpPr>
          <p:cNvPr id="11" name="Straight Connector 10"/>
          <p:cNvCxnSpPr/>
          <p:nvPr/>
        </p:nvCxnSpPr>
        <p:spPr>
          <a:xfrm>
            <a:off x="586740" y="3128211"/>
            <a:ext cx="11018520"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6740" y="4573448"/>
            <a:ext cx="11018520"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magnify" title="Icon of a magnifying glass"/>
          <p:cNvSpPr>
            <a:spLocks noChangeAspect="1" noEditPoints="1"/>
          </p:cNvSpPr>
          <p:nvPr/>
        </p:nvSpPr>
        <p:spPr bwMode="auto">
          <a:xfrm flipH="1">
            <a:off x="656356" y="4878630"/>
            <a:ext cx="413168" cy="40527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900">
              <a:gradFill>
                <a:gsLst>
                  <a:gs pos="0">
                    <a:srgbClr val="505050"/>
                  </a:gs>
                  <a:gs pos="100000">
                    <a:srgbClr val="505050"/>
                  </a:gs>
                </a:gsLst>
                <a:lin ang="5400000" scaled="1"/>
              </a:gradFill>
            </a:endParaRPr>
          </a:p>
        </p:txBody>
      </p:sp>
      <p:sp>
        <p:nvSpPr>
          <p:cNvPr id="14" name="Money_4" title="Icon of a stack of coins"/>
          <p:cNvSpPr>
            <a:spLocks noChangeAspect="1" noEditPoints="1"/>
          </p:cNvSpPr>
          <p:nvPr/>
        </p:nvSpPr>
        <p:spPr bwMode="auto">
          <a:xfrm>
            <a:off x="656357" y="3458410"/>
            <a:ext cx="413169" cy="383843"/>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28575" cap="sq">
            <a:solidFill>
              <a:schemeClr val="tx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900">
              <a:gradFill>
                <a:gsLst>
                  <a:gs pos="0">
                    <a:srgbClr val="505050"/>
                  </a:gs>
                  <a:gs pos="100000">
                    <a:srgbClr val="505050"/>
                  </a:gs>
                </a:gsLst>
                <a:lin ang="5400000" scaled="1"/>
              </a:gradFill>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7427" y="2348027"/>
            <a:ext cx="8537145" cy="1754326"/>
          </a:xfrm>
          <a:prstGeom prst="rect">
            <a:avLst/>
          </a:prstGeom>
        </p:spPr>
        <p:txBody>
          <a:bodyPr wrap="none">
            <a:spAutoFit/>
          </a:bodyPr>
          <a:lstStyle/>
          <a:p>
            <a:pPr algn="ctr"/>
            <a:r>
              <a:rPr lang="en-US" sz="7200" b="1"/>
              <a:t>TRUST BUT VERIFY</a:t>
            </a:r>
            <a:endParaRPr lang="en-US" sz="7200" b="1"/>
          </a:p>
          <a:p>
            <a:pPr algn="ctr"/>
            <a:r>
              <a:rPr lang="en-US" sz="3600" i="1">
                <a:solidFill>
                  <a:schemeClr val="accent1"/>
                </a:solidFill>
              </a:rPr>
              <a:t>Carefully select &amp; monitor cloud providers</a:t>
            </a:r>
            <a:endParaRPr lang="en-US" sz="3600" i="1">
              <a:solidFill>
                <a:schemeClr val="accent1"/>
              </a:solidFill>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2" y="457201"/>
            <a:ext cx="11603737" cy="923330"/>
          </a:xfrm>
        </p:spPr>
        <p:txBody>
          <a:bodyPr/>
          <a:lstStyle/>
          <a:p>
            <a:r>
              <a:rPr lang="en-US"/>
              <a:t>Carefully select &amp; monitor cloud providers</a:t>
            </a:r>
            <a:br>
              <a:rPr lang="en-US"/>
            </a:br>
            <a:r>
              <a:rPr lang="en-US" sz="2400">
                <a:gradFill>
                  <a:gsLst>
                    <a:gs pos="1250">
                      <a:schemeClr val="accent1"/>
                    </a:gs>
                    <a:gs pos="100000">
                      <a:schemeClr val="accent1"/>
                    </a:gs>
                  </a:gsLst>
                  <a:lin ang="5400000" scaled="0"/>
                </a:gradFill>
              </a:rPr>
              <a:t>Ensure cloud providers (large or small) provide assurances you need</a:t>
            </a:r>
            <a:endParaRPr lang="en-US">
              <a:gradFill>
                <a:gsLst>
                  <a:gs pos="1250">
                    <a:schemeClr val="accent1"/>
                  </a:gs>
                  <a:gs pos="100000">
                    <a:schemeClr val="accent1"/>
                  </a:gs>
                </a:gsLst>
                <a:lin ang="5400000" scaled="0"/>
              </a:gradFill>
            </a:endParaRPr>
          </a:p>
        </p:txBody>
      </p:sp>
      <p:grpSp>
        <p:nvGrpSpPr>
          <p:cNvPr id="16" name="Group 15"/>
          <p:cNvGrpSpPr/>
          <p:nvPr/>
        </p:nvGrpSpPr>
        <p:grpSpPr>
          <a:xfrm>
            <a:off x="3845913" y="1729096"/>
            <a:ext cx="3673513" cy="4902419"/>
            <a:chOff x="3701845" y="1723186"/>
            <a:chExt cx="3673513" cy="4902419"/>
          </a:xfrm>
        </p:grpSpPr>
        <p:grpSp>
          <p:nvGrpSpPr>
            <p:cNvPr id="14" name="Group 13"/>
            <p:cNvGrpSpPr/>
            <p:nvPr/>
          </p:nvGrpSpPr>
          <p:grpSpPr>
            <a:xfrm>
              <a:off x="3701845" y="1723186"/>
              <a:ext cx="1095884" cy="1095884"/>
              <a:chOff x="3549044" y="1453114"/>
              <a:chExt cx="1095884" cy="1095884"/>
            </a:xfrm>
          </p:grpSpPr>
          <p:sp>
            <p:nvSpPr>
              <p:cNvPr id="11" name="Oval 10"/>
              <p:cNvSpPr/>
              <p:nvPr/>
            </p:nvSpPr>
            <p:spPr>
              <a:xfrm>
                <a:off x="3549044" y="1453114"/>
                <a:ext cx="1095884" cy="1095884"/>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panose="020B0702040204020203"/>
                  <a:ea typeface="+mn-ea"/>
                  <a:cs typeface="Segoe UI" panose="020B0502040204020203" pitchFamily="34" charset="0"/>
                </a:endParaRPr>
              </a:p>
            </p:txBody>
          </p:sp>
          <p:sp>
            <p:nvSpPr>
              <p:cNvPr id="7" name="BackToWindow_E73F" title="Icon of two arrows pointing towards eachother"/>
              <p:cNvSpPr>
                <a:spLocks noChangeAspect="1" noEditPoints="1"/>
              </p:cNvSpPr>
              <p:nvPr/>
            </p:nvSpPr>
            <p:spPr bwMode="auto">
              <a:xfrm>
                <a:off x="3876041" y="1780006"/>
                <a:ext cx="441891" cy="442101"/>
              </a:xfrm>
              <a:custGeom>
                <a:avLst/>
                <a:gdLst>
                  <a:gd name="T0" fmla="*/ 449 w 4211"/>
                  <a:gd name="T1" fmla="*/ 2521 h 4213"/>
                  <a:gd name="T2" fmla="*/ 1691 w 4211"/>
                  <a:gd name="T3" fmla="*/ 2521 h 4213"/>
                  <a:gd name="T4" fmla="*/ 1691 w 4211"/>
                  <a:gd name="T5" fmla="*/ 3764 h 4213"/>
                  <a:gd name="T6" fmla="*/ 1691 w 4211"/>
                  <a:gd name="T7" fmla="*/ 2521 h 4213"/>
                  <a:gd name="T8" fmla="*/ 0 w 4211"/>
                  <a:gd name="T9" fmla="*/ 4213 h 4213"/>
                  <a:gd name="T10" fmla="*/ 2520 w 4211"/>
                  <a:gd name="T11" fmla="*/ 449 h 4213"/>
                  <a:gd name="T12" fmla="*/ 2520 w 4211"/>
                  <a:gd name="T13" fmla="*/ 1692 h 4213"/>
                  <a:gd name="T14" fmla="*/ 3762 w 4211"/>
                  <a:gd name="T15" fmla="*/ 1692 h 4213"/>
                  <a:gd name="T16" fmla="*/ 4211 w 4211"/>
                  <a:gd name="T17" fmla="*/ 0 h 4213"/>
                  <a:gd name="T18" fmla="*/ 2520 w 4211"/>
                  <a:gd name="T19" fmla="*/ 1692 h 4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11" h="4213">
                    <a:moveTo>
                      <a:pt x="449" y="2521"/>
                    </a:moveTo>
                    <a:lnTo>
                      <a:pt x="1691" y="2521"/>
                    </a:lnTo>
                    <a:lnTo>
                      <a:pt x="1691" y="3764"/>
                    </a:lnTo>
                    <a:moveTo>
                      <a:pt x="1691" y="2521"/>
                    </a:moveTo>
                    <a:lnTo>
                      <a:pt x="0" y="4213"/>
                    </a:lnTo>
                    <a:moveTo>
                      <a:pt x="2520" y="449"/>
                    </a:moveTo>
                    <a:lnTo>
                      <a:pt x="2520" y="1692"/>
                    </a:lnTo>
                    <a:lnTo>
                      <a:pt x="3762" y="1692"/>
                    </a:lnTo>
                    <a:moveTo>
                      <a:pt x="4211" y="0"/>
                    </a:moveTo>
                    <a:lnTo>
                      <a:pt x="2520" y="1692"/>
                    </a:lnTo>
                  </a:path>
                </a:pathLst>
              </a:custGeom>
              <a:noFill/>
              <a:ln w="3810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900">
                  <a:gradFill>
                    <a:gsLst>
                      <a:gs pos="0">
                        <a:srgbClr val="505050"/>
                      </a:gs>
                      <a:gs pos="100000">
                        <a:srgbClr val="505050"/>
                      </a:gs>
                    </a:gsLst>
                    <a:lin ang="5400000" scaled="1"/>
                  </a:gradFill>
                </a:endParaRPr>
              </a:p>
            </p:txBody>
          </p:sp>
        </p:grpSp>
        <p:sp>
          <p:nvSpPr>
            <p:cNvPr id="8" name="Rectangle 7"/>
            <p:cNvSpPr/>
            <p:nvPr/>
          </p:nvSpPr>
          <p:spPr>
            <a:xfrm>
              <a:off x="3701845" y="2969219"/>
              <a:ext cx="3673513" cy="3656386"/>
            </a:xfrm>
            <a:prstGeom prst="rect">
              <a:avLst/>
            </a:prstGeom>
          </p:spPr>
          <p:txBody>
            <a:bodyPr wrap="square">
              <a:spAutoFit/>
            </a:bodyPr>
            <a:lstStyle/>
            <a:p>
              <a:pPr lvl="0" defTabSz="932815">
                <a:spcBef>
                  <a:spcPts val="1200"/>
                </a:spcBef>
                <a:buSzPct val="90000"/>
              </a:pPr>
              <a:r>
                <a:rPr lang="en-US" sz="2000">
                  <a:gradFill>
                    <a:gsLst>
                      <a:gs pos="6000">
                        <a:srgbClr val="0078D4"/>
                      </a:gs>
                      <a:gs pos="100000">
                        <a:srgbClr val="0078D4"/>
                      </a:gs>
                    </a:gsLst>
                    <a:lin ang="5400000" scaled="0"/>
                  </a:gradFill>
                  <a:latin typeface="Segoe UI Semibold" panose="020B0702040204020203" pitchFamily="34" charset="0"/>
                  <a:cs typeface="Segoe UI Semibold" panose="020B0702040204020203" pitchFamily="34" charset="0"/>
                </a:rPr>
                <a:t>Alignment</a:t>
              </a:r>
              <a:endParaRPr lang="en-US" sz="2000">
                <a:gradFill>
                  <a:gsLst>
                    <a:gs pos="600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marL="225425" lvl="1" indent="-225425" defTabSz="932815">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Business Model </a:t>
              </a:r>
              <a:r>
                <a:rPr lang="en-US" sz="1600">
                  <a:gradFill>
                    <a:gsLst>
                      <a:gs pos="1250">
                        <a:srgbClr val="1A1A1A"/>
                      </a:gs>
                      <a:gs pos="100000">
                        <a:srgbClr val="1A1A1A"/>
                      </a:gs>
                    </a:gsLst>
                    <a:lin ang="5400000" scaled="0"/>
                  </a:gradFill>
                </a:rPr>
                <a:t>- Does provider compete with our organization?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E.g. (Retail, Advertising,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industry services)</a:t>
              </a:r>
              <a:endParaRPr lang="en-US" sz="1600">
                <a:gradFill>
                  <a:gsLst>
                    <a:gs pos="1250">
                      <a:srgbClr val="1A1A1A"/>
                    </a:gs>
                    <a:gs pos="100000">
                      <a:srgbClr val="1A1A1A"/>
                    </a:gs>
                  </a:gsLst>
                  <a:lin ang="5400000" scaled="0"/>
                </a:gradFill>
              </a:endParaRPr>
            </a:p>
            <a:p>
              <a:pPr marL="225425" lvl="1" indent="-225425" defTabSz="932815">
                <a:spcBef>
                  <a:spcPct val="20000"/>
                </a:spcBef>
                <a:spcAft>
                  <a:spcPts val="1200"/>
                </a:spcAft>
                <a:buSzPct val="90000"/>
                <a:buFont typeface="Arial" panose="020B0604020202020204" pitchFamily="34" charset="0"/>
                <a:buChar char="•"/>
              </a:pPr>
              <a:r>
                <a:rPr lang="en-US" sz="1600" b="1">
                  <a:gradFill>
                    <a:gsLst>
                      <a:gs pos="1250">
                        <a:srgbClr val="1A1A1A"/>
                      </a:gs>
                      <a:gs pos="100000">
                        <a:srgbClr val="1A1A1A"/>
                      </a:gs>
                    </a:gsLst>
                    <a:lin ang="5400000" scaled="0"/>
                  </a:gradFill>
                </a:rPr>
                <a:t>Data Ownership/Mining </a:t>
              </a:r>
              <a:r>
                <a:rPr lang="en-US" sz="1600">
                  <a:gradFill>
                    <a:gsLst>
                      <a:gs pos="1250">
                        <a:srgbClr val="1A1A1A"/>
                      </a:gs>
                      <a:gs pos="100000">
                        <a:srgbClr val="1A1A1A"/>
                      </a:gs>
                    </a:gsLst>
                    <a:lin ang="5400000" scaled="0"/>
                  </a:gradFill>
                </a:rPr>
                <a:t>– Does provider (or partners / underlying cloud provider) mine our data or our customers data?</a:t>
              </a:r>
              <a:endParaRPr lang="en-US" sz="1600">
                <a:gradFill>
                  <a:gsLst>
                    <a:gs pos="1250">
                      <a:srgbClr val="1A1A1A"/>
                    </a:gs>
                    <a:gs pos="100000">
                      <a:srgbClr val="1A1A1A"/>
                    </a:gs>
                  </a:gsLst>
                  <a:lin ang="5400000" scaled="0"/>
                </a:gradFill>
              </a:endParaRPr>
            </a:p>
            <a:p>
              <a:pPr marL="398780" lvl="2" defTabSz="932815">
                <a:spcBef>
                  <a:spcPct val="20000"/>
                </a:spcBef>
                <a:spcAft>
                  <a:spcPts val="1200"/>
                </a:spcAft>
                <a:buSzPct val="90000"/>
              </a:pPr>
              <a:r>
                <a:rPr lang="en-US" sz="1600" b="1">
                  <a:gradFill>
                    <a:gsLst>
                      <a:gs pos="1250">
                        <a:srgbClr val="1A1A1A"/>
                      </a:gs>
                      <a:gs pos="100000">
                        <a:srgbClr val="1A1A1A"/>
                      </a:gs>
                    </a:gsLst>
                    <a:lin ang="5400000" scaled="0"/>
                  </a:gradFill>
                </a:rPr>
                <a:t>If so, for what purpose?</a:t>
              </a:r>
              <a:r>
                <a:rPr lang="en-US" sz="1600">
                  <a:gradFill>
                    <a:gsLst>
                      <a:gs pos="1250">
                        <a:srgbClr val="1A1A1A"/>
                      </a:gs>
                      <a:gs pos="100000">
                        <a:srgbClr val="1A1A1A"/>
                      </a:gs>
                    </a:gsLst>
                    <a:lin ang="5400000" scaled="0"/>
                  </a:gradFill>
                </a:rPr>
                <a:t>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Product Improvement? Advertising?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Other line of business? </a:t>
              </a:r>
              <a:endParaRPr lang="en-US" sz="1600">
                <a:gradFill>
                  <a:gsLst>
                    <a:gs pos="1250">
                      <a:srgbClr val="1A1A1A"/>
                    </a:gs>
                    <a:gs pos="100000">
                      <a:srgbClr val="1A1A1A"/>
                    </a:gs>
                  </a:gsLst>
                  <a:lin ang="5400000" scaled="0"/>
                </a:gradFill>
              </a:endParaRPr>
            </a:p>
          </p:txBody>
        </p:sp>
      </p:grpSp>
      <p:grpSp>
        <p:nvGrpSpPr>
          <p:cNvPr id="23" name="Group 22"/>
          <p:cNvGrpSpPr/>
          <p:nvPr/>
        </p:nvGrpSpPr>
        <p:grpSpPr>
          <a:xfrm>
            <a:off x="7766590" y="1723186"/>
            <a:ext cx="3940500" cy="5043996"/>
            <a:chOff x="7905136" y="1723186"/>
            <a:chExt cx="3940500" cy="5043996"/>
          </a:xfrm>
        </p:grpSpPr>
        <p:grpSp>
          <p:nvGrpSpPr>
            <p:cNvPr id="15" name="Group 14"/>
            <p:cNvGrpSpPr/>
            <p:nvPr/>
          </p:nvGrpSpPr>
          <p:grpSpPr>
            <a:xfrm>
              <a:off x="7905136" y="1723186"/>
              <a:ext cx="1095884" cy="1095884"/>
              <a:chOff x="7810210" y="1453114"/>
              <a:chExt cx="1095884" cy="1095884"/>
            </a:xfrm>
          </p:grpSpPr>
          <p:sp>
            <p:nvSpPr>
              <p:cNvPr id="12" name="Oval 11"/>
              <p:cNvSpPr/>
              <p:nvPr/>
            </p:nvSpPr>
            <p:spPr>
              <a:xfrm>
                <a:off x="7810210" y="1453114"/>
                <a:ext cx="1095884" cy="1095884"/>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panose="020B0702040204020203"/>
                  <a:ea typeface="+mn-ea"/>
                  <a:cs typeface="Segoe UI" panose="020B0502040204020203" pitchFamily="34" charset="0"/>
                </a:endParaRPr>
              </a:p>
            </p:txBody>
          </p:sp>
          <p:sp>
            <p:nvSpPr>
              <p:cNvPr id="6" name="Shield_EA18" title="Icon of a shield"/>
              <p:cNvSpPr>
                <a:spLocks noChangeAspect="1"/>
              </p:cNvSpPr>
              <p:nvPr/>
            </p:nvSpPr>
            <p:spPr bwMode="auto">
              <a:xfrm>
                <a:off x="8057374" y="1686636"/>
                <a:ext cx="601555" cy="64045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810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900">
                  <a:gradFill>
                    <a:gsLst>
                      <a:gs pos="0">
                        <a:srgbClr val="505050"/>
                      </a:gs>
                      <a:gs pos="100000">
                        <a:srgbClr val="505050"/>
                      </a:gs>
                    </a:gsLst>
                    <a:lin ang="5400000" scaled="1"/>
                  </a:gradFill>
                </a:endParaRPr>
              </a:p>
            </p:txBody>
          </p:sp>
        </p:grpSp>
        <p:sp>
          <p:nvSpPr>
            <p:cNvPr id="9" name="Rectangle 8"/>
            <p:cNvSpPr/>
            <p:nvPr/>
          </p:nvSpPr>
          <p:spPr>
            <a:xfrm>
              <a:off x="7905136" y="2969219"/>
              <a:ext cx="3940500" cy="3797963"/>
            </a:xfrm>
            <a:prstGeom prst="rect">
              <a:avLst/>
            </a:prstGeom>
          </p:spPr>
          <p:txBody>
            <a:bodyPr wrap="square">
              <a:spAutoFit/>
            </a:bodyPr>
            <a:lstStyle/>
            <a:p>
              <a:pPr lvl="0" defTabSz="932815">
                <a:spcBef>
                  <a:spcPts val="1200"/>
                </a:spcBef>
                <a:buSzPct val="90000"/>
              </a:pPr>
              <a:r>
                <a:rPr lang="en-US" sz="2000">
                  <a:gradFill>
                    <a:gsLst>
                      <a:gs pos="6000">
                        <a:srgbClr val="0078D4"/>
                      </a:gs>
                      <a:gs pos="100000">
                        <a:srgbClr val="0078D4"/>
                      </a:gs>
                    </a:gsLst>
                    <a:lin ang="5400000" scaled="0"/>
                  </a:gradFill>
                  <a:latin typeface="Segoe UI Semibold" panose="020B0702040204020203" pitchFamily="34" charset="0"/>
                  <a:cs typeface="Segoe UI Semibold" panose="020B0702040204020203" pitchFamily="34" charset="0"/>
                </a:rPr>
                <a:t>Security and Privacy</a:t>
              </a:r>
              <a:endParaRPr lang="en-US" sz="2000">
                <a:gradFill>
                  <a:gsLst>
                    <a:gs pos="600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a:p>
              <a:pPr marL="225425" lvl="1" indent="-225425" defTabSz="932815">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Responsible - </a:t>
              </a:r>
              <a:r>
                <a:rPr lang="en-US" sz="1600">
                  <a:gradFill>
                    <a:gsLst>
                      <a:gs pos="1250">
                        <a:srgbClr val="1A1A1A"/>
                      </a:gs>
                      <a:gs pos="100000">
                        <a:srgbClr val="1A1A1A"/>
                      </a:gs>
                    </a:gsLst>
                    <a:lin ang="5400000" scaled="0"/>
                  </a:gradFill>
                </a:rPr>
                <a:t>Execute well on security best practices? (physical security, patching, backups, secure coding practices, etc.)</a:t>
              </a:r>
              <a:endParaRPr lang="en-US" sz="1600">
                <a:gradFill>
                  <a:gsLst>
                    <a:gs pos="1250">
                      <a:srgbClr val="1A1A1A"/>
                    </a:gs>
                    <a:gs pos="100000">
                      <a:srgbClr val="1A1A1A"/>
                    </a:gs>
                  </a:gsLst>
                  <a:lin ang="5400000" scaled="0"/>
                </a:gradFill>
              </a:endParaRPr>
            </a:p>
            <a:p>
              <a:pPr marL="225425" lvl="1" indent="-225425" defTabSz="932815">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Responsive/Proactive - </a:t>
              </a:r>
              <a:r>
                <a:rPr lang="en-US" sz="1600">
                  <a:gradFill>
                    <a:gsLst>
                      <a:gs pos="1250">
                        <a:srgbClr val="1A1A1A"/>
                      </a:gs>
                      <a:gs pos="100000">
                        <a:srgbClr val="1A1A1A"/>
                      </a:gs>
                    </a:gsLst>
                    <a:lin ang="5400000" scaled="0"/>
                  </a:gradFill>
                </a:rPr>
                <a:t>Rapidly correct security issues &amp; notify me of breaches affecting my data? Help me with my security challenges?</a:t>
              </a:r>
              <a:endParaRPr lang="en-US" sz="1600">
                <a:gradFill>
                  <a:gsLst>
                    <a:gs pos="1250">
                      <a:srgbClr val="1A1A1A"/>
                    </a:gs>
                    <a:gs pos="100000">
                      <a:srgbClr val="1A1A1A"/>
                    </a:gs>
                  </a:gsLst>
                  <a:lin ang="5400000" scaled="0"/>
                </a:gradFill>
              </a:endParaRPr>
            </a:p>
            <a:p>
              <a:pPr marL="225425" lvl="1" indent="-225425" defTabSz="932815">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Resolute -</a:t>
              </a:r>
              <a:r>
                <a:rPr lang="en-US" sz="1600">
                  <a:gradFill>
                    <a:gsLst>
                      <a:gs pos="1250">
                        <a:srgbClr val="1A1A1A"/>
                      </a:gs>
                      <a:gs pos="100000">
                        <a:srgbClr val="1A1A1A"/>
                      </a:gs>
                    </a:gsLst>
                    <a:lin ang="5400000" scaled="0"/>
                  </a:gradFill>
                </a:rPr>
                <a:t> Reject non-binding requests to disclose personal and other data? </a:t>
              </a:r>
              <a:endParaRPr lang="en-US" sz="1600">
                <a:gradFill>
                  <a:gsLst>
                    <a:gs pos="1250">
                      <a:srgbClr val="1A1A1A"/>
                    </a:gs>
                    <a:gs pos="100000">
                      <a:srgbClr val="1A1A1A"/>
                    </a:gs>
                  </a:gsLst>
                  <a:lin ang="5400000" scaled="0"/>
                </a:gradFill>
              </a:endParaRPr>
            </a:p>
            <a:p>
              <a:pPr marL="225425" lvl="1" indent="-225425" defTabSz="932815">
                <a:spcBef>
                  <a:spcPct val="20000"/>
                </a:spcBef>
                <a:buSzPct val="90000"/>
                <a:buFont typeface="Arial" panose="020B0604020202020204" pitchFamily="34" charset="0"/>
                <a:buChar char="•"/>
              </a:pPr>
              <a:r>
                <a:rPr lang="en-US" sz="1600" b="1">
                  <a:gradFill>
                    <a:gsLst>
                      <a:gs pos="1250">
                        <a:srgbClr val="1A1A1A"/>
                      </a:gs>
                      <a:gs pos="100000">
                        <a:srgbClr val="1A1A1A"/>
                      </a:gs>
                    </a:gsLst>
                    <a:lin ang="5400000" scaled="0"/>
                  </a:gradFill>
                </a:rPr>
                <a:t>Transparent - </a:t>
              </a:r>
              <a:r>
                <a:rPr lang="en-US" sz="1600">
                  <a:gradFill>
                    <a:gsLst>
                      <a:gs pos="1250">
                        <a:srgbClr val="1A1A1A"/>
                      </a:gs>
                      <a:gs pos="100000">
                        <a:srgbClr val="1A1A1A"/>
                      </a:gs>
                    </a:gsLst>
                    <a:lin ang="5400000" scaled="0"/>
                  </a:gradFill>
                </a:rPr>
                <a:t>Will provider tell me where my data is stored, who has access to it, and why? </a:t>
              </a:r>
              <a:endParaRPr lang="en-US" sz="1600">
                <a:gradFill>
                  <a:gsLst>
                    <a:gs pos="1250">
                      <a:srgbClr val="1A1A1A"/>
                    </a:gs>
                    <a:gs pos="100000">
                      <a:srgbClr val="1A1A1A"/>
                    </a:gs>
                  </a:gsLst>
                  <a:lin ang="5400000" scaled="0"/>
                </a:gradFill>
              </a:endParaRPr>
            </a:p>
          </p:txBody>
        </p:sp>
      </p:grpSp>
      <p:grpSp>
        <p:nvGrpSpPr>
          <p:cNvPr id="22" name="Group 21"/>
          <p:cNvGrpSpPr/>
          <p:nvPr/>
        </p:nvGrpSpPr>
        <p:grpSpPr>
          <a:xfrm>
            <a:off x="588262" y="1723186"/>
            <a:ext cx="3010487" cy="5013218"/>
            <a:chOff x="588262" y="1723186"/>
            <a:chExt cx="3010487" cy="5013218"/>
          </a:xfrm>
        </p:grpSpPr>
        <p:sp>
          <p:nvSpPr>
            <p:cNvPr id="18" name="Text Placeholder 2"/>
            <p:cNvSpPr txBox="1"/>
            <p:nvPr/>
          </p:nvSpPr>
          <p:spPr>
            <a:xfrm>
              <a:off x="588262" y="2969219"/>
              <a:ext cx="3010487" cy="3767185"/>
            </a:xfrm>
            <a:prstGeom prst="rect">
              <a:avLst/>
            </a:prstGeom>
          </p:spPr>
          <p:txBody>
            <a:bodyPr vert="horz" wrap="square" lIns="0" tIns="0" rIns="0" bIns="0" rtlCol="0">
              <a:spAutoFit/>
            </a:bodyPr>
            <a:lstStyle>
              <a:lvl1pPr marL="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000">
                  <a:gradFill>
                    <a:gsLst>
                      <a:gs pos="600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Compliance </a:t>
              </a:r>
              <a:r>
                <a:rPr lang="en-US" sz="2400"/>
                <a:t> </a:t>
              </a:r>
              <a:endParaRPr lang="en-US" sz="2400"/>
            </a:p>
            <a:p>
              <a:pPr marL="225425" lvl="1" indent="-225425">
                <a:buFont typeface="Arial" panose="020B0604020202020204" pitchFamily="34" charset="0"/>
                <a:buChar char="•"/>
              </a:pPr>
              <a:r>
                <a:rPr lang="en-US" sz="1600" b="1">
                  <a:gradFill>
                    <a:gsLst>
                      <a:gs pos="1250">
                        <a:srgbClr val="1A1A1A"/>
                      </a:gs>
                      <a:gs pos="100000">
                        <a:srgbClr val="1A1A1A"/>
                      </a:gs>
                    </a:gsLst>
                    <a:lin ang="5400000" scaled="0"/>
                  </a:gradFill>
                </a:rPr>
                <a:t>Compliant- </a:t>
              </a:r>
              <a:r>
                <a:rPr lang="en-US" sz="1600">
                  <a:gradFill>
                    <a:gsLst>
                      <a:gs pos="1250">
                        <a:srgbClr val="1A1A1A"/>
                      </a:gs>
                      <a:gs pos="100000">
                        <a:srgbClr val="1A1A1A"/>
                      </a:gs>
                    </a:gsLst>
                    <a:lin ang="5400000" scaled="0"/>
                  </a:gradFill>
                </a:rPr>
                <a:t>Meet all compliance and data sovereignty requirements? (including yearly 3rd party reviews) </a:t>
              </a:r>
              <a:endParaRPr lang="en-US" sz="1600">
                <a:gradFill>
                  <a:gsLst>
                    <a:gs pos="1250">
                      <a:srgbClr val="1A1A1A"/>
                    </a:gs>
                    <a:gs pos="100000">
                      <a:srgbClr val="1A1A1A"/>
                    </a:gs>
                  </a:gsLst>
                  <a:lin ang="5400000" scaled="0"/>
                </a:gradFill>
              </a:endParaRPr>
            </a:p>
            <a:p>
              <a:pPr marL="225425" lvl="1" indent="-225425">
                <a:buFont typeface="Arial" panose="020B0604020202020204" pitchFamily="34" charset="0"/>
                <a:buChar char="•"/>
              </a:pPr>
              <a:r>
                <a:rPr lang="en-US" sz="1600" b="1">
                  <a:gradFill>
                    <a:gsLst>
                      <a:gs pos="1250">
                        <a:srgbClr val="1A1A1A"/>
                      </a:gs>
                      <a:gs pos="100000">
                        <a:srgbClr val="1A1A1A"/>
                      </a:gs>
                    </a:gsLst>
                    <a:lin ang="5400000" scaled="0"/>
                  </a:gradFill>
                </a:rPr>
                <a:t>Assistance - </a:t>
              </a:r>
              <a:r>
                <a:rPr lang="en-US" sz="1600">
                  <a:gradFill>
                    <a:gsLst>
                      <a:gs pos="1250">
                        <a:srgbClr val="1A1A1A"/>
                      </a:gs>
                      <a:gs pos="100000">
                        <a:srgbClr val="1A1A1A"/>
                      </a:gs>
                    </a:gsLst>
                    <a:lin ang="5400000" scaled="0"/>
                  </a:gradFill>
                </a:rPr>
                <a:t>Does provider invest in helping my organization meet our compliance needs? </a:t>
              </a:r>
              <a:endParaRPr lang="en-US" sz="1600">
                <a:gradFill>
                  <a:gsLst>
                    <a:gs pos="1250">
                      <a:srgbClr val="1A1A1A"/>
                    </a:gs>
                    <a:gs pos="100000">
                      <a:srgbClr val="1A1A1A"/>
                    </a:gs>
                  </a:gsLst>
                  <a:lin ang="5400000" scaled="0"/>
                </a:gradFill>
              </a:endParaRPr>
            </a:p>
            <a:p>
              <a:pPr marL="457200" lvl="1" indent="-228600">
                <a:buFont typeface="Arial" panose="020B0604020202020204" pitchFamily="34" charset="0"/>
                <a:buChar char="•"/>
              </a:pPr>
              <a:r>
                <a:rPr lang="en-US" sz="1600">
                  <a:gradFill>
                    <a:gsLst>
                      <a:gs pos="1250">
                        <a:srgbClr val="1A1A1A"/>
                      </a:gs>
                      <a:gs pos="100000">
                        <a:srgbClr val="1A1A1A"/>
                      </a:gs>
                    </a:gsLst>
                    <a:lin ang="5400000" scaled="0"/>
                  </a:gradFill>
                </a:rPr>
                <a:t>Self-service artifacts &amp;  documentation</a:t>
              </a:r>
              <a:endParaRPr lang="en-US" sz="1600">
                <a:gradFill>
                  <a:gsLst>
                    <a:gs pos="1250">
                      <a:srgbClr val="1A1A1A"/>
                    </a:gs>
                    <a:gs pos="100000">
                      <a:srgbClr val="1A1A1A"/>
                    </a:gs>
                  </a:gsLst>
                  <a:lin ang="5400000" scaled="0"/>
                </a:gradFill>
              </a:endParaRPr>
            </a:p>
            <a:p>
              <a:pPr marL="457200" lvl="1" indent="-228600">
                <a:buFont typeface="Arial" panose="020B0604020202020204" pitchFamily="34" charset="0"/>
                <a:buChar char="•"/>
              </a:pPr>
              <a:r>
                <a:rPr lang="en-US" sz="1600">
                  <a:gradFill>
                    <a:gsLst>
                      <a:gs pos="1250">
                        <a:srgbClr val="1A1A1A"/>
                      </a:gs>
                      <a:gs pos="100000">
                        <a:srgbClr val="1A1A1A"/>
                      </a:gs>
                    </a:gsLst>
                    <a:lin ang="5400000" scaled="0"/>
                  </a:gradFill>
                </a:rPr>
                <a:t>Assessment &amp; </a:t>
              </a:r>
              <a:br>
                <a:rPr lang="en-US" sz="1600">
                  <a:gradFill>
                    <a:gsLst>
                      <a:gs pos="1250">
                        <a:srgbClr val="1A1A1A"/>
                      </a:gs>
                      <a:gs pos="100000">
                        <a:srgbClr val="1A1A1A"/>
                      </a:gs>
                    </a:gsLst>
                    <a:lin ang="5400000" scaled="0"/>
                  </a:gradFill>
                </a:rPr>
              </a:br>
              <a:r>
                <a:rPr lang="en-US" sz="1600">
                  <a:gradFill>
                    <a:gsLst>
                      <a:gs pos="1250">
                        <a:srgbClr val="1A1A1A"/>
                      </a:gs>
                      <a:gs pos="100000">
                        <a:srgbClr val="1A1A1A"/>
                      </a:gs>
                    </a:gsLst>
                    <a:lin ang="5400000" scaled="0"/>
                  </a:gradFill>
                </a:rPr>
                <a:t>Reporting tools</a:t>
              </a:r>
              <a:endParaRPr lang="en-US" sz="1600">
                <a:gradFill>
                  <a:gsLst>
                    <a:gs pos="1250">
                      <a:srgbClr val="1A1A1A"/>
                    </a:gs>
                    <a:gs pos="100000">
                      <a:srgbClr val="1A1A1A"/>
                    </a:gs>
                  </a:gsLst>
                  <a:lin ang="5400000" scaled="0"/>
                </a:gradFill>
              </a:endParaRPr>
            </a:p>
          </p:txBody>
        </p:sp>
        <p:grpSp>
          <p:nvGrpSpPr>
            <p:cNvPr id="19" name="Group 18"/>
            <p:cNvGrpSpPr/>
            <p:nvPr/>
          </p:nvGrpSpPr>
          <p:grpSpPr>
            <a:xfrm>
              <a:off x="588262" y="1723186"/>
              <a:ext cx="1095884" cy="1095884"/>
              <a:chOff x="383670" y="1453114"/>
              <a:chExt cx="1095884" cy="1095884"/>
            </a:xfrm>
          </p:grpSpPr>
          <p:sp>
            <p:nvSpPr>
              <p:cNvPr id="20" name="Oval 19"/>
              <p:cNvSpPr/>
              <p:nvPr/>
            </p:nvSpPr>
            <p:spPr>
              <a:xfrm>
                <a:off x="383670" y="1453114"/>
                <a:ext cx="1095884" cy="1095884"/>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1" forceAA="0" compatLnSpc="1">
                <a:noAutofit/>
              </a:bodyPr>
              <a:lstStyle/>
              <a:p>
                <a:pPr marL="0" marR="0" lvl="0" indent="0" algn="l" defTabSz="932180"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panose="020B0702040204020203"/>
                  <a:ea typeface="+mn-ea"/>
                  <a:cs typeface="Segoe UI" panose="020B0502040204020203" pitchFamily="34" charset="0"/>
                </a:endParaRPr>
              </a:p>
            </p:txBody>
          </p:sp>
          <p:sp>
            <p:nvSpPr>
              <p:cNvPr id="21" name="check" title="Icon of a checkmark"/>
              <p:cNvSpPr>
                <a:spLocks noChangeAspect="1"/>
              </p:cNvSpPr>
              <p:nvPr/>
            </p:nvSpPr>
            <p:spPr bwMode="auto">
              <a:xfrm>
                <a:off x="684772" y="1826758"/>
                <a:ext cx="493681" cy="34859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sz="900">
                  <a:gradFill>
                    <a:gsLst>
                      <a:gs pos="0">
                        <a:srgbClr val="505050"/>
                      </a:gs>
                      <a:gs pos="100000">
                        <a:srgbClr val="505050"/>
                      </a:gs>
                    </a:gsLst>
                    <a:lin ang="5400000" scaled="1"/>
                  </a:gradFill>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ppt_x"/>
                                          </p:val>
                                        </p:tav>
                                        <p:tav tm="100000">
                                          <p:val>
                                            <p:strVal val="#ppt_x"/>
                                          </p:val>
                                        </p:tav>
                                      </p:tavLst>
                                    </p:anim>
                                    <p:anim calcmode="lin" valueType="num">
                                      <p:cBhvr additive="base">
                                        <p:cTn id="8" dur="7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ppt_x"/>
                                          </p:val>
                                        </p:tav>
                                        <p:tav tm="100000">
                                          <p:val>
                                            <p:strVal val="#ppt_x"/>
                                          </p:val>
                                        </p:tav>
                                      </p:tavLst>
                                    </p:anim>
                                    <p:anim calcmode="lin" valueType="num">
                                      <p:cBhvr additive="base">
                                        <p:cTn id="12" dur="7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ppt_x"/>
                                          </p:val>
                                        </p:tav>
                                        <p:tav tm="100000">
                                          <p:val>
                                            <p:strVal val="#ppt_x"/>
                                          </p:val>
                                        </p:tav>
                                      </p:tavLst>
                                    </p:anim>
                                    <p:anim calcmode="lin" valueType="num">
                                      <p:cBhvr additive="base">
                                        <p:cTn id="16"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1462" y="2691328"/>
            <a:ext cx="4033512" cy="369279"/>
          </a:xfrm>
          <a:prstGeom prst="rect">
            <a:avLst/>
          </a:prstGeom>
        </p:spPr>
        <p:txBody>
          <a:bodyPr wrap="square">
            <a:spAutoFit/>
          </a:bodyPr>
          <a:lstStyle/>
          <a:p>
            <a:pPr marL="0" marR="0" lvl="0" indent="0" algn="l" defTabSz="895985" rtl="0" eaLnBrk="1" fontAlgn="auto" latinLnBrk="0" hangingPunct="1">
              <a:lnSpc>
                <a:spcPct val="100000"/>
              </a:lnSpc>
              <a:spcBef>
                <a:spcPts val="0"/>
              </a:spcBef>
              <a:spcAft>
                <a:spcPts val="0"/>
              </a:spcAft>
              <a:buClrTx/>
              <a:buSzTx/>
              <a:buFontTx/>
              <a:buNone/>
              <a:defRPr/>
            </a:pPr>
            <a:r>
              <a:rPr kumimoji="0" lang="en-US" sz="1765"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sym typeface="Segoe UI" panose="020B0502040204020203" pitchFamily="34" charset="0"/>
              </a:rPr>
              <a:t> </a:t>
            </a:r>
            <a:endParaRPr kumimoji="0" lang="en-US" sz="1765"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sym typeface="Segoe UI" panose="020B0502040204020203" pitchFamily="34" charset="0"/>
            </a:endParaRPr>
          </a:p>
        </p:txBody>
      </p:sp>
      <p:pic>
        <p:nvPicPr>
          <p:cNvPr id="20" name="Picture 19"/>
          <p:cNvPicPr>
            <a:picLocks noChangeAspect="1"/>
          </p:cNvPicPr>
          <p:nvPr/>
        </p:nvPicPr>
        <p:blipFill rotWithShape="1">
          <a:blip r:embed="rId1"/>
          <a:srcRect r="5998"/>
          <a:stretch>
            <a:fillRect/>
          </a:stretch>
        </p:blipFill>
        <p:spPr>
          <a:xfrm>
            <a:off x="6660479" y="290523"/>
            <a:ext cx="5303839" cy="6309360"/>
          </a:xfrm>
          <a:prstGeom prst="rect">
            <a:avLst/>
          </a:prstGeom>
          <a:solidFill>
            <a:schemeClr val="bg1"/>
          </a:solidFill>
          <a:ln>
            <a:noFill/>
          </a:ln>
          <a:effectLst>
            <a:outerShdw blurRad="254000" dist="76200" dir="2700000" algn="tl" rotWithShape="0">
              <a:prstClr val="black">
                <a:alpha val="40000"/>
              </a:prstClr>
            </a:outerShdw>
          </a:effectLst>
        </p:spPr>
      </p:pic>
      <p:sp>
        <p:nvSpPr>
          <p:cNvPr id="8" name="Title 1"/>
          <p:cNvSpPr txBox="1"/>
          <p:nvPr/>
        </p:nvSpPr>
        <p:spPr>
          <a:xfrm>
            <a:off x="342660" y="1638611"/>
            <a:ext cx="6393083" cy="3086364"/>
          </a:xfrm>
          <a:prstGeom prst="rect">
            <a:avLst/>
          </a:prstGeom>
        </p:spPr>
        <p:txBody>
          <a:bodyPr/>
          <a:lstStyle>
            <a:lvl1pPr algn="l" defTabSz="91376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charset="-128"/>
                <a:cs typeface="Segoe UI" panose="020B0502040204020203" pitchFamily="34" charset="0"/>
              </a:defRPr>
            </a:lvl1pPr>
            <a:lvl2pPr algn="l" defTabSz="913765" rtl="0" eaLnBrk="0" fontAlgn="base" hangingPunct="0">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cs typeface="Segoe UI" panose="020B0502040204020203" pitchFamily="34" charset="0"/>
              </a:defRPr>
            </a:lvl2pPr>
            <a:lvl3pPr algn="l" defTabSz="913765" rtl="0" eaLnBrk="0" fontAlgn="base" hangingPunct="0">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cs typeface="Segoe UI" panose="020B0502040204020203" pitchFamily="34" charset="0"/>
              </a:defRPr>
            </a:lvl3pPr>
            <a:lvl4pPr algn="l" defTabSz="913765" rtl="0" eaLnBrk="0" fontAlgn="base" hangingPunct="0">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cs typeface="Segoe UI" panose="020B0502040204020203" pitchFamily="34" charset="0"/>
              </a:defRPr>
            </a:lvl4pPr>
            <a:lvl5pPr algn="l" defTabSz="913765" rtl="0" eaLnBrk="0" fontAlgn="base" hangingPunct="0">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cs typeface="Segoe UI" panose="020B0502040204020203" pitchFamily="34" charset="0"/>
              </a:defRPr>
            </a:lvl5pPr>
            <a:lvl6pPr marL="448310" algn="l" defTabSz="913765" rtl="0" fontAlgn="base">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defRPr>
            </a:lvl6pPr>
            <a:lvl7pPr marL="896620" algn="l" defTabSz="913765" rtl="0" fontAlgn="base">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defRPr>
            </a:lvl7pPr>
            <a:lvl8pPr marL="1344295" algn="l" defTabSz="913765" rtl="0" fontAlgn="base">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defRPr>
            </a:lvl8pPr>
            <a:lvl9pPr marL="1792605" algn="l" defTabSz="913765" rtl="0" fontAlgn="base">
              <a:lnSpc>
                <a:spcPct val="90000"/>
              </a:lnSpc>
              <a:spcBef>
                <a:spcPct val="0"/>
              </a:spcBef>
              <a:spcAft>
                <a:spcPct val="0"/>
              </a:spcAft>
              <a:defRPr sz="4705">
                <a:solidFill>
                  <a:schemeClr val="tx1"/>
                </a:solidFill>
                <a:latin typeface="Segoe UI Light" panose="020B0502040204020203" pitchFamily="34" charset="0"/>
                <a:ea typeface="MS PGothic" panose="020B0600070205080204" charset="-128"/>
              </a:defRPr>
            </a:lvl9pPr>
          </a:lstStyle>
          <a:p>
            <a:pPr marL="171450" marR="0" lvl="0" indent="-171450" algn="l" defTabSz="913765" rtl="0" eaLnBrk="0" fontAlgn="base" latinLnBrk="0" hangingPunct="0">
              <a:lnSpc>
                <a:spcPct val="90000"/>
              </a:lnSpc>
              <a:spcBef>
                <a:spcPts val="1800"/>
              </a:spcBef>
              <a:spcAft>
                <a:spcPts val="0"/>
              </a:spcAft>
              <a:buClrTx/>
              <a:buSzTx/>
              <a:buFontTx/>
              <a:buNone/>
              <a:defRPr/>
            </a:pPr>
            <a:r>
              <a:rPr kumimoji="0" lang="en-US" sz="33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a:ea typeface="MS PGothic" panose="020B0600070205080204" charset="-128"/>
                <a:cs typeface="Segoe UI" panose="020B0502040204020203" pitchFamily="34" charset="0"/>
              </a:rPr>
              <a:t>“Businesses and users are going </a:t>
            </a:r>
            <a:br>
              <a:rPr kumimoji="0" lang="en-US" sz="33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a:ea typeface="MS PGothic" panose="020B0600070205080204" charset="-128"/>
                <a:cs typeface="Segoe UI" panose="020B0502040204020203" pitchFamily="34" charset="0"/>
              </a:rPr>
            </a:br>
            <a:r>
              <a:rPr kumimoji="0" lang="en-US" sz="33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a:ea typeface="MS PGothic" panose="020B0600070205080204" charset="-128"/>
                <a:cs typeface="Segoe UI" panose="020B0502040204020203" pitchFamily="34" charset="0"/>
              </a:rPr>
              <a:t>to embrace technology only if </a:t>
            </a:r>
            <a:br>
              <a:rPr kumimoji="0" lang="en-US" sz="33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a:ea typeface="MS PGothic" panose="020B0600070205080204" charset="-128"/>
                <a:cs typeface="Segoe UI" panose="020B0502040204020203" pitchFamily="34" charset="0"/>
              </a:rPr>
            </a:br>
            <a:r>
              <a:rPr kumimoji="0" lang="en-US" sz="33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a:ea typeface="MS PGothic" panose="020B0600070205080204" charset="-128"/>
                <a:cs typeface="Segoe UI" panose="020B0502040204020203" pitchFamily="34" charset="0"/>
              </a:rPr>
              <a:t>they can trust it.”</a:t>
            </a:r>
            <a:r>
              <a:rPr kumimoji="0" lang="en-US" sz="36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a:ea typeface="MS PGothic" panose="020B0600070205080204" charset="-128"/>
                <a:cs typeface="Segoe UI" panose="020B0502040204020203" pitchFamily="34" charset="0"/>
              </a:rPr>
              <a:t> </a:t>
            </a:r>
            <a:br>
              <a:rPr kumimoji="0" lang="en-US" sz="33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charset="-128"/>
                <a:cs typeface="Segoe UI Semilight" panose="020B0402040204020203" pitchFamily="34" charset="0"/>
              </a:rPr>
            </a:br>
            <a:br>
              <a:rPr kumimoji="0" lang="en-US" sz="33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light" panose="020B0402040204020203" pitchFamily="34" charset="0"/>
                <a:ea typeface="MS PGothic" panose="020B0600070205080204" charset="-128"/>
                <a:cs typeface="Segoe UI Semilight" panose="020B0402040204020203" pitchFamily="34" charset="0"/>
              </a:rPr>
            </a:br>
            <a: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charset="-128"/>
                <a:cs typeface="Segoe UI Semibold" panose="020B0702040204020203" pitchFamily="34" charset="0"/>
              </a:rPr>
              <a:t>Satya Nadella</a:t>
            </a:r>
            <a:br>
              <a:rPr kumimoji="0" lang="en-US" sz="2000" b="0" i="0"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charset="-128"/>
                <a:cs typeface="Segoe UI Semibold" panose="020B0702040204020203" pitchFamily="34" charset="0"/>
              </a:rPr>
            </a:br>
            <a:r>
              <a:rPr kumimoji="0" lang="en-US" sz="20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charset="-128"/>
                <a:cs typeface="Segoe UI Semibold" panose="020B0702040204020203" pitchFamily="34" charset="0"/>
              </a:rPr>
              <a:t>Chief Executive Officer, Microsoft Corporation</a:t>
            </a:r>
            <a:endParaRPr kumimoji="0" lang="en-US" sz="2000" b="0" i="1" u="none" strike="noStrike" kern="1200" cap="none" spc="-100" normalizeH="0" baseline="0" noProof="0">
              <a:ln w="3175">
                <a:noFill/>
              </a:ln>
              <a:gradFill>
                <a:gsLst>
                  <a:gs pos="1250">
                    <a:srgbClr val="1A1A1A"/>
                  </a:gs>
                  <a:gs pos="100000">
                    <a:srgbClr val="1A1A1A"/>
                  </a:gs>
                </a:gsLst>
                <a:lin ang="5400000" scaled="0"/>
              </a:gradFill>
              <a:effectLst/>
              <a:uLnTx/>
              <a:uFillTx/>
              <a:latin typeface="Segoe UI Semibold" panose="020B0702040204020203" pitchFamily="34" charset="0"/>
              <a:ea typeface="MS PGothic" panose="020B0600070205080204" charset="-128"/>
              <a:cs typeface="Segoe UI Semibold" panose="020B0702040204020203" pitchFamily="34" charset="0"/>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1"/>
            <a:ext cx="11018520" cy="923330"/>
          </a:xfrm>
        </p:spPr>
        <p:txBody>
          <a:bodyPr/>
          <a:lstStyle/>
          <a:p>
            <a:r>
              <a:rPr lang="en-US"/>
              <a:t>Critical Hygiene = Technical Debt to Pay Off</a:t>
            </a:r>
            <a:br>
              <a:rPr lang="en-US"/>
            </a:br>
            <a:r>
              <a:rPr lang="en-US" sz="2400">
                <a:gradFill>
                  <a:gsLst>
                    <a:gs pos="2917">
                      <a:schemeClr val="accent1"/>
                    </a:gs>
                    <a:gs pos="84000">
                      <a:schemeClr val="accent1"/>
                    </a:gs>
                  </a:gsLst>
                  <a:lin ang="5400000" scaled="0"/>
                </a:gradFill>
                <a:latin typeface="Segoe UI Semibold" panose="020B0702040204020203" pitchFamily="34" charset="0"/>
                <a:cs typeface="Segoe UI Semibold" panose="020B0702040204020203" pitchFamily="34" charset="0"/>
              </a:rPr>
              <a:t>Cloud can speed this up, but some hard work must be done</a:t>
            </a:r>
            <a:endParaRPr lang="en-US">
              <a:gradFill>
                <a:gsLst>
                  <a:gs pos="2917">
                    <a:schemeClr val="accent1"/>
                  </a:gs>
                  <a:gs pos="84000">
                    <a:schemeClr val="accent1"/>
                  </a:gs>
                </a:gsLst>
                <a:lin ang="5400000" scaled="0"/>
              </a:gradFill>
            </a:endParaRPr>
          </a:p>
        </p:txBody>
      </p:sp>
      <p:sp>
        <p:nvSpPr>
          <p:cNvPr id="4" name="TextBox 3"/>
          <p:cNvSpPr txBox="1"/>
          <p:nvPr/>
        </p:nvSpPr>
        <p:spPr>
          <a:xfrm>
            <a:off x="664703" y="5159638"/>
            <a:ext cx="1325164" cy="803297"/>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Auditors</a:t>
            </a:r>
            <a:b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b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(&amp; phishing, SPAM, botnet)</a:t>
            </a:r>
            <a:endPar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5" name="TextBox 4"/>
          <p:cNvSpPr txBox="1"/>
          <p:nvPr/>
        </p:nvSpPr>
        <p:spPr>
          <a:xfrm>
            <a:off x="2361819" y="5160033"/>
            <a:ext cx="2260600" cy="464743"/>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Targeted data theft</a:t>
            </a:r>
            <a:endPar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6" name="TextBox 5"/>
          <p:cNvSpPr txBox="1"/>
          <p:nvPr/>
        </p:nvSpPr>
        <p:spPr>
          <a:xfrm>
            <a:off x="4557252" y="5158680"/>
            <a:ext cx="1586513" cy="464743"/>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Ransomware</a:t>
            </a:r>
            <a:endPar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7" name="TextBox 6"/>
          <p:cNvSpPr txBox="1"/>
          <p:nvPr/>
        </p:nvSpPr>
        <p:spPr>
          <a:xfrm>
            <a:off x="6836043" y="5145240"/>
            <a:ext cx="2298831" cy="634020"/>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algn="l">
              <a:spcAft>
                <a:spcPts val="0"/>
              </a:spcAft>
              <a:defRPr/>
            </a:pPr>
            <a:r>
              <a:rPr lang="en-US" sz="1100" cap="none" spc="0">
                <a:gradFill>
                  <a:gsLst>
                    <a:gs pos="0">
                      <a:srgbClr val="1A1A1A"/>
                    </a:gs>
                    <a:gs pos="100000">
                      <a:srgbClr val="1A1A1A"/>
                    </a:gs>
                  </a:gsLst>
                  <a:lin ang="5400000" scaled="1"/>
                </a:gradFill>
                <a:latin typeface="Segoe UI Semibold" panose="020B0702040204020203" pitchFamily="34" charset="0"/>
                <a:cs typeface="Segoe UI Semibold" panose="020B0702040204020203" pitchFamily="34" charset="0"/>
              </a:rPr>
              <a:t>Destruction</a:t>
            </a:r>
            <a:endParaRPr lang="en-US" sz="1100" cap="none" spc="0">
              <a:gradFill>
                <a:gsLst>
                  <a:gs pos="0">
                    <a:srgbClr val="1A1A1A"/>
                  </a:gs>
                  <a:gs pos="100000">
                    <a:srgbClr val="1A1A1A"/>
                  </a:gs>
                </a:gsLst>
                <a:lin ang="5400000" scaled="1"/>
              </a:gradFill>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(Rapid cyberattacks)</a:t>
            </a:r>
            <a:endPar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8" name="TextBox 7"/>
          <p:cNvSpPr txBox="1"/>
          <p:nvPr/>
        </p:nvSpPr>
        <p:spPr>
          <a:xfrm>
            <a:off x="8982976" y="5145240"/>
            <a:ext cx="2260600" cy="464743"/>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sz="1100" b="1" i="0" u="none" strike="noStrike" kern="0" cap="none" spc="0" normalizeH="0" baseline="0" noProof="0" err="1">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rPr>
              <a:t>Cryptominers</a:t>
            </a:r>
            <a:endParaRPr kumimoji="0" lang="en-US" sz="1100" b="1" i="0" u="none" strike="noStrike" kern="0" cap="none" spc="0" normalizeH="0" baseline="0" noProof="0">
              <a:ln w="3175">
                <a:noFill/>
              </a:ln>
              <a:gradFill>
                <a:gsLst>
                  <a:gs pos="0">
                    <a:srgbClr val="1A1A1A"/>
                  </a:gs>
                  <a:gs pos="100000">
                    <a:srgbClr val="1A1A1A"/>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9" name="TextBox 8"/>
          <p:cNvSpPr txBox="1"/>
          <p:nvPr/>
        </p:nvSpPr>
        <p:spPr>
          <a:xfrm>
            <a:off x="10174159" y="5158680"/>
            <a:ext cx="1625600" cy="464743"/>
          </a:xfrm>
          <a:prstGeom prst="rect">
            <a:avLst/>
          </a:prstGeom>
          <a:noFill/>
          <a:effectLst/>
        </p:spPr>
        <p:txBody>
          <a:bodyPr wrap="square" lIns="182880" tIns="146304" rIns="182880" bIns="146304" rtlCol="0" anchor="ctr">
            <a:spAutoFit/>
          </a:bodyPr>
          <a:lstStyle>
            <a:defPPr>
              <a:defRPr lang="en-US"/>
            </a:defPPr>
            <a:lvl1pPr marR="0" lvl="0" indent="0" algn="ctr" defTabSz="914400" fontAlgn="auto">
              <a:lnSpc>
                <a:spcPct val="100000"/>
              </a:lnSpc>
              <a:spcBef>
                <a:spcPct val="0"/>
              </a:spcBef>
              <a:spcAft>
                <a:spcPts val="2355"/>
              </a:spcAft>
              <a:buClrTx/>
              <a:buSzTx/>
              <a:buFontTx/>
              <a:buNone/>
              <a:defRPr kumimoji="0" sz="1050" b="1" i="0" u="none" strike="noStrike" kern="0" cap="all" spc="118" normalizeH="0" baseline="0">
                <a:ln w="3175">
                  <a:noFill/>
                </a:ln>
                <a:solidFill>
                  <a:srgbClr val="505050"/>
                </a:solidFill>
                <a:effectLst/>
                <a:uLnTx/>
                <a:uFillTx/>
                <a:latin typeface="Segoe UI" panose="020B0502040204020203"/>
                <a:ea typeface="Segoe UI Black" panose="020B0A02040204020203" pitchFamily="34"/>
                <a:cs typeface="Segoe UI Black" panose="020B0A02040204020203" pitchFamily="34"/>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1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rPr>
              <a:t>???...</a:t>
            </a:r>
            <a:endParaRPr kumimoji="0" lang="en-US" sz="1100" b="1" i="0" u="none" strike="noStrike" kern="0" cap="all" spc="118" normalizeH="0" baseline="0" noProof="0">
              <a:ln w="3175">
                <a:noFill/>
              </a:ln>
              <a:gradFill>
                <a:gsLst>
                  <a:gs pos="0">
                    <a:srgbClr val="1A1A1A"/>
                  </a:gs>
                  <a:gs pos="100000">
                    <a:srgbClr val="1A1A1A"/>
                  </a:gs>
                </a:gsLst>
                <a:lin ang="5400000" scaled="1"/>
              </a:gradFill>
              <a:effectLst/>
              <a:uLnTx/>
              <a:uFillTx/>
              <a:latin typeface="Segoe UI" panose="020B0502040204020203"/>
              <a:ea typeface="Segoe UI Black" panose="020B0A02040204020203" pitchFamily="34"/>
              <a:cs typeface="Segoe UI Black" panose="020B0A02040204020203" pitchFamily="34"/>
            </a:endParaRPr>
          </a:p>
        </p:txBody>
      </p:sp>
      <p:grpSp>
        <p:nvGrpSpPr>
          <p:cNvPr id="28" name="Group 27"/>
          <p:cNvGrpSpPr/>
          <p:nvPr/>
        </p:nvGrpSpPr>
        <p:grpSpPr>
          <a:xfrm>
            <a:off x="865758" y="3023239"/>
            <a:ext cx="939800" cy="1989080"/>
            <a:chOff x="876300" y="2819400"/>
            <a:chExt cx="939800" cy="1989080"/>
          </a:xfrm>
        </p:grpSpPr>
        <p:cxnSp>
          <p:nvCxnSpPr>
            <p:cNvPr id="11" name="Straight Connector 10"/>
            <p:cNvCxnSpPr/>
            <p:nvPr/>
          </p:nvCxnSpPr>
          <p:spPr>
            <a:xfrm>
              <a:off x="876300" y="28194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76300" y="29718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76300" y="31242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76300" y="32766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6300" y="34290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76300" y="35814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76300" y="37338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76300" y="38862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76300" y="40386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6300" y="41910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76300" y="434340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rot="5400000">
              <a:off x="733923" y="4617482"/>
              <a:ext cx="333375" cy="48621"/>
              <a:chOff x="895350" y="4488700"/>
              <a:chExt cx="333375" cy="48621"/>
            </a:xfrm>
          </p:grpSpPr>
          <p:sp>
            <p:nvSpPr>
              <p:cNvPr id="24" name="Oval 23"/>
              <p:cNvSpPr/>
              <p:nvPr/>
            </p:nvSpPr>
            <p:spPr bwMode="auto">
              <a:xfrm>
                <a:off x="895350" y="4488701"/>
                <a:ext cx="47625" cy="45719"/>
              </a:xfrm>
              <a:prstGeom prst="ellipse">
                <a:avLst/>
              </a:prstGeom>
              <a:solidFill>
                <a:schemeClr val="tx1"/>
              </a:solid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5" name="Oval 24"/>
              <p:cNvSpPr/>
              <p:nvPr/>
            </p:nvSpPr>
            <p:spPr bwMode="auto">
              <a:xfrm>
                <a:off x="1038225" y="4491602"/>
                <a:ext cx="47625" cy="45719"/>
              </a:xfrm>
              <a:prstGeom prst="ellipse">
                <a:avLst/>
              </a:prstGeom>
              <a:solidFill>
                <a:schemeClr val="tx1"/>
              </a:solid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26" name="Oval 25"/>
              <p:cNvSpPr/>
              <p:nvPr/>
            </p:nvSpPr>
            <p:spPr bwMode="auto">
              <a:xfrm>
                <a:off x="1181100" y="4488700"/>
                <a:ext cx="47625" cy="45719"/>
              </a:xfrm>
              <a:prstGeom prst="ellipse">
                <a:avLst/>
              </a:prstGeom>
              <a:solidFill>
                <a:schemeClr val="tx1"/>
              </a:solidFill>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grpSp>
      <p:grpSp>
        <p:nvGrpSpPr>
          <p:cNvPr id="29" name="Group 28"/>
          <p:cNvGrpSpPr/>
          <p:nvPr/>
        </p:nvGrpSpPr>
        <p:grpSpPr>
          <a:xfrm>
            <a:off x="2551683" y="3176337"/>
            <a:ext cx="939800" cy="1989080"/>
            <a:chOff x="876300" y="2819400"/>
            <a:chExt cx="939800" cy="1989080"/>
          </a:xfrm>
          <a:solidFill>
            <a:srgbClr val="A6A6A6"/>
          </a:solidFill>
        </p:grpSpPr>
        <p:cxnSp>
          <p:nvCxnSpPr>
            <p:cNvPr id="30" name="Straight Connector 29"/>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rot="5400000">
              <a:off x="733923" y="4617482"/>
              <a:ext cx="333375" cy="48621"/>
              <a:chOff x="895350" y="4488700"/>
              <a:chExt cx="333375" cy="48621"/>
            </a:xfrm>
            <a:grpFill/>
          </p:grpSpPr>
          <p:sp>
            <p:nvSpPr>
              <p:cNvPr id="42" name="Oval 41"/>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3" name="Oval 42"/>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4" name="Oval 43"/>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grpSp>
      <p:cxnSp>
        <p:nvCxnSpPr>
          <p:cNvPr id="45" name="Straight Connector 44"/>
          <p:cNvCxnSpPr/>
          <p:nvPr/>
        </p:nvCxnSpPr>
        <p:spPr>
          <a:xfrm>
            <a:off x="2551683" y="3023239"/>
            <a:ext cx="939800"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806987" y="5392405"/>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4748783" y="2998216"/>
            <a:ext cx="939800" cy="2142178"/>
            <a:chOff x="4873626" y="2728079"/>
            <a:chExt cx="939800" cy="2142178"/>
          </a:xfrm>
          <a:solidFill>
            <a:srgbClr val="A6A6A6"/>
          </a:solidFill>
        </p:grpSpPr>
        <p:grpSp>
          <p:nvGrpSpPr>
            <p:cNvPr id="51" name="Group 50"/>
            <p:cNvGrpSpPr/>
            <p:nvPr/>
          </p:nvGrpSpPr>
          <p:grpSpPr>
            <a:xfrm>
              <a:off x="4873626" y="2881177"/>
              <a:ext cx="939800" cy="1989080"/>
              <a:chOff x="876300" y="2819400"/>
              <a:chExt cx="939800" cy="1989080"/>
            </a:xfrm>
            <a:grpFill/>
          </p:grpSpPr>
          <p:cxnSp>
            <p:nvCxnSpPr>
              <p:cNvPr id="52" name="Straight Connector 51"/>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rot="5400000">
                <a:off x="733923" y="4617482"/>
                <a:ext cx="333375" cy="48621"/>
                <a:chOff x="895350" y="4488700"/>
                <a:chExt cx="333375" cy="48621"/>
              </a:xfrm>
              <a:grpFill/>
            </p:grpSpPr>
            <p:sp>
              <p:nvSpPr>
                <p:cNvPr id="64" name="Oval 63"/>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5" name="Oval 64"/>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66" name="Oval 65"/>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grpSp>
        <p:cxnSp>
          <p:nvCxnSpPr>
            <p:cNvPr id="67" name="Straight Connector 66"/>
            <p:cNvCxnSpPr/>
            <p:nvPr/>
          </p:nvCxnSpPr>
          <p:spPr>
            <a:xfrm>
              <a:off x="4873626" y="2728079"/>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0" name="Connector: Elbow 69"/>
          <p:cNvCxnSpPr/>
          <p:nvPr/>
        </p:nvCxnSpPr>
        <p:spPr>
          <a:xfrm rot="5400000" flipH="1" flipV="1">
            <a:off x="3929650" y="3563950"/>
            <a:ext cx="1385539" cy="247648"/>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9" name="Connector: Elbow 78"/>
          <p:cNvCxnSpPr/>
          <p:nvPr/>
        </p:nvCxnSpPr>
        <p:spPr>
          <a:xfrm rot="5400000" flipH="1" flipV="1">
            <a:off x="3983121" y="3726571"/>
            <a:ext cx="1331573" cy="193950"/>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bwMode="auto">
          <a:xfrm>
            <a:off x="4320157" y="3480439"/>
            <a:ext cx="368300" cy="1180079"/>
          </a:xfrm>
          <a:prstGeom prst="rect">
            <a:avLst/>
          </a:prstGeom>
          <a:gradFill flip="none" rotWithShape="1">
            <a:gsLst>
              <a:gs pos="0">
                <a:srgbClr val="EAEAEA">
                  <a:alpha val="0"/>
                </a:srgbClr>
              </a:gs>
              <a:gs pos="50000">
                <a:srgbClr val="EAEAEA"/>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cxnSp>
        <p:nvCxnSpPr>
          <p:cNvPr id="84" name="Straight Connector 83"/>
          <p:cNvCxnSpPr/>
          <p:nvPr/>
        </p:nvCxnSpPr>
        <p:spPr>
          <a:xfrm>
            <a:off x="4745883" y="3151178"/>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745883" y="299808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4111128" y="5392405"/>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143765" y="5377611"/>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7029850" y="2987758"/>
            <a:ext cx="939800" cy="2142178"/>
            <a:chOff x="4873626" y="2728079"/>
            <a:chExt cx="939800" cy="2142178"/>
          </a:xfrm>
          <a:solidFill>
            <a:srgbClr val="A6A6A6"/>
          </a:solidFill>
        </p:grpSpPr>
        <p:grpSp>
          <p:nvGrpSpPr>
            <p:cNvPr id="90" name="Group 89"/>
            <p:cNvGrpSpPr/>
            <p:nvPr/>
          </p:nvGrpSpPr>
          <p:grpSpPr>
            <a:xfrm>
              <a:off x="4873626" y="2881177"/>
              <a:ext cx="939800" cy="1989080"/>
              <a:chOff x="876300" y="2819400"/>
              <a:chExt cx="939800" cy="1989080"/>
            </a:xfrm>
            <a:grpFill/>
          </p:grpSpPr>
          <p:cxnSp>
            <p:nvCxnSpPr>
              <p:cNvPr id="92" name="Straight Connector 91"/>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rot="5400000">
                <a:off x="733923" y="4617482"/>
                <a:ext cx="333375" cy="48621"/>
                <a:chOff x="895350" y="4488700"/>
                <a:chExt cx="333375" cy="48621"/>
              </a:xfrm>
              <a:grpFill/>
            </p:grpSpPr>
            <p:sp>
              <p:nvSpPr>
                <p:cNvPr id="104" name="Oval 103"/>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5" name="Oval 104"/>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06" name="Oval 105"/>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grpSp>
        <p:cxnSp>
          <p:nvCxnSpPr>
            <p:cNvPr id="91" name="Straight Connector 90"/>
            <p:cNvCxnSpPr/>
            <p:nvPr/>
          </p:nvCxnSpPr>
          <p:spPr>
            <a:xfrm>
              <a:off x="4873626" y="2728079"/>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07" name="Connector: Elbow 106"/>
          <p:cNvCxnSpPr/>
          <p:nvPr/>
        </p:nvCxnSpPr>
        <p:spPr>
          <a:xfrm rot="5400000" flipH="1" flipV="1">
            <a:off x="6210717" y="3553492"/>
            <a:ext cx="1385539" cy="247648"/>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8" name="Connector: Elbow 107"/>
          <p:cNvCxnSpPr/>
          <p:nvPr/>
        </p:nvCxnSpPr>
        <p:spPr>
          <a:xfrm rot="5400000" flipH="1" flipV="1">
            <a:off x="6264188" y="3716113"/>
            <a:ext cx="1331573" cy="193950"/>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bwMode="auto">
          <a:xfrm>
            <a:off x="6601224" y="3469981"/>
            <a:ext cx="368300" cy="1180079"/>
          </a:xfrm>
          <a:prstGeom prst="rect">
            <a:avLst/>
          </a:prstGeom>
          <a:gradFill flip="none" rotWithShape="1">
            <a:gsLst>
              <a:gs pos="0">
                <a:srgbClr val="EAEAEA">
                  <a:alpha val="0"/>
                </a:srgbClr>
              </a:gs>
              <a:gs pos="50000">
                <a:srgbClr val="EAEAEA"/>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cxnSp>
        <p:nvCxnSpPr>
          <p:cNvPr id="110" name="Straight Connector 109"/>
          <p:cNvCxnSpPr/>
          <p:nvPr/>
        </p:nvCxnSpPr>
        <p:spPr>
          <a:xfrm>
            <a:off x="7026950" y="3140720"/>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026950" y="2987622"/>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9233164" y="2974295"/>
            <a:ext cx="939800" cy="2142178"/>
            <a:chOff x="4873626" y="2728079"/>
            <a:chExt cx="939800" cy="2142178"/>
          </a:xfrm>
          <a:solidFill>
            <a:srgbClr val="A6A6A6"/>
          </a:solidFill>
        </p:grpSpPr>
        <p:grpSp>
          <p:nvGrpSpPr>
            <p:cNvPr id="114" name="Group 113"/>
            <p:cNvGrpSpPr/>
            <p:nvPr/>
          </p:nvGrpSpPr>
          <p:grpSpPr>
            <a:xfrm>
              <a:off x="4873626" y="2881177"/>
              <a:ext cx="939800" cy="1989080"/>
              <a:chOff x="876300" y="2819400"/>
              <a:chExt cx="939800" cy="1989080"/>
            </a:xfrm>
            <a:grpFill/>
          </p:grpSpPr>
          <p:cxnSp>
            <p:nvCxnSpPr>
              <p:cNvPr id="116" name="Straight Connector 115"/>
              <p:cNvCxnSpPr/>
              <p:nvPr/>
            </p:nvCxnSpPr>
            <p:spPr>
              <a:xfrm>
                <a:off x="876300" y="2819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876300" y="2971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876300" y="3124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876300" y="3276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876300" y="3429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876300" y="3581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876300" y="37338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76300" y="38862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76300" y="40386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876300" y="41910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876300" y="4343400"/>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7" name="Group 126"/>
              <p:cNvGrpSpPr/>
              <p:nvPr/>
            </p:nvGrpSpPr>
            <p:grpSpPr>
              <a:xfrm rot="5400000">
                <a:off x="733923" y="4617482"/>
                <a:ext cx="333375" cy="48621"/>
                <a:chOff x="895350" y="4488700"/>
                <a:chExt cx="333375" cy="48621"/>
              </a:xfrm>
              <a:grpFill/>
            </p:grpSpPr>
            <p:sp>
              <p:nvSpPr>
                <p:cNvPr id="128" name="Oval 127"/>
                <p:cNvSpPr/>
                <p:nvPr/>
              </p:nvSpPr>
              <p:spPr bwMode="auto">
                <a:xfrm>
                  <a:off x="895350" y="4488701"/>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29" name="Oval 128"/>
                <p:cNvSpPr/>
                <p:nvPr/>
              </p:nvSpPr>
              <p:spPr bwMode="auto">
                <a:xfrm>
                  <a:off x="1038225" y="4491602"/>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30" name="Oval 129"/>
                <p:cNvSpPr/>
                <p:nvPr/>
              </p:nvSpPr>
              <p:spPr bwMode="auto">
                <a:xfrm>
                  <a:off x="1181100" y="4488700"/>
                  <a:ext cx="47625" cy="45719"/>
                </a:xfrm>
                <a:prstGeom prst="ellips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grpSp>
        <p:cxnSp>
          <p:nvCxnSpPr>
            <p:cNvPr id="115" name="Straight Connector 114"/>
            <p:cNvCxnSpPr/>
            <p:nvPr/>
          </p:nvCxnSpPr>
          <p:spPr>
            <a:xfrm>
              <a:off x="4873626" y="2728079"/>
              <a:ext cx="939800" cy="0"/>
            </a:xfrm>
            <a:prstGeom prst="line">
              <a:avLst/>
            </a:prstGeom>
            <a:grpFill/>
            <a:ln w="571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31" name="Connector: Elbow 130"/>
          <p:cNvCxnSpPr/>
          <p:nvPr/>
        </p:nvCxnSpPr>
        <p:spPr>
          <a:xfrm rot="5400000" flipH="1" flipV="1">
            <a:off x="8414031" y="3540029"/>
            <a:ext cx="1385539" cy="247648"/>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2" name="Connector: Elbow 131"/>
          <p:cNvCxnSpPr/>
          <p:nvPr/>
        </p:nvCxnSpPr>
        <p:spPr>
          <a:xfrm rot="5400000" flipH="1" flipV="1">
            <a:off x="8467502" y="3702650"/>
            <a:ext cx="1331573" cy="193950"/>
          </a:xfrm>
          <a:prstGeom prst="bentConnector2">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bwMode="auto">
          <a:xfrm>
            <a:off x="8804538" y="3456518"/>
            <a:ext cx="368300" cy="1180079"/>
          </a:xfrm>
          <a:prstGeom prst="rect">
            <a:avLst/>
          </a:prstGeom>
          <a:gradFill flip="none" rotWithShape="1">
            <a:gsLst>
              <a:gs pos="0">
                <a:srgbClr val="EAEAEA">
                  <a:alpha val="0"/>
                </a:srgbClr>
              </a:gs>
              <a:gs pos="50000">
                <a:srgbClr val="EAEAEA"/>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cxnSp>
        <p:nvCxnSpPr>
          <p:cNvPr id="134" name="Straight Connector 133"/>
          <p:cNvCxnSpPr/>
          <p:nvPr/>
        </p:nvCxnSpPr>
        <p:spPr>
          <a:xfrm>
            <a:off x="9230264" y="3127257"/>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9230264" y="2974159"/>
            <a:ext cx="93980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8492606" y="5377611"/>
            <a:ext cx="365760" cy="0"/>
          </a:xfrm>
          <a:prstGeom prst="straightConnector1">
            <a:avLst/>
          </a:prstGeom>
          <a:ln w="1905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2133954" y="6092673"/>
            <a:ext cx="7924092" cy="276999"/>
          </a:xfrm>
          <a:prstGeom prst="rect">
            <a:avLst/>
          </a:prstGeom>
          <a:noFill/>
        </p:spPr>
        <p:txBody>
          <a:bodyPr wrap="none" lIns="0" tIns="0" rIns="0" bIns="0" rtlCol="0">
            <a:spAutoFit/>
          </a:bodyPr>
          <a:lstStyle/>
          <a:p>
            <a:pPr algn="ctr"/>
            <a:r>
              <a:rPr lang="en-US">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New monetization models just reshuffle priorities of same old hygiene debt</a:t>
            </a:r>
            <a:endParaRPr lang="en-US">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71" name="Group 70"/>
          <p:cNvGrpSpPr/>
          <p:nvPr/>
        </p:nvGrpSpPr>
        <p:grpSpPr>
          <a:xfrm>
            <a:off x="2202286" y="1573419"/>
            <a:ext cx="1694075" cy="1202873"/>
            <a:chOff x="2172746" y="1586094"/>
            <a:chExt cx="1694075" cy="1202873"/>
          </a:xfrm>
        </p:grpSpPr>
        <p:sp>
          <p:nvSpPr>
            <p:cNvPr id="46" name="Rectangle 45"/>
            <p:cNvSpPr/>
            <p:nvPr/>
          </p:nvSpPr>
          <p:spPr bwMode="auto">
            <a:xfrm>
              <a:off x="2172746" y="1586094"/>
              <a:ext cx="1694075"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noAutofit/>
            </a:bodyPr>
            <a:lstStyle/>
            <a:p>
              <a:pPr defTabSz="932180" fontAlgn="base">
                <a:spcBef>
                  <a:spcPct val="0"/>
                </a:spcBef>
                <a:spcAft>
                  <a:spcPct val="0"/>
                </a:spcAft>
              </a:pPr>
              <a:r>
                <a:rPr lang="en-US" sz="1400" b="1">
                  <a:gradFill>
                    <a:gsLst>
                      <a:gs pos="0">
                        <a:schemeClr val="accent1"/>
                      </a:gs>
                      <a:gs pos="100000">
                        <a:schemeClr val="accent1"/>
                      </a:gs>
                    </a:gsLst>
                    <a:lin ang="5400000" scaled="0"/>
                  </a:gradFill>
                  <a:cs typeface="Segoe UI Semibold" panose="020B0702040204020203" pitchFamily="34" charset="0"/>
                </a:rPr>
                <a:t>“NEW” ELEMENT</a:t>
              </a:r>
              <a:endParaRPr lang="en-US" sz="1400" b="1">
                <a:gradFill>
                  <a:gsLst>
                    <a:gs pos="0">
                      <a:schemeClr val="accent1"/>
                    </a:gs>
                    <a:gs pos="100000">
                      <a:schemeClr val="accent1"/>
                    </a:gs>
                  </a:gsLst>
                  <a:lin ang="5400000" scaled="0"/>
                </a:gradFill>
                <a:cs typeface="Segoe UI Semibold" panose="020B0702040204020203" pitchFamily="34" charset="0"/>
              </a:endParaRPr>
            </a:p>
            <a:p>
              <a:pPr marL="117475" indent="-117475" defTabSz="932180"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Credential theft</a:t>
              </a:r>
              <a:endPar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p:txBody>
        </p:sp>
        <p:cxnSp>
          <p:nvCxnSpPr>
            <p:cNvPr id="10" name="Straight Connector 9"/>
            <p:cNvCxnSpPr/>
            <p:nvPr/>
          </p:nvCxnSpPr>
          <p:spPr>
            <a:xfrm>
              <a:off x="2172746" y="2473439"/>
              <a:ext cx="1694075"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19783" y="2484032"/>
              <a:ext cx="1" cy="304935"/>
            </a:xfrm>
            <a:prstGeom prst="line">
              <a:avLst/>
            </a:prstGeom>
            <a:ln w="38100">
              <a:solidFill>
                <a:schemeClr val="accent1"/>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256715" y="1573419"/>
            <a:ext cx="1919185" cy="1205678"/>
            <a:chOff x="4256715" y="1583289"/>
            <a:chExt cx="1919185" cy="1205678"/>
          </a:xfrm>
        </p:grpSpPr>
        <p:sp>
          <p:nvSpPr>
            <p:cNvPr id="87" name="Rectangle 86"/>
            <p:cNvSpPr/>
            <p:nvPr/>
          </p:nvSpPr>
          <p:spPr bwMode="auto">
            <a:xfrm>
              <a:off x="4256715" y="1583289"/>
              <a:ext cx="1919185"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noAutofit/>
            </a:bodyPr>
            <a:lstStyle/>
            <a:p>
              <a:pPr defTabSz="932180" fontAlgn="base">
                <a:spcBef>
                  <a:spcPct val="0"/>
                </a:spcBef>
                <a:spcAft>
                  <a:spcPct val="0"/>
                </a:spcAft>
              </a:pPr>
              <a:r>
                <a:rPr lang="en-US" sz="1400" b="1">
                  <a:gradFill>
                    <a:gsLst>
                      <a:gs pos="0">
                        <a:schemeClr val="tx1"/>
                      </a:gs>
                      <a:gs pos="100000">
                        <a:schemeClr val="tx2"/>
                      </a:gs>
                    </a:gsLst>
                    <a:lin ang="5400000" scaled="0"/>
                  </a:gradFill>
                  <a:cs typeface="Segoe UI Semibold" panose="020B0702040204020203" pitchFamily="34" charset="0"/>
                </a:rPr>
                <a:t>INCREASE PRIORITY</a:t>
              </a:r>
              <a:endParaRPr lang="en-US" sz="1400" b="1">
                <a:gradFill>
                  <a:gsLst>
                    <a:gs pos="0">
                      <a:schemeClr val="tx1"/>
                    </a:gs>
                    <a:gs pos="100000">
                      <a:schemeClr val="tx2"/>
                    </a:gs>
                  </a:gsLst>
                  <a:lin ang="5400000" scaled="0"/>
                </a:gradFill>
                <a:cs typeface="Segoe UI Semibold" panose="020B0702040204020203" pitchFamily="34" charset="0"/>
              </a:endParaRPr>
            </a:p>
            <a:p>
              <a:pPr marL="117475" indent="-117475" defTabSz="932180"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Backups</a:t>
              </a:r>
              <a:endPar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marL="117475" indent="-117475" defTabSz="932180"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File permissions</a:t>
              </a:r>
              <a:endPar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p:txBody>
        </p:sp>
        <p:cxnSp>
          <p:nvCxnSpPr>
            <p:cNvPr id="140" name="Straight Connector 139"/>
            <p:cNvCxnSpPr/>
            <p:nvPr/>
          </p:nvCxnSpPr>
          <p:spPr>
            <a:xfrm>
              <a:off x="4256715" y="2470634"/>
              <a:ext cx="1919185" cy="0"/>
            </a:xfrm>
            <a:prstGeom prst="line">
              <a:avLst/>
            </a:prstGeom>
            <a:ln w="381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5215782" y="2484032"/>
              <a:ext cx="1" cy="304935"/>
            </a:xfrm>
            <a:prstGeom prst="line">
              <a:avLst/>
            </a:prstGeom>
            <a:ln w="38100">
              <a:solidFill>
                <a:schemeClr val="tx2"/>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6423699" y="1573419"/>
            <a:ext cx="1919185" cy="1203353"/>
            <a:chOff x="6423699" y="1585614"/>
            <a:chExt cx="1919185" cy="1203353"/>
          </a:xfrm>
        </p:grpSpPr>
        <p:sp>
          <p:nvSpPr>
            <p:cNvPr id="112" name="Rectangle 111"/>
            <p:cNvSpPr/>
            <p:nvPr/>
          </p:nvSpPr>
          <p:spPr bwMode="auto">
            <a:xfrm>
              <a:off x="6423699" y="1585614"/>
              <a:ext cx="1919185"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noAutofit/>
            </a:bodyPr>
            <a:lstStyle/>
            <a:p>
              <a:pPr defTabSz="932180" fontAlgn="base">
                <a:spcBef>
                  <a:spcPct val="0"/>
                </a:spcBef>
                <a:spcAft>
                  <a:spcPct val="0"/>
                </a:spcAft>
              </a:pPr>
              <a:r>
                <a:rPr lang="en-US" sz="1400" b="1">
                  <a:gradFill>
                    <a:gsLst>
                      <a:gs pos="0">
                        <a:schemeClr val="tx1"/>
                      </a:gs>
                      <a:gs pos="100000">
                        <a:schemeClr val="tx2"/>
                      </a:gs>
                    </a:gsLst>
                    <a:lin ang="5400000" scaled="0"/>
                  </a:gradFill>
                  <a:cs typeface="Segoe UI Semibold" panose="020B0702040204020203" pitchFamily="34" charset="0"/>
                </a:rPr>
                <a:t>INCREASE PRIORITY</a:t>
              </a:r>
              <a:endParaRPr lang="en-US" sz="1400" b="1">
                <a:gradFill>
                  <a:gsLst>
                    <a:gs pos="0">
                      <a:schemeClr val="tx1"/>
                    </a:gs>
                    <a:gs pos="100000">
                      <a:schemeClr val="tx2"/>
                    </a:gs>
                  </a:gsLst>
                  <a:lin ang="5400000" scaled="0"/>
                </a:gradFill>
                <a:cs typeface="Segoe UI Semibold" panose="020B0702040204020203" pitchFamily="34" charset="0"/>
              </a:endParaRPr>
            </a:p>
            <a:p>
              <a:pPr marL="117475" indent="-117475" defTabSz="932180"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Patching</a:t>
              </a:r>
              <a:endPar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marL="117475" indent="-117475" defTabSz="932180"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Retire old protocols</a:t>
              </a:r>
              <a:endPar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p:txBody>
        </p:sp>
        <p:cxnSp>
          <p:nvCxnSpPr>
            <p:cNvPr id="141" name="Straight Connector 140"/>
            <p:cNvCxnSpPr/>
            <p:nvPr/>
          </p:nvCxnSpPr>
          <p:spPr>
            <a:xfrm>
              <a:off x="6423699" y="2472959"/>
              <a:ext cx="1919185" cy="0"/>
            </a:xfrm>
            <a:prstGeom prst="line">
              <a:avLst/>
            </a:prstGeom>
            <a:ln w="381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7411781" y="2484032"/>
              <a:ext cx="1" cy="304935"/>
            </a:xfrm>
            <a:prstGeom prst="line">
              <a:avLst/>
            </a:prstGeom>
            <a:ln w="38100">
              <a:solidFill>
                <a:schemeClr val="tx2"/>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8590683" y="1573419"/>
            <a:ext cx="2421946" cy="1202873"/>
            <a:chOff x="8590683" y="1586094"/>
            <a:chExt cx="2421946" cy="1202873"/>
          </a:xfrm>
        </p:grpSpPr>
        <p:sp>
          <p:nvSpPr>
            <p:cNvPr id="136" name="Rectangle 135"/>
            <p:cNvSpPr/>
            <p:nvPr/>
          </p:nvSpPr>
          <p:spPr bwMode="auto">
            <a:xfrm>
              <a:off x="8590683" y="1586094"/>
              <a:ext cx="2421946" cy="876494"/>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noAutofit/>
            </a:bodyPr>
            <a:lstStyle/>
            <a:p>
              <a:pPr defTabSz="932180" fontAlgn="base">
                <a:spcBef>
                  <a:spcPct val="0"/>
                </a:spcBef>
                <a:spcAft>
                  <a:spcPct val="0"/>
                </a:spcAft>
              </a:pPr>
              <a:r>
                <a:rPr lang="en-US" sz="1400" b="1">
                  <a:gradFill>
                    <a:gsLst>
                      <a:gs pos="0">
                        <a:schemeClr val="tx1"/>
                      </a:gs>
                      <a:gs pos="100000">
                        <a:schemeClr val="tx2"/>
                      </a:gs>
                    </a:gsLst>
                    <a:lin ang="5400000" scaled="0"/>
                  </a:gradFill>
                  <a:cs typeface="Segoe UI Semibold" panose="020B0702040204020203" pitchFamily="34" charset="0"/>
                </a:rPr>
                <a:t>INCREASE PRIORITY</a:t>
              </a:r>
              <a:endParaRPr lang="en-US" sz="1400" b="1">
                <a:gradFill>
                  <a:gsLst>
                    <a:gs pos="0">
                      <a:schemeClr val="tx1"/>
                    </a:gs>
                    <a:gs pos="100000">
                      <a:schemeClr val="tx2"/>
                    </a:gs>
                  </a:gsLst>
                  <a:lin ang="5400000" scaled="0"/>
                </a:gradFill>
                <a:cs typeface="Segoe UI Semibold" panose="020B0702040204020203" pitchFamily="34" charset="0"/>
              </a:endParaRPr>
            </a:p>
            <a:p>
              <a:pPr marL="117475" indent="-117475" defTabSz="932180"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Web app security</a:t>
              </a:r>
              <a:endPar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a:p>
              <a:pPr marL="117475" indent="-117475" defTabSz="932180" fontAlgn="base">
                <a:spcBef>
                  <a:spcPct val="0"/>
                </a:spcBef>
                <a:spcAft>
                  <a:spcPct val="0"/>
                </a:spcAft>
                <a:buFont typeface="Arial" panose="020B0604020202020204" pitchFamily="34" charset="0"/>
                <a:buChar char="•"/>
              </a:pPr>
              <a:r>
                <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rPr>
                <a:t>Performance monitoring</a:t>
              </a:r>
              <a:endParaRPr lang="en-US" sz="1400">
                <a:gradFill>
                  <a:gsLst>
                    <a:gs pos="0">
                      <a:srgbClr val="1A1A1A"/>
                    </a:gs>
                    <a:gs pos="100000">
                      <a:srgbClr val="1A1A1A"/>
                    </a:gs>
                  </a:gsLst>
                  <a:lin ang="5400000" scaled="0"/>
                </a:gradFill>
                <a:latin typeface="Segoe UI Semibold" panose="020B0702040204020203" pitchFamily="34" charset="0"/>
                <a:cs typeface="Segoe UI Semibold" panose="020B0702040204020203" pitchFamily="34" charset="0"/>
              </a:endParaRPr>
            </a:p>
          </p:txBody>
        </p:sp>
        <p:cxnSp>
          <p:nvCxnSpPr>
            <p:cNvPr id="142" name="Straight Connector 141"/>
            <p:cNvCxnSpPr/>
            <p:nvPr/>
          </p:nvCxnSpPr>
          <p:spPr>
            <a:xfrm>
              <a:off x="8590683" y="2462588"/>
              <a:ext cx="2421946" cy="0"/>
            </a:xfrm>
            <a:prstGeom prst="line">
              <a:avLst/>
            </a:prstGeom>
            <a:ln w="381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9607780" y="2484032"/>
              <a:ext cx="1" cy="304935"/>
            </a:xfrm>
            <a:prstGeom prst="line">
              <a:avLst/>
            </a:prstGeom>
            <a:ln w="38100">
              <a:solidFill>
                <a:schemeClr val="tx2"/>
              </a:solidFill>
              <a:headEnd type="none" w="lg" len="med"/>
              <a:tailEnd type="oval"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45"/>
                                        </p:tgtEl>
                                      </p:cBhvr>
                                    </p:animEffect>
                                    <p:animScale>
                                      <p:cBhvr>
                                        <p:cTn id="34" dur="250" autoRev="1" fill="hold"/>
                                        <p:tgtEl>
                                          <p:spTgt spid="45"/>
                                        </p:tgtEl>
                                      </p:cBhvr>
                                      <p:by x="105000" y="105000"/>
                                    </p:animScale>
                                  </p:childTnLst>
                                </p:cTn>
                              </p:par>
                              <p:par>
                                <p:cTn id="35" presetID="22" presetClass="entr" presetSubtype="4"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down)">
                                      <p:cBhvr>
                                        <p:cTn id="37" dur="75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1000"/>
                            </p:stCondLst>
                            <p:childTnLst>
                              <p:par>
                                <p:cTn id="48" presetID="22" presetClass="entr" presetSubtype="4"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down)">
                                      <p:cBhvr>
                                        <p:cTn id="50" dur="500"/>
                                        <p:tgtEl>
                                          <p:spTgt spid="68"/>
                                        </p:tgtEl>
                                      </p:cBhvr>
                                    </p:animEffect>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1000"/>
                                        <p:tgtEl>
                                          <p:spTgt spid="84"/>
                                        </p:tgtEl>
                                      </p:cBhvr>
                                    </p:animEffect>
                                    <p:anim calcmode="lin" valueType="num">
                                      <p:cBhvr>
                                        <p:cTn id="55" dur="1000" fill="hold"/>
                                        <p:tgtEl>
                                          <p:spTgt spid="84"/>
                                        </p:tgtEl>
                                        <p:attrNameLst>
                                          <p:attrName>ppt_x</p:attrName>
                                        </p:attrNameLst>
                                      </p:cBhvr>
                                      <p:tavLst>
                                        <p:tav tm="0">
                                          <p:val>
                                            <p:strVal val="#ppt_x"/>
                                          </p:val>
                                        </p:tav>
                                        <p:tav tm="100000">
                                          <p:val>
                                            <p:strVal val="#ppt_x"/>
                                          </p:val>
                                        </p:tav>
                                      </p:tavLst>
                                    </p:anim>
                                    <p:anim calcmode="lin" valueType="num">
                                      <p:cBhvr>
                                        <p:cTn id="56" dur="1000" fill="hold"/>
                                        <p:tgtEl>
                                          <p:spTgt spid="8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1000"/>
                                        <p:tgtEl>
                                          <p:spTgt spid="85"/>
                                        </p:tgtEl>
                                      </p:cBhvr>
                                    </p:animEffect>
                                    <p:anim calcmode="lin" valueType="num">
                                      <p:cBhvr>
                                        <p:cTn id="60" dur="1000" fill="hold"/>
                                        <p:tgtEl>
                                          <p:spTgt spid="85"/>
                                        </p:tgtEl>
                                        <p:attrNameLst>
                                          <p:attrName>ppt_x</p:attrName>
                                        </p:attrNameLst>
                                      </p:cBhvr>
                                      <p:tavLst>
                                        <p:tav tm="0">
                                          <p:val>
                                            <p:strVal val="#ppt_x"/>
                                          </p:val>
                                        </p:tav>
                                        <p:tav tm="100000">
                                          <p:val>
                                            <p:strVal val="#ppt_x"/>
                                          </p:val>
                                        </p:tav>
                                      </p:tavLst>
                                    </p:anim>
                                    <p:anim calcmode="lin" valueType="num">
                                      <p:cBhvr>
                                        <p:cTn id="61" dur="1000" fill="hold"/>
                                        <p:tgtEl>
                                          <p:spTgt spid="85"/>
                                        </p:tgtEl>
                                        <p:attrNameLst>
                                          <p:attrName>ppt_y</p:attrName>
                                        </p:attrNameLst>
                                      </p:cBhvr>
                                      <p:tavLst>
                                        <p:tav tm="0">
                                          <p:val>
                                            <p:strVal val="#ppt_y+.1"/>
                                          </p:val>
                                        </p:tav>
                                        <p:tav tm="100000">
                                          <p:val>
                                            <p:strVal val="#ppt_y"/>
                                          </p:val>
                                        </p:tav>
                                      </p:tavLst>
                                    </p:anim>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22" presetClass="entr" presetSubtype="4"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wipe(down)">
                                      <p:cBhvr>
                                        <p:cTn id="70" dur="75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childTnLst>
                          </p:cTn>
                        </p:par>
                        <p:par>
                          <p:cTn id="80" fill="hold">
                            <p:stCondLst>
                              <p:cond delay="1000"/>
                            </p:stCondLst>
                            <p:childTnLst>
                              <p:par>
                                <p:cTn id="81" presetID="22" presetClass="entr" presetSubtype="4" fill="hold" nodeType="after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wipe(down)">
                                      <p:cBhvr>
                                        <p:cTn id="83" dur="500"/>
                                        <p:tgtEl>
                                          <p:spTgt spid="89"/>
                                        </p:tgtEl>
                                      </p:cBhvr>
                                    </p:animEffect>
                                  </p:childTnLst>
                                </p:cTn>
                              </p:par>
                            </p:childTnLst>
                          </p:cTn>
                        </p:par>
                        <p:par>
                          <p:cTn id="84" fill="hold">
                            <p:stCondLst>
                              <p:cond delay="1500"/>
                            </p:stCondLst>
                            <p:childTnLst>
                              <p:par>
                                <p:cTn id="85" presetID="42" presetClass="entr" presetSubtype="0" fill="hold" nodeType="afterEffect">
                                  <p:stCondLst>
                                    <p:cond delay="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1000"/>
                                        <p:tgtEl>
                                          <p:spTgt spid="110"/>
                                        </p:tgtEl>
                                      </p:cBhvr>
                                    </p:animEffect>
                                    <p:anim calcmode="lin" valueType="num">
                                      <p:cBhvr>
                                        <p:cTn id="88" dur="1000" fill="hold"/>
                                        <p:tgtEl>
                                          <p:spTgt spid="110"/>
                                        </p:tgtEl>
                                        <p:attrNameLst>
                                          <p:attrName>ppt_x</p:attrName>
                                        </p:attrNameLst>
                                      </p:cBhvr>
                                      <p:tavLst>
                                        <p:tav tm="0">
                                          <p:val>
                                            <p:strVal val="#ppt_x"/>
                                          </p:val>
                                        </p:tav>
                                        <p:tav tm="100000">
                                          <p:val>
                                            <p:strVal val="#ppt_x"/>
                                          </p:val>
                                        </p:tav>
                                      </p:tavLst>
                                    </p:anim>
                                    <p:anim calcmode="lin" valueType="num">
                                      <p:cBhvr>
                                        <p:cTn id="89" dur="1000" fill="hold"/>
                                        <p:tgtEl>
                                          <p:spTgt spid="110"/>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fade">
                                      <p:cBhvr>
                                        <p:cTn id="92" dur="1000"/>
                                        <p:tgtEl>
                                          <p:spTgt spid="111"/>
                                        </p:tgtEl>
                                      </p:cBhvr>
                                    </p:animEffect>
                                    <p:anim calcmode="lin" valueType="num">
                                      <p:cBhvr>
                                        <p:cTn id="93" dur="1000" fill="hold"/>
                                        <p:tgtEl>
                                          <p:spTgt spid="111"/>
                                        </p:tgtEl>
                                        <p:attrNameLst>
                                          <p:attrName>ppt_x</p:attrName>
                                        </p:attrNameLst>
                                      </p:cBhvr>
                                      <p:tavLst>
                                        <p:tav tm="0">
                                          <p:val>
                                            <p:strVal val="#ppt_x"/>
                                          </p:val>
                                        </p:tav>
                                        <p:tav tm="100000">
                                          <p:val>
                                            <p:strVal val="#ppt_x"/>
                                          </p:val>
                                        </p:tav>
                                      </p:tavLst>
                                    </p:anim>
                                    <p:anim calcmode="lin" valueType="num">
                                      <p:cBhvr>
                                        <p:cTn id="94" dur="1000" fill="hold"/>
                                        <p:tgtEl>
                                          <p:spTgt spid="111"/>
                                        </p:tgtEl>
                                        <p:attrNameLst>
                                          <p:attrName>ppt_y</p:attrName>
                                        </p:attrNameLst>
                                      </p:cBhvr>
                                      <p:tavLst>
                                        <p:tav tm="0">
                                          <p:val>
                                            <p:strVal val="#ppt_y+.1"/>
                                          </p:val>
                                        </p:tav>
                                        <p:tav tm="100000">
                                          <p:val>
                                            <p:strVal val="#ppt_y"/>
                                          </p:val>
                                        </p:tav>
                                      </p:tavLst>
                                    </p:anim>
                                  </p:childTnLst>
                                </p:cTn>
                              </p:par>
                              <p:par>
                                <p:cTn id="95" presetID="10" presetClass="entr" presetSubtype="0" fill="hold" nodeType="withEffect">
                                  <p:stCondLst>
                                    <p:cond delay="0"/>
                                  </p:stCondLst>
                                  <p:childTnLst>
                                    <p:set>
                                      <p:cBhvr>
                                        <p:cTn id="96" dur="1" fill="hold">
                                          <p:stCondLst>
                                            <p:cond delay="0"/>
                                          </p:stCondLst>
                                        </p:cTn>
                                        <p:tgtEl>
                                          <p:spTgt spid="108"/>
                                        </p:tgtEl>
                                        <p:attrNameLst>
                                          <p:attrName>style.visibility</p:attrName>
                                        </p:attrNameLst>
                                      </p:cBhvr>
                                      <p:to>
                                        <p:strVal val="visible"/>
                                      </p:to>
                                    </p:set>
                                    <p:animEffect transition="in" filter="fade">
                                      <p:cBhvr>
                                        <p:cTn id="97" dur="500"/>
                                        <p:tgtEl>
                                          <p:spTgt spid="108"/>
                                        </p:tgtEl>
                                      </p:cBhvr>
                                    </p:animEffect>
                                  </p:childTnLst>
                                </p:cTn>
                              </p:par>
                              <p:par>
                                <p:cTn id="98" presetID="10" presetClass="entr" presetSubtype="0" fill="hold" nodeType="with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fade">
                                      <p:cBhvr>
                                        <p:cTn id="100" dur="500"/>
                                        <p:tgtEl>
                                          <p:spTgt spid="107"/>
                                        </p:tgtEl>
                                      </p:cBhvr>
                                    </p:animEffect>
                                  </p:childTnLst>
                                </p:cTn>
                              </p:par>
                              <p:par>
                                <p:cTn id="101" presetID="22" presetClass="entr" presetSubtype="4" fill="hold"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wipe(down)">
                                      <p:cBhvr>
                                        <p:cTn id="103" dur="75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fade">
                                      <p:cBhvr>
                                        <p:cTn id="108" dur="500"/>
                                        <p:tgtEl>
                                          <p:spTgt spid="137"/>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fade">
                                      <p:cBhvr>
                                        <p:cTn id="112" dur="500"/>
                                        <p:tgtEl>
                                          <p:spTgt spid="8"/>
                                        </p:tgtEl>
                                      </p:cBhvr>
                                    </p:animEffect>
                                  </p:childTnLst>
                                </p:cTn>
                              </p:par>
                            </p:childTnLst>
                          </p:cTn>
                        </p:par>
                        <p:par>
                          <p:cTn id="113" fill="hold">
                            <p:stCondLst>
                              <p:cond delay="1000"/>
                            </p:stCondLst>
                            <p:childTnLst>
                              <p:par>
                                <p:cTn id="114" presetID="22" presetClass="entr" presetSubtype="4" fill="hold" nodeType="afterEffect">
                                  <p:stCondLst>
                                    <p:cond delay="0"/>
                                  </p:stCondLst>
                                  <p:childTnLst>
                                    <p:set>
                                      <p:cBhvr>
                                        <p:cTn id="115" dur="1" fill="hold">
                                          <p:stCondLst>
                                            <p:cond delay="0"/>
                                          </p:stCondLst>
                                        </p:cTn>
                                        <p:tgtEl>
                                          <p:spTgt spid="113"/>
                                        </p:tgtEl>
                                        <p:attrNameLst>
                                          <p:attrName>style.visibility</p:attrName>
                                        </p:attrNameLst>
                                      </p:cBhvr>
                                      <p:to>
                                        <p:strVal val="visible"/>
                                      </p:to>
                                    </p:set>
                                    <p:animEffect transition="in" filter="wipe(down)">
                                      <p:cBhvr>
                                        <p:cTn id="116" dur="500"/>
                                        <p:tgtEl>
                                          <p:spTgt spid="113"/>
                                        </p:tgtEl>
                                      </p:cBhvr>
                                    </p:animEffect>
                                  </p:childTnLst>
                                </p:cTn>
                              </p:par>
                            </p:childTnLst>
                          </p:cTn>
                        </p:par>
                        <p:par>
                          <p:cTn id="117" fill="hold">
                            <p:stCondLst>
                              <p:cond delay="1500"/>
                            </p:stCondLst>
                            <p:childTnLst>
                              <p:par>
                                <p:cTn id="118" presetID="42" presetClass="entr" presetSubtype="0" fill="hold" nodeType="afterEffect">
                                  <p:stCondLst>
                                    <p:cond delay="0"/>
                                  </p:stCondLst>
                                  <p:childTnLst>
                                    <p:set>
                                      <p:cBhvr>
                                        <p:cTn id="119" dur="1" fill="hold">
                                          <p:stCondLst>
                                            <p:cond delay="0"/>
                                          </p:stCondLst>
                                        </p:cTn>
                                        <p:tgtEl>
                                          <p:spTgt spid="134"/>
                                        </p:tgtEl>
                                        <p:attrNameLst>
                                          <p:attrName>style.visibility</p:attrName>
                                        </p:attrNameLst>
                                      </p:cBhvr>
                                      <p:to>
                                        <p:strVal val="visible"/>
                                      </p:to>
                                    </p:set>
                                    <p:animEffect transition="in" filter="fade">
                                      <p:cBhvr>
                                        <p:cTn id="120" dur="1000"/>
                                        <p:tgtEl>
                                          <p:spTgt spid="134"/>
                                        </p:tgtEl>
                                      </p:cBhvr>
                                    </p:animEffect>
                                    <p:anim calcmode="lin" valueType="num">
                                      <p:cBhvr>
                                        <p:cTn id="121" dur="1000" fill="hold"/>
                                        <p:tgtEl>
                                          <p:spTgt spid="134"/>
                                        </p:tgtEl>
                                        <p:attrNameLst>
                                          <p:attrName>ppt_x</p:attrName>
                                        </p:attrNameLst>
                                      </p:cBhvr>
                                      <p:tavLst>
                                        <p:tav tm="0">
                                          <p:val>
                                            <p:strVal val="#ppt_x"/>
                                          </p:val>
                                        </p:tav>
                                        <p:tav tm="100000">
                                          <p:val>
                                            <p:strVal val="#ppt_x"/>
                                          </p:val>
                                        </p:tav>
                                      </p:tavLst>
                                    </p:anim>
                                    <p:anim calcmode="lin" valueType="num">
                                      <p:cBhvr>
                                        <p:cTn id="122" dur="1000" fill="hold"/>
                                        <p:tgtEl>
                                          <p:spTgt spid="134"/>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135"/>
                                        </p:tgtEl>
                                        <p:attrNameLst>
                                          <p:attrName>style.visibility</p:attrName>
                                        </p:attrNameLst>
                                      </p:cBhvr>
                                      <p:to>
                                        <p:strVal val="visible"/>
                                      </p:to>
                                    </p:set>
                                    <p:animEffect transition="in" filter="fade">
                                      <p:cBhvr>
                                        <p:cTn id="125" dur="1000"/>
                                        <p:tgtEl>
                                          <p:spTgt spid="135"/>
                                        </p:tgtEl>
                                      </p:cBhvr>
                                    </p:animEffect>
                                    <p:anim calcmode="lin" valueType="num">
                                      <p:cBhvr>
                                        <p:cTn id="126" dur="1000" fill="hold"/>
                                        <p:tgtEl>
                                          <p:spTgt spid="135"/>
                                        </p:tgtEl>
                                        <p:attrNameLst>
                                          <p:attrName>ppt_x</p:attrName>
                                        </p:attrNameLst>
                                      </p:cBhvr>
                                      <p:tavLst>
                                        <p:tav tm="0">
                                          <p:val>
                                            <p:strVal val="#ppt_x"/>
                                          </p:val>
                                        </p:tav>
                                        <p:tav tm="100000">
                                          <p:val>
                                            <p:strVal val="#ppt_x"/>
                                          </p:val>
                                        </p:tav>
                                      </p:tavLst>
                                    </p:anim>
                                    <p:anim calcmode="lin" valueType="num">
                                      <p:cBhvr>
                                        <p:cTn id="127" dur="1000" fill="hold"/>
                                        <p:tgtEl>
                                          <p:spTgt spid="135"/>
                                        </p:tgtEl>
                                        <p:attrNameLst>
                                          <p:attrName>ppt_y</p:attrName>
                                        </p:attrNameLst>
                                      </p:cBhvr>
                                      <p:tavLst>
                                        <p:tav tm="0">
                                          <p:val>
                                            <p:strVal val="#ppt_y+.1"/>
                                          </p:val>
                                        </p:tav>
                                        <p:tav tm="100000">
                                          <p:val>
                                            <p:strVal val="#ppt_y"/>
                                          </p:val>
                                        </p:tav>
                                      </p:tavLst>
                                    </p:anim>
                                  </p:childTnLst>
                                </p:cTn>
                              </p:par>
                              <p:par>
                                <p:cTn id="128" presetID="10" presetClass="entr" presetSubtype="0" fill="hold" nodeType="withEffect">
                                  <p:stCondLst>
                                    <p:cond delay="0"/>
                                  </p:stCondLst>
                                  <p:childTnLst>
                                    <p:set>
                                      <p:cBhvr>
                                        <p:cTn id="129" dur="1" fill="hold">
                                          <p:stCondLst>
                                            <p:cond delay="0"/>
                                          </p:stCondLst>
                                        </p:cTn>
                                        <p:tgtEl>
                                          <p:spTgt spid="132"/>
                                        </p:tgtEl>
                                        <p:attrNameLst>
                                          <p:attrName>style.visibility</p:attrName>
                                        </p:attrNameLst>
                                      </p:cBhvr>
                                      <p:to>
                                        <p:strVal val="visible"/>
                                      </p:to>
                                    </p:set>
                                    <p:animEffect transition="in" filter="fade">
                                      <p:cBhvr>
                                        <p:cTn id="130" dur="500"/>
                                        <p:tgtEl>
                                          <p:spTgt spid="132"/>
                                        </p:tgtEl>
                                      </p:cBhvr>
                                    </p:animEffect>
                                  </p:childTnLst>
                                </p:cTn>
                              </p:par>
                              <p:par>
                                <p:cTn id="131" presetID="10" presetClass="entr" presetSubtype="0" fill="hold" nodeType="withEffect">
                                  <p:stCondLst>
                                    <p:cond delay="0"/>
                                  </p:stCondLst>
                                  <p:childTnLst>
                                    <p:set>
                                      <p:cBhvr>
                                        <p:cTn id="132" dur="1" fill="hold">
                                          <p:stCondLst>
                                            <p:cond delay="0"/>
                                          </p:stCondLst>
                                        </p:cTn>
                                        <p:tgtEl>
                                          <p:spTgt spid="131"/>
                                        </p:tgtEl>
                                        <p:attrNameLst>
                                          <p:attrName>style.visibility</p:attrName>
                                        </p:attrNameLst>
                                      </p:cBhvr>
                                      <p:to>
                                        <p:strVal val="visible"/>
                                      </p:to>
                                    </p:set>
                                    <p:animEffect transition="in" filter="fade">
                                      <p:cBhvr>
                                        <p:cTn id="133" dur="500"/>
                                        <p:tgtEl>
                                          <p:spTgt spid="131"/>
                                        </p:tgtEl>
                                      </p:cBhvr>
                                    </p:animEffect>
                                  </p:childTnLst>
                                </p:cTn>
                              </p:par>
                              <p:par>
                                <p:cTn id="134" presetID="22" presetClass="entr" presetSubtype="4" fill="hold"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750"/>
                                        <p:tgtEl>
                                          <p:spTgt spid="74"/>
                                        </p:tgtEl>
                                      </p:cBhvr>
                                    </p:animEffect>
                                  </p:childTnLst>
                                </p:cTn>
                              </p:par>
                            </p:childTnLst>
                          </p:cTn>
                        </p:par>
                        <p:par>
                          <p:cTn id="137" fill="hold">
                            <p:stCondLst>
                              <p:cond delay="2500"/>
                            </p:stCondLst>
                            <p:childTnLst>
                              <p:par>
                                <p:cTn id="138" presetID="10" presetClass="entr" presetSubtype="0" fill="hold" nodeType="afterEffect">
                                  <p:stCondLst>
                                    <p:cond delay="0"/>
                                  </p:stCondLst>
                                  <p:childTnLst>
                                    <p:set>
                                      <p:cBhvr>
                                        <p:cTn id="139" dur="1" fill="hold">
                                          <p:stCondLst>
                                            <p:cond delay="0"/>
                                          </p:stCondLst>
                                        </p:cTn>
                                        <p:tgtEl>
                                          <p:spTgt spid="9">
                                            <p:txEl>
                                              <p:pRg st="0" end="0"/>
                                            </p:txEl>
                                          </p:spTgt>
                                        </p:tgtEl>
                                        <p:attrNameLst>
                                          <p:attrName>style.visibility</p:attrName>
                                        </p:attrNameLst>
                                      </p:cBhvr>
                                      <p:to>
                                        <p:strVal val="visible"/>
                                      </p:to>
                                    </p:set>
                                    <p:animEffect transition="in" filter="fade">
                                      <p:cBhvr>
                                        <p:cTn id="14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Investments into Critical Hygiene</a:t>
            </a:r>
            <a:endParaRPr lang="en-US"/>
          </a:p>
        </p:txBody>
      </p:sp>
      <p:pic>
        <p:nvPicPr>
          <p:cNvPr id="6" name="Section Zoom 5">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1031518" y="2315183"/>
            <a:ext cx="4810119" cy="2705692"/>
          </a:xfrm>
          <a:prstGeom prst="rect">
            <a:avLst/>
          </a:prstGeom>
          <a:ln w="3175">
            <a:solidFill>
              <a:prstClr val="lightGray"/>
            </a:solidFill>
          </a:ln>
        </p:spPr>
      </p:pic>
      <p:sp>
        <p:nvSpPr>
          <p:cNvPr id="9" name="Rectangle 8"/>
          <p:cNvSpPr/>
          <p:nvPr/>
        </p:nvSpPr>
        <p:spPr>
          <a:xfrm>
            <a:off x="1031518" y="5184968"/>
            <a:ext cx="4535601" cy="400110"/>
          </a:xfrm>
          <a:prstGeom prst="rect">
            <a:avLst/>
          </a:prstGeom>
        </p:spPr>
        <p:txBody>
          <a:bodyPr wrap="none">
            <a:spAutoFit/>
          </a:bodyPr>
          <a:lstStyle/>
          <a:p>
            <a:pPr marL="228600" lvl="1" defTabSz="932815">
              <a:spcBef>
                <a:spcPct val="20000"/>
              </a:spcBef>
              <a:buSzPct val="90000"/>
            </a:pPr>
            <a:r>
              <a:rPr lang="en-US" sz="2000" b="1">
                <a:gradFill>
                  <a:gsLst>
                    <a:gs pos="1250">
                      <a:srgbClr val="1A1A1A"/>
                    </a:gs>
                    <a:gs pos="100000">
                      <a:srgbClr val="1A1A1A"/>
                    </a:gs>
                  </a:gsLst>
                  <a:lin ang="5400000" scaled="0"/>
                </a:gradFill>
              </a:rPr>
              <a:t>CROSS-INDUSTRY PARTNERSHIPS</a:t>
            </a:r>
            <a:endParaRPr lang="en-US" sz="2000" b="1">
              <a:gradFill>
                <a:gsLst>
                  <a:gs pos="1250">
                    <a:srgbClr val="1A1A1A"/>
                  </a:gs>
                  <a:gs pos="100000">
                    <a:srgbClr val="1A1A1A"/>
                  </a:gs>
                </a:gsLst>
                <a:lin ang="5400000" scaled="0"/>
              </a:gradFill>
            </a:endParaRPr>
          </a:p>
        </p:txBody>
      </p:sp>
      <p:sp>
        <p:nvSpPr>
          <p:cNvPr id="15" name="Rectangle 14"/>
          <p:cNvSpPr/>
          <p:nvPr/>
        </p:nvSpPr>
        <p:spPr>
          <a:xfrm>
            <a:off x="6787050" y="5184968"/>
            <a:ext cx="3598036" cy="400110"/>
          </a:xfrm>
          <a:prstGeom prst="rect">
            <a:avLst/>
          </a:prstGeom>
        </p:spPr>
        <p:txBody>
          <a:bodyPr wrap="none">
            <a:spAutoFit/>
          </a:bodyPr>
          <a:lstStyle/>
          <a:p>
            <a:pPr marL="228600" lvl="1" defTabSz="932815">
              <a:spcBef>
                <a:spcPct val="20000"/>
              </a:spcBef>
              <a:buSzPct val="90000"/>
            </a:pPr>
            <a:r>
              <a:rPr lang="en-US" sz="2000" b="1">
                <a:gradFill>
                  <a:gsLst>
                    <a:gs pos="1250">
                      <a:srgbClr val="1A1A1A"/>
                    </a:gs>
                    <a:gs pos="100000">
                      <a:srgbClr val="1A1A1A"/>
                    </a:gs>
                  </a:gsLst>
                  <a:lin ang="5400000" scaled="0"/>
                </a:gradFill>
              </a:rPr>
              <a:t>PLATFORM INVESTMENTS</a:t>
            </a:r>
            <a:endParaRPr lang="en-US" sz="2000" b="1">
              <a:gradFill>
                <a:gsLst>
                  <a:gs pos="1250">
                    <a:srgbClr val="1A1A1A"/>
                  </a:gs>
                  <a:gs pos="100000">
                    <a:srgbClr val="1A1A1A"/>
                  </a:gs>
                </a:gsLst>
                <a:lin ang="5400000" scaled="0"/>
              </a:gradFill>
            </a:endParaRPr>
          </a:p>
        </p:txBody>
      </p:sp>
      <p:pic>
        <p:nvPicPr>
          <p:cNvPr id="4" name="Section Zoom 3">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6350365" y="2315183"/>
            <a:ext cx="4810119" cy="2705692"/>
          </a:xfrm>
          <a:prstGeom prst="rect">
            <a:avLst/>
          </a:prstGeom>
          <a:ln w="3175">
            <a:solidFill>
              <a:prstClr val="lightGray"/>
            </a:solid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security approach</a:t>
            </a:r>
            <a:endParaRPr lang="en-US"/>
          </a:p>
        </p:txBody>
      </p:sp>
      <p:grpSp>
        <p:nvGrpSpPr>
          <p:cNvPr id="7" name="Group 6"/>
          <p:cNvGrpSpPr/>
          <p:nvPr/>
        </p:nvGrpSpPr>
        <p:grpSpPr>
          <a:xfrm>
            <a:off x="341992" y="3003985"/>
            <a:ext cx="3571093" cy="3489957"/>
            <a:chOff x="341992" y="3003985"/>
            <a:chExt cx="3571093" cy="3489957"/>
          </a:xfrm>
        </p:grpSpPr>
        <p:sp>
          <p:nvSpPr>
            <p:cNvPr id="6" name="Rectangle 5"/>
            <p:cNvSpPr/>
            <p:nvPr/>
          </p:nvSpPr>
          <p:spPr bwMode="auto">
            <a:xfrm>
              <a:off x="341992" y="3003985"/>
              <a:ext cx="3571093" cy="34899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 name="Rectangle 2"/>
            <p:cNvSpPr/>
            <p:nvPr/>
          </p:nvSpPr>
          <p:spPr>
            <a:xfrm>
              <a:off x="365062" y="3155230"/>
              <a:ext cx="3493941"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VULNERABILITY COUNT AND SEVERITY</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8" name="Rectangle 7"/>
            <p:cNvSpPr/>
            <p:nvPr/>
          </p:nvSpPr>
          <p:spPr>
            <a:xfrm>
              <a:off x="505557" y="3912809"/>
              <a:ext cx="3344897" cy="172354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Security Development </a:t>
              </a:r>
              <a:b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b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Lifecycle (SDL)</a:t>
              </a:r>
              <a:endPar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u="sng"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SD3+C: </a:t>
              </a: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Secure in </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Design</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Development</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Deployment</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 Communications</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p:txBody>
        </p:sp>
        <p:sp>
          <p:nvSpPr>
            <p:cNvPr id="13" name="Rectangle 12"/>
            <p:cNvSpPr/>
            <p:nvPr/>
          </p:nvSpPr>
          <p:spPr>
            <a:xfrm>
              <a:off x="505557" y="5678376"/>
              <a:ext cx="3293117" cy="5693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ea typeface="+mn-ea"/>
                  <a:cs typeface="+mn-cs"/>
                  <a:hlinkClick r:id="rId1"/>
                </a:rPr>
                <a:t>https://www.microsoft.com/SDL</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ea typeface="+mn-ea"/>
                  <a:cs typeface="+mn-cs"/>
                  <a:hlinkClick r:id="rId2"/>
                </a:rPr>
                <a:t>http://www.iso.org/</a:t>
              </a:r>
              <a:r>
                <a:rPr kumimoji="0" lang="en-US" sz="700" b="0" i="0" u="none" strike="noStrike" kern="1200" cap="none" spc="0" normalizeH="0" baseline="0" noProof="0">
                  <a:ln>
                    <a:noFill/>
                  </a:ln>
                  <a:solidFill>
                    <a:prstClr val="black"/>
                  </a:solidFill>
                  <a:effectLst/>
                  <a:uLnTx/>
                  <a:uFillTx/>
                  <a:ea typeface="+mn-ea"/>
                  <a:cs typeface="+mn-cs"/>
                  <a:hlinkClick r:id="rId2"/>
                </a:rPr>
                <a:t>iso/home/store/catalogue_tc/catalogue_detail.htm?csnumber=44378</a:t>
              </a:r>
              <a:r>
                <a:rPr kumimoji="0" lang="en-US" sz="700" b="0" i="0" u="none" strike="noStrike" kern="1200" cap="none" spc="0" normalizeH="0" baseline="0" noProof="0">
                  <a:ln>
                    <a:noFill/>
                  </a:ln>
                  <a:solidFill>
                    <a:prstClr val="black"/>
                  </a:solidFill>
                  <a:effectLst/>
                  <a:uLnTx/>
                  <a:uFillTx/>
                  <a:ea typeface="+mn-ea"/>
                  <a:cs typeface="+mn-cs"/>
                </a:rPr>
                <a:t> </a:t>
              </a:r>
              <a:endParaRPr kumimoji="0" lang="en-US" sz="1400" b="0" i="0" u="none" strike="noStrike" kern="1200" cap="none" spc="0" normalizeH="0" baseline="0" noProof="0">
                <a:ln>
                  <a:noFill/>
                </a:ln>
                <a:solidFill>
                  <a:prstClr val="black"/>
                </a:solidFill>
                <a:effectLst/>
                <a:uLnTx/>
                <a:uFillTx/>
                <a:ea typeface="+mn-ea"/>
                <a:cs typeface="+mn-cs"/>
              </a:endParaRPr>
            </a:p>
          </p:txBody>
        </p:sp>
      </p:grpSp>
      <p:grpSp>
        <p:nvGrpSpPr>
          <p:cNvPr id="11" name="Group 10"/>
          <p:cNvGrpSpPr/>
          <p:nvPr/>
        </p:nvGrpSpPr>
        <p:grpSpPr>
          <a:xfrm>
            <a:off x="4679641" y="3031224"/>
            <a:ext cx="3674300" cy="3501769"/>
            <a:chOff x="4679641" y="3031224"/>
            <a:chExt cx="3674300" cy="3501769"/>
          </a:xfrm>
        </p:grpSpPr>
        <p:sp>
          <p:nvSpPr>
            <p:cNvPr id="61" name="Rectangle 60"/>
            <p:cNvSpPr/>
            <p:nvPr/>
          </p:nvSpPr>
          <p:spPr bwMode="auto">
            <a:xfrm>
              <a:off x="4679641" y="3031224"/>
              <a:ext cx="2880288" cy="3501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14" name="Rectangle 13"/>
            <p:cNvSpPr/>
            <p:nvPr/>
          </p:nvSpPr>
          <p:spPr>
            <a:xfrm>
              <a:off x="4992454" y="3155230"/>
              <a:ext cx="2254662"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REDUCE TIME </a:t>
              </a:r>
              <a:b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br>
              <a:r>
                <a:rPr kumimoji="0" lang="en-US"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OF EXPOSURE</a:t>
              </a:r>
              <a:endParaRPr kumimoji="0" lang="en-US" sz="1600" b="1" i="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sp>
          <p:nvSpPr>
            <p:cNvPr id="15" name="Rectangle 14"/>
            <p:cNvSpPr/>
            <p:nvPr/>
          </p:nvSpPr>
          <p:spPr>
            <a:xfrm>
              <a:off x="4882211" y="3918655"/>
              <a:ext cx="3471730"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Rapid Response</a:t>
              </a:r>
              <a:endParaRPr kumimoji="0" lang="en-US" sz="1600" b="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sym typeface="Wingdings" panose="05000000000000000000" pitchFamily="2" charset="2"/>
                </a:rPr>
                <a:t>Bug Bounty</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sym typeface="Wingdings" panose="05000000000000000000" pitchFamily="2" charset="2"/>
              </a:endParaRP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Rigorous Testing</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Response Center</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234950" marR="0" lvl="0" indent="-234950" algn="l" defTabSz="914400" rtl="0" eaLnBrk="1" fontAlgn="auto" latinLnBrk="0" hangingPunct="1">
                <a:lnSpc>
                  <a:spcPct val="100000"/>
                </a:lnSpc>
                <a:spcBef>
                  <a:spcPts val="0"/>
                </a:spcBef>
                <a:spcAft>
                  <a:spcPts val="0"/>
                </a:spcAft>
                <a:buClrTx/>
                <a:buSzTx/>
                <a:buFont typeface="Wingdings" panose="05000000000000000000" pitchFamily="2" charset="2"/>
                <a:buChar char="à"/>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Automatic Updates</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p:txBody>
        </p:sp>
        <p:sp>
          <p:nvSpPr>
            <p:cNvPr id="18" name="Rectangle 17"/>
            <p:cNvSpPr/>
            <p:nvPr/>
          </p:nvSpPr>
          <p:spPr>
            <a:xfrm>
              <a:off x="4861833" y="5678376"/>
              <a:ext cx="26292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ea typeface="+mn-ea"/>
                  <a:cs typeface="+mn-cs"/>
                  <a:hlinkClick r:id="rId3"/>
                </a:rPr>
                <a:t>https://technet.microsoft.com/en-us/security/dn440717.aspx</a:t>
              </a:r>
              <a:endParaRPr kumimoji="0" lang="en-US" sz="1200" b="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27" name="Rectangle 26"/>
          <p:cNvSpPr/>
          <p:nvPr/>
        </p:nvSpPr>
        <p:spPr>
          <a:xfrm>
            <a:off x="1572957" y="1999080"/>
            <a:ext cx="973885" cy="7934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9" name="Rectangle 28"/>
          <p:cNvSpPr/>
          <p:nvPr/>
        </p:nvSpPr>
        <p:spPr>
          <a:xfrm>
            <a:off x="5532536" y="2153137"/>
            <a:ext cx="989025"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35" name="Group 34"/>
          <p:cNvGrpSpPr/>
          <p:nvPr/>
        </p:nvGrpSpPr>
        <p:grpSpPr>
          <a:xfrm>
            <a:off x="9678820" y="1918807"/>
            <a:ext cx="976973" cy="801002"/>
            <a:chOff x="9171284" y="2465757"/>
            <a:chExt cx="976973" cy="801002"/>
          </a:xfrm>
        </p:grpSpPr>
        <p:sp>
          <p:nvSpPr>
            <p:cNvPr id="32" name="Rectangle 31"/>
            <p:cNvSpPr/>
            <p:nvPr/>
          </p:nvSpPr>
          <p:spPr>
            <a:xfrm>
              <a:off x="9171284" y="2857264"/>
              <a:ext cx="433686" cy="409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3" name="Rectangle 32"/>
            <p:cNvSpPr/>
            <p:nvPr/>
          </p:nvSpPr>
          <p:spPr>
            <a:xfrm>
              <a:off x="9174372" y="2465757"/>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57" name="Group 56"/>
          <p:cNvGrpSpPr/>
          <p:nvPr/>
        </p:nvGrpSpPr>
        <p:grpSpPr>
          <a:xfrm>
            <a:off x="9801116" y="2310314"/>
            <a:ext cx="240506" cy="391520"/>
            <a:chOff x="9293580" y="2857264"/>
            <a:chExt cx="240506" cy="391520"/>
          </a:xfrm>
        </p:grpSpPr>
        <p:cxnSp>
          <p:nvCxnSpPr>
            <p:cNvPr id="39" name="Straight Connector 38"/>
            <p:cNvCxnSpPr/>
            <p:nvPr/>
          </p:nvCxnSpPr>
          <p:spPr>
            <a:xfrm>
              <a:off x="9293580" y="2857264"/>
              <a:ext cx="0" cy="39152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462649" y="2857264"/>
              <a:ext cx="0" cy="39152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376924"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534086" y="2857264"/>
              <a:ext cx="0" cy="39152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9693960" y="2310314"/>
            <a:ext cx="414169" cy="391520"/>
            <a:chOff x="9186424" y="2857264"/>
            <a:chExt cx="418687" cy="391520"/>
          </a:xfrm>
        </p:grpSpPr>
        <p:cxnSp>
          <p:nvCxnSpPr>
            <p:cNvPr id="43" name="Straight Connector 42"/>
            <p:cNvCxnSpPr/>
            <p:nvPr/>
          </p:nvCxnSpPr>
          <p:spPr>
            <a:xfrm>
              <a:off x="9595006" y="2857264"/>
              <a:ext cx="0" cy="391520"/>
            </a:xfrm>
            <a:prstGeom prst="line">
              <a:avLst/>
            </a:prstGeom>
            <a:ln w="381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9186863" y="3098974"/>
              <a:ext cx="418248" cy="0"/>
            </a:xfrm>
            <a:prstGeom prst="line">
              <a:avLst/>
            </a:prstGeom>
            <a:ln w="762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186424" y="2911202"/>
              <a:ext cx="418107" cy="0"/>
            </a:xfrm>
            <a:prstGeom prst="line">
              <a:avLst/>
            </a:prstGeom>
            <a:ln w="28575">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86424" y="2959339"/>
              <a:ext cx="418107" cy="0"/>
            </a:xfrm>
            <a:prstGeom prst="line">
              <a:avLst/>
            </a:prstGeom>
            <a:ln w="1270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186424" y="3242955"/>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186424" y="3160389"/>
              <a:ext cx="418107" cy="0"/>
            </a:xfrm>
            <a:prstGeom prst="line">
              <a:avLst/>
            </a:prstGeom>
            <a:ln w="63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1243138" y="2045335"/>
            <a:ext cx="320922" cy="772163"/>
            <a:chOff x="1198648" y="2668326"/>
            <a:chExt cx="320922" cy="772163"/>
          </a:xfrm>
        </p:grpSpPr>
        <p:sp>
          <p:nvSpPr>
            <p:cNvPr id="60" name="TextBox 59"/>
            <p:cNvSpPr txBox="1"/>
            <p:nvPr/>
          </p:nvSpPr>
          <p:spPr>
            <a:xfrm>
              <a:off x="1198648" y="3071157"/>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mn-cs"/>
                </a:rPr>
                <a:t>#</a:t>
              </a:r>
              <a:endPar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mn-cs"/>
              </a:endParaRPr>
            </a:p>
          </p:txBody>
        </p:sp>
        <p:cxnSp>
          <p:nvCxnSpPr>
            <p:cNvPr id="62" name="Straight Arrow Connector 61"/>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rot="5400000">
            <a:off x="5768701" y="2228295"/>
            <a:ext cx="369332" cy="1006933"/>
            <a:chOff x="1140939" y="2668326"/>
            <a:chExt cx="369332" cy="1006933"/>
          </a:xfrm>
        </p:grpSpPr>
        <p:sp>
          <p:nvSpPr>
            <p:cNvPr id="66" name="TextBox 65"/>
            <p:cNvSpPr txBox="1"/>
            <p:nvPr/>
          </p:nvSpPr>
          <p:spPr>
            <a:xfrm rot="16200000">
              <a:off x="1010454" y="3175443"/>
              <a:ext cx="6303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Times New Roman" panose="02020603050405020304" pitchFamily="18" charset="0"/>
                </a:rPr>
                <a:t>time</a:t>
              </a:r>
              <a:endParaRPr kumimoji="0" lang="en-US" sz="1800" b="0" i="1" u="none" strike="noStrike" kern="1200" cap="none" spc="0" normalizeH="0" baseline="0" noProof="0">
                <a:ln>
                  <a:noFill/>
                </a:ln>
                <a:gradFill>
                  <a:gsLst>
                    <a:gs pos="2917">
                      <a:srgbClr val="E81123"/>
                    </a:gs>
                    <a:gs pos="100000">
                      <a:srgbClr val="E81123"/>
                    </a:gs>
                  </a:gsLst>
                  <a:lin ang="5400000" scaled="0"/>
                </a:gradFill>
                <a:effectLst/>
                <a:uLnTx/>
                <a:uFillTx/>
                <a:ea typeface="+mn-ea"/>
                <a:cs typeface="Times New Roman" panose="02020603050405020304" pitchFamily="18" charset="0"/>
              </a:endParaRPr>
            </a:p>
          </p:txBody>
        </p:sp>
        <p:cxnSp>
          <p:nvCxnSpPr>
            <p:cNvPr id="67" name="Straight Arrow Connector 66"/>
            <p:cNvCxnSpPr/>
            <p:nvPr/>
          </p:nvCxnSpPr>
          <p:spPr>
            <a:xfrm flipV="1">
              <a:off x="1348689" y="2668326"/>
              <a:ext cx="0" cy="4389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1576046" y="1999080"/>
            <a:ext cx="973885"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1" name="Rectangle 20"/>
          <p:cNvSpPr/>
          <p:nvPr/>
        </p:nvSpPr>
        <p:spPr>
          <a:xfrm>
            <a:off x="1576046" y="1991493"/>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2" name="Arrow: Down 21"/>
          <p:cNvSpPr/>
          <p:nvPr/>
        </p:nvSpPr>
        <p:spPr>
          <a:xfrm>
            <a:off x="1881523" y="1564525"/>
            <a:ext cx="356751" cy="665512"/>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2" name="Rectangle 51"/>
          <p:cNvSpPr/>
          <p:nvPr/>
        </p:nvSpPr>
        <p:spPr>
          <a:xfrm>
            <a:off x="5955755" y="2150177"/>
            <a:ext cx="553756" cy="404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0" name="Rectangle 29"/>
          <p:cNvSpPr/>
          <p:nvPr/>
        </p:nvSpPr>
        <p:spPr>
          <a:xfrm>
            <a:off x="5535625" y="1761630"/>
            <a:ext cx="973885" cy="8010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1" name="Arrow: Down 30"/>
          <p:cNvSpPr/>
          <p:nvPr/>
        </p:nvSpPr>
        <p:spPr>
          <a:xfrm rot="5400000">
            <a:off x="6291460" y="2015494"/>
            <a:ext cx="300486" cy="704651"/>
          </a:xfrm>
          <a:prstGeom prst="downArrow">
            <a:avLst>
              <a:gd name="adj1" fmla="val 100000"/>
              <a:gd name="adj2"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 name="Group 16"/>
          <p:cNvGrpSpPr/>
          <p:nvPr/>
        </p:nvGrpSpPr>
        <p:grpSpPr>
          <a:xfrm>
            <a:off x="8384892" y="2977144"/>
            <a:ext cx="4447972" cy="3528609"/>
            <a:chOff x="8384892" y="2977144"/>
            <a:chExt cx="4447972" cy="3528609"/>
          </a:xfrm>
        </p:grpSpPr>
        <p:sp>
          <p:nvSpPr>
            <p:cNvPr id="64" name="Rectangle 63"/>
            <p:cNvSpPr/>
            <p:nvPr/>
          </p:nvSpPr>
          <p:spPr bwMode="auto">
            <a:xfrm>
              <a:off x="8384892" y="2977144"/>
              <a:ext cx="3416215" cy="35286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40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4" name="Rectangle 3"/>
            <p:cNvSpPr/>
            <p:nvPr/>
          </p:nvSpPr>
          <p:spPr>
            <a:xfrm>
              <a:off x="8661828" y="3911859"/>
              <a:ext cx="4171036" cy="144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Platform Mitigations</a:t>
              </a:r>
              <a:endParaRPr kumimoji="0" lang="en-US" sz="1600" b="1" i="1"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Eliminate classes of vulnerabilities</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Break exploit techniques</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Contain damage</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Prevent persistence</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rPr>
                <a:t>Limit exploit opportunity window</a:t>
              </a:r>
              <a:endParaRPr kumimoji="0" lang="en-US" sz="1400" b="0" u="none" strike="noStrike" kern="1200" cap="none" spc="0" normalizeH="0" baseline="0" noProof="0">
                <a:ln>
                  <a:noFill/>
                </a:ln>
                <a:gradFill>
                  <a:gsLst>
                    <a:gs pos="2917">
                      <a:schemeClr val="tx1"/>
                    </a:gs>
                    <a:gs pos="100000">
                      <a:schemeClr val="tx1"/>
                    </a:gs>
                  </a:gsLst>
                  <a:lin ang="5400000" scaled="0"/>
                </a:gradFill>
                <a:effectLst/>
                <a:uLnTx/>
                <a:uFillTx/>
                <a:ea typeface="+mn-ea"/>
                <a:cs typeface="+mn-cs"/>
              </a:endParaRPr>
            </a:p>
          </p:txBody>
        </p:sp>
        <p:sp>
          <p:nvSpPr>
            <p:cNvPr id="10" name="Rectangle 9"/>
            <p:cNvSpPr/>
            <p:nvPr/>
          </p:nvSpPr>
          <p:spPr>
            <a:xfrm>
              <a:off x="8568044" y="3155230"/>
              <a:ext cx="3063166" cy="646331"/>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b="1"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rPr>
                <a:t>INCREASE DIFFICULTY AND COST TO EXPLOIT</a:t>
              </a:r>
              <a:endParaRPr kumimoji="0" lang="en-US" sz="1600" b="0" u="none" strike="noStrike" kern="1200" cap="none" spc="0" normalizeH="0" baseline="0" noProof="0">
                <a:ln>
                  <a:noFill/>
                </a:ln>
                <a:gradFill>
                  <a:gsLst>
                    <a:gs pos="2917">
                      <a:schemeClr val="accent1"/>
                    </a:gs>
                    <a:gs pos="100000">
                      <a:schemeClr val="accent1"/>
                    </a:gs>
                  </a:gsLst>
                  <a:lin ang="5400000" scaled="0"/>
                </a:gradFill>
                <a:effectLst/>
                <a:uLnTx/>
                <a:uFillTx/>
                <a:ea typeface="+mn-ea"/>
                <a:cs typeface="+mn-cs"/>
              </a:endParaRPr>
            </a:p>
          </p:txBody>
        </p:sp>
      </p:grpSp>
      <p:pic>
        <p:nvPicPr>
          <p:cNvPr id="25" name="Slide Zoom 24">
            <a:hlinkClick r:id="rId4" action="ppaction://hlinksldjump"/>
          </p:cNvPr>
          <p:cNvPicPr>
            <a:picLocks noGrp="1" noRot="1" noChangeAspect="1" noMove="1" noResize="1" noEditPoints="1" noAdjustHandles="1" noChangeArrowheads="1" noChangeShapeType="1"/>
          </p:cNvPicPr>
          <p:nvPr/>
        </p:nvPicPr>
        <p:blipFill>
          <a:blip r:embed="rId5"/>
          <a:stretch>
            <a:fillRect/>
          </a:stretch>
        </p:blipFill>
        <p:spPr>
          <a:xfrm>
            <a:off x="9612083" y="5661565"/>
            <a:ext cx="961833" cy="541031"/>
          </a:xfrm>
          <a:prstGeom prst="rect">
            <a:avLst/>
          </a:prstGeom>
          <a:effectLst>
            <a:outerShdw blurRad="139700" sx="102000" sy="102000" algn="ctr" rotWithShape="0">
              <a:prstClr val="black">
                <a:alpha val="25000"/>
              </a:prstClr>
            </a:outerShdw>
          </a:effectLst>
        </p:spPr>
      </p:pic>
      <p:sp>
        <p:nvSpPr>
          <p:cNvPr id="53" name="plus" title="Icon of a plus sign"/>
          <p:cNvSpPr>
            <a:spLocks noChangeAspect="1" noEditPoints="1"/>
          </p:cNvSpPr>
          <p:nvPr/>
        </p:nvSpPr>
        <p:spPr bwMode="auto">
          <a:xfrm>
            <a:off x="4128085"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lin ang="5400000" scaled="1"/>
              </a:gradFill>
            </a:endParaRPr>
          </a:p>
        </p:txBody>
      </p:sp>
      <p:sp>
        <p:nvSpPr>
          <p:cNvPr id="54" name="plus" title="Icon of a plus sign"/>
          <p:cNvSpPr>
            <a:spLocks noChangeAspect="1" noEditPoints="1"/>
          </p:cNvSpPr>
          <p:nvPr/>
        </p:nvSpPr>
        <p:spPr bwMode="auto">
          <a:xfrm>
            <a:off x="7804133" y="3326293"/>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76200" cap="sq">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gradFill>
                <a:gsLst>
                  <a:gs pos="0">
                    <a:srgbClr val="505050"/>
                  </a:gs>
                  <a:gs pos="100000">
                    <a:srgbClr val="505050"/>
                  </a:gs>
                </a:gsLst>
                <a:lin ang="5400000" scaled="1"/>
              </a:gra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22" presetClass="entr" presetSubtype="1"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fltVal val="0"/>
                                          </p:val>
                                        </p:tav>
                                        <p:tav tm="100000">
                                          <p:val>
                                            <p:strVal val="#ppt_w"/>
                                          </p:val>
                                        </p:tav>
                                      </p:tavLst>
                                    </p:anim>
                                    <p:anim calcmode="lin" valueType="num">
                                      <p:cBhvr>
                                        <p:cTn id="32" dur="500" fill="hold"/>
                                        <p:tgtEl>
                                          <p:spTgt spid="53"/>
                                        </p:tgtEl>
                                        <p:attrNameLst>
                                          <p:attrName>ppt_h</p:attrName>
                                        </p:attrNameLst>
                                      </p:cBhvr>
                                      <p:tavLst>
                                        <p:tav tm="0">
                                          <p:val>
                                            <p:fltVal val="0"/>
                                          </p:val>
                                        </p:tav>
                                        <p:tav tm="100000">
                                          <p:val>
                                            <p:strVal val="#ppt_h"/>
                                          </p:val>
                                        </p:tav>
                                      </p:tavLst>
                                    </p:anim>
                                    <p:animEffect transition="in" filter="fade">
                                      <p:cBhvr>
                                        <p:cTn id="33" dur="500"/>
                                        <p:tgtEl>
                                          <p:spTgt spid="53"/>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0" presetClass="entr"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35" presetClass="path" presetSubtype="0" accel="50000" decel="50000" fill="hold" grpId="2" nodeType="withEffect">
                                  <p:stCondLst>
                                    <p:cond delay="0"/>
                                  </p:stCondLst>
                                  <p:childTnLst>
                                    <p:animMotion origin="layout" path="M 0.07994 1.11111E-6 L 4.79167E-6 1.11111E-6 " pathEditMode="relative" rAng="0" ptsTypes="AA">
                                      <p:cBhvr>
                                        <p:cTn id="50" dur="1000" fill="hold"/>
                                        <p:tgtEl>
                                          <p:spTgt spid="31"/>
                                        </p:tgtEl>
                                        <p:attrNameLst>
                                          <p:attrName>ppt_x</p:attrName>
                                          <p:attrName>ppt_y</p:attrName>
                                        </p:attrNameLst>
                                      </p:cBhvr>
                                      <p:rCtr x="-3997" y="0"/>
                                    </p:animMotion>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right)">
                                      <p:cBhvr>
                                        <p:cTn id="57" dur="10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wipe(left)">
                                      <p:cBhvr>
                                        <p:cTn id="72" dur="500"/>
                                        <p:tgtEl>
                                          <p:spTgt spid="59"/>
                                        </p:tgtEl>
                                      </p:cBhvr>
                                    </p:animEffect>
                                  </p:childTnLst>
                                </p:cTn>
                              </p:par>
                              <p:par>
                                <p:cTn id="73" presetID="2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down)">
                                      <p:cBhvr>
                                        <p:cTn id="75" dur="500"/>
                                        <p:tgtEl>
                                          <p:spTgt spid="57"/>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5" grpId="0" animBg="1"/>
      <p:bldP spid="21" grpId="0" animBg="1"/>
      <p:bldP spid="22" grpId="0" animBg="1"/>
      <p:bldP spid="52" grpId="0" animBg="1"/>
      <p:bldP spid="30" grpId="0" animBg="1"/>
      <p:bldP spid="31" grpId="0" animBg="1"/>
      <p:bldP spid="31" grpId="1" animBg="1"/>
      <p:bldP spid="31" grpId="2" animBg="1"/>
      <p:bldP spid="53" grpId="0" animBg="1"/>
      <p:bldP spid="54"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hart 6"/>
          <p:cNvGraphicFramePr/>
          <p:nvPr/>
        </p:nvGraphicFramePr>
        <p:xfrm>
          <a:off x="588263" y="1169233"/>
          <a:ext cx="11142776" cy="5010850"/>
        </p:xfrm>
        <a:graphic>
          <a:graphicData uri="http://schemas.openxmlformats.org/drawingml/2006/chart">
            <c:chart xmlns:c="http://schemas.openxmlformats.org/drawingml/2006/chart" xmlns:r="http://schemas.openxmlformats.org/officeDocument/2006/relationships" r:id="rId1"/>
          </a:graphicData>
        </a:graphic>
      </p:graphicFrame>
      <p:sp>
        <p:nvSpPr>
          <p:cNvPr id="6" name="Rectangle 5"/>
          <p:cNvSpPr/>
          <p:nvPr/>
        </p:nvSpPr>
        <p:spPr>
          <a:xfrm>
            <a:off x="9401479" y="5801711"/>
            <a:ext cx="2413502" cy="741308"/>
          </a:xfrm>
          <a:prstGeom prst="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wrap="square"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rPr>
              <a:t>FROM BLOG:</a:t>
            </a:r>
            <a:endParaRPr kumimoji="0" lang="en-US" sz="1200" b="1"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a:p>
            <a:pPr marR="0" lvl="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hlinkClick r:id="rId2"/>
              </a:rPr>
              <a:t>Mitigating arbitrary native code execution in Microsoft Edge</a:t>
            </a:r>
            <a:endParaRPr kumimoji="0" lang="en-US" sz="1200" b="0" i="0" u="none" strike="noStrike" kern="1200" cap="none" spc="0" normalizeH="0" baseline="0" noProof="0">
              <a:ln>
                <a:noFill/>
              </a:ln>
              <a:gradFill>
                <a:gsLst>
                  <a:gs pos="1250">
                    <a:schemeClr val="tx1"/>
                  </a:gs>
                  <a:gs pos="100000">
                    <a:schemeClr val="tx1"/>
                  </a:gs>
                </a:gsLst>
                <a:lin ang="5400000" scaled="0"/>
              </a:gradFill>
              <a:effectLst/>
              <a:uLnTx/>
              <a:uFillTx/>
              <a:ea typeface="+mn-ea"/>
              <a:cs typeface="+mn-cs"/>
            </a:endParaRPr>
          </a:p>
        </p:txBody>
      </p:sp>
      <p:sp>
        <p:nvSpPr>
          <p:cNvPr id="8" name="Title 7"/>
          <p:cNvSpPr>
            <a:spLocks noGrp="1"/>
          </p:cNvSpPr>
          <p:nvPr>
            <p:ph type="title"/>
          </p:nvPr>
        </p:nvSpPr>
        <p:spPr>
          <a:xfrm>
            <a:off x="588263" y="457201"/>
            <a:ext cx="11018520" cy="553998"/>
          </a:xfrm>
        </p:spPr>
        <p:txBody>
          <a:bodyPr/>
          <a:lstStyle/>
          <a:p>
            <a:r>
              <a:rPr lang="en-US"/>
              <a:t>Increase difficulty and cost to exploit</a:t>
            </a: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3D"/>
          <p:cNvSpPr>
            <a:spLocks noChangeAspect="1" noEditPoints="1"/>
          </p:cNvSpPr>
          <p:nvPr/>
        </p:nvSpPr>
        <p:spPr bwMode="auto">
          <a:xfrm>
            <a:off x="5126355" y="3088640"/>
            <a:ext cx="660400" cy="70675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defTabSz="914400">
              <a:defRPr/>
            </a:pPr>
            <a:endParaRPr lang="en-US" sz="1765">
              <a:solidFill>
                <a:srgbClr val="353535"/>
              </a:solidFill>
              <a:latin typeface="Segoe UI Semilight" panose="020B0402040204020203"/>
            </a:endParaRPr>
          </a:p>
        </p:txBody>
      </p:sp>
      <p:sp>
        <p:nvSpPr>
          <p:cNvPr id="28" name="Freeform 6"/>
          <p:cNvSpPr/>
          <p:nvPr/>
        </p:nvSpPr>
        <p:spPr bwMode="auto">
          <a:xfrm flipH="1">
            <a:off x="4426603" y="1011710"/>
            <a:ext cx="2428738" cy="2428737"/>
          </a:xfrm>
          <a:custGeom>
            <a:avLst/>
            <a:gdLst>
              <a:gd name="T0" fmla="*/ 0 w 671"/>
              <a:gd name="T1" fmla="*/ 0 h 671"/>
              <a:gd name="T2" fmla="*/ 671 w 671"/>
              <a:gd name="T3" fmla="*/ 671 h 671"/>
            </a:gdLst>
            <a:ahLst/>
            <a:cxnLst>
              <a:cxn ang="0">
                <a:pos x="T0" y="T1"/>
              </a:cxn>
              <a:cxn ang="0">
                <a:pos x="T2" y="T3"/>
              </a:cxn>
            </a:cxnLst>
            <a:rect l="0" t="0" r="r" b="b"/>
            <a:pathLst>
              <a:path w="671" h="671">
                <a:moveTo>
                  <a:pt x="0" y="0"/>
                </a:moveTo>
                <a:cubicBezTo>
                  <a:pt x="370" y="0"/>
                  <a:pt x="671" y="300"/>
                  <a:pt x="671" y="67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31" name="Freeform 7"/>
          <p:cNvSpPr/>
          <p:nvPr/>
        </p:nvSpPr>
        <p:spPr bwMode="auto">
          <a:xfrm flipH="1">
            <a:off x="4567593" y="1365512"/>
            <a:ext cx="3319894" cy="1561521"/>
          </a:xfrm>
          <a:custGeom>
            <a:avLst/>
            <a:gdLst>
              <a:gd name="T0" fmla="*/ 0 w 917"/>
              <a:gd name="T1" fmla="*/ 185 h 431"/>
              <a:gd name="T2" fmla="*/ 917 w 917"/>
              <a:gd name="T3" fmla="*/ 431 h 431"/>
            </a:gdLst>
            <a:ahLst/>
            <a:cxnLst>
              <a:cxn ang="0">
                <a:pos x="T0" y="T1"/>
              </a:cxn>
              <a:cxn ang="0">
                <a:pos x="T2" y="T3"/>
              </a:cxn>
            </a:cxnLst>
            <a:rect l="0" t="0" r="r" b="b"/>
            <a:pathLst>
              <a:path w="917" h="431">
                <a:moveTo>
                  <a:pt x="0" y="185"/>
                </a:moveTo>
                <a:cubicBezTo>
                  <a:pt x="321" y="0"/>
                  <a:pt x="732" y="110"/>
                  <a:pt x="917" y="431"/>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34" name="Freeform 8"/>
          <p:cNvSpPr/>
          <p:nvPr/>
        </p:nvSpPr>
        <p:spPr bwMode="auto">
          <a:xfrm flipH="1">
            <a:off x="4942675" y="1882241"/>
            <a:ext cx="3322555" cy="1564181"/>
          </a:xfrm>
          <a:custGeom>
            <a:avLst/>
            <a:gdLst>
              <a:gd name="T0" fmla="*/ 0 w 917"/>
              <a:gd name="T1" fmla="*/ 432 h 432"/>
              <a:gd name="T2" fmla="*/ 917 w 917"/>
              <a:gd name="T3" fmla="*/ 186 h 432"/>
            </a:gdLst>
            <a:ahLst/>
            <a:cxnLst>
              <a:cxn ang="0">
                <a:pos x="T0" y="T1"/>
              </a:cxn>
              <a:cxn ang="0">
                <a:pos x="T2" y="T3"/>
              </a:cxn>
            </a:cxnLst>
            <a:rect l="0" t="0" r="r" b="b"/>
            <a:pathLst>
              <a:path w="917" h="432">
                <a:moveTo>
                  <a:pt x="0" y="432"/>
                </a:moveTo>
                <a:cubicBezTo>
                  <a:pt x="185" y="110"/>
                  <a:pt x="596" y="0"/>
                  <a:pt x="917" y="186"/>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41" name="Freeform 9"/>
          <p:cNvSpPr/>
          <p:nvPr/>
        </p:nvSpPr>
        <p:spPr bwMode="auto">
          <a:xfrm flipH="1">
            <a:off x="5461411" y="2415861"/>
            <a:ext cx="2431396" cy="2434057"/>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sp>
        <p:nvSpPr>
          <p:cNvPr id="42" name="TextBox 10"/>
          <p:cNvSpPr txBox="1"/>
          <p:nvPr/>
        </p:nvSpPr>
        <p:spPr>
          <a:xfrm>
            <a:off x="7692977" y="720020"/>
            <a:ext cx="2676743" cy="57848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base">
              <a:lnSpc>
                <a:spcPct val="90000"/>
              </a:lnSpc>
              <a:spcBef>
                <a:spcPct val="0"/>
              </a:spcBef>
              <a:spcAft>
                <a:spcPct val="0"/>
              </a:spcAft>
              <a:defRPr/>
            </a:pPr>
            <a:r>
              <a:rPr lang="en-US" sz="1760" dirty="0" smtClean="0">
                <a:sym typeface="+mn-ea"/>
              </a:rPr>
              <a:t>Host Based Intrusion Detection</a:t>
            </a:r>
            <a:endPar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
        <p:nvSpPr>
          <p:cNvPr id="44" name="TextBox 10"/>
          <p:cNvSpPr txBox="1"/>
          <p:nvPr/>
        </p:nvSpPr>
        <p:spPr>
          <a:xfrm>
            <a:off x="8705895" y="1852943"/>
            <a:ext cx="2139597" cy="57848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base">
              <a:lnSpc>
                <a:spcPct val="90000"/>
              </a:lnSpc>
              <a:spcBef>
                <a:spcPct val="0"/>
              </a:spcBef>
              <a:spcAft>
                <a:spcPct val="0"/>
              </a:spcAft>
              <a:defRPr/>
            </a:pPr>
            <a:r>
              <a:rPr lang="en-US" sz="1760" dirty="0" smtClean="0">
                <a:sym typeface="+mn-ea"/>
              </a:rPr>
              <a:t>Network Based Intrusion Detection</a:t>
            </a:r>
            <a:endPar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
        <p:nvSpPr>
          <p:cNvPr id="45" name="TextBox 10"/>
          <p:cNvSpPr txBox="1"/>
          <p:nvPr/>
        </p:nvSpPr>
        <p:spPr>
          <a:xfrm>
            <a:off x="8348169" y="5046480"/>
            <a:ext cx="2021552" cy="33464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base">
              <a:lnSpc>
                <a:spcPct val="90000"/>
              </a:lnSpc>
              <a:spcBef>
                <a:spcPct val="0"/>
              </a:spcBef>
              <a:spcAft>
                <a:spcPct val="0"/>
              </a:spcAft>
              <a:defRPr/>
            </a:pPr>
            <a:r>
              <a:rPr lang="en-US" sz="1760" dirty="0" smtClean="0">
                <a:sym typeface="+mn-ea"/>
              </a:rPr>
              <a:t>Honeypots</a:t>
            </a:r>
            <a:endPar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
        <p:nvSpPr>
          <p:cNvPr id="84" name="TextBox 10"/>
          <p:cNvSpPr txBox="1"/>
          <p:nvPr/>
        </p:nvSpPr>
        <p:spPr>
          <a:xfrm>
            <a:off x="8969555" y="3357542"/>
            <a:ext cx="2139597" cy="57848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base">
              <a:lnSpc>
                <a:spcPct val="90000"/>
              </a:lnSpc>
              <a:spcBef>
                <a:spcPct val="0"/>
              </a:spcBef>
              <a:spcAft>
                <a:spcPct val="0"/>
              </a:spcAft>
              <a:defRPr/>
            </a:pPr>
            <a:r>
              <a:rPr lang="en-US" sz="1760" dirty="0" smtClean="0">
                <a:sym typeface="+mn-ea"/>
              </a:rPr>
              <a:t>Hybrid Intrusion Detection</a:t>
            </a:r>
            <a:endParaRPr 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
        <p:nvSpPr>
          <p:cNvPr id="89" name="TextBox 88"/>
          <p:cNvSpPr txBox="1"/>
          <p:nvPr/>
        </p:nvSpPr>
        <p:spPr>
          <a:xfrm>
            <a:off x="708025" y="3065780"/>
            <a:ext cx="3305175" cy="817245"/>
          </a:xfrm>
          <a:prstGeom prst="rect">
            <a:avLst/>
          </a:prstGeom>
          <a:noFill/>
        </p:spPr>
        <p:txBody>
          <a:bodyPr wrap="square" rtlCol="0">
            <a:spAutoFit/>
          </a:bodyPr>
          <a:lstStyle/>
          <a:p>
            <a:pPr algn="r" defTabSz="896620">
              <a:defRPr/>
            </a:pPr>
            <a:r>
              <a:rPr lang="en-IN" altLang="en-US" sz="2355" b="1" kern="0" spc="118">
                <a:gradFill>
                  <a:gsLst>
                    <a:gs pos="0">
                      <a:srgbClr val="4B4B4B"/>
                    </a:gs>
                    <a:gs pos="100000">
                      <a:srgbClr val="4B4B4B"/>
                    </a:gs>
                  </a:gsLst>
                  <a:lin ang="5400000" scaled="1"/>
                </a:gradFill>
                <a:latin typeface="Segoe UI" panose="020B0502040204020203"/>
                <a:ea typeface="Segoe UI Black" panose="020B0A02040204020203" pitchFamily="34" charset="0"/>
                <a:cs typeface="Segoe UI Black" panose="020B0A02040204020203" pitchFamily="34" charset="0"/>
              </a:rPr>
              <a:t>Intrusion Detection Systems</a:t>
            </a:r>
            <a:endParaRPr lang="en-IN" altLang="en-US" sz="2355" b="1" kern="0" spc="118">
              <a:gradFill>
                <a:gsLst>
                  <a:gs pos="0">
                    <a:srgbClr val="4B4B4B"/>
                  </a:gs>
                  <a:gs pos="100000">
                    <a:srgbClr val="4B4B4B"/>
                  </a:gs>
                </a:gsLst>
                <a:lin ang="5400000" scaled="1"/>
              </a:gradFill>
              <a:latin typeface="Segoe UI" panose="020B0502040204020203"/>
              <a:ea typeface="Segoe UI Black" panose="020B0A02040204020203" pitchFamily="34" charset="0"/>
              <a:cs typeface="Segoe UI Black" panose="020B0A02040204020203" pitchFamily="34" charset="0"/>
            </a:endParaRPr>
          </a:p>
        </p:txBody>
      </p:sp>
      <p:grpSp>
        <p:nvGrpSpPr>
          <p:cNvPr id="46" name="Group 45"/>
          <p:cNvGrpSpPr/>
          <p:nvPr/>
        </p:nvGrpSpPr>
        <p:grpSpPr>
          <a:xfrm>
            <a:off x="6855340" y="626298"/>
            <a:ext cx="765924" cy="765924"/>
            <a:chOff x="5625439" y="609860"/>
            <a:chExt cx="781282" cy="781282"/>
          </a:xfrm>
        </p:grpSpPr>
        <p:sp>
          <p:nvSpPr>
            <p:cNvPr id="47" name="Oval 46"/>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panose="020B0502040204020203"/>
              </a:endParaRPr>
            </a:p>
          </p:txBody>
        </p:sp>
        <p:sp>
          <p:nvSpPr>
            <p:cNvPr id="48" name="ContactCard_EEBD"/>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defTabSz="914400">
                <a:defRPr/>
              </a:pPr>
              <a:endParaRPr lang="en-US" sz="1765">
                <a:solidFill>
                  <a:srgbClr val="505050"/>
                </a:solidFill>
                <a:latin typeface="Segoe UI" panose="020B0502040204020203"/>
              </a:endParaRPr>
            </a:p>
          </p:txBody>
        </p:sp>
      </p:grpSp>
      <p:grpSp>
        <p:nvGrpSpPr>
          <p:cNvPr id="50" name="Group 49"/>
          <p:cNvGrpSpPr/>
          <p:nvPr/>
        </p:nvGrpSpPr>
        <p:grpSpPr>
          <a:xfrm>
            <a:off x="8127020" y="3241713"/>
            <a:ext cx="765924" cy="765924"/>
            <a:chOff x="6621825" y="1828525"/>
            <a:chExt cx="781282" cy="781282"/>
          </a:xfrm>
        </p:grpSpPr>
        <p:sp>
          <p:nvSpPr>
            <p:cNvPr id="74" name="Oval 73"/>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panose="020B0502040204020203"/>
              </a:endParaRPr>
            </a:p>
          </p:txBody>
        </p:sp>
        <p:sp>
          <p:nvSpPr>
            <p:cNvPr id="53" name="Shield_EA18"/>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defTabSz="914400">
                <a:defRPr/>
              </a:pPr>
              <a:endParaRPr lang="en-US" sz="1765">
                <a:gradFill>
                  <a:gsLst>
                    <a:gs pos="0">
                      <a:srgbClr val="505050"/>
                    </a:gs>
                    <a:gs pos="100000">
                      <a:srgbClr val="505050"/>
                    </a:gs>
                  </a:gsLst>
                </a:gradFill>
                <a:latin typeface="Segoe UI" panose="020B0502040204020203"/>
              </a:endParaRPr>
            </a:p>
          </p:txBody>
        </p:sp>
      </p:grpSp>
      <p:grpSp>
        <p:nvGrpSpPr>
          <p:cNvPr id="54" name="Group 53"/>
          <p:cNvGrpSpPr/>
          <p:nvPr/>
        </p:nvGrpSpPr>
        <p:grpSpPr>
          <a:xfrm>
            <a:off x="7875036" y="1759223"/>
            <a:ext cx="765924" cy="765924"/>
            <a:chOff x="6873999" y="3404401"/>
            <a:chExt cx="781282" cy="781282"/>
          </a:xfrm>
        </p:grpSpPr>
        <p:sp>
          <p:nvSpPr>
            <p:cNvPr id="55" name="Oval 54"/>
            <p:cNvSpPr/>
            <p:nvPr/>
          </p:nvSpPr>
          <p:spPr bwMode="auto">
            <a:xfrm rot="3422427">
              <a:off x="6873999" y="340440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panose="020B0502040204020203"/>
              </a:endParaRPr>
            </a:p>
          </p:txBody>
        </p:sp>
        <p:sp>
          <p:nvSpPr>
            <p:cNvPr id="56" name="document_6"/>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defTabSz="914400">
                <a:defRPr/>
              </a:pPr>
              <a:endParaRPr lang="en-US" sz="1765">
                <a:solidFill>
                  <a:srgbClr val="505050"/>
                </a:solidFill>
                <a:latin typeface="Segoe UI" panose="020B0502040204020203"/>
              </a:endParaRPr>
            </a:p>
          </p:txBody>
        </p:sp>
      </p:grpSp>
      <p:sp>
        <p:nvSpPr>
          <p:cNvPr id="57" name="Oval 56"/>
          <p:cNvSpPr/>
          <p:nvPr/>
        </p:nvSpPr>
        <p:spPr bwMode="auto">
          <a:xfrm>
            <a:off x="4424249" y="2415928"/>
            <a:ext cx="2065424" cy="2065424"/>
          </a:xfrm>
          <a:prstGeom prst="ellipse">
            <a:avLst/>
          </a:prstGeom>
          <a:noFill/>
          <a:ln w="19050" cap="flat" cmpd="sng" algn="ctr">
            <a:solidFill>
              <a:schemeClr val="accent1"/>
            </a:solid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grpSp>
        <p:nvGrpSpPr>
          <p:cNvPr id="58" name="Group 57"/>
          <p:cNvGrpSpPr/>
          <p:nvPr/>
        </p:nvGrpSpPr>
        <p:grpSpPr>
          <a:xfrm>
            <a:off x="7499101" y="4858779"/>
            <a:ext cx="765924" cy="765924"/>
            <a:chOff x="6293768" y="4898711"/>
            <a:chExt cx="781282" cy="781282"/>
          </a:xfrm>
        </p:grpSpPr>
        <p:sp>
          <p:nvSpPr>
            <p:cNvPr id="59" name="Oval 58"/>
            <p:cNvSpPr/>
            <p:nvPr/>
          </p:nvSpPr>
          <p:spPr bwMode="auto">
            <a:xfrm rot="5400000">
              <a:off x="6293768" y="489871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lstStyle/>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panose="020B0502040204020203"/>
              </a:endParaRPr>
            </a:p>
          </p:txBody>
        </p:sp>
        <p:sp>
          <p:nvSpPr>
            <p:cNvPr id="60" name="Freeform 5"/>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endParaRPr lang="en-US" sz="1765">
                <a:gradFill>
                  <a:gsLst>
                    <a:gs pos="0">
                      <a:srgbClr val="505050"/>
                    </a:gs>
                    <a:gs pos="100000">
                      <a:srgbClr val="505050"/>
                    </a:gs>
                  </a:gsLst>
                </a:gradFill>
                <a:latin typeface="Segoe UI" panose="020B0502040204020203"/>
              </a:endParaRPr>
            </a:p>
          </p:txBody>
        </p:sp>
      </p:grpSp>
      <p:sp>
        <p:nvSpPr>
          <p:cNvPr id="66" name="Freeform 9"/>
          <p:cNvSpPr/>
          <p:nvPr/>
        </p:nvSpPr>
        <p:spPr bwMode="auto">
          <a:xfrm rot="2460000" flipH="1">
            <a:off x="5056281" y="3170876"/>
            <a:ext cx="2431396" cy="2434057"/>
          </a:xfrm>
          <a:custGeom>
            <a:avLst/>
            <a:gdLst>
              <a:gd name="T0" fmla="*/ 0 w 671"/>
              <a:gd name="T1" fmla="*/ 672 h 672"/>
              <a:gd name="T2" fmla="*/ 671 w 671"/>
              <a:gd name="T3" fmla="*/ 0 h 672"/>
            </a:gdLst>
            <a:ahLst/>
            <a:cxnLst>
              <a:cxn ang="0">
                <a:pos x="T0" y="T1"/>
              </a:cxn>
              <a:cxn ang="0">
                <a:pos x="T2" y="T3"/>
              </a:cxn>
            </a:cxnLst>
            <a:rect l="0" t="0" r="r" b="b"/>
            <a:pathLst>
              <a:path w="671" h="672">
                <a:moveTo>
                  <a:pt x="0" y="672"/>
                </a:moveTo>
                <a:cubicBezTo>
                  <a:pt x="0" y="301"/>
                  <a:pt x="300" y="0"/>
                  <a:pt x="671" y="0"/>
                </a:cubicBezTo>
              </a:path>
            </a:pathLst>
          </a:custGeom>
          <a:noFill/>
          <a:ln w="19050"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285" tIns="143428" rIns="179285" bIns="143428" numCol="1" spcCol="0" rtlCol="0" fromWordArt="0" anchor="t" anchorCtr="0" forceAA="0" compatLnSpc="1">
            <a:noAutofit/>
          </a:bodyPr>
          <a:p>
            <a:pPr algn="ctr" defTabSz="914400" fontAlgn="base">
              <a:lnSpc>
                <a:spcPct val="90000"/>
              </a:lnSpc>
              <a:spcBef>
                <a:spcPct val="0"/>
              </a:spcBef>
              <a:spcAft>
                <a:spcPct val="0"/>
              </a:spcAft>
              <a:defRPr/>
            </a:pPr>
            <a:endParaRPr lang="en-US" sz="2355" kern="0">
              <a:gradFill>
                <a:gsLst>
                  <a:gs pos="0">
                    <a:srgbClr val="FFFFFF"/>
                  </a:gs>
                  <a:gs pos="100000">
                    <a:srgbClr val="FFFFFF"/>
                  </a:gs>
                </a:gsLst>
                <a:lin ang="5400000" scaled="0"/>
              </a:gradFill>
              <a:latin typeface="Segoe UI Semilight" panose="020B0402040204020203"/>
              <a:cs typeface="Segoe UI" panose="020B0502040204020203" pitchFamily="34" charset="0"/>
            </a:endParaRPr>
          </a:p>
        </p:txBody>
      </p:sp>
      <p:grpSp>
        <p:nvGrpSpPr>
          <p:cNvPr id="70" name="Group 69"/>
          <p:cNvGrpSpPr/>
          <p:nvPr/>
        </p:nvGrpSpPr>
        <p:grpSpPr>
          <a:xfrm>
            <a:off x="6117341" y="5515369"/>
            <a:ext cx="765924" cy="765924"/>
            <a:chOff x="6293768" y="4898711"/>
            <a:chExt cx="781282" cy="781282"/>
          </a:xfrm>
        </p:grpSpPr>
        <p:sp>
          <p:nvSpPr>
            <p:cNvPr id="87" name="Oval 86"/>
            <p:cNvSpPr/>
            <p:nvPr/>
          </p:nvSpPr>
          <p:spPr bwMode="auto">
            <a:xfrm rot="5400000">
              <a:off x="6293768" y="489871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
              <a:pPr algn="ctr" defTabSz="914400" fontAlgn="base">
                <a:spcBef>
                  <a:spcPct val="0"/>
                </a:spcBef>
                <a:spcAft>
                  <a:spcPct val="0"/>
                </a:spcAft>
                <a:defRPr/>
              </a:pPr>
              <a:endParaRPr lang="en-US" sz="1960">
                <a:gradFill>
                  <a:gsLst>
                    <a:gs pos="0">
                      <a:srgbClr val="FFFFFF"/>
                    </a:gs>
                    <a:gs pos="100000">
                      <a:srgbClr val="FFFFFF"/>
                    </a:gs>
                  </a:gsLst>
                  <a:lin ang="5400000" scaled="0"/>
                </a:gradFill>
                <a:latin typeface="Segoe UI" panose="020B0502040204020203"/>
              </a:endParaRPr>
            </a:p>
          </p:txBody>
        </p:sp>
        <p:sp>
          <p:nvSpPr>
            <p:cNvPr id="90" name="Freeform 5"/>
            <p:cNvSpPr>
              <a:spLocks noEditPoints="1"/>
            </p:cNvSpPr>
            <p:nvPr/>
          </p:nvSpPr>
          <p:spPr bwMode="auto">
            <a:xfrm>
              <a:off x="6534612" y="5079369"/>
              <a:ext cx="299594" cy="419967"/>
            </a:xfrm>
            <a:custGeom>
              <a:avLst/>
              <a:gdLst>
                <a:gd name="T0" fmla="*/ 544 w 544"/>
                <a:gd name="T1" fmla="*/ 768 h 768"/>
                <a:gd name="T2" fmla="*/ 0 w 544"/>
                <a:gd name="T3" fmla="*/ 768 h 768"/>
                <a:gd name="T4" fmla="*/ 0 w 544"/>
                <a:gd name="T5" fmla="*/ 360 h 768"/>
                <a:gd name="T6" fmla="*/ 544 w 544"/>
                <a:gd name="T7" fmla="*/ 360 h 768"/>
                <a:gd name="T8" fmla="*/ 544 w 544"/>
                <a:gd name="T9" fmla="*/ 768 h 768"/>
                <a:gd name="T10" fmla="*/ 447 w 544"/>
                <a:gd name="T11" fmla="*/ 360 h 768"/>
                <a:gd name="T12" fmla="*/ 447 w 544"/>
                <a:gd name="T13" fmla="*/ 172 h 768"/>
                <a:gd name="T14" fmla="*/ 276 w 544"/>
                <a:gd name="T15" fmla="*/ 0 h 768"/>
                <a:gd name="T16" fmla="*/ 105 w 544"/>
                <a:gd name="T17" fmla="*/ 172 h 768"/>
                <a:gd name="T18" fmla="*/ 105 w 544"/>
                <a:gd name="T19" fmla="*/ 36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4" h="768">
                  <a:moveTo>
                    <a:pt x="544" y="768"/>
                  </a:moveTo>
                  <a:cubicBezTo>
                    <a:pt x="0" y="768"/>
                    <a:pt x="0" y="768"/>
                    <a:pt x="0" y="768"/>
                  </a:cubicBezTo>
                  <a:cubicBezTo>
                    <a:pt x="0" y="360"/>
                    <a:pt x="0" y="360"/>
                    <a:pt x="0" y="360"/>
                  </a:cubicBezTo>
                  <a:cubicBezTo>
                    <a:pt x="544" y="360"/>
                    <a:pt x="544" y="360"/>
                    <a:pt x="544" y="360"/>
                  </a:cubicBezTo>
                  <a:lnTo>
                    <a:pt x="544" y="768"/>
                  </a:lnTo>
                  <a:close/>
                  <a:moveTo>
                    <a:pt x="447" y="360"/>
                  </a:moveTo>
                  <a:cubicBezTo>
                    <a:pt x="447" y="172"/>
                    <a:pt x="447" y="172"/>
                    <a:pt x="447" y="172"/>
                  </a:cubicBezTo>
                  <a:cubicBezTo>
                    <a:pt x="447" y="78"/>
                    <a:pt x="371" y="0"/>
                    <a:pt x="276" y="0"/>
                  </a:cubicBezTo>
                  <a:cubicBezTo>
                    <a:pt x="180" y="0"/>
                    <a:pt x="105" y="78"/>
                    <a:pt x="105" y="172"/>
                  </a:cubicBezTo>
                  <a:cubicBezTo>
                    <a:pt x="105" y="360"/>
                    <a:pt x="105" y="360"/>
                    <a:pt x="105" y="360"/>
                  </a:cubicBezTo>
                </a:path>
              </a:pathLst>
            </a:custGeom>
            <a:noFill/>
            <a:ln w="15875" cap="sq">
              <a:solidFill>
                <a:srgbClr val="E6E6E6"/>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
              <a:endParaRPr lang="en-US" sz="1765">
                <a:gradFill>
                  <a:gsLst>
                    <a:gs pos="0">
                      <a:srgbClr val="505050"/>
                    </a:gs>
                    <a:gs pos="100000">
                      <a:srgbClr val="505050"/>
                    </a:gs>
                  </a:gsLst>
                </a:gradFill>
                <a:latin typeface="Segoe UI" panose="020B0502040204020203"/>
              </a:endParaRPr>
            </a:p>
          </p:txBody>
        </p:sp>
      </p:grpSp>
      <p:sp>
        <p:nvSpPr>
          <p:cNvPr id="92" name="TextBox 10"/>
          <p:cNvSpPr txBox="1"/>
          <p:nvPr/>
        </p:nvSpPr>
        <p:spPr>
          <a:xfrm>
            <a:off x="6855284" y="5874520"/>
            <a:ext cx="2021552" cy="33591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fontAlgn="base">
              <a:lnSpc>
                <a:spcPct val="90000"/>
              </a:lnSpc>
              <a:spcBef>
                <a:spcPct val="0"/>
              </a:spcBef>
              <a:spcAft>
                <a:spcPct val="0"/>
              </a:spcAft>
              <a:defRPr/>
            </a:pPr>
            <a:r>
              <a:rPr lang="en-IN" alt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rPr>
              <a:t>Passive Systems</a:t>
            </a:r>
            <a:endParaRPr lang="en-IN" altLang="en-US" sz="1765" spc="118">
              <a:gradFill>
                <a:gsLst>
                  <a:gs pos="0">
                    <a:srgbClr val="353535"/>
                  </a:gs>
                  <a:gs pos="100000">
                    <a:srgbClr val="353535"/>
                  </a:gs>
                </a:gsLst>
                <a:lin ang="5400000" scaled="0"/>
              </a:gradFill>
              <a:latin typeface="Segoe UI Semilight" panose="020B0402040204020203"/>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250"/>
                                        <p:tgtEl>
                                          <p:spTgt spid="89"/>
                                        </p:tgtEl>
                                      </p:cBhvr>
                                    </p:animEffect>
                                  </p:childTnLst>
                                </p:cTn>
                              </p:par>
                              <p:par>
                                <p:cTn id="8" presetID="42" presetClass="path" presetSubtype="0" decel="100000" fill="hold" grpId="1" nodeType="withEffect">
                                  <p:stCondLst>
                                    <p:cond delay="0"/>
                                  </p:stCondLst>
                                  <p:childTnLst>
                                    <p:animMotion origin="layout" path="M 3.91116E-6 4.44848E-6 L 0.1219 0.0009 " pathEditMode="relative" rAng="0" ptsTypes="AA">
                                      <p:cBhvr>
                                        <p:cTn id="9" dur="750" spd="-100000" fill="hold"/>
                                        <p:tgtEl>
                                          <p:spTgt spid="89"/>
                                        </p:tgtEl>
                                        <p:attrNameLst>
                                          <p:attrName>ppt_x</p:attrName>
                                          <p:attrName>ppt_y</p:attrName>
                                        </p:attrNameLst>
                                      </p:cBhvr>
                                      <p:rCtr x="6089" y="45"/>
                                    </p:animMotion>
                                  </p:childTnLst>
                                </p:cTn>
                              </p:par>
                              <p:par>
                                <p:cTn id="10" presetID="22" presetClass="entr" presetSubtype="4" fill="hold" grpId="0" nodeType="withEffect">
                                  <p:stCondLst>
                                    <p:cond delay="35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par>
                                <p:cTn id="16" presetID="22" presetClass="entr" presetSubtype="8" fill="hold" grpId="0" nodeType="withEffect">
                                  <p:stCondLst>
                                    <p:cond delay="65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par>
                                <p:cTn id="19" presetID="22" presetClass="entr" presetSubtype="8" fill="hold" grpId="0" nodeType="withEffect">
                                  <p:stCondLst>
                                    <p:cond delay="800"/>
                                  </p:stCondLst>
                                  <p:childTnLst>
                                    <p:set>
                                      <p:cBhvr>
                                        <p:cTn id="20" dur="1" fill="hold">
                                          <p:stCondLst>
                                            <p:cond delay="0"/>
                                          </p:stCondLst>
                                        </p:cTn>
                                        <p:tgtEl>
                                          <p:spTgt spid="41"/>
                                        </p:tgtEl>
                                        <p:attrNameLst>
                                          <p:attrName>style.visibility</p:attrName>
                                        </p:attrNameLst>
                                      </p:cBhvr>
                                      <p:to>
                                        <p:strVal val="visible"/>
                                      </p:to>
                                    </p:set>
                                    <p:animEffect transition="in" filter="wipe(left)">
                                      <p:cBhvr>
                                        <p:cTn id="21" dur="500"/>
                                        <p:tgtEl>
                                          <p:spTgt spid="41"/>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grpId="0" nodeType="withEffect">
                                  <p:stCondLst>
                                    <p:cond delay="65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95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 presetClass="entr" presetSubtype="0" fill="hold" nodeType="withEffect">
                                  <p:stCondLst>
                                    <p:cond delay="0"/>
                                  </p:stCondLst>
                                  <p:childTnLst>
                                    <p:set>
                                      <p:cBhvr>
                                        <p:cTn id="35" dur="1" fill="hold">
                                          <p:stCondLst>
                                            <p:cond delay="499"/>
                                          </p:stCondLst>
                                        </p:cTn>
                                        <p:tgtEl>
                                          <p:spTgt spid="46"/>
                                        </p:tgtEl>
                                        <p:attrNameLst>
                                          <p:attrName>style.visibility</p:attrName>
                                        </p:attrNameLst>
                                      </p:cBhvr>
                                      <p:to>
                                        <p:strVal val="visible"/>
                                      </p:to>
                                    </p:set>
                                  </p:childTnLst>
                                </p:cTn>
                              </p:par>
                              <p:par>
                                <p:cTn id="36" presetID="6" presetClass="emph" presetSubtype="0" accel="100000" autoRev="1" fill="hold" nodeType="withEffect">
                                  <p:stCondLst>
                                    <p:cond delay="0"/>
                                  </p:stCondLst>
                                  <p:childTnLst>
                                    <p:animScale>
                                      <p:cBhvr>
                                        <p:cTn id="37" dur="500" fill="hold"/>
                                        <p:tgtEl>
                                          <p:spTgt spid="46"/>
                                        </p:tgtEl>
                                      </p:cBhvr>
                                      <p:by x="0" y="0"/>
                                    </p:animScale>
                                  </p:childTnLst>
                                </p:cTn>
                              </p:par>
                              <p:par>
                                <p:cTn id="38" presetID="1" presetClass="entr" presetSubtype="0" fill="hold" nodeType="withEffect">
                                  <p:stCondLst>
                                    <p:cond delay="150"/>
                                  </p:stCondLst>
                                  <p:childTnLst>
                                    <p:set>
                                      <p:cBhvr>
                                        <p:cTn id="39" dur="1" fill="hold">
                                          <p:stCondLst>
                                            <p:cond delay="499"/>
                                          </p:stCondLst>
                                        </p:cTn>
                                        <p:tgtEl>
                                          <p:spTgt spid="50"/>
                                        </p:tgtEl>
                                        <p:attrNameLst>
                                          <p:attrName>style.visibility</p:attrName>
                                        </p:attrNameLst>
                                      </p:cBhvr>
                                      <p:to>
                                        <p:strVal val="visible"/>
                                      </p:to>
                                    </p:set>
                                  </p:childTnLst>
                                </p:cTn>
                              </p:par>
                              <p:par>
                                <p:cTn id="40" presetID="6" presetClass="emph" presetSubtype="0" accel="100000" autoRev="1" fill="hold" nodeType="withEffect">
                                  <p:stCondLst>
                                    <p:cond delay="150"/>
                                  </p:stCondLst>
                                  <p:childTnLst>
                                    <p:animScale>
                                      <p:cBhvr>
                                        <p:cTn id="41" dur="500" fill="hold"/>
                                        <p:tgtEl>
                                          <p:spTgt spid="50"/>
                                        </p:tgtEl>
                                      </p:cBhvr>
                                      <p:by x="0" y="0"/>
                                    </p:animScale>
                                  </p:childTnLst>
                                </p:cTn>
                              </p:par>
                              <p:par>
                                <p:cTn id="42" presetID="1" presetClass="entr" presetSubtype="0" fill="hold" nodeType="withEffect">
                                  <p:stCondLst>
                                    <p:cond delay="300"/>
                                  </p:stCondLst>
                                  <p:childTnLst>
                                    <p:set>
                                      <p:cBhvr>
                                        <p:cTn id="43" dur="1" fill="hold">
                                          <p:stCondLst>
                                            <p:cond delay="499"/>
                                          </p:stCondLst>
                                        </p:cTn>
                                        <p:tgtEl>
                                          <p:spTgt spid="54"/>
                                        </p:tgtEl>
                                        <p:attrNameLst>
                                          <p:attrName>style.visibility</p:attrName>
                                        </p:attrNameLst>
                                      </p:cBhvr>
                                      <p:to>
                                        <p:strVal val="visible"/>
                                      </p:to>
                                    </p:set>
                                  </p:childTnLst>
                                </p:cTn>
                              </p:par>
                              <p:par>
                                <p:cTn id="44" presetID="6" presetClass="emph" presetSubtype="0" accel="100000" autoRev="1" fill="hold" nodeType="withEffect">
                                  <p:stCondLst>
                                    <p:cond delay="300"/>
                                  </p:stCondLst>
                                  <p:childTnLst>
                                    <p:animScale>
                                      <p:cBhvr>
                                        <p:cTn id="45" dur="500" fill="hold"/>
                                        <p:tgtEl>
                                          <p:spTgt spid="54"/>
                                        </p:tgtEl>
                                      </p:cBhvr>
                                      <p:by x="0" y="0"/>
                                    </p:animScale>
                                  </p:childTnLst>
                                </p:cTn>
                              </p:par>
                              <p:par>
                                <p:cTn id="46" presetID="1" presetClass="entr" presetSubtype="0" fill="hold" nodeType="withEffect">
                                  <p:stCondLst>
                                    <p:cond delay="450"/>
                                  </p:stCondLst>
                                  <p:childTnLst>
                                    <p:set>
                                      <p:cBhvr>
                                        <p:cTn id="47" dur="1" fill="hold">
                                          <p:stCondLst>
                                            <p:cond delay="499"/>
                                          </p:stCondLst>
                                        </p:cTn>
                                        <p:tgtEl>
                                          <p:spTgt spid="58"/>
                                        </p:tgtEl>
                                        <p:attrNameLst>
                                          <p:attrName>style.visibility</p:attrName>
                                        </p:attrNameLst>
                                      </p:cBhvr>
                                      <p:to>
                                        <p:strVal val="visible"/>
                                      </p:to>
                                    </p:set>
                                  </p:childTnLst>
                                </p:cTn>
                              </p:par>
                              <p:par>
                                <p:cTn id="48" presetID="6" presetClass="emph" presetSubtype="0" accel="100000" autoRev="1" fill="hold" nodeType="withEffect">
                                  <p:stCondLst>
                                    <p:cond delay="450"/>
                                  </p:stCondLst>
                                  <p:childTnLst>
                                    <p:animScale>
                                      <p:cBhvr>
                                        <p:cTn id="49" dur="500" fill="hold"/>
                                        <p:tgtEl>
                                          <p:spTgt spid="58"/>
                                        </p:tgtEl>
                                      </p:cBhvr>
                                      <p:by x="0" y="0"/>
                                    </p:animScale>
                                  </p:childTnLst>
                                </p:cTn>
                              </p:par>
                              <p:par>
                                <p:cTn id="50" presetID="22" presetClass="entr" presetSubtype="8" fill="hold" grpId="0" nodeType="withEffect">
                                  <p:stCondLst>
                                    <p:cond delay="80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par>
                                <p:cTn id="53" presetID="1" presetClass="entr" presetSubtype="0" fill="hold" nodeType="withEffect">
                                  <p:stCondLst>
                                    <p:cond delay="450"/>
                                  </p:stCondLst>
                                  <p:childTnLst>
                                    <p:set>
                                      <p:cBhvr>
                                        <p:cTn id="54" dur="1" fill="hold">
                                          <p:stCondLst>
                                            <p:cond delay="499"/>
                                          </p:stCondLst>
                                        </p:cTn>
                                        <p:tgtEl>
                                          <p:spTgt spid="70"/>
                                        </p:tgtEl>
                                        <p:attrNameLst>
                                          <p:attrName>style.visibility</p:attrName>
                                        </p:attrNameLst>
                                      </p:cBhvr>
                                      <p:to>
                                        <p:strVal val="visible"/>
                                      </p:to>
                                    </p:set>
                                  </p:childTnLst>
                                </p:cTn>
                              </p:par>
                              <p:par>
                                <p:cTn id="55" presetID="6" presetClass="emph" presetSubtype="0" accel="100000" autoRev="1" fill="hold" nodeType="withEffect">
                                  <p:stCondLst>
                                    <p:cond delay="450"/>
                                  </p:stCondLst>
                                  <p:childTnLst>
                                    <p:animScale>
                                      <p:cBhvr>
                                        <p:cTn id="56" dur="500" fill="hold"/>
                                        <p:tgtEl>
                                          <p:spTgt spid="70"/>
                                        </p:tgtEl>
                                      </p:cBhvr>
                                      <p:by x="0" y="0"/>
                                    </p:animScale>
                                  </p:childTnLst>
                                </p:cTn>
                              </p:par>
                              <p:par>
                                <p:cTn id="57" presetID="10" presetClass="entr" presetSubtype="0" fill="hold" grpId="0" nodeType="withEffect">
                                  <p:stCondLst>
                                    <p:cond delay="950"/>
                                  </p:stCondLst>
                                  <p:childTnLst>
                                    <p:set>
                                      <p:cBhvr>
                                        <p:cTn id="58" dur="1" fill="hold">
                                          <p:stCondLst>
                                            <p:cond delay="0"/>
                                          </p:stCondLst>
                                        </p:cTn>
                                        <p:tgtEl>
                                          <p:spTgt spid="92"/>
                                        </p:tgtEl>
                                        <p:attrNameLst>
                                          <p:attrName>style.visibility</p:attrName>
                                        </p:attrNameLst>
                                      </p:cBhvr>
                                      <p:to>
                                        <p:strVal val="visible"/>
                                      </p:to>
                                    </p:set>
                                    <p:animEffect transition="in" filter="fade">
                                      <p:cBhvr>
                                        <p:cTn id="5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31" grpId="0" bldLvl="0" animBg="1"/>
      <p:bldP spid="34" grpId="0" bldLvl="0" animBg="1"/>
      <p:bldP spid="41" grpId="0" bldLvl="0" animBg="1"/>
      <p:bldP spid="42" grpId="0"/>
      <p:bldP spid="44" grpId="0"/>
      <p:bldP spid="45" grpId="0"/>
      <p:bldP spid="84" grpId="0"/>
      <p:bldP spid="89" grpId="0"/>
      <p:bldP spid="89" grpId="1"/>
      <p:bldP spid="66" grpId="0" bldLvl="0" animBg="1"/>
      <p:bldP spid="9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189" y="1591674"/>
            <a:ext cx="11849621" cy="2387600"/>
          </a:xfrm>
        </p:spPr>
        <p:txBody>
          <a:bodyPr/>
          <a:lstStyle/>
          <a:p>
            <a:r>
              <a:rPr lang="en-US"/>
              <a:t>Critical Cybersecurity Hygiene: Patching</a:t>
            </a:r>
            <a:endParaRPr lang="en-US"/>
          </a:p>
        </p:txBody>
      </p:sp>
      <p:sp>
        <p:nvSpPr>
          <p:cNvPr id="3" name="Subtitle 2"/>
          <p:cNvSpPr>
            <a:spLocks noGrp="1"/>
          </p:cNvSpPr>
          <p:nvPr>
            <p:ph type="subTitle" idx="1"/>
          </p:nvPr>
        </p:nvSpPr>
        <p:spPr>
          <a:xfrm>
            <a:off x="1524000" y="4977114"/>
            <a:ext cx="9144000" cy="1246544"/>
          </a:xfrm>
        </p:spPr>
        <p:txBody>
          <a:bodyPr/>
          <a:lstStyle/>
          <a:p>
            <a:r>
              <a:rPr lang="en-US" sz="3600"/>
              <a:t>CIS, DHS, Microsoft, and NIST</a:t>
            </a:r>
            <a:endParaRPr lang="en-US" sz="3600"/>
          </a:p>
        </p:txBody>
      </p:sp>
      <p:sp>
        <p:nvSpPr>
          <p:cNvPr id="4" name="Slide Number Placeholder 3"/>
          <p:cNvSpPr>
            <a:spLocks noGrp="1"/>
          </p:cNvSpPr>
          <p:nvPr>
            <p:ph type="sldNum" sz="quarter" idx="4294967295"/>
          </p:nvPr>
        </p:nvSpPr>
        <p:spPr>
          <a:xfrm>
            <a:off x="609600" y="6324601"/>
            <a:ext cx="3257467" cy="281066"/>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panose="020F0502020204030204"/>
                <a:ea typeface="+mn-ea"/>
                <a:cs typeface="+mn-cs"/>
              </a:rPr>
            </a:fld>
            <a:endParaRPr kumimoji="0" lang="en-US" sz="1000" b="0" i="0" u="none" strike="noStrike" kern="1200" cap="none" spc="0" normalizeH="0" baseline="0" noProof="0">
              <a:ln>
                <a:noFill/>
              </a:ln>
              <a:solidFill>
                <a:srgbClr val="2083B6"/>
              </a:solidFill>
              <a:effectLst/>
              <a:uLnTx/>
              <a:uFillTx/>
              <a:latin typeface="Calibri" panose="020F0502020204030204"/>
              <a:ea typeface="+mn-ea"/>
              <a:cs typeface="+mn-c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a:xfrm>
            <a:off x="6330462" y="1600201"/>
            <a:ext cx="5251937" cy="1897965"/>
          </a:xfrm>
        </p:spPr>
        <p:txBody>
          <a:bodyPr/>
          <a:lstStyle/>
          <a:p>
            <a:r>
              <a:rPr lang="en-US" sz="4400">
                <a:solidFill>
                  <a:srgbClr val="E9B701"/>
                </a:solidFill>
              </a:rPr>
              <a:t>Innovation</a:t>
            </a:r>
            <a:endParaRPr lang="en-US" sz="3200">
              <a:solidFill>
                <a:srgbClr val="E9B701"/>
              </a:solidFill>
            </a:endParaRPr>
          </a:p>
          <a:p>
            <a:r>
              <a:rPr lang="en-US" b="0">
                <a:solidFill>
                  <a:schemeClr val="tx1"/>
                </a:solidFill>
              </a:rPr>
              <a:t>Adapt to new threats and </a:t>
            </a:r>
            <a:br>
              <a:rPr lang="en-US" b="0">
                <a:solidFill>
                  <a:schemeClr val="tx1"/>
                </a:solidFill>
              </a:rPr>
            </a:br>
            <a:r>
              <a:rPr lang="en-US" b="0">
                <a:solidFill>
                  <a:schemeClr val="tx1"/>
                </a:solidFill>
              </a:rPr>
              <a:t>cybersecurity capabilities</a:t>
            </a:r>
            <a:endParaRPr lang="en-US" sz="3200"/>
          </a:p>
        </p:txBody>
      </p:sp>
      <p:sp>
        <p:nvSpPr>
          <p:cNvPr id="4" name="Slide Number Placeholder 3"/>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panose="020F0502020204030204"/>
                <a:ea typeface="+mn-ea"/>
                <a:cs typeface="+mn-cs"/>
              </a:rPr>
            </a:fld>
            <a:endParaRPr kumimoji="0" lang="en-US" sz="1000" b="0" i="0" u="none" strike="noStrike" kern="1200" cap="none" spc="0" normalizeH="0" baseline="0" noProof="0">
              <a:ln>
                <a:noFill/>
              </a:ln>
              <a:solidFill>
                <a:srgbClr val="2083B6"/>
              </a:solidFill>
              <a:effectLst/>
              <a:uLnTx/>
              <a:uFillTx/>
              <a:latin typeface="Calibri" panose="020F0502020204030204"/>
              <a:ea typeface="+mn-ea"/>
              <a:cs typeface="+mn-cs"/>
            </a:endParaRPr>
          </a:p>
        </p:txBody>
      </p:sp>
      <p:sp>
        <p:nvSpPr>
          <p:cNvPr id="12" name="Content Placeholder 11"/>
          <p:cNvSpPr>
            <a:spLocks noGrp="1"/>
          </p:cNvSpPr>
          <p:nvPr>
            <p:ph sz="half" idx="11"/>
          </p:nvPr>
        </p:nvSpPr>
        <p:spPr>
          <a:xfrm>
            <a:off x="6330462" y="3617000"/>
            <a:ext cx="5251939" cy="1983521"/>
          </a:xfrm>
        </p:spPr>
        <p:txBody>
          <a:bodyPr/>
          <a:lstStyle/>
          <a:p>
            <a:r>
              <a:rPr lang="en-US" sz="4400" b="1">
                <a:solidFill>
                  <a:srgbClr val="2083B6"/>
                </a:solidFill>
                <a:latin typeface="Calibri" panose="020F0502020204030204"/>
                <a:cs typeface="Calibri" panose="020F0502020204030204"/>
              </a:rPr>
              <a:t>Hygiene</a:t>
            </a:r>
            <a:endParaRPr lang="en-US" sz="3200" b="1">
              <a:solidFill>
                <a:srgbClr val="2083B6"/>
              </a:solidFill>
              <a:latin typeface="Calibri" panose="020F0502020204030204"/>
              <a:cs typeface="Calibri" panose="020F0502020204030204"/>
            </a:endParaRPr>
          </a:p>
          <a:p>
            <a:r>
              <a:rPr lang="en-US" sz="2800">
                <a:solidFill>
                  <a:schemeClr val="tx1"/>
                </a:solidFill>
                <a:latin typeface="Calibri" panose="020F0502020204030204"/>
                <a:cs typeface="Calibri" panose="020F0502020204030204"/>
              </a:rPr>
              <a:t>Prioritize, Implement, and Sustain </a:t>
            </a:r>
            <a:br>
              <a:rPr lang="en-US" sz="2800">
                <a:solidFill>
                  <a:schemeClr val="tx1"/>
                </a:solidFill>
                <a:latin typeface="Calibri" panose="020F0502020204030204"/>
                <a:cs typeface="Calibri" panose="020F0502020204030204"/>
              </a:rPr>
            </a:br>
            <a:r>
              <a:rPr lang="en-US" sz="2800">
                <a:solidFill>
                  <a:schemeClr val="tx1"/>
                </a:solidFill>
                <a:latin typeface="Calibri" panose="020F0502020204030204"/>
                <a:cs typeface="Calibri" panose="020F0502020204030204"/>
              </a:rPr>
              <a:t>well-established best practices</a:t>
            </a:r>
            <a:endParaRPr lang="en-US" sz="2800">
              <a:solidFill>
                <a:schemeClr val="tx1"/>
              </a:solidFill>
              <a:latin typeface="Calibri" panose="020F0502020204030204"/>
              <a:cs typeface="Calibri" panose="020F0502020204030204"/>
            </a:endParaRPr>
          </a:p>
          <a:p>
            <a:endParaRPr lang="en-US" sz="1600"/>
          </a:p>
        </p:txBody>
      </p:sp>
      <p:sp>
        <p:nvSpPr>
          <p:cNvPr id="2" name="Title 1"/>
          <p:cNvSpPr>
            <a:spLocks noGrp="1"/>
          </p:cNvSpPr>
          <p:nvPr>
            <p:ph type="title" idx="4294967295"/>
          </p:nvPr>
        </p:nvSpPr>
        <p:spPr>
          <a:xfrm>
            <a:off x="0" y="274638"/>
            <a:ext cx="10972800" cy="1143000"/>
          </a:xfrm>
        </p:spPr>
        <p:txBody>
          <a:bodyPr/>
          <a:lstStyle/>
          <a:p>
            <a:r>
              <a:rPr lang="en-US"/>
              <a:t>Security Must Meet Dual Challenges</a:t>
            </a:r>
            <a:endParaRPr lang="en-US"/>
          </a:p>
        </p:txBody>
      </p:sp>
      <p:pic>
        <p:nvPicPr>
          <p:cNvPr id="21" name="Content Placeholder 14" descr="A picture containing outdoor, light, night, outdoor object&#10;&#10;Description generated with very high confidence"/>
          <p:cNvPicPr>
            <a:picLocks noGrp="1" noChangeAspect="1"/>
          </p:cNvPicPr>
          <p:nvPr>
            <p:ph sz="half" idx="10"/>
          </p:nvPr>
        </p:nvPicPr>
        <p:blipFill rotWithShape="1">
          <a:blip r:embed="rId1">
            <a:extLst>
              <a:ext uri="{28A0092B-C50C-407E-A947-70E740481C1C}">
                <a14:useLocalDpi xmlns:a14="http://schemas.microsoft.com/office/drawing/2010/main" val="0"/>
              </a:ext>
            </a:extLst>
          </a:blip>
          <a:srcRect l="23975" t="26984" r="19065" b="16055"/>
          <a:stretch>
            <a:fillRect/>
          </a:stretch>
        </p:blipFill>
        <p:spPr bwMode="auto">
          <a:xfrm rot="10800000">
            <a:off x="962755" y="1692967"/>
            <a:ext cx="4340352" cy="4340428"/>
          </a:xfrm>
          <a:prstGeom prst="rect">
            <a:avLst/>
          </a:prstGeom>
          <a:noFill/>
          <a:ln>
            <a:noFill/>
          </a:ln>
        </p:spPr>
      </p:pic>
      <p:sp>
        <p:nvSpPr>
          <p:cNvPr id="22" name="TextBox 21"/>
          <p:cNvSpPr txBox="1"/>
          <p:nvPr/>
        </p:nvSpPr>
        <p:spPr>
          <a:xfrm>
            <a:off x="1104900" y="6308725"/>
            <a:ext cx="74092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Image from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hlinkClick r:id="rId2"/>
              </a:rPr>
              <a:t>https://upload.wikimedia.org/wikipedia/it/0/04/30-31_Cygni.jpg</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Current Hygiene Landscape</a:t>
            </a:r>
            <a:endParaRPr lang="en-US"/>
          </a:p>
        </p:txBody>
      </p:sp>
      <p:sp>
        <p:nvSpPr>
          <p:cNvPr id="3" name="Content Placeholder 2"/>
          <p:cNvSpPr>
            <a:spLocks noGrp="1"/>
          </p:cNvSpPr>
          <p:nvPr>
            <p:ph idx="1"/>
          </p:nvPr>
        </p:nvSpPr>
        <p:spPr>
          <a:xfrm>
            <a:off x="609600" y="1585596"/>
            <a:ext cx="10972800" cy="4525963"/>
          </a:xfrm>
        </p:spPr>
        <p:txBody>
          <a:bodyPr/>
          <a:lstStyle/>
          <a:p>
            <a:r>
              <a:rPr lang="en-US" sz="2600" b="1"/>
              <a:t>Important - </a:t>
            </a:r>
            <a:r>
              <a:rPr lang="en-US" sz="2600"/>
              <a:t>Small number of hygiene root causes contribute to many security incidents (massive impact events, data breaches, malware infections, etc.)</a:t>
            </a:r>
            <a:endParaRPr lang="en-US" sz="2600"/>
          </a:p>
          <a:p>
            <a:pPr lvl="1"/>
            <a:r>
              <a:rPr lang="en-US" sz="2200"/>
              <a:t>Applying security hygiene practices make it harder for attackers to succeed and reduces risk of damage (both likelihood and impact)</a:t>
            </a:r>
            <a:endParaRPr lang="en-US" sz="2200"/>
          </a:p>
          <a:p>
            <a:r>
              <a:rPr lang="en-US" sz="2600" b="1"/>
              <a:t>Difficult </a:t>
            </a:r>
            <a:r>
              <a:rPr lang="en-US" sz="2600"/>
              <a:t>- How, when, and what to patch can be difficult decisions for any organization</a:t>
            </a:r>
            <a:endParaRPr lang="en-US" sz="2600"/>
          </a:p>
          <a:p>
            <a:pPr lvl="1"/>
            <a:r>
              <a:rPr lang="en-US" sz="2200"/>
              <a:t>Patching is often resource-intensive, and the act of applying patches can reduce system and service availability</a:t>
            </a:r>
            <a:endParaRPr lang="en-US" sz="2200"/>
          </a:p>
          <a:p>
            <a:pPr lvl="1"/>
            <a:r>
              <a:rPr lang="en-US" sz="2200"/>
              <a:t>Delays in patch deployment create a larger window of opportunity for attackers</a:t>
            </a:r>
            <a:endParaRPr lang="en-US" sz="2200"/>
          </a:p>
          <a:p>
            <a:pPr lvl="1"/>
            <a:r>
              <a:rPr lang="en-US" sz="2200"/>
              <a:t>Existing tools are insufficient for many environments and situations</a:t>
            </a:r>
            <a:endParaRPr lang="en-US" sz="2200"/>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panose="020F0502020204030204"/>
                <a:ea typeface="+mn-ea"/>
                <a:cs typeface="+mn-cs"/>
              </a:rPr>
            </a:fld>
            <a:endParaRPr kumimoji="0" lang="en-US" sz="1000" b="0" i="0" u="none" strike="noStrike" kern="1200" cap="none" spc="0" normalizeH="0" baseline="0" noProof="0">
              <a:ln>
                <a:noFill/>
              </a:ln>
              <a:solidFill>
                <a:srgbClr val="2083B6"/>
              </a:solidFill>
              <a:effectLst/>
              <a:uLnTx/>
              <a:uFillTx/>
              <a:latin typeface="Calibri" panose="020F0502020204030204"/>
              <a:ea typeface="+mn-ea"/>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03288" y="6385940"/>
            <a:ext cx="3445727" cy="472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03512" y="2828987"/>
            <a:ext cx="3494362" cy="2133476"/>
          </a:xfrm>
        </p:spPr>
        <p:txBody>
          <a:bodyPr anchor="t">
            <a:normAutofit/>
          </a:bodyPr>
          <a:lstStyle/>
          <a:p>
            <a:pPr algn="r"/>
            <a:r>
              <a:rPr lang="en-US">
                <a:solidFill>
                  <a:schemeClr val="accent1"/>
                </a:solidFill>
              </a:rPr>
              <a:t>Current Approach</a:t>
            </a:r>
            <a:br>
              <a:rPr lang="en-US">
                <a:solidFill>
                  <a:schemeClr val="accent1"/>
                </a:solidFill>
              </a:rPr>
            </a:br>
            <a:r>
              <a:rPr lang="en-US" sz="1400">
                <a:solidFill>
                  <a:schemeClr val="accent1"/>
                </a:solidFill>
              </a:rPr>
              <a:t>(Focused on </a:t>
            </a:r>
            <a:br>
              <a:rPr lang="en-US" sz="1400">
                <a:solidFill>
                  <a:schemeClr val="accent1"/>
                </a:solidFill>
              </a:rPr>
            </a:br>
            <a:r>
              <a:rPr lang="en-US" sz="1400">
                <a:solidFill>
                  <a:schemeClr val="accent1"/>
                </a:solidFill>
              </a:rPr>
              <a:t>Implementation and Planning)</a:t>
            </a:r>
            <a:endParaRPr lang="en-US" sz="1400">
              <a:solidFill>
                <a:schemeClr val="accent1"/>
              </a:solidFill>
            </a:endParaRPr>
          </a:p>
        </p:txBody>
      </p:sp>
      <p:sp>
        <p:nvSpPr>
          <p:cNvPr id="3" name="Content Placeholder 2"/>
          <p:cNvSpPr>
            <a:spLocks noGrp="1"/>
          </p:cNvSpPr>
          <p:nvPr>
            <p:ph idx="1"/>
          </p:nvPr>
        </p:nvSpPr>
        <p:spPr>
          <a:xfrm>
            <a:off x="3581400" y="2834608"/>
            <a:ext cx="8191499" cy="3437583"/>
          </a:xfrm>
        </p:spPr>
        <p:txBody>
          <a:bodyPr anchor="t">
            <a:normAutofit fontScale="85000" lnSpcReduction="10000"/>
          </a:bodyPr>
          <a:lstStyle/>
          <a:p>
            <a:pPr fontAlgn="ctr"/>
            <a:r>
              <a:rPr lang="en-US" b="1"/>
              <a:t>What to do first? –</a:t>
            </a:r>
            <a:r>
              <a:rPr lang="en-US"/>
              <a:t> Prioritized 30-90-beyond roadmaps that help organizations get started with key initiatives</a:t>
            </a:r>
            <a:endParaRPr lang="en-US" b="1"/>
          </a:p>
          <a:p>
            <a:pPr fontAlgn="ctr"/>
            <a:r>
              <a:rPr lang="en-US" b="1"/>
              <a:t>How to be successful End-to-end? </a:t>
            </a:r>
            <a:r>
              <a:rPr lang="en-US"/>
              <a:t>– Discover and overcome common obstacles (e.g. stakeholder buy-in, success criteria, architecture/tool gaps, processes, etc.) </a:t>
            </a:r>
            <a:endParaRPr lang="en-US" b="1"/>
          </a:p>
          <a:p>
            <a:pPr fontAlgn="ctr"/>
            <a:r>
              <a:rPr lang="en-US" b="1"/>
              <a:t>Connect to Existing Standards – </a:t>
            </a:r>
            <a:r>
              <a:rPr lang="en-US"/>
              <a:t>Connect initiatives to existing standards of good security hygiene</a:t>
            </a:r>
            <a:endParaRPr lang="en-US" b="1"/>
          </a:p>
        </p:txBody>
      </p:sp>
      <p:sp>
        <p:nvSpPr>
          <p:cNvPr id="6" name="Title 1"/>
          <p:cNvSpPr txBox="1"/>
          <p:nvPr/>
        </p:nvSpPr>
        <p:spPr>
          <a:xfrm>
            <a:off x="325920" y="814322"/>
            <a:ext cx="2664930" cy="11479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defRPr/>
            </a:pPr>
            <a:r>
              <a:rPr kumimoji="0" lang="en-US" sz="4400" b="0" i="0" u="none" strike="noStrike" kern="1200" cap="none" spc="0" normalizeH="0" baseline="0" noProof="0">
                <a:ln>
                  <a:noFill/>
                </a:ln>
                <a:solidFill>
                  <a:prstClr val="black"/>
                </a:solidFill>
                <a:effectLst/>
                <a:uLnTx/>
                <a:uFillTx/>
                <a:latin typeface="Calibri" panose="020F0502020204030204"/>
                <a:ea typeface="+mj-ea"/>
                <a:cs typeface="+mj-cs"/>
              </a:rPr>
              <a:t>Purpose</a:t>
            </a:r>
            <a:endParaRPr kumimoji="0" lang="en-US" sz="4400" b="0" i="0" u="none" strike="noStrike" kern="1200" cap="none" spc="0" normalizeH="0" baseline="0" noProof="0">
              <a:ln>
                <a:noFill/>
              </a:ln>
              <a:solidFill>
                <a:prstClr val="black"/>
              </a:solidFill>
              <a:effectLst/>
              <a:uLnTx/>
              <a:uFillTx/>
              <a:latin typeface="Calibri" panose="020F0502020204030204"/>
              <a:ea typeface="+mj-ea"/>
              <a:cs typeface="+mj-cs"/>
            </a:endParaRPr>
          </a:p>
        </p:txBody>
      </p:sp>
      <p:sp>
        <p:nvSpPr>
          <p:cNvPr id="7" name="Content Placeholder 2"/>
          <p:cNvSpPr txBox="1"/>
          <p:nvPr/>
        </p:nvSpPr>
        <p:spPr>
          <a:xfrm>
            <a:off x="3581400" y="814322"/>
            <a:ext cx="7875105" cy="114795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sz="27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rPr>
              <a:t>Increase cybersecurity ecosystem resiliency by engaging in activities that help organizations rapidly and effectively improve security hygiene. </a:t>
            </a:r>
            <a:endParaRPr kumimoji="0" lang="en-US" sz="2700" b="1" i="0" u="none" strike="noStrike" kern="1200" cap="none" spc="0" normalizeH="0" baseline="0" noProof="0">
              <a:ln>
                <a:noFill/>
              </a:ln>
              <a:solidFill>
                <a:prstClr val="black"/>
              </a:solidFill>
              <a:effectLst/>
              <a:uLnTx/>
              <a:uFillTx/>
              <a:latin typeface="Calibri" panose="020F0502020204030204"/>
              <a:ea typeface="+mn-ea"/>
              <a:cs typeface="Calibri" panose="020F0502020204030204"/>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invGray">
          <a:xfrm>
            <a:off x="6618175" y="6385940"/>
            <a:ext cx="1336412" cy="286318"/>
          </a:xfrm>
          <a:prstGeom prst="rect">
            <a:avLst/>
          </a:prstGeom>
        </p:spPr>
      </p:pic>
      <p:pic>
        <p:nvPicPr>
          <p:cNvPr id="9" name="Picture 8" descr="A close up of a logo&#10;&#10;Description generated with very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18" y="6221615"/>
            <a:ext cx="1697017" cy="45296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173" y="6385940"/>
            <a:ext cx="1718778" cy="30109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Workgroup Progress To Date (May 2018)</a:t>
            </a:r>
            <a:endParaRPr lang="en-US"/>
          </a:p>
        </p:txBody>
      </p:sp>
      <p:sp>
        <p:nvSpPr>
          <p:cNvPr id="4" name="Slide Number Placeholder 3"/>
          <p:cNvSpPr>
            <a:spLocks noGrp="1"/>
          </p:cNvSpPr>
          <p:nvPr>
            <p:ph type="sldNum" sz="quarter" idx="12"/>
          </p:nvPr>
        </p:nvSpPr>
        <p:spPr/>
        <p:txBody>
          <a:bodyPr/>
          <a:lstStyle/>
          <a:p>
            <a:fld id="{683B17B3-AC5C-404D-89E1-0008D614D344}" type="slidenum">
              <a:rPr lang="en-US" smtClean="0"/>
            </a:fld>
            <a:endParaRPr lang="en-US"/>
          </a:p>
        </p:txBody>
      </p:sp>
      <p:pic>
        <p:nvPicPr>
          <p:cNvPr id="6" name="Slide Zoom 5">
            <a:hlinkClick r:id="rId1" action="ppaction://hlinksldjump"/>
          </p:cNvPr>
          <p:cNvPicPr>
            <a:picLocks noGrp="1" noRot="1" noChangeAspect="1" noMove="1" noResize="1" noEditPoints="1" noAdjustHandles="1" noChangeArrowheads="1" noChangeShapeType="1"/>
          </p:cNvPicPr>
          <p:nvPr/>
        </p:nvPicPr>
        <p:blipFill>
          <a:blip r:embed="rId2"/>
          <a:stretch>
            <a:fillRect/>
          </a:stretch>
        </p:blipFill>
        <p:spPr>
          <a:xfrm>
            <a:off x="1178861" y="2217504"/>
            <a:ext cx="4307541" cy="2422992"/>
          </a:xfrm>
          <a:prstGeom prst="rect">
            <a:avLst/>
          </a:prstGeom>
          <a:ln w="3175">
            <a:solidFill>
              <a:prstClr val="lightGray"/>
            </a:solidFill>
          </a:ln>
        </p:spPr>
      </p:pic>
      <p:pic>
        <p:nvPicPr>
          <p:cNvPr id="8" name="Slide Zoom 7">
            <a:hlinkClick r:id="rId3" action="ppaction://hlinksldjump"/>
          </p:cNvPr>
          <p:cNvPicPr>
            <a:picLocks noGrp="1" noRot="1" noChangeAspect="1" noMove="1" noResize="1" noEditPoints="1" noAdjustHandles="1" noChangeArrowheads="1" noChangeShapeType="1"/>
          </p:cNvPicPr>
          <p:nvPr/>
        </p:nvPicPr>
        <p:blipFill>
          <a:blip r:embed="rId4"/>
          <a:stretch>
            <a:fillRect/>
          </a:stretch>
        </p:blipFill>
        <p:spPr>
          <a:xfrm>
            <a:off x="6347014" y="2217504"/>
            <a:ext cx="4307541" cy="2422992"/>
          </a:xfrm>
          <a:prstGeom prst="rect">
            <a:avLst/>
          </a:prstGeom>
          <a:ln w="3175">
            <a:solidFill>
              <a:prstClr val="lightGray"/>
            </a:solidFill>
          </a:ln>
        </p:spPr>
      </p:pic>
      <p:sp>
        <p:nvSpPr>
          <p:cNvPr id="9" name="Rectangle 8"/>
          <p:cNvSpPr/>
          <p:nvPr/>
        </p:nvSpPr>
        <p:spPr>
          <a:xfrm>
            <a:off x="609600" y="4838933"/>
            <a:ext cx="5490886" cy="827378"/>
          </a:xfrm>
          <a:prstGeom prst="rect">
            <a:avLst/>
          </a:prstGeom>
          <a:noFill/>
        </p:spPr>
        <p:txBody>
          <a:bodyPr wrap="square" lIns="87857" tIns="43928" rIns="87857" bIns="43928">
            <a:spAutoFit/>
          </a:bodyPr>
          <a:lstStyle/>
          <a:p>
            <a:pPr marL="0" marR="0" lvl="0" indent="0" algn="ctr" defTabSz="895985" rtl="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UPDATE + ENDORSE RECOMMENDATIONS </a:t>
            </a:r>
            <a:b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AT </a:t>
            </a: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hlinkClick r:id="rId5"/>
              </a:rPr>
              <a:t>HTTP://AKA.MS/RAPIDATTACK</a:t>
            </a: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a:t>
            </a:r>
            <a:endPar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ctr" defTabSz="895985" rtl="0" eaLnBrk="1" fontAlgn="auto" latinLnBrk="0" hangingPunct="1">
              <a:lnSpc>
                <a:spcPct val="100000"/>
              </a:lnSpc>
              <a:spcBef>
                <a:spcPts val="0"/>
              </a:spcBef>
              <a:spcAft>
                <a:spcPts val="0"/>
              </a:spcAft>
              <a:buClrTx/>
              <a:buSzTx/>
              <a:buFontTx/>
              <a:buNone/>
              <a:defRPr/>
            </a:pPr>
            <a:r>
              <a:rPr lang="en-US" sz="1600" i="1" kern="0">
                <a:ln w="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(COMPLETE)</a:t>
            </a:r>
            <a:endParaRPr kumimoji="0" lang="en-US" sz="1600" b="0" i="1"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0" name="Rectangle 9"/>
          <p:cNvSpPr/>
          <p:nvPr/>
        </p:nvSpPr>
        <p:spPr>
          <a:xfrm>
            <a:off x="5755341" y="4838933"/>
            <a:ext cx="5490886" cy="827378"/>
          </a:xfrm>
          <a:prstGeom prst="rect">
            <a:avLst/>
          </a:prstGeom>
          <a:noFill/>
        </p:spPr>
        <p:txBody>
          <a:bodyPr wrap="square" lIns="87857" tIns="43928" rIns="87857" bIns="43928">
            <a:spAutoFit/>
          </a:bodyPr>
          <a:lstStyle/>
          <a:p>
            <a:pPr marL="0" marR="0" lvl="0" indent="0" algn="ctr" defTabSz="895985" rtl="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END TO END GUIDANCE FOR </a:t>
            </a:r>
            <a:b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PATCHING PROCESS/TOOLS</a:t>
            </a:r>
            <a:endParaRPr kumimoji="0" lang="en-US" sz="1600" b="0" i="0"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ctr" defTabSz="895985" rtl="0" eaLnBrk="1" fontAlgn="auto" latinLnBrk="0" hangingPunct="1">
              <a:lnSpc>
                <a:spcPct val="100000"/>
              </a:lnSpc>
              <a:spcBef>
                <a:spcPts val="0"/>
              </a:spcBef>
              <a:spcAft>
                <a:spcPts val="0"/>
              </a:spcAft>
              <a:buClrTx/>
              <a:buSzTx/>
              <a:buFontTx/>
              <a:buNone/>
              <a:defRPr/>
            </a:pPr>
            <a:r>
              <a:rPr lang="en-US" sz="1600" i="1" kern="0">
                <a:ln w="0"/>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(SEEKING INPUT AND FEEDBACK ON PLAN)</a:t>
            </a:r>
            <a:endParaRPr kumimoji="0" lang="en-US" sz="1600" b="0" i="1" u="none" strike="noStrike" kern="0" cap="none" spc="0" normalizeH="0" baseline="0" noProof="0">
              <a:ln w="0"/>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of Key Recommendations</a:t>
            </a:r>
            <a:endParaRPr lang="en-US"/>
          </a:p>
        </p:txBody>
      </p:sp>
      <p:sp>
        <p:nvSpPr>
          <p:cNvPr id="17" name="Title 2"/>
          <p:cNvSpPr txBox="1"/>
          <p:nvPr/>
        </p:nvSpPr>
        <p:spPr>
          <a:xfrm>
            <a:off x="269240" y="258688"/>
            <a:ext cx="11655840" cy="899665"/>
          </a:xfrm>
          <a:prstGeom prst="rect">
            <a:avLst/>
          </a:prstGeom>
        </p:spPr>
        <p:txBody>
          <a:bodyPr vert="horz" wrap="square" lIns="146304" tIns="91440" rIns="146304" bIns="91440" rtlCol="0" anchor="t">
            <a:noAutofit/>
          </a:bodyPr>
          <a:lstStyle>
            <a:lvl1pPr algn="l" defTabSz="914400" rtl="0" eaLnBrk="1" latinLnBrk="0" hangingPunct="1">
              <a:lnSpc>
                <a:spcPct val="90000"/>
              </a:lnSpc>
              <a:spcBef>
                <a:spcPct val="0"/>
              </a:spcBef>
              <a:buNone/>
              <a:defRPr lang="en-US" sz="3530" b="0" kern="1200" cap="none" spc="-10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en-US" sz="3530"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panose="020B0502040204020203"/>
              <a:ea typeface="+mn-ea"/>
              <a:cs typeface="Segoe UI" panose="020B0502040204020203" pitchFamily="34" charset="0"/>
            </a:endParaRPr>
          </a:p>
        </p:txBody>
      </p:sp>
      <p:sp>
        <p:nvSpPr>
          <p:cNvPr id="19" name="Rectangle 18"/>
          <p:cNvSpPr/>
          <p:nvPr/>
        </p:nvSpPr>
        <p:spPr bwMode="auto">
          <a:xfrm>
            <a:off x="3660099" y="1635981"/>
            <a:ext cx="8262159" cy="297852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640080" tIns="140589" rIns="175736" bIns="140589" numCol="1" spcCol="0" rtlCol="0" fromWordArt="0" anchor="ctr" anchorCtr="0" forceAA="0" compatLnSpc="1">
            <a:noAutofit/>
          </a:bodyPr>
          <a:lstStyle/>
          <a:p>
            <a:pPr marL="0" marR="0" lvl="0" indent="0" algn="l" defTabSz="895985" rtl="0" eaLnBrk="1" fontAlgn="base" latinLnBrk="0" hangingPunct="1">
              <a:lnSpc>
                <a:spcPct val="100000"/>
              </a:lnSpc>
              <a:spcBef>
                <a:spcPts val="0"/>
              </a:spcBef>
              <a:spcAft>
                <a:spcPts val="600"/>
              </a:spcAft>
              <a:buClr>
                <a:srgbClr val="5C2D91"/>
              </a:buClr>
              <a:buSzTx/>
              <a:buFontTx/>
              <a:buNone/>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Create</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 destruction-resistant backups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of</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your critical systems and data</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
                <a:srgbClr val="5C2D91"/>
              </a:buClr>
              <a:buSzTx/>
              <a:buFontTx/>
              <a:buNone/>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Immediately deploy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critical security updates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for OS, browser, &amp; email</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
                <a:srgbClr val="5C2D91"/>
              </a:buClr>
              <a:buSzTx/>
              <a:buFontTx/>
              <a:buNone/>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Isolate (or retire) computers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that cannot be updated and patched</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
                <a:srgbClr val="5C2D91"/>
              </a:buClr>
              <a:buSzTx/>
              <a:buFontTx/>
              <a:buNone/>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Implement</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 advanced e-mail and browser protections </a:t>
            </a:r>
            <a:endPar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
                <a:srgbClr val="5C2D91"/>
              </a:buClr>
              <a:buSzTx/>
              <a:buFontTx/>
              <a:buNone/>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Enable host anti-malware and network defenses get near-</a:t>
            </a:r>
            <a:r>
              <a:rPr kumimoji="0" lang="en-US" sz="1800" b="1" i="0" u="none" strike="noStrike" kern="1200" cap="none" spc="0" normalizeH="0" baseline="0" noProof="0" err="1">
                <a:ln>
                  <a:noFill/>
                </a:ln>
                <a:gradFill>
                  <a:gsLst>
                    <a:gs pos="0">
                      <a:srgbClr val="353535"/>
                    </a:gs>
                    <a:gs pos="99000">
                      <a:srgbClr val="353535"/>
                    </a:gs>
                  </a:gsLst>
                  <a:lin ang="5400000" scaled="0"/>
                </a:gradFill>
                <a:effectLst/>
                <a:uLnTx/>
                <a:uFillTx/>
                <a:latin typeface="Segoe UI" panose="020B0502040204020203" pitchFamily="34" charset="0"/>
                <a:ea typeface="+mn-ea"/>
                <a:cs typeface="+mn-cs"/>
              </a:rPr>
              <a:t>realtime</a:t>
            </a:r>
            <a:r>
              <a:rPr kumimoji="0" lang="en-US" sz="1800" b="1" i="0" u="none" strike="noStrike" kern="1200" cap="none" spc="0" normalizeH="0" baseline="0" noProof="0">
                <a:ln>
                  <a:noFill/>
                </a:ln>
                <a:gradFill>
                  <a:gsLst>
                    <a:gs pos="0">
                      <a:srgbClr val="353535"/>
                    </a:gs>
                    <a:gs pos="99000">
                      <a:srgbClr val="353535"/>
                    </a:gs>
                  </a:gsLst>
                  <a:lin ang="5400000" scaled="0"/>
                </a:gradFill>
                <a:effectLst/>
                <a:uLnTx/>
                <a:uFillTx/>
                <a:latin typeface="Segoe UI" panose="020B0502040204020203" pitchFamily="34" charset="0"/>
                <a:ea typeface="+mn-ea"/>
                <a:cs typeface="+mn-cs"/>
              </a:rPr>
              <a:t> blocking responses from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cloud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(if available in your solution)</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
                <a:srgbClr val="5C2D91"/>
              </a:buClr>
              <a:buSzTx/>
              <a:buFontTx/>
              <a:buNone/>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Implement</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 unique local administrator passwords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on all systems</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
                <a:srgbClr val="5C2D91"/>
              </a:buClr>
              <a:buSzTx/>
              <a:buFontTx/>
              <a:buNone/>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Separate and protect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privileged accounts</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22" name="Group 21"/>
          <p:cNvGrpSpPr/>
          <p:nvPr/>
        </p:nvGrpSpPr>
        <p:grpSpPr>
          <a:xfrm>
            <a:off x="286355" y="1629876"/>
            <a:ext cx="2627113" cy="1321645"/>
            <a:chOff x="371982" y="1537921"/>
            <a:chExt cx="3118778" cy="1348145"/>
          </a:xfrm>
        </p:grpSpPr>
        <p:sp>
          <p:nvSpPr>
            <p:cNvPr id="23" name="Pentagon 4"/>
            <p:cNvSpPr/>
            <p:nvPr/>
          </p:nvSpPr>
          <p:spPr bwMode="auto">
            <a:xfrm>
              <a:off x="371982" y="1537921"/>
              <a:ext cx="3118778" cy="692836"/>
            </a:xfrm>
            <a:prstGeom prst="homePlate">
              <a:avLst>
                <a:gd name="adj" fmla="val 14823"/>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noAutofit/>
            </a:bodyPr>
            <a:lstStyle/>
            <a:p>
              <a:pPr marL="0" marR="0" lvl="0" indent="0" algn="l" defTabSz="895985" rtl="0" eaLnBrk="1" fontAlgn="base" latinLnBrk="0" hangingPunct="1">
                <a:lnSpc>
                  <a:spcPct val="90000"/>
                </a:lnSpc>
                <a:spcBef>
                  <a:spcPct val="0"/>
                </a:spcBef>
                <a:spcAft>
                  <a:spcPct val="0"/>
                </a:spcAft>
                <a:buClrTx/>
                <a:buSzTx/>
                <a:buFontTx/>
                <a:buNone/>
                <a:defRPr/>
              </a:pPr>
              <a:r>
                <a:rPr kumimoji="0" lang="en-US" sz="1765"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Quick wins: 0-30 Days</a:t>
              </a:r>
              <a:endParaRPr kumimoji="0" lang="en-US" sz="1765"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Rectangle 23"/>
            <p:cNvSpPr/>
            <p:nvPr/>
          </p:nvSpPr>
          <p:spPr>
            <a:xfrm>
              <a:off x="371984" y="2267328"/>
              <a:ext cx="3118238" cy="618738"/>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marL="0" marR="0" lvl="0" indent="0" algn="l" defTabSz="878840" rtl="0" eaLnBrk="1" fontAlgn="auto" latinLnBrk="0" hangingPunct="1">
                <a:lnSpc>
                  <a:spcPct val="100000"/>
                </a:lnSpc>
                <a:spcBef>
                  <a:spcPts val="0"/>
                </a:spcBef>
                <a:spcAft>
                  <a:spcPts val="0"/>
                </a:spcAft>
                <a:buClrTx/>
                <a:buSzTx/>
                <a:buFontTx/>
                <a:buNone/>
                <a:defRPr/>
              </a:pPr>
              <a:r>
                <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 ATTACK MITIGATION</a:t>
              </a:r>
              <a:endPar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878840" rtl="0" eaLnBrk="1" fontAlgn="auto" latinLnBrk="0" hangingPunct="1">
                <a:lnSpc>
                  <a:spcPct val="100000"/>
                </a:lnSpc>
                <a:spcBef>
                  <a:spcPts val="0"/>
                </a:spcBef>
                <a:spcAft>
                  <a:spcPts val="0"/>
                </a:spcAft>
                <a:buClrTx/>
                <a:buSzTx/>
                <a:buFontTx/>
                <a:buNone/>
                <a:defRPr/>
              </a:pPr>
              <a:r>
                <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RAPID ENABLEMENT</a:t>
              </a:r>
              <a:endPar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25" name="Group 24"/>
          <p:cNvGrpSpPr/>
          <p:nvPr/>
        </p:nvGrpSpPr>
        <p:grpSpPr>
          <a:xfrm>
            <a:off x="286355" y="4797253"/>
            <a:ext cx="2708735" cy="1165897"/>
            <a:chOff x="377100" y="3124288"/>
            <a:chExt cx="3279248" cy="1796100"/>
          </a:xfrm>
        </p:grpSpPr>
        <p:sp>
          <p:nvSpPr>
            <p:cNvPr id="26" name="Pentagon 4"/>
            <p:cNvSpPr/>
            <p:nvPr/>
          </p:nvSpPr>
          <p:spPr bwMode="auto">
            <a:xfrm>
              <a:off x="379339" y="3124288"/>
              <a:ext cx="3179885" cy="709568"/>
            </a:xfrm>
            <a:prstGeom prst="homePlate">
              <a:avLst>
                <a:gd name="adj" fmla="val 15141"/>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noAutofit/>
            </a:bodyPr>
            <a:lstStyle/>
            <a:p>
              <a:pPr marL="0" marR="0" lvl="0" indent="0" algn="l" defTabSz="895985" rtl="0" eaLnBrk="1" fontAlgn="base" latinLnBrk="0" hangingPunct="1">
                <a:lnSpc>
                  <a:spcPct val="90000"/>
                </a:lnSpc>
                <a:spcBef>
                  <a:spcPct val="0"/>
                </a:spcBef>
                <a:spcAft>
                  <a:spcPct val="0"/>
                </a:spcAft>
                <a:buClrTx/>
                <a:buSzTx/>
                <a:buFontTx/>
                <a:buNone/>
                <a:defRPr/>
              </a:pPr>
              <a:r>
                <a:rPr kumimoji="0" lang="en-US" sz="1765" b="1" i="0" u="none" strike="noStrike" kern="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Less than 90 Days</a:t>
              </a:r>
              <a:endParaRPr kumimoji="0" lang="en-US" sz="1765" b="1" i="0" u="none" strike="noStrike" kern="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p:cNvSpPr/>
            <p:nvPr/>
          </p:nvSpPr>
          <p:spPr>
            <a:xfrm>
              <a:off x="377100" y="3985939"/>
              <a:ext cx="3279248" cy="934449"/>
            </a:xfrm>
            <a:prstGeom prst="rect">
              <a:avLst/>
            </a:prstGeom>
            <a:noFill/>
            <a:ln w="19050" cap="flat" cmpd="sng" algn="ctr">
              <a:noFill/>
              <a:prstDash val="solid"/>
              <a:miter lim="800000"/>
            </a:ln>
            <a:effectLst/>
          </p:spPr>
          <p:txBody>
            <a:bodyPr wrap="square" lIns="91440" tIns="91440" rIns="91440" bIns="91440" rtlCol="0" anchor="t" anchorCtr="0">
              <a:spAutoFit/>
            </a:bodyPr>
            <a:lstStyle/>
            <a:p>
              <a:pPr marL="0" marR="0" lvl="0" indent="0" algn="l" defTabSz="878840" rtl="0" eaLnBrk="1" fontAlgn="auto" latinLnBrk="0" hangingPunct="1">
                <a:lnSpc>
                  <a:spcPct val="100000"/>
                </a:lnSpc>
                <a:spcBef>
                  <a:spcPts val="0"/>
                </a:spcBef>
                <a:spcAft>
                  <a:spcPts val="0"/>
                </a:spcAft>
                <a:buClrTx/>
                <a:buSzTx/>
                <a:buFontTx/>
                <a:buNone/>
                <a:defRPr/>
              </a:pPr>
              <a:r>
                <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DIRECT ATTACK MITIGATION</a:t>
              </a:r>
              <a:endPar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878840" rtl="0" eaLnBrk="1" fontAlgn="auto" latinLnBrk="0" hangingPunct="1">
                <a:lnSpc>
                  <a:spcPct val="100000"/>
                </a:lnSpc>
                <a:spcBef>
                  <a:spcPts val="0"/>
                </a:spcBef>
                <a:spcAft>
                  <a:spcPts val="0"/>
                </a:spcAft>
                <a:buClrTx/>
                <a:buSzTx/>
                <a:buFontTx/>
                <a:buNone/>
                <a:defRPr/>
              </a:pPr>
              <a:r>
                <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rPr>
                <a:t>LONGER ENABLEMENT</a:t>
              </a:r>
              <a:endParaRPr kumimoji="0" lang="en-US" sz="1370" b="1" i="0" u="none" strike="noStrike" kern="0" cap="none" spc="0" normalizeH="0" baseline="0" noProof="0">
                <a:ln>
                  <a:noFill/>
                </a:ln>
                <a:gradFill>
                  <a:gsLst>
                    <a:gs pos="83000">
                      <a:srgbClr val="353535"/>
                    </a:gs>
                    <a:gs pos="100000">
                      <a:srgbClr val="353535"/>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31" name="TextBox 30"/>
          <p:cNvSpPr txBox="1"/>
          <p:nvPr/>
        </p:nvSpPr>
        <p:spPr>
          <a:xfrm>
            <a:off x="269240" y="968928"/>
            <a:ext cx="83753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defRPr/>
            </a:pPr>
            <a:r>
              <a:rPr kumimoji="0" lang="en-US" sz="2400" b="0" i="0" u="none" strike="noStrike" kern="1200" cap="none" spc="0" normalizeH="0" baseline="0" noProof="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Measures that directly impact the known attack playbook</a:t>
            </a:r>
            <a:endParaRPr kumimoji="0" lang="en-US" sz="2400" b="0" i="0" u="none" strike="noStrike" kern="1200" cap="none" spc="0" normalizeH="0" baseline="0" noProof="0">
              <a:ln>
                <a:noFill/>
              </a:ln>
              <a:gradFill>
                <a:gsLst>
                  <a:gs pos="2917">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Oval 34"/>
          <p:cNvSpPr/>
          <p:nvPr/>
        </p:nvSpPr>
        <p:spPr bwMode="auto">
          <a:xfrm>
            <a:off x="3827936" y="1773155"/>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7" name="Oval 36"/>
          <p:cNvSpPr/>
          <p:nvPr/>
        </p:nvSpPr>
        <p:spPr bwMode="auto">
          <a:xfrm>
            <a:off x="3823568" y="2126547"/>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1" name="Oval 40"/>
          <p:cNvSpPr/>
          <p:nvPr/>
        </p:nvSpPr>
        <p:spPr bwMode="auto">
          <a:xfrm>
            <a:off x="3819200" y="2479939"/>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2" name="Oval 41"/>
          <p:cNvSpPr/>
          <p:nvPr/>
        </p:nvSpPr>
        <p:spPr bwMode="auto">
          <a:xfrm>
            <a:off x="3819200" y="2833331"/>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4</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3" name="Oval 42"/>
          <p:cNvSpPr/>
          <p:nvPr/>
        </p:nvSpPr>
        <p:spPr bwMode="auto">
          <a:xfrm>
            <a:off x="3819200" y="3186723"/>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Oval 43"/>
          <p:cNvSpPr/>
          <p:nvPr/>
        </p:nvSpPr>
        <p:spPr bwMode="auto">
          <a:xfrm>
            <a:off x="3819200" y="3785458"/>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6</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5" name="Oval 44"/>
          <p:cNvSpPr/>
          <p:nvPr/>
        </p:nvSpPr>
        <p:spPr bwMode="auto">
          <a:xfrm>
            <a:off x="3819200" y="4129780"/>
            <a:ext cx="319704" cy="319704"/>
          </a:xfrm>
          <a:prstGeom prst="ellipse">
            <a:avLst/>
          </a:prstGeom>
          <a:solidFill>
            <a:srgbClr val="E81123"/>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7</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1" name="Rectangle 50"/>
          <p:cNvSpPr/>
          <p:nvPr/>
        </p:nvSpPr>
        <p:spPr>
          <a:xfrm>
            <a:off x="8644609" y="959694"/>
            <a:ext cx="3277649" cy="539497"/>
          </a:xfrm>
          <a:prstGeom prst="rect">
            <a:avLst/>
          </a:prstGeom>
          <a:solidFill>
            <a:schemeClr val="accent5"/>
          </a:solidFill>
        </p:spPr>
        <p:txBody>
          <a:bodyPr wrap="square" lIns="91440" tIns="182880" rIns="91440" bIns="18288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https://aka.ms/rapidattack</a:t>
            </a: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 name="Group 4"/>
          <p:cNvGrpSpPr/>
          <p:nvPr/>
        </p:nvGrpSpPr>
        <p:grpSpPr>
          <a:xfrm>
            <a:off x="3660099" y="4711353"/>
            <a:ext cx="8262159" cy="1889472"/>
            <a:chOff x="3660099" y="4711353"/>
            <a:chExt cx="8262159" cy="1889472"/>
          </a:xfrm>
        </p:grpSpPr>
        <p:sp>
          <p:nvSpPr>
            <p:cNvPr id="21" name="Rectangle 20"/>
            <p:cNvSpPr/>
            <p:nvPr/>
          </p:nvSpPr>
          <p:spPr bwMode="auto">
            <a:xfrm>
              <a:off x="3660099" y="4711353"/>
              <a:ext cx="8262159" cy="188947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640080" tIns="140589" rIns="175736" bIns="140589" numCol="1" spcCol="0" rtlCol="0" fromWordArt="0" anchor="ctr" anchorCtr="0" forceAA="0" compatLnSpc="1">
              <a:noAutofit/>
            </a:bodyPr>
            <a:lstStyle/>
            <a:p>
              <a:pPr marL="0" marR="0" lvl="0" indent="0" algn="l" defTabSz="895985" rtl="0" eaLnBrk="1" fontAlgn="base" latinLnBrk="0" hangingPunct="1">
                <a:lnSpc>
                  <a:spcPct val="100000"/>
                </a:lnSpc>
                <a:spcBef>
                  <a:spcPts val="0"/>
                </a:spcBef>
                <a:spcAft>
                  <a:spcPts val="600"/>
                </a:spcAft>
                <a:buClrTx/>
                <a:buSzTx/>
                <a:buFontTx/>
                <a:buNone/>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Validate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your backups using standard restore procedures and tools</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Tx/>
                <a:buSzTx/>
                <a:buFontTx/>
                <a:buNone/>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Discover and reduce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broad permissions on file repositories</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Tx/>
                <a:buSzTx/>
                <a:buFontTx/>
                <a:buNone/>
                <a:defRPr/>
              </a:pP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Rapidly deploy all </a:t>
              </a: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critical security updates</a:t>
              </a:r>
              <a:endPar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Tx/>
                <a:buSzTx/>
                <a:buFontTx/>
                <a:buNone/>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Disable unneeded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legacy protocols</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a:p>
              <a:pPr marL="0" marR="0" lvl="0" indent="0" algn="l" defTabSz="895985" rtl="0" eaLnBrk="1" fontAlgn="base" latinLnBrk="0" hangingPunct="1">
                <a:lnSpc>
                  <a:spcPct val="100000"/>
                </a:lnSpc>
                <a:spcBef>
                  <a:spcPts val="0"/>
                </a:spcBef>
                <a:spcAft>
                  <a:spcPts val="600"/>
                </a:spcAft>
                <a:buClrTx/>
                <a:buSzTx/>
                <a:buFontTx/>
                <a:buNone/>
                <a:defRPr/>
              </a:pPr>
              <a:r>
                <a:rPr kumimoji="0" lang="en-US" sz="1800" b="1"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Stay current – </a:t>
              </a:r>
              <a:r>
                <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rPr>
                <a:t>Run only current versions of operating systems and apps</a:t>
              </a:r>
              <a:endParaRPr kumimoji="0" lang="en-US" sz="1800" b="0" i="0" u="none" strike="noStrike" kern="0" cap="none" spc="0" normalizeH="0" baseline="0" noProof="0">
                <a:ln>
                  <a:noFill/>
                </a:ln>
                <a:gradFill>
                  <a:gsLst>
                    <a:gs pos="0">
                      <a:srgbClr val="353535"/>
                    </a:gs>
                    <a:gs pos="99000">
                      <a:srgbClr val="353535"/>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nvGrpSpPr>
            <p:cNvPr id="3" name="Group 2"/>
            <p:cNvGrpSpPr/>
            <p:nvPr/>
          </p:nvGrpSpPr>
          <p:grpSpPr>
            <a:xfrm>
              <a:off x="3827936" y="4846027"/>
              <a:ext cx="319704" cy="1648119"/>
              <a:chOff x="3827936" y="4846027"/>
              <a:chExt cx="319704" cy="1648119"/>
            </a:xfrm>
          </p:grpSpPr>
          <p:sp>
            <p:nvSpPr>
              <p:cNvPr id="46" name="Oval 45"/>
              <p:cNvSpPr/>
              <p:nvPr/>
            </p:nvSpPr>
            <p:spPr bwMode="auto">
              <a:xfrm>
                <a:off x="3827936" y="4846027"/>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Oval 48"/>
              <p:cNvSpPr/>
              <p:nvPr/>
            </p:nvSpPr>
            <p:spPr bwMode="auto">
              <a:xfrm>
                <a:off x="3827936" y="6174442"/>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5</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Oval 49"/>
              <p:cNvSpPr/>
              <p:nvPr/>
            </p:nvSpPr>
            <p:spPr bwMode="auto">
              <a:xfrm>
                <a:off x="3827936" y="5842339"/>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4</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8" name="Oval 47"/>
              <p:cNvSpPr/>
              <p:nvPr/>
            </p:nvSpPr>
            <p:spPr bwMode="auto">
              <a:xfrm>
                <a:off x="3827936" y="5510235"/>
                <a:ext cx="319704" cy="319704"/>
              </a:xfrm>
              <a:prstGeom prst="ellipse">
                <a:avLst/>
              </a:prstGeom>
              <a:solidFill>
                <a:srgbClr val="FFF100"/>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3</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p:cNvSpPr/>
              <p:nvPr/>
            </p:nvSpPr>
            <p:spPr bwMode="auto">
              <a:xfrm>
                <a:off x="3827936" y="5178131"/>
                <a:ext cx="319704" cy="319704"/>
              </a:xfrm>
              <a:prstGeom prst="ellipse">
                <a:avLst/>
              </a:prstGeom>
              <a:solidFill>
                <a:srgbClr val="FF8C00"/>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r>
                  <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2</a:t>
                </a:r>
                <a:endParaRPr kumimoji="0" lang="en-US" sz="1400" b="1" i="0" u="none" strike="noStrike" kern="120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8" name="Pentagon 4"/>
          <p:cNvSpPr/>
          <p:nvPr/>
        </p:nvSpPr>
        <p:spPr bwMode="auto">
          <a:xfrm>
            <a:off x="286355" y="6107889"/>
            <a:ext cx="2626659" cy="460600"/>
          </a:xfrm>
          <a:prstGeom prst="homePlate">
            <a:avLst>
              <a:gd name="adj" fmla="val 15141"/>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82880" tIns="0" rIns="0" bIns="0" numCol="1" spcCol="0" rtlCol="0" fromWordArt="0" anchor="ctr" anchorCtr="0" forceAA="0" compatLnSpc="1">
            <a:noAutofit/>
          </a:bodyPr>
          <a:lstStyle/>
          <a:p>
            <a:pPr marL="0" marR="0" lvl="0" indent="0" algn="l" defTabSz="895985" rtl="0" eaLnBrk="1" fontAlgn="base" latinLnBrk="0" hangingPunct="1">
              <a:lnSpc>
                <a:spcPct val="90000"/>
              </a:lnSpc>
              <a:spcBef>
                <a:spcPct val="0"/>
              </a:spcBef>
              <a:spcAft>
                <a:spcPct val="0"/>
              </a:spcAft>
              <a:buClrTx/>
              <a:buSzTx/>
              <a:buFontTx/>
              <a:buNone/>
              <a:defRPr/>
            </a:pPr>
            <a:r>
              <a:rPr kumimoji="0" lang="en-US" sz="1600" b="1" i="0" u="none" strike="noStrike" kern="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mn-ea"/>
                <a:cs typeface="Segoe UI" panose="020B0502040204020203" pitchFamily="34" charset="0"/>
              </a:rPr>
              <a:t>Next Quarter + Beyond</a:t>
            </a:r>
            <a:endParaRPr kumimoji="0" lang="en-US" sz="1600" b="1" i="0" u="none" strike="noStrike" kern="0" cap="none" spc="0" normalizeH="0" baseline="0" noProof="0">
              <a:ln>
                <a:noFill/>
              </a:ln>
              <a:gradFill>
                <a:gsLst>
                  <a:gs pos="0">
                    <a:srgbClr val="353535">
                      <a:lumMod val="50000"/>
                    </a:srgbClr>
                  </a:gs>
                  <a:gs pos="99000">
                    <a:srgbClr val="353535">
                      <a:lumMod val="50000"/>
                    </a:srgbClr>
                  </a:gs>
                </a:gsLst>
                <a:lin ang="5400000" scaled="0"/>
              </a:gradFill>
              <a:effectLst/>
              <a:uLnTx/>
              <a:uFillTx/>
              <a:latin typeface="Segoe UI" panose="020B0502040204020203" pitchFamily="34" charset="0"/>
              <a:ea typeface="+mn-ea"/>
              <a:cs typeface="Segoe UI" panose="020B0502040204020203"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1000"/>
                                        <p:tgtEl>
                                          <p:spTgt spid="5"/>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5" grpId="0" animBg="1"/>
      <p:bldP spid="37" grpId="0" animBg="1"/>
      <p:bldP spid="41" grpId="0" animBg="1"/>
      <p:bldP spid="42" grpId="0" animBg="1"/>
      <p:bldP spid="43" grpId="0" animBg="1"/>
      <p:bldP spid="44" grpId="0" animBg="1"/>
      <p:bldP spid="45" grpId="0" animBg="1"/>
      <p:bldP spid="3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t="15807" b="10179"/>
          <a:stretch>
            <a:fillRect/>
          </a:stretch>
        </p:blipFill>
        <p:spPr>
          <a:xfrm>
            <a:off x="613107" y="1021928"/>
            <a:ext cx="11000967" cy="5342950"/>
          </a:xfrm>
          <a:prstGeom prst="rect">
            <a:avLst/>
          </a:prstGeom>
        </p:spPr>
      </p:pic>
      <p:sp>
        <p:nvSpPr>
          <p:cNvPr id="2" name="Title 1"/>
          <p:cNvSpPr>
            <a:spLocks noGrp="1"/>
          </p:cNvSpPr>
          <p:nvPr>
            <p:ph type="ctrTitle"/>
          </p:nvPr>
        </p:nvSpPr>
        <p:spPr/>
        <p:txBody>
          <a:bodyPr/>
          <a:lstStyle/>
          <a:p>
            <a:r>
              <a:rPr lang="en-US"/>
              <a:t>NIST National Cybersecurity Center of Excellence (</a:t>
            </a:r>
            <a:r>
              <a:rPr lang="en-US" err="1"/>
              <a:t>NCCoE</a:t>
            </a:r>
            <a:r>
              <a:rPr lang="en-US"/>
              <a:t>)</a:t>
            </a:r>
            <a:endParaRPr lang="en-US"/>
          </a:p>
        </p:txBody>
      </p:sp>
      <p:sp>
        <p:nvSpPr>
          <p:cNvPr id="5" name="TextBox 4"/>
          <p:cNvSpPr txBox="1"/>
          <p:nvPr/>
        </p:nvSpPr>
        <p:spPr>
          <a:xfrm>
            <a:off x="883965" y="4241092"/>
            <a:ext cx="617605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defRPr/>
            </a:pPr>
            <a:r>
              <a:rPr kumimoji="0" lang="en-US" sz="2400" b="1" i="0" u="none" strike="noStrike" kern="1200" cap="none" spc="0" normalizeH="0" baseline="0" noProof="0">
                <a:ln>
                  <a:noFill/>
                </a:ln>
                <a:solidFill>
                  <a:srgbClr val="E79824"/>
                </a:solidFill>
                <a:effectLst/>
                <a:uLnTx/>
                <a:uFillTx/>
                <a:latin typeface="Arial" panose="020B0604020202020204" pitchFamily="34" charset="0"/>
                <a:ea typeface="Arial" panose="020B0604020202020204" pitchFamily="34" charset="0"/>
                <a:cs typeface="Arial" panose="020B0604020202020204" pitchFamily="34" charset="0"/>
              </a:rPr>
              <a:t>Accelerate adoption of secure technologies: </a:t>
            </a:r>
            <a:r>
              <a:rPr kumimoji="0" lang="en-US" sz="2400" b="1" i="0" u="none" strike="noStrike" kern="1200" cap="none" spc="0" normalizeH="0" baseline="0" noProof="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rPr>
              <a:t>collaborate with innovators to provide real-world, standards-based cybersecurity capabilities that address business needs</a:t>
            </a:r>
            <a:endParaRPr kumimoji="0" lang="en-US" sz="2400" b="1" i="0" u="none" strike="noStrike" kern="1200" cap="none" spc="0" normalizeH="0" baseline="0" noProof="0">
              <a:ln>
                <a:noFill/>
              </a:ln>
              <a:solidFill>
                <a:srgbClr val="FFFFFF"/>
              </a:solidFill>
              <a:effectLst/>
              <a:uLnTx/>
              <a:uFillTx/>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t>Engagement &amp; Business Model</a:t>
            </a:r>
            <a:endParaRPr lang="en-US"/>
          </a:p>
        </p:txBody>
      </p:sp>
      <p:sp>
        <p:nvSpPr>
          <p:cNvPr id="75" name="TextBox 74"/>
          <p:cNvSpPr txBox="1"/>
          <p:nvPr/>
        </p:nvSpPr>
        <p:spPr>
          <a:xfrm>
            <a:off x="699154" y="3837741"/>
            <a:ext cx="2196446" cy="1661993"/>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0" cap="all" spc="0" normalizeH="0" baseline="0" noProof="0">
                <a:ln>
                  <a:noFill/>
                </a:ln>
                <a:solidFill>
                  <a:srgbClr val="4F8CBD"/>
                </a:solidFill>
                <a:effectLst/>
                <a:uLnTx/>
                <a:uFillTx/>
                <a:latin typeface="Arial" panose="020B0604020202020204" pitchFamily="34" charset="0"/>
                <a:ea typeface="Arial" panose="020B0604020202020204" pitchFamily="34" charset="0"/>
                <a:cs typeface="Arial" panose="020B0604020202020204" pitchFamily="34" charset="0"/>
              </a:rPr>
              <a:t>Outcome: </a:t>
            </a:r>
            <a:br>
              <a:rPr kumimoji="0" lang="en-US" sz="1800" b="1" i="0" u="none" strike="noStrike" kern="0" cap="all" spc="0" normalizeH="0" baseline="0" noProof="0">
                <a:ln>
                  <a:noFill/>
                </a:ln>
                <a:solidFill>
                  <a:srgbClr val="4F8CBD"/>
                </a:solidFill>
                <a:effectLst/>
                <a:uLnTx/>
                <a:uFillTx/>
                <a:latin typeface="Arial" panose="020B0604020202020204" pitchFamily="34" charset="0"/>
                <a:ea typeface="Arial" panose="020B0604020202020204" pitchFamily="34" charset="0"/>
                <a:cs typeface="Arial" panose="020B0604020202020204" pitchFamily="34" charset="0"/>
              </a:rPr>
            </a:br>
            <a:r>
              <a:rPr kumimoji="0" lang="en-US" sz="1800" b="0" i="0" u="none" strike="noStrike" kern="0" cap="none" spc="0" normalizeH="0" baseline="0" noProof="0">
                <a:ln>
                  <a:noFill/>
                </a:ln>
                <a:solidFill>
                  <a:srgbClr val="4F8CBD"/>
                </a:solidFill>
                <a:effectLst/>
                <a:uLnTx/>
                <a:uFillTx/>
                <a:latin typeface="Arial" panose="020B0604020202020204" pitchFamily="34" charset="0"/>
                <a:ea typeface="Arial" panose="020B0604020202020204" pitchFamily="34" charset="0"/>
                <a:cs typeface="Arial" panose="020B0604020202020204" pitchFamily="34" charset="0"/>
              </a:rPr>
              <a:t>Define a scope of work with industry to solve a pressing cybersecurity challenge</a:t>
            </a:r>
            <a:endParaRPr kumimoji="0" lang="en-US" sz="1800" b="0" i="0" u="none" strike="noStrike" kern="0" cap="none" spc="0" normalizeH="0" baseline="0" noProof="0">
              <a:ln>
                <a:noFill/>
              </a:ln>
              <a:solidFill>
                <a:srgbClr val="4F8CBD"/>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6" name="TextBox 75"/>
          <p:cNvSpPr txBox="1"/>
          <p:nvPr/>
        </p:nvSpPr>
        <p:spPr>
          <a:xfrm>
            <a:off x="3561382" y="3837741"/>
            <a:ext cx="2805796" cy="193899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0" cap="all" spc="0" normalizeH="0" baseline="0" noProof="0">
                <a:ln>
                  <a:noFill/>
                </a:ln>
                <a:solidFill>
                  <a:srgbClr val="E79824"/>
                </a:solidFill>
                <a:effectLst/>
                <a:uLnTx/>
                <a:uFillTx/>
                <a:latin typeface="Arial" panose="020B0604020202020204" pitchFamily="34" charset="0"/>
                <a:ea typeface="Arial" panose="020B0604020202020204" pitchFamily="34" charset="0"/>
                <a:cs typeface="Arial" panose="020B0604020202020204" pitchFamily="34" charset="0"/>
              </a:rPr>
              <a:t>Outcome: </a:t>
            </a:r>
            <a:br>
              <a:rPr kumimoji="0" lang="en-US" sz="1800" b="1" i="0" u="none" strike="noStrike" kern="0" cap="all" spc="0" normalizeH="0" baseline="0" noProof="0">
                <a:ln>
                  <a:noFill/>
                </a:ln>
                <a:solidFill>
                  <a:srgbClr val="E79824"/>
                </a:solidFill>
                <a:effectLst/>
                <a:uLnTx/>
                <a:uFillTx/>
                <a:latin typeface="Arial" panose="020B0604020202020204" pitchFamily="34" charset="0"/>
                <a:ea typeface="Arial" panose="020B0604020202020204" pitchFamily="34" charset="0"/>
                <a:cs typeface="Arial" panose="020B0604020202020204" pitchFamily="34" charset="0"/>
              </a:rPr>
            </a:br>
            <a:r>
              <a:rPr kumimoji="0" lang="en-US" sz="1800" b="0" i="0" u="none" strike="noStrike" kern="0" cap="none" spc="0" normalizeH="0" baseline="0" noProof="0">
                <a:ln>
                  <a:noFill/>
                </a:ln>
                <a:solidFill>
                  <a:srgbClr val="E79824"/>
                </a:solidFill>
                <a:effectLst/>
                <a:uLnTx/>
                <a:uFillTx/>
                <a:latin typeface="Arial" panose="020B0604020202020204" pitchFamily="34" charset="0"/>
                <a:ea typeface="Arial" panose="020B0604020202020204" pitchFamily="34" charset="0"/>
                <a:cs typeface="Arial" panose="020B0604020202020204" pitchFamily="34" charset="0"/>
              </a:rPr>
              <a:t>Assemble teams of industry orgs, govt agencies, and academic institutions to address all aspects of the cybersecurity challenge</a:t>
            </a:r>
            <a:endParaRPr kumimoji="0" lang="en-US" sz="1800" b="0" i="0" u="none" strike="noStrike" kern="0" cap="none" spc="0" normalizeH="0" baseline="0" noProof="0">
              <a:ln>
                <a:noFill/>
              </a:ln>
              <a:solidFill>
                <a:srgbClr val="E79824"/>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7" name="TextBox 76"/>
          <p:cNvSpPr txBox="1"/>
          <p:nvPr/>
        </p:nvSpPr>
        <p:spPr>
          <a:xfrm>
            <a:off x="7059590" y="3845610"/>
            <a:ext cx="1925400" cy="1938992"/>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0" cap="all" spc="0" normalizeH="0" baseline="0" noProof="0">
                <a:ln>
                  <a:noFill/>
                </a:ln>
                <a:solidFill>
                  <a:srgbClr val="58595B"/>
                </a:solidFill>
                <a:effectLst/>
                <a:uLnTx/>
                <a:uFillTx/>
                <a:latin typeface="Arial" panose="020B0604020202020204" pitchFamily="34" charset="0"/>
                <a:ea typeface="Arial" panose="020B0604020202020204" pitchFamily="34" charset="0"/>
                <a:cs typeface="Arial" panose="020B0604020202020204" pitchFamily="34" charset="0"/>
              </a:rPr>
              <a:t>Outcome: </a:t>
            </a:r>
            <a:br>
              <a:rPr kumimoji="0" lang="en-US" sz="1800" b="1" i="0" u="none" strike="noStrike" kern="0" cap="all" spc="0" normalizeH="0" baseline="0" noProof="0">
                <a:ln>
                  <a:noFill/>
                </a:ln>
                <a:solidFill>
                  <a:srgbClr val="58595B"/>
                </a:solidFill>
                <a:effectLst/>
                <a:uLnTx/>
                <a:uFillTx/>
                <a:latin typeface="Arial" panose="020B0604020202020204" pitchFamily="34" charset="0"/>
                <a:ea typeface="Arial" panose="020B0604020202020204" pitchFamily="34" charset="0"/>
                <a:cs typeface="Arial" panose="020B0604020202020204" pitchFamily="34" charset="0"/>
              </a:rPr>
            </a:br>
            <a:r>
              <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Arial" panose="020B0604020202020204" pitchFamily="34" charset="0"/>
                <a:cs typeface="Arial" panose="020B0604020202020204" pitchFamily="34" charset="0"/>
              </a:rPr>
              <a:t>Build a practical, usable, repeatable implementation </a:t>
            </a:r>
            <a:br>
              <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Arial" panose="020B0604020202020204" pitchFamily="34" charset="0"/>
                <a:cs typeface="Arial" panose="020B0604020202020204" pitchFamily="34" charset="0"/>
              </a:rPr>
            </a:br>
            <a:r>
              <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Arial" panose="020B0604020202020204" pitchFamily="34" charset="0"/>
                <a:cs typeface="Arial" panose="020B0604020202020204" pitchFamily="34" charset="0"/>
              </a:rPr>
              <a:t>to address the cybersecurity challenge</a:t>
            </a: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78" name="TextBox 77"/>
          <p:cNvSpPr txBox="1"/>
          <p:nvPr/>
        </p:nvSpPr>
        <p:spPr>
          <a:xfrm>
            <a:off x="9677401" y="3845610"/>
            <a:ext cx="2019299" cy="1661993"/>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0" cap="all" spc="0" normalizeH="0" baseline="0" noProof="0">
                <a:ln>
                  <a:noFill/>
                </a:ln>
                <a:solidFill>
                  <a:srgbClr val="7927A8"/>
                </a:solidFill>
                <a:effectLst/>
                <a:uLnTx/>
                <a:uFillTx/>
                <a:latin typeface="Arial" panose="020B0604020202020204" pitchFamily="34" charset="0"/>
                <a:ea typeface="Arial" panose="020B0604020202020204" pitchFamily="34" charset="0"/>
                <a:cs typeface="Arial" panose="020B0604020202020204" pitchFamily="34" charset="0"/>
              </a:rPr>
              <a:t>Outcome: </a:t>
            </a:r>
            <a:br>
              <a:rPr kumimoji="0" lang="en-US" sz="1800" b="1" i="0" u="none" strike="noStrike" kern="0" cap="all" spc="0" normalizeH="0" baseline="0" noProof="0">
                <a:ln>
                  <a:noFill/>
                </a:ln>
                <a:solidFill>
                  <a:srgbClr val="7927A8"/>
                </a:solidFill>
                <a:effectLst/>
                <a:uLnTx/>
                <a:uFillTx/>
                <a:latin typeface="Arial" panose="020B0604020202020204" pitchFamily="34" charset="0"/>
                <a:ea typeface="Arial" panose="020B0604020202020204" pitchFamily="34" charset="0"/>
                <a:cs typeface="Arial" panose="020B0604020202020204" pitchFamily="34" charset="0"/>
              </a:rPr>
            </a:br>
            <a:r>
              <a:rPr kumimoji="0" lang="en-US" sz="1800" b="0" i="0" u="none" strike="noStrike" kern="0" cap="none" spc="0" normalizeH="0" baseline="0" noProof="0">
                <a:ln>
                  <a:noFill/>
                </a:ln>
                <a:solidFill>
                  <a:srgbClr val="7927A8"/>
                </a:solidFill>
                <a:effectLst/>
                <a:uLnTx/>
                <a:uFillTx/>
                <a:latin typeface="Arial" panose="020B0604020202020204" pitchFamily="34" charset="0"/>
                <a:ea typeface="Arial" panose="020B0604020202020204" pitchFamily="34" charset="0"/>
                <a:cs typeface="Arial" panose="020B0604020202020204" pitchFamily="34" charset="0"/>
              </a:rPr>
              <a:t>Advocate adoption of the example implementation using the practice guide</a:t>
            </a:r>
            <a:endParaRPr kumimoji="0" lang="en-US" sz="1800" b="0" i="0" u="none" strike="noStrike" kern="0" cap="none" spc="0" normalizeH="0" baseline="0" noProof="0">
              <a:ln>
                <a:noFill/>
              </a:ln>
              <a:solidFill>
                <a:srgbClr val="7927A8"/>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nvGrpSpPr>
          <p:cNvPr id="4" name="Group 3"/>
          <p:cNvGrpSpPr>
            <a:grpSpLocks noChangeAspect="1"/>
          </p:cNvGrpSpPr>
          <p:nvPr/>
        </p:nvGrpSpPr>
        <p:grpSpPr>
          <a:xfrm>
            <a:off x="3614866" y="2352776"/>
            <a:ext cx="1005840" cy="947342"/>
            <a:chOff x="2673351" y="1114425"/>
            <a:chExt cx="365125" cy="344488"/>
          </a:xfrm>
          <a:solidFill>
            <a:srgbClr val="E79824"/>
          </a:solidFill>
        </p:grpSpPr>
        <p:sp>
          <p:nvSpPr>
            <p:cNvPr id="26" name="Freeform 16"/>
            <p:cNvSpPr/>
            <p:nvPr/>
          </p:nvSpPr>
          <p:spPr bwMode="auto">
            <a:xfrm>
              <a:off x="2936876" y="1270000"/>
              <a:ext cx="76200" cy="98425"/>
            </a:xfrm>
            <a:custGeom>
              <a:avLst/>
              <a:gdLst>
                <a:gd name="T0" fmla="*/ 4 w 24"/>
                <a:gd name="T1" fmla="*/ 22 h 31"/>
                <a:gd name="T2" fmla="*/ 12 w 24"/>
                <a:gd name="T3" fmla="*/ 31 h 31"/>
                <a:gd name="T4" fmla="*/ 21 w 24"/>
                <a:gd name="T5" fmla="*/ 22 h 31"/>
                <a:gd name="T6" fmla="*/ 22 w 24"/>
                <a:gd name="T7" fmla="*/ 22 h 31"/>
                <a:gd name="T8" fmla="*/ 23 w 24"/>
                <a:gd name="T9" fmla="*/ 20 h 31"/>
                <a:gd name="T10" fmla="*/ 23 w 24"/>
                <a:gd name="T11" fmla="*/ 18 h 31"/>
                <a:gd name="T12" fmla="*/ 23 w 24"/>
                <a:gd name="T13" fmla="*/ 18 h 31"/>
                <a:gd name="T14" fmla="*/ 21 w 24"/>
                <a:gd name="T15" fmla="*/ 7 h 31"/>
                <a:gd name="T16" fmla="*/ 12 w 24"/>
                <a:gd name="T17" fmla="*/ 3 h 31"/>
                <a:gd name="T18" fmla="*/ 11 w 24"/>
                <a:gd name="T19" fmla="*/ 3 h 31"/>
                <a:gd name="T20" fmla="*/ 12 w 24"/>
                <a:gd name="T21" fmla="*/ 1 h 31"/>
                <a:gd name="T22" fmla="*/ 9 w 24"/>
                <a:gd name="T23" fmla="*/ 3 h 31"/>
                <a:gd name="T24" fmla="*/ 8 w 24"/>
                <a:gd name="T25" fmla="*/ 1 h 31"/>
                <a:gd name="T26" fmla="*/ 6 w 24"/>
                <a:gd name="T27" fmla="*/ 4 h 31"/>
                <a:gd name="T28" fmla="*/ 6 w 24"/>
                <a:gd name="T29" fmla="*/ 4 h 31"/>
                <a:gd name="T30" fmla="*/ 3 w 24"/>
                <a:gd name="T31" fmla="*/ 4 h 31"/>
                <a:gd name="T32" fmla="*/ 4 w 24"/>
                <a:gd name="T33" fmla="*/ 6 h 31"/>
                <a:gd name="T34" fmla="*/ 2 w 24"/>
                <a:gd name="T35" fmla="*/ 8 h 31"/>
                <a:gd name="T36" fmla="*/ 2 w 24"/>
                <a:gd name="T37" fmla="*/ 18 h 31"/>
                <a:gd name="T38" fmla="*/ 2 w 24"/>
                <a:gd name="T39" fmla="*/ 18 h 31"/>
                <a:gd name="T40" fmla="*/ 2 w 24"/>
                <a:gd name="T41" fmla="*/ 20 h 31"/>
                <a:gd name="T42" fmla="*/ 3 w 24"/>
                <a:gd name="T43" fmla="*/ 22 h 31"/>
                <a:gd name="T44" fmla="*/ 4 w 24"/>
                <a:gd name="T45" fmla="*/ 22 h 31"/>
                <a:gd name="T46" fmla="*/ 4 w 24"/>
                <a:gd name="T47" fmla="*/ 2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31">
                  <a:moveTo>
                    <a:pt x="4" y="22"/>
                  </a:moveTo>
                  <a:cubicBezTo>
                    <a:pt x="6" y="27"/>
                    <a:pt x="9" y="31"/>
                    <a:pt x="12" y="31"/>
                  </a:cubicBezTo>
                  <a:cubicBezTo>
                    <a:pt x="16" y="31"/>
                    <a:pt x="19" y="27"/>
                    <a:pt x="21" y="22"/>
                  </a:cubicBezTo>
                  <a:cubicBezTo>
                    <a:pt x="21" y="23"/>
                    <a:pt x="22" y="23"/>
                    <a:pt x="22" y="22"/>
                  </a:cubicBezTo>
                  <a:cubicBezTo>
                    <a:pt x="23" y="22"/>
                    <a:pt x="23" y="21"/>
                    <a:pt x="23" y="20"/>
                  </a:cubicBezTo>
                  <a:cubicBezTo>
                    <a:pt x="23" y="20"/>
                    <a:pt x="23" y="19"/>
                    <a:pt x="23" y="18"/>
                  </a:cubicBezTo>
                  <a:cubicBezTo>
                    <a:pt x="23" y="18"/>
                    <a:pt x="23" y="18"/>
                    <a:pt x="23" y="18"/>
                  </a:cubicBezTo>
                  <a:cubicBezTo>
                    <a:pt x="24" y="14"/>
                    <a:pt x="24" y="10"/>
                    <a:pt x="21" y="7"/>
                  </a:cubicBezTo>
                  <a:cubicBezTo>
                    <a:pt x="19" y="4"/>
                    <a:pt x="15" y="3"/>
                    <a:pt x="12" y="3"/>
                  </a:cubicBezTo>
                  <a:cubicBezTo>
                    <a:pt x="11" y="3"/>
                    <a:pt x="11" y="3"/>
                    <a:pt x="11" y="3"/>
                  </a:cubicBezTo>
                  <a:cubicBezTo>
                    <a:pt x="12" y="2"/>
                    <a:pt x="12" y="2"/>
                    <a:pt x="12" y="1"/>
                  </a:cubicBezTo>
                  <a:cubicBezTo>
                    <a:pt x="11" y="1"/>
                    <a:pt x="9" y="3"/>
                    <a:pt x="9" y="3"/>
                  </a:cubicBezTo>
                  <a:cubicBezTo>
                    <a:pt x="9" y="2"/>
                    <a:pt x="8" y="0"/>
                    <a:pt x="8" y="1"/>
                  </a:cubicBezTo>
                  <a:cubicBezTo>
                    <a:pt x="7" y="3"/>
                    <a:pt x="7" y="4"/>
                    <a:pt x="6" y="4"/>
                  </a:cubicBezTo>
                  <a:cubicBezTo>
                    <a:pt x="6" y="4"/>
                    <a:pt x="6" y="4"/>
                    <a:pt x="6" y="4"/>
                  </a:cubicBezTo>
                  <a:cubicBezTo>
                    <a:pt x="6" y="4"/>
                    <a:pt x="3" y="3"/>
                    <a:pt x="3" y="4"/>
                  </a:cubicBezTo>
                  <a:cubicBezTo>
                    <a:pt x="4" y="5"/>
                    <a:pt x="4" y="5"/>
                    <a:pt x="4" y="6"/>
                  </a:cubicBezTo>
                  <a:cubicBezTo>
                    <a:pt x="4" y="6"/>
                    <a:pt x="3" y="7"/>
                    <a:pt x="2" y="8"/>
                  </a:cubicBezTo>
                  <a:cubicBezTo>
                    <a:pt x="1" y="11"/>
                    <a:pt x="0" y="15"/>
                    <a:pt x="2" y="18"/>
                  </a:cubicBezTo>
                  <a:cubicBezTo>
                    <a:pt x="2" y="18"/>
                    <a:pt x="2" y="18"/>
                    <a:pt x="2" y="18"/>
                  </a:cubicBezTo>
                  <a:cubicBezTo>
                    <a:pt x="1" y="19"/>
                    <a:pt x="2" y="20"/>
                    <a:pt x="2" y="20"/>
                  </a:cubicBezTo>
                  <a:cubicBezTo>
                    <a:pt x="2" y="21"/>
                    <a:pt x="2" y="22"/>
                    <a:pt x="3" y="22"/>
                  </a:cubicBezTo>
                  <a:cubicBezTo>
                    <a:pt x="3" y="23"/>
                    <a:pt x="3" y="23"/>
                    <a:pt x="4" y="22"/>
                  </a:cubicBezTo>
                  <a:cubicBezTo>
                    <a:pt x="4" y="22"/>
                    <a:pt x="4" y="22"/>
                    <a:pt x="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Freeform 17"/>
            <p:cNvSpPr/>
            <p:nvPr/>
          </p:nvSpPr>
          <p:spPr bwMode="auto">
            <a:xfrm>
              <a:off x="2913063" y="1374775"/>
              <a:ext cx="125413" cy="84138"/>
            </a:xfrm>
            <a:custGeom>
              <a:avLst/>
              <a:gdLst>
                <a:gd name="T0" fmla="*/ 29 w 40"/>
                <a:gd name="T1" fmla="*/ 0 h 26"/>
                <a:gd name="T2" fmla="*/ 37 w 40"/>
                <a:gd name="T3" fmla="*/ 6 h 26"/>
                <a:gd name="T4" fmla="*/ 40 w 40"/>
                <a:gd name="T5" fmla="*/ 24 h 26"/>
                <a:gd name="T6" fmla="*/ 40 w 40"/>
                <a:gd name="T7" fmla="*/ 25 h 26"/>
                <a:gd name="T8" fmla="*/ 38 w 40"/>
                <a:gd name="T9" fmla="*/ 26 h 26"/>
                <a:gd name="T10" fmla="*/ 2 w 40"/>
                <a:gd name="T11" fmla="*/ 26 h 26"/>
                <a:gd name="T12" fmla="*/ 1 w 40"/>
                <a:gd name="T13" fmla="*/ 25 h 26"/>
                <a:gd name="T14" fmla="*/ 0 w 40"/>
                <a:gd name="T15" fmla="*/ 24 h 26"/>
                <a:gd name="T16" fmla="*/ 3 w 40"/>
                <a:gd name="T17" fmla="*/ 6 h 26"/>
                <a:gd name="T18" fmla="*/ 12 w 40"/>
                <a:gd name="T19" fmla="*/ 0 h 26"/>
                <a:gd name="T20" fmla="*/ 20 w 40"/>
                <a:gd name="T21" fmla="*/ 7 h 26"/>
                <a:gd name="T22" fmla="*/ 29 w 40"/>
                <a:gd name="T23" fmla="*/ 0 h 26"/>
                <a:gd name="T24" fmla="*/ 29 w 40"/>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6">
                  <a:moveTo>
                    <a:pt x="29" y="0"/>
                  </a:moveTo>
                  <a:cubicBezTo>
                    <a:pt x="32" y="2"/>
                    <a:pt x="35" y="2"/>
                    <a:pt x="37" y="6"/>
                  </a:cubicBezTo>
                  <a:cubicBezTo>
                    <a:pt x="39" y="9"/>
                    <a:pt x="40" y="18"/>
                    <a:pt x="40" y="24"/>
                  </a:cubicBezTo>
                  <a:cubicBezTo>
                    <a:pt x="40" y="25"/>
                    <a:pt x="40" y="25"/>
                    <a:pt x="40" y="25"/>
                  </a:cubicBezTo>
                  <a:cubicBezTo>
                    <a:pt x="39" y="26"/>
                    <a:pt x="39" y="26"/>
                    <a:pt x="38" y="26"/>
                  </a:cubicBezTo>
                  <a:cubicBezTo>
                    <a:pt x="2" y="26"/>
                    <a:pt x="2" y="26"/>
                    <a:pt x="2" y="26"/>
                  </a:cubicBezTo>
                  <a:cubicBezTo>
                    <a:pt x="2" y="26"/>
                    <a:pt x="1" y="26"/>
                    <a:pt x="1" y="25"/>
                  </a:cubicBezTo>
                  <a:cubicBezTo>
                    <a:pt x="1" y="25"/>
                    <a:pt x="0" y="25"/>
                    <a:pt x="0" y="24"/>
                  </a:cubicBezTo>
                  <a:cubicBezTo>
                    <a:pt x="1" y="18"/>
                    <a:pt x="2" y="9"/>
                    <a:pt x="3" y="6"/>
                  </a:cubicBezTo>
                  <a:cubicBezTo>
                    <a:pt x="5" y="2"/>
                    <a:pt x="8" y="2"/>
                    <a:pt x="12" y="0"/>
                  </a:cubicBezTo>
                  <a:cubicBezTo>
                    <a:pt x="20" y="7"/>
                    <a:pt x="20" y="7"/>
                    <a:pt x="20" y="7"/>
                  </a:cubicBezTo>
                  <a:cubicBezTo>
                    <a:pt x="29" y="0"/>
                    <a:pt x="29" y="0"/>
                    <a:pt x="29" y="0"/>
                  </a:cubicBezTo>
                  <a:cubicBezTo>
                    <a:pt x="29" y="0"/>
                    <a:pt x="29"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8" name="Freeform 18"/>
            <p:cNvSpPr>
              <a:spLocks noEditPoints="1"/>
            </p:cNvSpPr>
            <p:nvPr/>
          </p:nvSpPr>
          <p:spPr bwMode="auto">
            <a:xfrm>
              <a:off x="2789238" y="1114425"/>
              <a:ext cx="136525" cy="177800"/>
            </a:xfrm>
            <a:custGeom>
              <a:avLst/>
              <a:gdLst>
                <a:gd name="T0" fmla="*/ 31 w 43"/>
                <a:gd name="T1" fmla="*/ 14 h 56"/>
                <a:gd name="T2" fmla="*/ 32 w 43"/>
                <a:gd name="T3" fmla="*/ 14 h 56"/>
                <a:gd name="T4" fmla="*/ 32 w 43"/>
                <a:gd name="T5" fmla="*/ 17 h 56"/>
                <a:gd name="T6" fmla="*/ 31 w 43"/>
                <a:gd name="T7" fmla="*/ 18 h 56"/>
                <a:gd name="T8" fmla="*/ 30 w 43"/>
                <a:gd name="T9" fmla="*/ 19 h 56"/>
                <a:gd name="T10" fmla="*/ 21 w 43"/>
                <a:gd name="T11" fmla="*/ 27 h 56"/>
                <a:gd name="T12" fmla="*/ 12 w 43"/>
                <a:gd name="T13" fmla="*/ 19 h 56"/>
                <a:gd name="T14" fmla="*/ 11 w 43"/>
                <a:gd name="T15" fmla="*/ 18 h 56"/>
                <a:gd name="T16" fmla="*/ 10 w 43"/>
                <a:gd name="T17" fmla="*/ 17 h 56"/>
                <a:gd name="T18" fmla="*/ 10 w 43"/>
                <a:gd name="T19" fmla="*/ 14 h 56"/>
                <a:gd name="T20" fmla="*/ 11 w 43"/>
                <a:gd name="T21" fmla="*/ 14 h 56"/>
                <a:gd name="T22" fmla="*/ 11 w 43"/>
                <a:gd name="T23" fmla="*/ 7 h 56"/>
                <a:gd name="T24" fmla="*/ 21 w 43"/>
                <a:gd name="T25" fmla="*/ 0 h 56"/>
                <a:gd name="T26" fmla="*/ 28 w 43"/>
                <a:gd name="T27" fmla="*/ 3 h 56"/>
                <a:gd name="T28" fmla="*/ 31 w 43"/>
                <a:gd name="T29" fmla="*/ 14 h 56"/>
                <a:gd name="T30" fmla="*/ 31 w 43"/>
                <a:gd name="T31" fmla="*/ 14 h 56"/>
                <a:gd name="T32" fmla="*/ 21 w 43"/>
                <a:gd name="T33" fmla="*/ 33 h 56"/>
                <a:gd name="T34" fmla="*/ 19 w 43"/>
                <a:gd name="T35" fmla="*/ 34 h 56"/>
                <a:gd name="T36" fmla="*/ 20 w 43"/>
                <a:gd name="T37" fmla="*/ 36 h 56"/>
                <a:gd name="T38" fmla="*/ 18 w 43"/>
                <a:gd name="T39" fmla="*/ 45 h 56"/>
                <a:gd name="T40" fmla="*/ 13 w 43"/>
                <a:gd name="T41" fmla="*/ 30 h 56"/>
                <a:gd name="T42" fmla="*/ 2 w 43"/>
                <a:gd name="T43" fmla="*/ 35 h 56"/>
                <a:gd name="T44" fmla="*/ 0 w 43"/>
                <a:gd name="T45" fmla="*/ 54 h 56"/>
                <a:gd name="T46" fmla="*/ 0 w 43"/>
                <a:gd name="T47" fmla="*/ 55 h 56"/>
                <a:gd name="T48" fmla="*/ 1 w 43"/>
                <a:gd name="T49" fmla="*/ 56 h 56"/>
                <a:gd name="T50" fmla="*/ 41 w 43"/>
                <a:gd name="T51" fmla="*/ 56 h 56"/>
                <a:gd name="T52" fmla="*/ 42 w 43"/>
                <a:gd name="T53" fmla="*/ 55 h 56"/>
                <a:gd name="T54" fmla="*/ 42 w 43"/>
                <a:gd name="T55" fmla="*/ 54 h 56"/>
                <a:gd name="T56" fmla="*/ 40 w 43"/>
                <a:gd name="T57" fmla="*/ 35 h 56"/>
                <a:gd name="T58" fmla="*/ 29 w 43"/>
                <a:gd name="T59" fmla="*/ 30 h 56"/>
                <a:gd name="T60" fmla="*/ 24 w 43"/>
                <a:gd name="T61" fmla="*/ 45 h 56"/>
                <a:gd name="T62" fmla="*/ 22 w 43"/>
                <a:gd name="T63" fmla="*/ 36 h 56"/>
                <a:gd name="T64" fmla="*/ 23 w 43"/>
                <a:gd name="T65" fmla="*/ 34 h 56"/>
                <a:gd name="T66" fmla="*/ 21 w 43"/>
                <a:gd name="T67" fmla="*/ 33 h 56"/>
                <a:gd name="T68" fmla="*/ 28 w 43"/>
                <a:gd name="T69" fmla="*/ 47 h 56"/>
                <a:gd name="T70" fmla="*/ 34 w 43"/>
                <a:gd name="T71" fmla="*/ 47 h 56"/>
                <a:gd name="T72" fmla="*/ 34 w 43"/>
                <a:gd name="T73" fmla="*/ 49 h 56"/>
                <a:gd name="T74" fmla="*/ 28 w 43"/>
                <a:gd name="T75" fmla="*/ 49 h 56"/>
                <a:gd name="T76" fmla="*/ 28 w 43"/>
                <a:gd name="T77"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56">
                  <a:moveTo>
                    <a:pt x="31" y="14"/>
                  </a:moveTo>
                  <a:cubicBezTo>
                    <a:pt x="32" y="14"/>
                    <a:pt x="32" y="14"/>
                    <a:pt x="32" y="14"/>
                  </a:cubicBezTo>
                  <a:cubicBezTo>
                    <a:pt x="33" y="15"/>
                    <a:pt x="33" y="16"/>
                    <a:pt x="32" y="17"/>
                  </a:cubicBezTo>
                  <a:cubicBezTo>
                    <a:pt x="32" y="17"/>
                    <a:pt x="31" y="18"/>
                    <a:pt x="31" y="18"/>
                  </a:cubicBezTo>
                  <a:cubicBezTo>
                    <a:pt x="30" y="19"/>
                    <a:pt x="30" y="19"/>
                    <a:pt x="30" y="19"/>
                  </a:cubicBezTo>
                  <a:cubicBezTo>
                    <a:pt x="28" y="23"/>
                    <a:pt x="25" y="27"/>
                    <a:pt x="21" y="27"/>
                  </a:cubicBezTo>
                  <a:cubicBezTo>
                    <a:pt x="17" y="27"/>
                    <a:pt x="14" y="23"/>
                    <a:pt x="12" y="19"/>
                  </a:cubicBezTo>
                  <a:cubicBezTo>
                    <a:pt x="12" y="19"/>
                    <a:pt x="12" y="19"/>
                    <a:pt x="11" y="18"/>
                  </a:cubicBezTo>
                  <a:cubicBezTo>
                    <a:pt x="11" y="18"/>
                    <a:pt x="10" y="17"/>
                    <a:pt x="10" y="17"/>
                  </a:cubicBezTo>
                  <a:cubicBezTo>
                    <a:pt x="10" y="16"/>
                    <a:pt x="9" y="15"/>
                    <a:pt x="10" y="14"/>
                  </a:cubicBezTo>
                  <a:cubicBezTo>
                    <a:pt x="10" y="14"/>
                    <a:pt x="10" y="14"/>
                    <a:pt x="11" y="14"/>
                  </a:cubicBezTo>
                  <a:cubicBezTo>
                    <a:pt x="10" y="12"/>
                    <a:pt x="10" y="9"/>
                    <a:pt x="11" y="7"/>
                  </a:cubicBezTo>
                  <a:cubicBezTo>
                    <a:pt x="12" y="2"/>
                    <a:pt x="17" y="0"/>
                    <a:pt x="21" y="0"/>
                  </a:cubicBezTo>
                  <a:cubicBezTo>
                    <a:pt x="25" y="0"/>
                    <a:pt x="27" y="1"/>
                    <a:pt x="28" y="3"/>
                  </a:cubicBezTo>
                  <a:cubicBezTo>
                    <a:pt x="32" y="5"/>
                    <a:pt x="32" y="9"/>
                    <a:pt x="31" y="14"/>
                  </a:cubicBezTo>
                  <a:cubicBezTo>
                    <a:pt x="31" y="14"/>
                    <a:pt x="31" y="14"/>
                    <a:pt x="31" y="14"/>
                  </a:cubicBezTo>
                  <a:close/>
                  <a:moveTo>
                    <a:pt x="21" y="33"/>
                  </a:moveTo>
                  <a:cubicBezTo>
                    <a:pt x="19" y="34"/>
                    <a:pt x="19" y="34"/>
                    <a:pt x="19" y="34"/>
                  </a:cubicBezTo>
                  <a:cubicBezTo>
                    <a:pt x="20" y="36"/>
                    <a:pt x="20" y="36"/>
                    <a:pt x="20" y="36"/>
                  </a:cubicBezTo>
                  <a:cubicBezTo>
                    <a:pt x="18" y="45"/>
                    <a:pt x="18" y="45"/>
                    <a:pt x="18" y="45"/>
                  </a:cubicBezTo>
                  <a:cubicBezTo>
                    <a:pt x="16" y="40"/>
                    <a:pt x="14" y="35"/>
                    <a:pt x="13" y="30"/>
                  </a:cubicBezTo>
                  <a:cubicBezTo>
                    <a:pt x="9" y="31"/>
                    <a:pt x="4" y="32"/>
                    <a:pt x="2" y="35"/>
                  </a:cubicBezTo>
                  <a:cubicBezTo>
                    <a:pt x="1" y="39"/>
                    <a:pt x="0" y="47"/>
                    <a:pt x="0" y="54"/>
                  </a:cubicBezTo>
                  <a:cubicBezTo>
                    <a:pt x="0" y="54"/>
                    <a:pt x="0" y="55"/>
                    <a:pt x="0" y="55"/>
                  </a:cubicBezTo>
                  <a:cubicBezTo>
                    <a:pt x="0" y="55"/>
                    <a:pt x="1" y="56"/>
                    <a:pt x="1" y="56"/>
                  </a:cubicBezTo>
                  <a:cubicBezTo>
                    <a:pt x="41" y="56"/>
                    <a:pt x="41" y="56"/>
                    <a:pt x="41" y="56"/>
                  </a:cubicBezTo>
                  <a:cubicBezTo>
                    <a:pt x="41" y="56"/>
                    <a:pt x="42" y="55"/>
                    <a:pt x="42" y="55"/>
                  </a:cubicBezTo>
                  <a:cubicBezTo>
                    <a:pt x="42" y="55"/>
                    <a:pt x="43" y="54"/>
                    <a:pt x="42" y="54"/>
                  </a:cubicBezTo>
                  <a:cubicBezTo>
                    <a:pt x="42" y="47"/>
                    <a:pt x="41" y="39"/>
                    <a:pt x="40" y="35"/>
                  </a:cubicBezTo>
                  <a:cubicBezTo>
                    <a:pt x="38" y="32"/>
                    <a:pt x="33" y="31"/>
                    <a:pt x="29" y="30"/>
                  </a:cubicBezTo>
                  <a:cubicBezTo>
                    <a:pt x="28" y="35"/>
                    <a:pt x="26" y="40"/>
                    <a:pt x="24" y="45"/>
                  </a:cubicBezTo>
                  <a:cubicBezTo>
                    <a:pt x="22" y="36"/>
                    <a:pt x="22" y="36"/>
                    <a:pt x="22" y="36"/>
                  </a:cubicBezTo>
                  <a:cubicBezTo>
                    <a:pt x="23" y="34"/>
                    <a:pt x="23" y="34"/>
                    <a:pt x="23" y="34"/>
                  </a:cubicBezTo>
                  <a:cubicBezTo>
                    <a:pt x="21" y="33"/>
                    <a:pt x="21" y="33"/>
                    <a:pt x="21" y="33"/>
                  </a:cubicBezTo>
                  <a:close/>
                  <a:moveTo>
                    <a:pt x="28" y="47"/>
                  </a:moveTo>
                  <a:cubicBezTo>
                    <a:pt x="34" y="47"/>
                    <a:pt x="34" y="47"/>
                    <a:pt x="34" y="47"/>
                  </a:cubicBezTo>
                  <a:cubicBezTo>
                    <a:pt x="34" y="49"/>
                    <a:pt x="34" y="49"/>
                    <a:pt x="34" y="49"/>
                  </a:cubicBezTo>
                  <a:cubicBezTo>
                    <a:pt x="28" y="49"/>
                    <a:pt x="28" y="49"/>
                    <a:pt x="28" y="49"/>
                  </a:cubicBezTo>
                  <a:cubicBezTo>
                    <a:pt x="28" y="47"/>
                    <a:pt x="28" y="47"/>
                    <a:pt x="2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9" name="Freeform 19"/>
            <p:cNvSpPr>
              <a:spLocks noEditPoints="1"/>
            </p:cNvSpPr>
            <p:nvPr/>
          </p:nvSpPr>
          <p:spPr bwMode="auto">
            <a:xfrm>
              <a:off x="2673351" y="1279525"/>
              <a:ext cx="119063" cy="179388"/>
            </a:xfrm>
            <a:custGeom>
              <a:avLst/>
              <a:gdLst>
                <a:gd name="T0" fmla="*/ 0 w 38"/>
                <a:gd name="T1" fmla="*/ 54 h 56"/>
                <a:gd name="T2" fmla="*/ 3 w 38"/>
                <a:gd name="T3" fmla="*/ 36 h 56"/>
                <a:gd name="T4" fmla="*/ 13 w 38"/>
                <a:gd name="T5" fmla="*/ 30 h 56"/>
                <a:gd name="T6" fmla="*/ 18 w 38"/>
                <a:gd name="T7" fmla="*/ 38 h 56"/>
                <a:gd name="T8" fmla="*/ 19 w 38"/>
                <a:gd name="T9" fmla="*/ 39 h 56"/>
                <a:gd name="T10" fmla="*/ 19 w 38"/>
                <a:gd name="T11" fmla="*/ 42 h 56"/>
                <a:gd name="T12" fmla="*/ 19 w 38"/>
                <a:gd name="T13" fmla="*/ 43 h 56"/>
                <a:gd name="T14" fmla="*/ 19 w 38"/>
                <a:gd name="T15" fmla="*/ 43 h 56"/>
                <a:gd name="T16" fmla="*/ 19 w 38"/>
                <a:gd name="T17" fmla="*/ 43 h 56"/>
                <a:gd name="T18" fmla="*/ 20 w 38"/>
                <a:gd name="T19" fmla="*/ 42 h 56"/>
                <a:gd name="T20" fmla="*/ 20 w 38"/>
                <a:gd name="T21" fmla="*/ 39 h 56"/>
                <a:gd name="T22" fmla="*/ 20 w 38"/>
                <a:gd name="T23" fmla="*/ 38 h 56"/>
                <a:gd name="T24" fmla="*/ 25 w 38"/>
                <a:gd name="T25" fmla="*/ 30 h 56"/>
                <a:gd name="T26" fmla="*/ 35 w 38"/>
                <a:gd name="T27" fmla="*/ 36 h 56"/>
                <a:gd name="T28" fmla="*/ 38 w 38"/>
                <a:gd name="T29" fmla="*/ 54 h 56"/>
                <a:gd name="T30" fmla="*/ 38 w 38"/>
                <a:gd name="T31" fmla="*/ 55 h 56"/>
                <a:gd name="T32" fmla="*/ 36 w 38"/>
                <a:gd name="T33" fmla="*/ 56 h 56"/>
                <a:gd name="T34" fmla="*/ 2 w 38"/>
                <a:gd name="T35" fmla="*/ 56 h 56"/>
                <a:gd name="T36" fmla="*/ 0 w 38"/>
                <a:gd name="T37" fmla="*/ 55 h 56"/>
                <a:gd name="T38" fmla="*/ 0 w 38"/>
                <a:gd name="T39" fmla="*/ 54 h 56"/>
                <a:gd name="T40" fmla="*/ 0 w 38"/>
                <a:gd name="T41" fmla="*/ 54 h 56"/>
                <a:gd name="T42" fmla="*/ 13 w 38"/>
                <a:gd name="T43" fmla="*/ 25 h 56"/>
                <a:gd name="T44" fmla="*/ 5 w 38"/>
                <a:gd name="T45" fmla="*/ 23 h 56"/>
                <a:gd name="T46" fmla="*/ 8 w 38"/>
                <a:gd name="T47" fmla="*/ 16 h 56"/>
                <a:gd name="T48" fmla="*/ 8 w 38"/>
                <a:gd name="T49" fmla="*/ 12 h 56"/>
                <a:gd name="T50" fmla="*/ 19 w 38"/>
                <a:gd name="T51" fmla="*/ 0 h 56"/>
                <a:gd name="T52" fmla="*/ 20 w 38"/>
                <a:gd name="T53" fmla="*/ 0 h 56"/>
                <a:gd name="T54" fmla="*/ 30 w 38"/>
                <a:gd name="T55" fmla="*/ 12 h 56"/>
                <a:gd name="T56" fmla="*/ 30 w 38"/>
                <a:gd name="T57" fmla="*/ 16 h 56"/>
                <a:gd name="T58" fmla="*/ 33 w 38"/>
                <a:gd name="T59" fmla="*/ 23 h 56"/>
                <a:gd name="T60" fmla="*/ 25 w 38"/>
                <a:gd name="T61" fmla="*/ 25 h 56"/>
                <a:gd name="T62" fmla="*/ 19 w 38"/>
                <a:gd name="T63" fmla="*/ 28 h 56"/>
                <a:gd name="T64" fmla="*/ 13 w 38"/>
                <a:gd name="T65" fmla="*/ 25 h 56"/>
                <a:gd name="T66" fmla="*/ 13 w 38"/>
                <a:gd name="T67"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56">
                  <a:moveTo>
                    <a:pt x="0" y="54"/>
                  </a:moveTo>
                  <a:cubicBezTo>
                    <a:pt x="0" y="48"/>
                    <a:pt x="1" y="42"/>
                    <a:pt x="3" y="36"/>
                  </a:cubicBezTo>
                  <a:cubicBezTo>
                    <a:pt x="4" y="33"/>
                    <a:pt x="8" y="31"/>
                    <a:pt x="13" y="30"/>
                  </a:cubicBezTo>
                  <a:cubicBezTo>
                    <a:pt x="15" y="35"/>
                    <a:pt x="17" y="37"/>
                    <a:pt x="18" y="38"/>
                  </a:cubicBezTo>
                  <a:cubicBezTo>
                    <a:pt x="19" y="39"/>
                    <a:pt x="19" y="39"/>
                    <a:pt x="19" y="39"/>
                  </a:cubicBezTo>
                  <a:cubicBezTo>
                    <a:pt x="19" y="41"/>
                    <a:pt x="19" y="42"/>
                    <a:pt x="19" y="42"/>
                  </a:cubicBezTo>
                  <a:cubicBezTo>
                    <a:pt x="19" y="42"/>
                    <a:pt x="19" y="43"/>
                    <a:pt x="19" y="43"/>
                  </a:cubicBezTo>
                  <a:cubicBezTo>
                    <a:pt x="19" y="43"/>
                    <a:pt x="19" y="43"/>
                    <a:pt x="19" y="43"/>
                  </a:cubicBezTo>
                  <a:cubicBezTo>
                    <a:pt x="19" y="43"/>
                    <a:pt x="19" y="43"/>
                    <a:pt x="19" y="43"/>
                  </a:cubicBezTo>
                  <a:cubicBezTo>
                    <a:pt x="19" y="43"/>
                    <a:pt x="20" y="42"/>
                    <a:pt x="20" y="42"/>
                  </a:cubicBezTo>
                  <a:cubicBezTo>
                    <a:pt x="20" y="42"/>
                    <a:pt x="20" y="41"/>
                    <a:pt x="20" y="39"/>
                  </a:cubicBezTo>
                  <a:cubicBezTo>
                    <a:pt x="20" y="38"/>
                    <a:pt x="20" y="38"/>
                    <a:pt x="20" y="38"/>
                  </a:cubicBezTo>
                  <a:cubicBezTo>
                    <a:pt x="22" y="37"/>
                    <a:pt x="24" y="35"/>
                    <a:pt x="25" y="30"/>
                  </a:cubicBezTo>
                  <a:cubicBezTo>
                    <a:pt x="30" y="31"/>
                    <a:pt x="34" y="33"/>
                    <a:pt x="35" y="36"/>
                  </a:cubicBezTo>
                  <a:cubicBezTo>
                    <a:pt x="37" y="42"/>
                    <a:pt x="38" y="48"/>
                    <a:pt x="38" y="54"/>
                  </a:cubicBezTo>
                  <a:cubicBezTo>
                    <a:pt x="38" y="55"/>
                    <a:pt x="38" y="55"/>
                    <a:pt x="38" y="55"/>
                  </a:cubicBezTo>
                  <a:cubicBezTo>
                    <a:pt x="37" y="56"/>
                    <a:pt x="37" y="56"/>
                    <a:pt x="36" y="56"/>
                  </a:cubicBezTo>
                  <a:cubicBezTo>
                    <a:pt x="25" y="56"/>
                    <a:pt x="13" y="56"/>
                    <a:pt x="2" y="56"/>
                  </a:cubicBezTo>
                  <a:cubicBezTo>
                    <a:pt x="1" y="56"/>
                    <a:pt x="1" y="56"/>
                    <a:pt x="0" y="55"/>
                  </a:cubicBezTo>
                  <a:cubicBezTo>
                    <a:pt x="0" y="55"/>
                    <a:pt x="0" y="55"/>
                    <a:pt x="0" y="54"/>
                  </a:cubicBezTo>
                  <a:cubicBezTo>
                    <a:pt x="0" y="54"/>
                    <a:pt x="0" y="54"/>
                    <a:pt x="0" y="54"/>
                  </a:cubicBezTo>
                  <a:close/>
                  <a:moveTo>
                    <a:pt x="13" y="25"/>
                  </a:moveTo>
                  <a:cubicBezTo>
                    <a:pt x="11" y="24"/>
                    <a:pt x="7" y="24"/>
                    <a:pt x="5" y="23"/>
                  </a:cubicBezTo>
                  <a:cubicBezTo>
                    <a:pt x="7" y="21"/>
                    <a:pt x="8" y="19"/>
                    <a:pt x="8" y="16"/>
                  </a:cubicBezTo>
                  <a:cubicBezTo>
                    <a:pt x="8" y="15"/>
                    <a:pt x="8" y="13"/>
                    <a:pt x="8" y="12"/>
                  </a:cubicBezTo>
                  <a:cubicBezTo>
                    <a:pt x="8" y="6"/>
                    <a:pt x="13" y="0"/>
                    <a:pt x="19" y="0"/>
                  </a:cubicBezTo>
                  <a:cubicBezTo>
                    <a:pt x="19" y="0"/>
                    <a:pt x="19" y="0"/>
                    <a:pt x="20" y="0"/>
                  </a:cubicBezTo>
                  <a:cubicBezTo>
                    <a:pt x="26" y="0"/>
                    <a:pt x="30" y="6"/>
                    <a:pt x="30" y="12"/>
                  </a:cubicBezTo>
                  <a:cubicBezTo>
                    <a:pt x="30" y="13"/>
                    <a:pt x="30" y="15"/>
                    <a:pt x="30" y="16"/>
                  </a:cubicBezTo>
                  <a:cubicBezTo>
                    <a:pt x="30" y="19"/>
                    <a:pt x="31" y="21"/>
                    <a:pt x="33" y="23"/>
                  </a:cubicBezTo>
                  <a:cubicBezTo>
                    <a:pt x="31" y="24"/>
                    <a:pt x="27" y="24"/>
                    <a:pt x="25" y="25"/>
                  </a:cubicBezTo>
                  <a:cubicBezTo>
                    <a:pt x="23" y="27"/>
                    <a:pt x="21" y="28"/>
                    <a:pt x="19" y="28"/>
                  </a:cubicBezTo>
                  <a:cubicBezTo>
                    <a:pt x="17" y="28"/>
                    <a:pt x="15" y="27"/>
                    <a:pt x="13" y="25"/>
                  </a:cubicBezTo>
                  <a:cubicBezTo>
                    <a:pt x="13" y="25"/>
                    <a:pt x="13" y="25"/>
                    <a:pt x="1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3" name="Freeform 20"/>
            <p:cNvSpPr/>
            <p:nvPr/>
          </p:nvSpPr>
          <p:spPr bwMode="auto">
            <a:xfrm>
              <a:off x="2801938" y="1374775"/>
              <a:ext cx="107950" cy="55563"/>
            </a:xfrm>
            <a:custGeom>
              <a:avLst/>
              <a:gdLst>
                <a:gd name="T0" fmla="*/ 31 w 34"/>
                <a:gd name="T1" fmla="*/ 6 h 17"/>
                <a:gd name="T2" fmla="*/ 34 w 34"/>
                <a:gd name="T3" fmla="*/ 8 h 17"/>
                <a:gd name="T4" fmla="*/ 31 w 34"/>
                <a:gd name="T5" fmla="*/ 11 h 17"/>
                <a:gd name="T6" fmla="*/ 12 w 34"/>
                <a:gd name="T7" fmla="*/ 11 h 17"/>
                <a:gd name="T8" fmla="*/ 12 w 34"/>
                <a:gd name="T9" fmla="*/ 17 h 17"/>
                <a:gd name="T10" fmla="*/ 0 w 34"/>
                <a:gd name="T11" fmla="*/ 8 h 17"/>
                <a:gd name="T12" fmla="*/ 12 w 34"/>
                <a:gd name="T13" fmla="*/ 0 h 17"/>
                <a:gd name="T14" fmla="*/ 12 w 34"/>
                <a:gd name="T15" fmla="*/ 6 h 17"/>
                <a:gd name="T16" fmla="*/ 31 w 34"/>
                <a:gd name="T17" fmla="*/ 6 h 17"/>
                <a:gd name="T18" fmla="*/ 31 w 34"/>
                <a:gd name="T19"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7">
                  <a:moveTo>
                    <a:pt x="31" y="6"/>
                  </a:moveTo>
                  <a:cubicBezTo>
                    <a:pt x="33" y="6"/>
                    <a:pt x="34" y="7"/>
                    <a:pt x="34" y="8"/>
                  </a:cubicBezTo>
                  <a:cubicBezTo>
                    <a:pt x="34" y="9"/>
                    <a:pt x="33" y="11"/>
                    <a:pt x="31" y="11"/>
                  </a:cubicBezTo>
                  <a:cubicBezTo>
                    <a:pt x="12" y="11"/>
                    <a:pt x="12" y="11"/>
                    <a:pt x="12" y="11"/>
                  </a:cubicBezTo>
                  <a:cubicBezTo>
                    <a:pt x="12" y="17"/>
                    <a:pt x="12" y="17"/>
                    <a:pt x="12" y="17"/>
                  </a:cubicBezTo>
                  <a:cubicBezTo>
                    <a:pt x="0" y="8"/>
                    <a:pt x="0" y="8"/>
                    <a:pt x="0" y="8"/>
                  </a:cubicBezTo>
                  <a:cubicBezTo>
                    <a:pt x="12" y="0"/>
                    <a:pt x="12" y="0"/>
                    <a:pt x="12" y="0"/>
                  </a:cubicBezTo>
                  <a:cubicBezTo>
                    <a:pt x="12" y="6"/>
                    <a:pt x="12" y="6"/>
                    <a:pt x="12" y="6"/>
                  </a:cubicBezTo>
                  <a:cubicBezTo>
                    <a:pt x="31" y="6"/>
                    <a:pt x="31" y="6"/>
                    <a:pt x="31" y="6"/>
                  </a:cubicBezTo>
                  <a:cubicBezTo>
                    <a:pt x="31" y="6"/>
                    <a:pt x="31" y="6"/>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4" name="Freeform 21"/>
            <p:cNvSpPr/>
            <p:nvPr/>
          </p:nvSpPr>
          <p:spPr bwMode="auto">
            <a:xfrm>
              <a:off x="2724151" y="1158875"/>
              <a:ext cx="77788" cy="98425"/>
            </a:xfrm>
            <a:custGeom>
              <a:avLst/>
              <a:gdLst>
                <a:gd name="T0" fmla="*/ 4 w 25"/>
                <a:gd name="T1" fmla="*/ 29 h 31"/>
                <a:gd name="T2" fmla="*/ 2 w 25"/>
                <a:gd name="T3" fmla="*/ 31 h 31"/>
                <a:gd name="T4" fmla="*/ 0 w 25"/>
                <a:gd name="T5" fmla="*/ 29 h 31"/>
                <a:gd name="T6" fmla="*/ 0 w 25"/>
                <a:gd name="T7" fmla="*/ 15 h 31"/>
                <a:gd name="T8" fmla="*/ 0 w 25"/>
                <a:gd name="T9" fmla="*/ 15 h 31"/>
                <a:gd name="T10" fmla="*/ 0 w 25"/>
                <a:gd name="T11" fmla="*/ 15 h 31"/>
                <a:gd name="T12" fmla="*/ 2 w 25"/>
                <a:gd name="T13" fmla="*/ 9 h 31"/>
                <a:gd name="T14" fmla="*/ 8 w 25"/>
                <a:gd name="T15" fmla="*/ 7 h 31"/>
                <a:gd name="T16" fmla="*/ 8 w 25"/>
                <a:gd name="T17" fmla="*/ 7 h 31"/>
                <a:gd name="T18" fmla="*/ 8 w 25"/>
                <a:gd name="T19" fmla="*/ 7 h 31"/>
                <a:gd name="T20" fmla="*/ 14 w 25"/>
                <a:gd name="T21" fmla="*/ 7 h 31"/>
                <a:gd name="T22" fmla="*/ 14 w 25"/>
                <a:gd name="T23" fmla="*/ 0 h 31"/>
                <a:gd name="T24" fmla="*/ 25 w 25"/>
                <a:gd name="T25" fmla="*/ 9 h 31"/>
                <a:gd name="T26" fmla="*/ 14 w 25"/>
                <a:gd name="T27" fmla="*/ 18 h 31"/>
                <a:gd name="T28" fmla="*/ 14 w 25"/>
                <a:gd name="T29" fmla="*/ 11 h 31"/>
                <a:gd name="T30" fmla="*/ 8 w 25"/>
                <a:gd name="T31" fmla="*/ 11 h 31"/>
                <a:gd name="T32" fmla="*/ 8 w 25"/>
                <a:gd name="T33" fmla="*/ 11 h 31"/>
                <a:gd name="T34" fmla="*/ 8 w 25"/>
                <a:gd name="T35" fmla="*/ 11 h 31"/>
                <a:gd name="T36" fmla="*/ 5 w 25"/>
                <a:gd name="T37" fmla="*/ 12 h 31"/>
                <a:gd name="T38" fmla="*/ 4 w 25"/>
                <a:gd name="T39" fmla="*/ 15 h 31"/>
                <a:gd name="T40" fmla="*/ 4 w 25"/>
                <a:gd name="T41" fmla="*/ 15 h 31"/>
                <a:gd name="T42" fmla="*/ 4 w 25"/>
                <a:gd name="T43" fmla="*/ 15 h 31"/>
                <a:gd name="T44" fmla="*/ 4 w 25"/>
                <a:gd name="T45" fmla="*/ 29 h 31"/>
                <a:gd name="T46" fmla="*/ 4 w 25"/>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31">
                  <a:moveTo>
                    <a:pt x="4" y="29"/>
                  </a:moveTo>
                  <a:cubicBezTo>
                    <a:pt x="4" y="30"/>
                    <a:pt x="3" y="31"/>
                    <a:pt x="2" y="31"/>
                  </a:cubicBezTo>
                  <a:cubicBezTo>
                    <a:pt x="1" y="31"/>
                    <a:pt x="0" y="30"/>
                    <a:pt x="0" y="29"/>
                  </a:cubicBezTo>
                  <a:cubicBezTo>
                    <a:pt x="0" y="15"/>
                    <a:pt x="0" y="15"/>
                    <a:pt x="0" y="15"/>
                  </a:cubicBezTo>
                  <a:cubicBezTo>
                    <a:pt x="0" y="15"/>
                    <a:pt x="0" y="15"/>
                    <a:pt x="0" y="15"/>
                  </a:cubicBezTo>
                  <a:cubicBezTo>
                    <a:pt x="0" y="15"/>
                    <a:pt x="0" y="15"/>
                    <a:pt x="0" y="15"/>
                  </a:cubicBezTo>
                  <a:cubicBezTo>
                    <a:pt x="0" y="13"/>
                    <a:pt x="1" y="11"/>
                    <a:pt x="2" y="9"/>
                  </a:cubicBezTo>
                  <a:cubicBezTo>
                    <a:pt x="4" y="8"/>
                    <a:pt x="6" y="7"/>
                    <a:pt x="8" y="7"/>
                  </a:cubicBezTo>
                  <a:cubicBezTo>
                    <a:pt x="8" y="7"/>
                    <a:pt x="8" y="7"/>
                    <a:pt x="8" y="7"/>
                  </a:cubicBezTo>
                  <a:cubicBezTo>
                    <a:pt x="8" y="7"/>
                    <a:pt x="8" y="7"/>
                    <a:pt x="8" y="7"/>
                  </a:cubicBezTo>
                  <a:cubicBezTo>
                    <a:pt x="14" y="7"/>
                    <a:pt x="14" y="7"/>
                    <a:pt x="14" y="7"/>
                  </a:cubicBezTo>
                  <a:cubicBezTo>
                    <a:pt x="14" y="0"/>
                    <a:pt x="14" y="0"/>
                    <a:pt x="14" y="0"/>
                  </a:cubicBezTo>
                  <a:cubicBezTo>
                    <a:pt x="25" y="9"/>
                    <a:pt x="25" y="9"/>
                    <a:pt x="25" y="9"/>
                  </a:cubicBezTo>
                  <a:cubicBezTo>
                    <a:pt x="14" y="18"/>
                    <a:pt x="14" y="18"/>
                    <a:pt x="14" y="18"/>
                  </a:cubicBezTo>
                  <a:cubicBezTo>
                    <a:pt x="14" y="11"/>
                    <a:pt x="14" y="11"/>
                    <a:pt x="14" y="11"/>
                  </a:cubicBezTo>
                  <a:cubicBezTo>
                    <a:pt x="8" y="11"/>
                    <a:pt x="8" y="11"/>
                    <a:pt x="8" y="11"/>
                  </a:cubicBezTo>
                  <a:cubicBezTo>
                    <a:pt x="8" y="11"/>
                    <a:pt x="8" y="11"/>
                    <a:pt x="8" y="11"/>
                  </a:cubicBezTo>
                  <a:cubicBezTo>
                    <a:pt x="8" y="11"/>
                    <a:pt x="8" y="11"/>
                    <a:pt x="8" y="11"/>
                  </a:cubicBezTo>
                  <a:cubicBezTo>
                    <a:pt x="7" y="11"/>
                    <a:pt x="6" y="12"/>
                    <a:pt x="5" y="12"/>
                  </a:cubicBezTo>
                  <a:cubicBezTo>
                    <a:pt x="5" y="13"/>
                    <a:pt x="4" y="14"/>
                    <a:pt x="4" y="15"/>
                  </a:cubicBezTo>
                  <a:cubicBezTo>
                    <a:pt x="4" y="15"/>
                    <a:pt x="4" y="15"/>
                    <a:pt x="4" y="15"/>
                  </a:cubicBezTo>
                  <a:cubicBezTo>
                    <a:pt x="4" y="15"/>
                    <a:pt x="4" y="15"/>
                    <a:pt x="4" y="15"/>
                  </a:cubicBezTo>
                  <a:cubicBezTo>
                    <a:pt x="4" y="29"/>
                    <a:pt x="4" y="29"/>
                    <a:pt x="4" y="29"/>
                  </a:cubicBezTo>
                  <a:cubicBezTo>
                    <a:pt x="4" y="29"/>
                    <a:pt x="4" y="29"/>
                    <a:pt x="4"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5" name="Freeform 22"/>
            <p:cNvSpPr/>
            <p:nvPr/>
          </p:nvSpPr>
          <p:spPr bwMode="auto">
            <a:xfrm>
              <a:off x="2916238" y="1177925"/>
              <a:ext cx="87313" cy="79375"/>
            </a:xfrm>
            <a:custGeom>
              <a:avLst/>
              <a:gdLst>
                <a:gd name="T0" fmla="*/ 18 w 28"/>
                <a:gd name="T1" fmla="*/ 13 h 25"/>
                <a:gd name="T2" fmla="*/ 18 w 28"/>
                <a:gd name="T3" fmla="*/ 9 h 25"/>
                <a:gd name="T4" fmla="*/ 18 w 28"/>
                <a:gd name="T5" fmla="*/ 9 h 25"/>
                <a:gd name="T6" fmla="*/ 18 w 28"/>
                <a:gd name="T7" fmla="*/ 9 h 25"/>
                <a:gd name="T8" fmla="*/ 17 w 28"/>
                <a:gd name="T9" fmla="*/ 6 h 25"/>
                <a:gd name="T10" fmla="*/ 14 w 28"/>
                <a:gd name="T11" fmla="*/ 5 h 25"/>
                <a:gd name="T12" fmla="*/ 14 w 28"/>
                <a:gd name="T13" fmla="*/ 5 h 25"/>
                <a:gd name="T14" fmla="*/ 14 w 28"/>
                <a:gd name="T15" fmla="*/ 5 h 25"/>
                <a:gd name="T16" fmla="*/ 2 w 28"/>
                <a:gd name="T17" fmla="*/ 5 h 25"/>
                <a:gd name="T18" fmla="*/ 0 w 28"/>
                <a:gd name="T19" fmla="*/ 2 h 25"/>
                <a:gd name="T20" fmla="*/ 2 w 28"/>
                <a:gd name="T21" fmla="*/ 0 h 25"/>
                <a:gd name="T22" fmla="*/ 14 w 28"/>
                <a:gd name="T23" fmla="*/ 0 h 25"/>
                <a:gd name="T24" fmla="*/ 14 w 28"/>
                <a:gd name="T25" fmla="*/ 0 h 25"/>
                <a:gd name="T26" fmla="*/ 14 w 28"/>
                <a:gd name="T27" fmla="*/ 0 h 25"/>
                <a:gd name="T28" fmla="*/ 20 w 28"/>
                <a:gd name="T29" fmla="*/ 3 h 25"/>
                <a:gd name="T30" fmla="*/ 22 w 28"/>
                <a:gd name="T31" fmla="*/ 9 h 25"/>
                <a:gd name="T32" fmla="*/ 22 w 28"/>
                <a:gd name="T33" fmla="*/ 9 h 25"/>
                <a:gd name="T34" fmla="*/ 22 w 28"/>
                <a:gd name="T35" fmla="*/ 9 h 25"/>
                <a:gd name="T36" fmla="*/ 22 w 28"/>
                <a:gd name="T37" fmla="*/ 13 h 25"/>
                <a:gd name="T38" fmla="*/ 28 w 28"/>
                <a:gd name="T39" fmla="*/ 13 h 25"/>
                <a:gd name="T40" fmla="*/ 20 w 28"/>
                <a:gd name="T41" fmla="*/ 25 h 25"/>
                <a:gd name="T42" fmla="*/ 12 w 28"/>
                <a:gd name="T43" fmla="*/ 13 h 25"/>
                <a:gd name="T44" fmla="*/ 18 w 28"/>
                <a:gd name="T4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5">
                  <a:moveTo>
                    <a:pt x="18" y="13"/>
                  </a:moveTo>
                  <a:cubicBezTo>
                    <a:pt x="18" y="9"/>
                    <a:pt x="18" y="9"/>
                    <a:pt x="18" y="9"/>
                  </a:cubicBezTo>
                  <a:cubicBezTo>
                    <a:pt x="18" y="9"/>
                    <a:pt x="18" y="9"/>
                    <a:pt x="18" y="9"/>
                  </a:cubicBezTo>
                  <a:cubicBezTo>
                    <a:pt x="18" y="9"/>
                    <a:pt x="18" y="9"/>
                    <a:pt x="18" y="9"/>
                  </a:cubicBezTo>
                  <a:cubicBezTo>
                    <a:pt x="18" y="8"/>
                    <a:pt x="17" y="7"/>
                    <a:pt x="17" y="6"/>
                  </a:cubicBezTo>
                  <a:cubicBezTo>
                    <a:pt x="16" y="5"/>
                    <a:pt x="15" y="5"/>
                    <a:pt x="14" y="5"/>
                  </a:cubicBezTo>
                  <a:cubicBezTo>
                    <a:pt x="14" y="5"/>
                    <a:pt x="14" y="5"/>
                    <a:pt x="14" y="5"/>
                  </a:cubicBezTo>
                  <a:cubicBezTo>
                    <a:pt x="14" y="5"/>
                    <a:pt x="14" y="5"/>
                    <a:pt x="14" y="5"/>
                  </a:cubicBezTo>
                  <a:cubicBezTo>
                    <a:pt x="2" y="5"/>
                    <a:pt x="2" y="5"/>
                    <a:pt x="2" y="5"/>
                  </a:cubicBezTo>
                  <a:cubicBezTo>
                    <a:pt x="1" y="5"/>
                    <a:pt x="0" y="4"/>
                    <a:pt x="0" y="2"/>
                  </a:cubicBezTo>
                  <a:cubicBezTo>
                    <a:pt x="0" y="1"/>
                    <a:pt x="1" y="0"/>
                    <a:pt x="2" y="0"/>
                  </a:cubicBezTo>
                  <a:cubicBezTo>
                    <a:pt x="14" y="0"/>
                    <a:pt x="14" y="0"/>
                    <a:pt x="14" y="0"/>
                  </a:cubicBezTo>
                  <a:cubicBezTo>
                    <a:pt x="14" y="0"/>
                    <a:pt x="14" y="0"/>
                    <a:pt x="14" y="0"/>
                  </a:cubicBezTo>
                  <a:cubicBezTo>
                    <a:pt x="14" y="0"/>
                    <a:pt x="14" y="0"/>
                    <a:pt x="14" y="0"/>
                  </a:cubicBezTo>
                  <a:cubicBezTo>
                    <a:pt x="16" y="0"/>
                    <a:pt x="18" y="1"/>
                    <a:pt x="20" y="3"/>
                  </a:cubicBezTo>
                  <a:cubicBezTo>
                    <a:pt x="21" y="4"/>
                    <a:pt x="22" y="6"/>
                    <a:pt x="22" y="9"/>
                  </a:cubicBezTo>
                  <a:cubicBezTo>
                    <a:pt x="22" y="9"/>
                    <a:pt x="22" y="9"/>
                    <a:pt x="22" y="9"/>
                  </a:cubicBezTo>
                  <a:cubicBezTo>
                    <a:pt x="22" y="9"/>
                    <a:pt x="22" y="9"/>
                    <a:pt x="22" y="9"/>
                  </a:cubicBezTo>
                  <a:cubicBezTo>
                    <a:pt x="22" y="13"/>
                    <a:pt x="22" y="13"/>
                    <a:pt x="22" y="13"/>
                  </a:cubicBezTo>
                  <a:cubicBezTo>
                    <a:pt x="28" y="13"/>
                    <a:pt x="28" y="13"/>
                    <a:pt x="28" y="13"/>
                  </a:cubicBezTo>
                  <a:cubicBezTo>
                    <a:pt x="20" y="25"/>
                    <a:pt x="20" y="25"/>
                    <a:pt x="20" y="25"/>
                  </a:cubicBezTo>
                  <a:cubicBezTo>
                    <a:pt x="12" y="13"/>
                    <a:pt x="12" y="13"/>
                    <a:pt x="12" y="13"/>
                  </a:cubicBezTo>
                  <a:cubicBezTo>
                    <a:pt x="18" y="13"/>
                    <a:pt x="18" y="13"/>
                    <a:pt x="1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10" name="Group 9"/>
          <p:cNvGrpSpPr>
            <a:grpSpLocks noChangeAspect="1"/>
          </p:cNvGrpSpPr>
          <p:nvPr/>
        </p:nvGrpSpPr>
        <p:grpSpPr>
          <a:xfrm>
            <a:off x="9795998" y="2335855"/>
            <a:ext cx="914400" cy="981184"/>
            <a:chOff x="6854826" y="1130300"/>
            <a:chExt cx="282575" cy="303213"/>
          </a:xfrm>
          <a:solidFill>
            <a:srgbClr val="7927A8"/>
          </a:solidFill>
        </p:grpSpPr>
        <p:sp>
          <p:nvSpPr>
            <p:cNvPr id="39" name="Freeform 23"/>
            <p:cNvSpPr>
              <a:spLocks noEditPoints="1"/>
            </p:cNvSpPr>
            <p:nvPr/>
          </p:nvSpPr>
          <p:spPr bwMode="auto">
            <a:xfrm>
              <a:off x="6854826" y="1130300"/>
              <a:ext cx="176213" cy="165100"/>
            </a:xfrm>
            <a:custGeom>
              <a:avLst/>
              <a:gdLst>
                <a:gd name="T0" fmla="*/ 13 w 56"/>
                <a:gd name="T1" fmla="*/ 41 h 52"/>
                <a:gd name="T2" fmla="*/ 13 w 56"/>
                <a:gd name="T3" fmla="*/ 34 h 52"/>
                <a:gd name="T4" fmla="*/ 13 w 56"/>
                <a:gd name="T5" fmla="*/ 29 h 52"/>
                <a:gd name="T6" fmla="*/ 7 w 56"/>
                <a:gd name="T7" fmla="*/ 35 h 52"/>
                <a:gd name="T8" fmla="*/ 13 w 56"/>
                <a:gd name="T9" fmla="*/ 41 h 52"/>
                <a:gd name="T10" fmla="*/ 13 w 56"/>
                <a:gd name="T11" fmla="*/ 41 h 52"/>
                <a:gd name="T12" fmla="*/ 19 w 56"/>
                <a:gd name="T13" fmla="*/ 17 h 52"/>
                <a:gd name="T14" fmla="*/ 21 w 56"/>
                <a:gd name="T15" fmla="*/ 27 h 52"/>
                <a:gd name="T16" fmla="*/ 21 w 56"/>
                <a:gd name="T17" fmla="*/ 21 h 52"/>
                <a:gd name="T18" fmla="*/ 22 w 56"/>
                <a:gd name="T19" fmla="*/ 20 h 52"/>
                <a:gd name="T20" fmla="*/ 23 w 56"/>
                <a:gd name="T21" fmla="*/ 21 h 52"/>
                <a:gd name="T22" fmla="*/ 23 w 56"/>
                <a:gd name="T23" fmla="*/ 27 h 52"/>
                <a:gd name="T24" fmla="*/ 25 w 56"/>
                <a:gd name="T25" fmla="*/ 17 h 52"/>
                <a:gd name="T26" fmla="*/ 32 w 56"/>
                <a:gd name="T27" fmla="*/ 19 h 52"/>
                <a:gd name="T28" fmla="*/ 34 w 56"/>
                <a:gd name="T29" fmla="*/ 22 h 52"/>
                <a:gd name="T30" fmla="*/ 41 w 56"/>
                <a:gd name="T31" fmla="*/ 29 h 52"/>
                <a:gd name="T32" fmla="*/ 51 w 56"/>
                <a:gd name="T33" fmla="*/ 22 h 52"/>
                <a:gd name="T34" fmla="*/ 53 w 56"/>
                <a:gd name="T35" fmla="*/ 21 h 52"/>
                <a:gd name="T36" fmla="*/ 54 w 56"/>
                <a:gd name="T37" fmla="*/ 19 h 52"/>
                <a:gd name="T38" fmla="*/ 54 w 56"/>
                <a:gd name="T39" fmla="*/ 18 h 52"/>
                <a:gd name="T40" fmla="*/ 55 w 56"/>
                <a:gd name="T41" fmla="*/ 19 h 52"/>
                <a:gd name="T42" fmla="*/ 54 w 56"/>
                <a:gd name="T43" fmla="*/ 22 h 52"/>
                <a:gd name="T44" fmla="*/ 54 w 56"/>
                <a:gd name="T45" fmla="*/ 27 h 52"/>
                <a:gd name="T46" fmla="*/ 42 w 56"/>
                <a:gd name="T47" fmla="*/ 36 h 52"/>
                <a:gd name="T48" fmla="*/ 38 w 56"/>
                <a:gd name="T49" fmla="*/ 36 h 52"/>
                <a:gd name="T50" fmla="*/ 32 w 56"/>
                <a:gd name="T51" fmla="*/ 30 h 52"/>
                <a:gd name="T52" fmla="*/ 32 w 56"/>
                <a:gd name="T53" fmla="*/ 34 h 52"/>
                <a:gd name="T54" fmla="*/ 31 w 56"/>
                <a:gd name="T55" fmla="*/ 52 h 52"/>
                <a:gd name="T56" fmla="*/ 13 w 56"/>
                <a:gd name="T57" fmla="*/ 52 h 52"/>
                <a:gd name="T58" fmla="*/ 13 w 56"/>
                <a:gd name="T59" fmla="*/ 48 h 52"/>
                <a:gd name="T60" fmla="*/ 1 w 56"/>
                <a:gd name="T61" fmla="*/ 38 h 52"/>
                <a:gd name="T62" fmla="*/ 1 w 56"/>
                <a:gd name="T63" fmla="*/ 33 h 52"/>
                <a:gd name="T64" fmla="*/ 12 w 56"/>
                <a:gd name="T65" fmla="*/ 20 h 52"/>
                <a:gd name="T66" fmla="*/ 14 w 56"/>
                <a:gd name="T67" fmla="*/ 19 h 52"/>
                <a:gd name="T68" fmla="*/ 19 w 56"/>
                <a:gd name="T69" fmla="*/ 17 h 52"/>
                <a:gd name="T70" fmla="*/ 19 w 56"/>
                <a:gd name="T71" fmla="*/ 17 h 52"/>
                <a:gd name="T72" fmla="*/ 22 w 56"/>
                <a:gd name="T73" fmla="*/ 0 h 52"/>
                <a:gd name="T74" fmla="*/ 28 w 56"/>
                <a:gd name="T75" fmla="*/ 6 h 52"/>
                <a:gd name="T76" fmla="*/ 22 w 56"/>
                <a:gd name="T77" fmla="*/ 15 h 52"/>
                <a:gd name="T78" fmla="*/ 17 w 56"/>
                <a:gd name="T79" fmla="*/ 6 h 52"/>
                <a:gd name="T80" fmla="*/ 22 w 56"/>
                <a:gd name="T81" fmla="*/ 0 h 52"/>
                <a:gd name="T82" fmla="*/ 22 w 56"/>
                <a:gd name="T8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52">
                  <a:moveTo>
                    <a:pt x="13" y="41"/>
                  </a:moveTo>
                  <a:cubicBezTo>
                    <a:pt x="13" y="38"/>
                    <a:pt x="13" y="37"/>
                    <a:pt x="13" y="34"/>
                  </a:cubicBezTo>
                  <a:cubicBezTo>
                    <a:pt x="13" y="29"/>
                    <a:pt x="13" y="29"/>
                    <a:pt x="13" y="29"/>
                  </a:cubicBezTo>
                  <a:cubicBezTo>
                    <a:pt x="11" y="31"/>
                    <a:pt x="9" y="33"/>
                    <a:pt x="7" y="35"/>
                  </a:cubicBezTo>
                  <a:cubicBezTo>
                    <a:pt x="9" y="38"/>
                    <a:pt x="11" y="39"/>
                    <a:pt x="13" y="41"/>
                  </a:cubicBezTo>
                  <a:cubicBezTo>
                    <a:pt x="13" y="41"/>
                    <a:pt x="13" y="41"/>
                    <a:pt x="13" y="41"/>
                  </a:cubicBezTo>
                  <a:close/>
                  <a:moveTo>
                    <a:pt x="19" y="17"/>
                  </a:moveTo>
                  <a:cubicBezTo>
                    <a:pt x="19" y="20"/>
                    <a:pt x="20" y="24"/>
                    <a:pt x="21" y="27"/>
                  </a:cubicBezTo>
                  <a:cubicBezTo>
                    <a:pt x="21" y="21"/>
                    <a:pt x="21" y="21"/>
                    <a:pt x="21" y="21"/>
                  </a:cubicBezTo>
                  <a:cubicBezTo>
                    <a:pt x="22" y="20"/>
                    <a:pt x="22" y="20"/>
                    <a:pt x="22" y="20"/>
                  </a:cubicBezTo>
                  <a:cubicBezTo>
                    <a:pt x="23" y="21"/>
                    <a:pt x="23" y="21"/>
                    <a:pt x="23" y="21"/>
                  </a:cubicBezTo>
                  <a:cubicBezTo>
                    <a:pt x="23" y="27"/>
                    <a:pt x="23" y="27"/>
                    <a:pt x="23" y="27"/>
                  </a:cubicBezTo>
                  <a:cubicBezTo>
                    <a:pt x="24" y="24"/>
                    <a:pt x="25" y="20"/>
                    <a:pt x="25" y="17"/>
                  </a:cubicBezTo>
                  <a:cubicBezTo>
                    <a:pt x="27" y="18"/>
                    <a:pt x="30" y="18"/>
                    <a:pt x="32" y="19"/>
                  </a:cubicBezTo>
                  <a:cubicBezTo>
                    <a:pt x="33" y="20"/>
                    <a:pt x="33" y="21"/>
                    <a:pt x="34" y="22"/>
                  </a:cubicBezTo>
                  <a:cubicBezTo>
                    <a:pt x="36" y="25"/>
                    <a:pt x="38" y="27"/>
                    <a:pt x="41" y="29"/>
                  </a:cubicBezTo>
                  <a:cubicBezTo>
                    <a:pt x="45" y="27"/>
                    <a:pt x="47" y="25"/>
                    <a:pt x="51" y="22"/>
                  </a:cubicBezTo>
                  <a:cubicBezTo>
                    <a:pt x="52" y="21"/>
                    <a:pt x="52" y="21"/>
                    <a:pt x="53" y="21"/>
                  </a:cubicBezTo>
                  <a:cubicBezTo>
                    <a:pt x="54" y="19"/>
                    <a:pt x="54" y="19"/>
                    <a:pt x="54" y="19"/>
                  </a:cubicBezTo>
                  <a:cubicBezTo>
                    <a:pt x="54" y="19"/>
                    <a:pt x="54" y="18"/>
                    <a:pt x="54" y="18"/>
                  </a:cubicBezTo>
                  <a:cubicBezTo>
                    <a:pt x="55" y="19"/>
                    <a:pt x="55" y="19"/>
                    <a:pt x="55" y="19"/>
                  </a:cubicBezTo>
                  <a:cubicBezTo>
                    <a:pt x="54" y="22"/>
                    <a:pt x="54" y="22"/>
                    <a:pt x="54" y="22"/>
                  </a:cubicBezTo>
                  <a:cubicBezTo>
                    <a:pt x="55" y="23"/>
                    <a:pt x="56" y="25"/>
                    <a:pt x="54" y="27"/>
                  </a:cubicBezTo>
                  <a:cubicBezTo>
                    <a:pt x="49" y="30"/>
                    <a:pt x="47" y="33"/>
                    <a:pt x="42" y="36"/>
                  </a:cubicBezTo>
                  <a:cubicBezTo>
                    <a:pt x="41" y="37"/>
                    <a:pt x="39" y="37"/>
                    <a:pt x="38" y="36"/>
                  </a:cubicBezTo>
                  <a:cubicBezTo>
                    <a:pt x="36" y="34"/>
                    <a:pt x="34" y="32"/>
                    <a:pt x="32" y="30"/>
                  </a:cubicBezTo>
                  <a:cubicBezTo>
                    <a:pt x="32" y="31"/>
                    <a:pt x="32" y="33"/>
                    <a:pt x="32" y="34"/>
                  </a:cubicBezTo>
                  <a:cubicBezTo>
                    <a:pt x="32" y="40"/>
                    <a:pt x="32" y="46"/>
                    <a:pt x="31" y="52"/>
                  </a:cubicBezTo>
                  <a:cubicBezTo>
                    <a:pt x="13" y="52"/>
                    <a:pt x="13" y="52"/>
                    <a:pt x="13" y="52"/>
                  </a:cubicBezTo>
                  <a:cubicBezTo>
                    <a:pt x="13" y="48"/>
                    <a:pt x="13" y="48"/>
                    <a:pt x="13" y="48"/>
                  </a:cubicBezTo>
                  <a:cubicBezTo>
                    <a:pt x="9" y="46"/>
                    <a:pt x="4" y="41"/>
                    <a:pt x="1" y="38"/>
                  </a:cubicBezTo>
                  <a:cubicBezTo>
                    <a:pt x="0" y="37"/>
                    <a:pt x="0" y="35"/>
                    <a:pt x="1" y="33"/>
                  </a:cubicBezTo>
                  <a:cubicBezTo>
                    <a:pt x="4" y="29"/>
                    <a:pt x="8" y="24"/>
                    <a:pt x="12" y="20"/>
                  </a:cubicBezTo>
                  <a:cubicBezTo>
                    <a:pt x="13" y="19"/>
                    <a:pt x="13" y="19"/>
                    <a:pt x="14" y="19"/>
                  </a:cubicBezTo>
                  <a:cubicBezTo>
                    <a:pt x="16" y="18"/>
                    <a:pt x="17" y="18"/>
                    <a:pt x="19" y="17"/>
                  </a:cubicBezTo>
                  <a:cubicBezTo>
                    <a:pt x="19" y="17"/>
                    <a:pt x="19" y="17"/>
                    <a:pt x="19" y="17"/>
                  </a:cubicBezTo>
                  <a:close/>
                  <a:moveTo>
                    <a:pt x="22" y="0"/>
                  </a:moveTo>
                  <a:cubicBezTo>
                    <a:pt x="25" y="0"/>
                    <a:pt x="28" y="3"/>
                    <a:pt x="28" y="6"/>
                  </a:cubicBezTo>
                  <a:cubicBezTo>
                    <a:pt x="28" y="9"/>
                    <a:pt x="26" y="15"/>
                    <a:pt x="22" y="15"/>
                  </a:cubicBezTo>
                  <a:cubicBezTo>
                    <a:pt x="19" y="15"/>
                    <a:pt x="17" y="9"/>
                    <a:pt x="17" y="6"/>
                  </a:cubicBezTo>
                  <a:cubicBezTo>
                    <a:pt x="17" y="3"/>
                    <a:pt x="19"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0" name="Freeform 24"/>
            <p:cNvSpPr>
              <a:spLocks noEditPoints="1"/>
            </p:cNvSpPr>
            <p:nvPr/>
          </p:nvSpPr>
          <p:spPr bwMode="auto">
            <a:xfrm>
              <a:off x="7064376" y="1314450"/>
              <a:ext cx="69850"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1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5" y="0"/>
                    <a:pt x="11" y="0"/>
                  </a:cubicBezTo>
                  <a:cubicBezTo>
                    <a:pt x="8" y="0"/>
                    <a:pt x="5" y="3"/>
                    <a:pt x="5" y="6"/>
                  </a:cubicBezTo>
                  <a:cubicBezTo>
                    <a:pt x="5" y="11"/>
                    <a:pt x="8" y="14"/>
                    <a:pt x="9" y="14"/>
                  </a:cubicBezTo>
                  <a:cubicBezTo>
                    <a:pt x="9" y="14"/>
                    <a:pt x="9" y="14"/>
                    <a:pt x="9" y="14"/>
                  </a:cubicBezTo>
                  <a:close/>
                  <a:moveTo>
                    <a:pt x="16" y="17"/>
                  </a:moveTo>
                  <a:cubicBezTo>
                    <a:pt x="18" y="17"/>
                    <a:pt x="20" y="18"/>
                    <a:pt x="21" y="19"/>
                  </a:cubicBezTo>
                  <a:cubicBezTo>
                    <a:pt x="22" y="23"/>
                    <a:pt x="22" y="33"/>
                    <a:pt x="22" y="37"/>
                  </a:cubicBezTo>
                  <a:cubicBezTo>
                    <a:pt x="15" y="37"/>
                    <a:pt x="7" y="37"/>
                    <a:pt x="0" y="37"/>
                  </a:cubicBezTo>
                  <a:cubicBezTo>
                    <a:pt x="0" y="33"/>
                    <a:pt x="1" y="23"/>
                    <a:pt x="2" y="19"/>
                  </a:cubicBezTo>
                  <a:cubicBezTo>
                    <a:pt x="2" y="18"/>
                    <a:pt x="5" y="17"/>
                    <a:pt x="6" y="17"/>
                  </a:cubicBezTo>
                  <a:cubicBezTo>
                    <a:pt x="6" y="16"/>
                    <a:pt x="8" y="15"/>
                    <a:pt x="11" y="15"/>
                  </a:cubicBezTo>
                  <a:cubicBezTo>
                    <a:pt x="15" y="15"/>
                    <a:pt x="17"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Freeform 25"/>
            <p:cNvSpPr>
              <a:spLocks noEditPoints="1"/>
            </p:cNvSpPr>
            <p:nvPr/>
          </p:nvSpPr>
          <p:spPr bwMode="auto">
            <a:xfrm>
              <a:off x="6858001" y="1314450"/>
              <a:ext cx="68263"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0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4" y="0"/>
                    <a:pt x="11" y="0"/>
                  </a:cubicBezTo>
                  <a:cubicBezTo>
                    <a:pt x="8" y="0"/>
                    <a:pt x="5" y="3"/>
                    <a:pt x="5" y="6"/>
                  </a:cubicBezTo>
                  <a:cubicBezTo>
                    <a:pt x="5" y="11"/>
                    <a:pt x="8" y="14"/>
                    <a:pt x="9" y="14"/>
                  </a:cubicBezTo>
                  <a:cubicBezTo>
                    <a:pt x="9" y="14"/>
                    <a:pt x="9" y="14"/>
                    <a:pt x="9" y="14"/>
                  </a:cubicBezTo>
                  <a:close/>
                  <a:moveTo>
                    <a:pt x="16" y="17"/>
                  </a:moveTo>
                  <a:cubicBezTo>
                    <a:pt x="18" y="17"/>
                    <a:pt x="20" y="18"/>
                    <a:pt x="20" y="19"/>
                  </a:cubicBezTo>
                  <a:cubicBezTo>
                    <a:pt x="21" y="23"/>
                    <a:pt x="22" y="33"/>
                    <a:pt x="22" y="37"/>
                  </a:cubicBezTo>
                  <a:cubicBezTo>
                    <a:pt x="15" y="37"/>
                    <a:pt x="7" y="37"/>
                    <a:pt x="0" y="37"/>
                  </a:cubicBezTo>
                  <a:cubicBezTo>
                    <a:pt x="0" y="33"/>
                    <a:pt x="1" y="23"/>
                    <a:pt x="2" y="19"/>
                  </a:cubicBezTo>
                  <a:cubicBezTo>
                    <a:pt x="2" y="18"/>
                    <a:pt x="4" y="17"/>
                    <a:pt x="6" y="17"/>
                  </a:cubicBezTo>
                  <a:cubicBezTo>
                    <a:pt x="6" y="16"/>
                    <a:pt x="8" y="15"/>
                    <a:pt x="11" y="15"/>
                  </a:cubicBezTo>
                  <a:cubicBezTo>
                    <a:pt x="15" y="15"/>
                    <a:pt x="16"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5" name="Freeform 26"/>
            <p:cNvSpPr>
              <a:spLocks noEditPoints="1"/>
            </p:cNvSpPr>
            <p:nvPr/>
          </p:nvSpPr>
          <p:spPr bwMode="auto">
            <a:xfrm>
              <a:off x="6926263" y="1314450"/>
              <a:ext cx="69850"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0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4" y="0"/>
                    <a:pt x="11" y="0"/>
                  </a:cubicBezTo>
                  <a:cubicBezTo>
                    <a:pt x="8" y="0"/>
                    <a:pt x="5" y="3"/>
                    <a:pt x="5" y="6"/>
                  </a:cubicBezTo>
                  <a:cubicBezTo>
                    <a:pt x="5" y="11"/>
                    <a:pt x="8" y="14"/>
                    <a:pt x="9" y="14"/>
                  </a:cubicBezTo>
                  <a:cubicBezTo>
                    <a:pt x="9" y="14"/>
                    <a:pt x="9" y="14"/>
                    <a:pt x="9" y="14"/>
                  </a:cubicBezTo>
                  <a:close/>
                  <a:moveTo>
                    <a:pt x="16" y="17"/>
                  </a:moveTo>
                  <a:cubicBezTo>
                    <a:pt x="18" y="17"/>
                    <a:pt x="20" y="18"/>
                    <a:pt x="20" y="19"/>
                  </a:cubicBezTo>
                  <a:cubicBezTo>
                    <a:pt x="22" y="23"/>
                    <a:pt x="22" y="33"/>
                    <a:pt x="22" y="37"/>
                  </a:cubicBezTo>
                  <a:cubicBezTo>
                    <a:pt x="15" y="37"/>
                    <a:pt x="7" y="37"/>
                    <a:pt x="0" y="37"/>
                  </a:cubicBezTo>
                  <a:cubicBezTo>
                    <a:pt x="0" y="33"/>
                    <a:pt x="1" y="23"/>
                    <a:pt x="2" y="19"/>
                  </a:cubicBezTo>
                  <a:cubicBezTo>
                    <a:pt x="2" y="18"/>
                    <a:pt x="4" y="17"/>
                    <a:pt x="6" y="17"/>
                  </a:cubicBezTo>
                  <a:cubicBezTo>
                    <a:pt x="6" y="16"/>
                    <a:pt x="8" y="15"/>
                    <a:pt x="11" y="15"/>
                  </a:cubicBezTo>
                  <a:cubicBezTo>
                    <a:pt x="15" y="15"/>
                    <a:pt x="16"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Freeform 27"/>
            <p:cNvSpPr>
              <a:spLocks noEditPoints="1"/>
            </p:cNvSpPr>
            <p:nvPr/>
          </p:nvSpPr>
          <p:spPr bwMode="auto">
            <a:xfrm>
              <a:off x="6996113" y="1314450"/>
              <a:ext cx="68263" cy="119063"/>
            </a:xfrm>
            <a:custGeom>
              <a:avLst/>
              <a:gdLst>
                <a:gd name="T0" fmla="*/ 9 w 22"/>
                <a:gd name="T1" fmla="*/ 14 h 37"/>
                <a:gd name="T2" fmla="*/ 11 w 22"/>
                <a:gd name="T3" fmla="*/ 14 h 37"/>
                <a:gd name="T4" fmla="*/ 14 w 22"/>
                <a:gd name="T5" fmla="*/ 14 h 37"/>
                <a:gd name="T6" fmla="*/ 17 w 22"/>
                <a:gd name="T7" fmla="*/ 6 h 37"/>
                <a:gd name="T8" fmla="*/ 11 w 22"/>
                <a:gd name="T9" fmla="*/ 0 h 37"/>
                <a:gd name="T10" fmla="*/ 5 w 22"/>
                <a:gd name="T11" fmla="*/ 6 h 37"/>
                <a:gd name="T12" fmla="*/ 9 w 22"/>
                <a:gd name="T13" fmla="*/ 14 h 37"/>
                <a:gd name="T14" fmla="*/ 9 w 22"/>
                <a:gd name="T15" fmla="*/ 14 h 37"/>
                <a:gd name="T16" fmla="*/ 16 w 22"/>
                <a:gd name="T17" fmla="*/ 17 h 37"/>
                <a:gd name="T18" fmla="*/ 21 w 22"/>
                <a:gd name="T19" fmla="*/ 19 h 37"/>
                <a:gd name="T20" fmla="*/ 22 w 22"/>
                <a:gd name="T21" fmla="*/ 37 h 37"/>
                <a:gd name="T22" fmla="*/ 0 w 22"/>
                <a:gd name="T23" fmla="*/ 37 h 37"/>
                <a:gd name="T24" fmla="*/ 2 w 22"/>
                <a:gd name="T25" fmla="*/ 19 h 37"/>
                <a:gd name="T26" fmla="*/ 6 w 22"/>
                <a:gd name="T27" fmla="*/ 17 h 37"/>
                <a:gd name="T28" fmla="*/ 11 w 22"/>
                <a:gd name="T29" fmla="*/ 15 h 37"/>
                <a:gd name="T30" fmla="*/ 16 w 22"/>
                <a:gd name="T31" fmla="*/ 17 h 37"/>
                <a:gd name="T32" fmla="*/ 16 w 22"/>
                <a:gd name="T33" fmla="*/ 1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9" y="14"/>
                  </a:moveTo>
                  <a:cubicBezTo>
                    <a:pt x="10" y="14"/>
                    <a:pt x="11" y="14"/>
                    <a:pt x="11" y="14"/>
                  </a:cubicBezTo>
                  <a:cubicBezTo>
                    <a:pt x="12" y="14"/>
                    <a:pt x="13" y="14"/>
                    <a:pt x="14" y="14"/>
                  </a:cubicBezTo>
                  <a:cubicBezTo>
                    <a:pt x="15" y="14"/>
                    <a:pt x="17" y="11"/>
                    <a:pt x="17" y="6"/>
                  </a:cubicBezTo>
                  <a:cubicBezTo>
                    <a:pt x="17" y="3"/>
                    <a:pt x="14" y="0"/>
                    <a:pt x="11" y="0"/>
                  </a:cubicBezTo>
                  <a:cubicBezTo>
                    <a:pt x="8" y="0"/>
                    <a:pt x="5" y="3"/>
                    <a:pt x="5" y="6"/>
                  </a:cubicBezTo>
                  <a:cubicBezTo>
                    <a:pt x="5" y="11"/>
                    <a:pt x="8" y="14"/>
                    <a:pt x="9" y="14"/>
                  </a:cubicBezTo>
                  <a:cubicBezTo>
                    <a:pt x="9" y="14"/>
                    <a:pt x="9" y="14"/>
                    <a:pt x="9" y="14"/>
                  </a:cubicBezTo>
                  <a:close/>
                  <a:moveTo>
                    <a:pt x="16" y="17"/>
                  </a:moveTo>
                  <a:cubicBezTo>
                    <a:pt x="18" y="17"/>
                    <a:pt x="20" y="18"/>
                    <a:pt x="21" y="19"/>
                  </a:cubicBezTo>
                  <a:cubicBezTo>
                    <a:pt x="22" y="23"/>
                    <a:pt x="22" y="33"/>
                    <a:pt x="22" y="37"/>
                  </a:cubicBezTo>
                  <a:cubicBezTo>
                    <a:pt x="15" y="37"/>
                    <a:pt x="7" y="37"/>
                    <a:pt x="0" y="37"/>
                  </a:cubicBezTo>
                  <a:cubicBezTo>
                    <a:pt x="0" y="33"/>
                    <a:pt x="1" y="23"/>
                    <a:pt x="2" y="19"/>
                  </a:cubicBezTo>
                  <a:cubicBezTo>
                    <a:pt x="2" y="18"/>
                    <a:pt x="5" y="17"/>
                    <a:pt x="6" y="17"/>
                  </a:cubicBezTo>
                  <a:cubicBezTo>
                    <a:pt x="6" y="16"/>
                    <a:pt x="8" y="15"/>
                    <a:pt x="11" y="15"/>
                  </a:cubicBezTo>
                  <a:cubicBezTo>
                    <a:pt x="15" y="15"/>
                    <a:pt x="16" y="16"/>
                    <a:pt x="16" y="17"/>
                  </a:cubicBezTo>
                  <a:cubicBezTo>
                    <a:pt x="16" y="17"/>
                    <a:pt x="16" y="17"/>
                    <a:pt x="1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7" name="Freeform 28"/>
            <p:cNvSpPr/>
            <p:nvPr/>
          </p:nvSpPr>
          <p:spPr bwMode="auto">
            <a:xfrm>
              <a:off x="6961188" y="1130300"/>
              <a:ext cx="176213" cy="139700"/>
            </a:xfrm>
            <a:custGeom>
              <a:avLst/>
              <a:gdLst>
                <a:gd name="T0" fmla="*/ 2 w 56"/>
                <a:gd name="T1" fmla="*/ 44 h 44"/>
                <a:gd name="T2" fmla="*/ 0 w 56"/>
                <a:gd name="T3" fmla="*/ 42 h 44"/>
                <a:gd name="T4" fmla="*/ 2 w 56"/>
                <a:gd name="T5" fmla="*/ 40 h 44"/>
                <a:gd name="T6" fmla="*/ 2 w 56"/>
                <a:gd name="T7" fmla="*/ 40 h 44"/>
                <a:gd name="T8" fmla="*/ 2 w 56"/>
                <a:gd name="T9" fmla="*/ 36 h 44"/>
                <a:gd name="T10" fmla="*/ 4 w 56"/>
                <a:gd name="T11" fmla="*/ 37 h 44"/>
                <a:gd name="T12" fmla="*/ 5 w 56"/>
                <a:gd name="T13" fmla="*/ 38 h 44"/>
                <a:gd name="T14" fmla="*/ 5 w 56"/>
                <a:gd name="T15" fmla="*/ 40 h 44"/>
                <a:gd name="T16" fmla="*/ 51 w 56"/>
                <a:gd name="T17" fmla="*/ 40 h 44"/>
                <a:gd name="T18" fmla="*/ 51 w 56"/>
                <a:gd name="T19" fmla="*/ 3 h 44"/>
                <a:gd name="T20" fmla="*/ 5 w 56"/>
                <a:gd name="T21" fmla="*/ 3 h 44"/>
                <a:gd name="T22" fmla="*/ 5 w 56"/>
                <a:gd name="T23" fmla="*/ 26 h 44"/>
                <a:gd name="T24" fmla="*/ 2 w 56"/>
                <a:gd name="T25" fmla="*/ 23 h 44"/>
                <a:gd name="T26" fmla="*/ 2 w 56"/>
                <a:gd name="T27" fmla="*/ 3 h 44"/>
                <a:gd name="T28" fmla="*/ 2 w 56"/>
                <a:gd name="T29" fmla="*/ 3 h 44"/>
                <a:gd name="T30" fmla="*/ 0 w 56"/>
                <a:gd name="T31" fmla="*/ 2 h 44"/>
                <a:gd name="T32" fmla="*/ 2 w 56"/>
                <a:gd name="T33" fmla="*/ 0 h 44"/>
                <a:gd name="T34" fmla="*/ 54 w 56"/>
                <a:gd name="T35" fmla="*/ 0 h 44"/>
                <a:gd name="T36" fmla="*/ 56 w 56"/>
                <a:gd name="T37" fmla="*/ 2 h 44"/>
                <a:gd name="T38" fmla="*/ 54 w 56"/>
                <a:gd name="T39" fmla="*/ 3 h 44"/>
                <a:gd name="T40" fmla="*/ 53 w 56"/>
                <a:gd name="T41" fmla="*/ 3 h 44"/>
                <a:gd name="T42" fmla="*/ 53 w 56"/>
                <a:gd name="T43" fmla="*/ 40 h 44"/>
                <a:gd name="T44" fmla="*/ 54 w 56"/>
                <a:gd name="T45" fmla="*/ 40 h 44"/>
                <a:gd name="T46" fmla="*/ 56 w 56"/>
                <a:gd name="T47" fmla="*/ 42 h 44"/>
                <a:gd name="T48" fmla="*/ 54 w 56"/>
                <a:gd name="T49" fmla="*/ 44 h 44"/>
                <a:gd name="T50" fmla="*/ 2 w 56"/>
                <a:gd name="T51" fmla="*/ 44 h 44"/>
                <a:gd name="T52" fmla="*/ 2 w 56"/>
                <a:gd name="T5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44">
                  <a:moveTo>
                    <a:pt x="2" y="44"/>
                  </a:moveTo>
                  <a:cubicBezTo>
                    <a:pt x="1" y="44"/>
                    <a:pt x="0" y="43"/>
                    <a:pt x="0" y="42"/>
                  </a:cubicBezTo>
                  <a:cubicBezTo>
                    <a:pt x="0" y="41"/>
                    <a:pt x="1" y="40"/>
                    <a:pt x="2" y="40"/>
                  </a:cubicBezTo>
                  <a:cubicBezTo>
                    <a:pt x="2" y="40"/>
                    <a:pt x="2" y="40"/>
                    <a:pt x="2" y="40"/>
                  </a:cubicBezTo>
                  <a:cubicBezTo>
                    <a:pt x="2" y="36"/>
                    <a:pt x="2" y="36"/>
                    <a:pt x="2" y="36"/>
                  </a:cubicBezTo>
                  <a:cubicBezTo>
                    <a:pt x="3" y="36"/>
                    <a:pt x="3" y="37"/>
                    <a:pt x="4" y="37"/>
                  </a:cubicBezTo>
                  <a:cubicBezTo>
                    <a:pt x="4" y="37"/>
                    <a:pt x="4" y="38"/>
                    <a:pt x="5" y="38"/>
                  </a:cubicBezTo>
                  <a:cubicBezTo>
                    <a:pt x="5" y="40"/>
                    <a:pt x="5" y="40"/>
                    <a:pt x="5" y="40"/>
                  </a:cubicBezTo>
                  <a:cubicBezTo>
                    <a:pt x="51" y="40"/>
                    <a:pt x="51" y="40"/>
                    <a:pt x="51" y="40"/>
                  </a:cubicBezTo>
                  <a:cubicBezTo>
                    <a:pt x="51" y="3"/>
                    <a:pt x="51" y="3"/>
                    <a:pt x="51" y="3"/>
                  </a:cubicBezTo>
                  <a:cubicBezTo>
                    <a:pt x="5" y="3"/>
                    <a:pt x="5" y="3"/>
                    <a:pt x="5" y="3"/>
                  </a:cubicBezTo>
                  <a:cubicBezTo>
                    <a:pt x="5" y="26"/>
                    <a:pt x="5" y="26"/>
                    <a:pt x="5" y="26"/>
                  </a:cubicBezTo>
                  <a:cubicBezTo>
                    <a:pt x="4" y="25"/>
                    <a:pt x="3" y="24"/>
                    <a:pt x="2" y="23"/>
                  </a:cubicBezTo>
                  <a:cubicBezTo>
                    <a:pt x="2" y="3"/>
                    <a:pt x="2" y="3"/>
                    <a:pt x="2" y="3"/>
                  </a:cubicBezTo>
                  <a:cubicBezTo>
                    <a:pt x="2" y="3"/>
                    <a:pt x="2" y="3"/>
                    <a:pt x="2" y="3"/>
                  </a:cubicBezTo>
                  <a:cubicBezTo>
                    <a:pt x="1" y="3"/>
                    <a:pt x="0" y="3"/>
                    <a:pt x="0" y="2"/>
                  </a:cubicBezTo>
                  <a:cubicBezTo>
                    <a:pt x="0" y="0"/>
                    <a:pt x="1" y="0"/>
                    <a:pt x="2" y="0"/>
                  </a:cubicBezTo>
                  <a:cubicBezTo>
                    <a:pt x="27" y="0"/>
                    <a:pt x="29" y="0"/>
                    <a:pt x="54" y="0"/>
                  </a:cubicBezTo>
                  <a:cubicBezTo>
                    <a:pt x="55" y="0"/>
                    <a:pt x="56" y="0"/>
                    <a:pt x="56" y="2"/>
                  </a:cubicBezTo>
                  <a:cubicBezTo>
                    <a:pt x="56" y="3"/>
                    <a:pt x="55" y="3"/>
                    <a:pt x="54" y="3"/>
                  </a:cubicBezTo>
                  <a:cubicBezTo>
                    <a:pt x="53" y="3"/>
                    <a:pt x="53" y="3"/>
                    <a:pt x="53" y="3"/>
                  </a:cubicBezTo>
                  <a:cubicBezTo>
                    <a:pt x="53" y="40"/>
                    <a:pt x="53" y="40"/>
                    <a:pt x="53" y="40"/>
                  </a:cubicBezTo>
                  <a:cubicBezTo>
                    <a:pt x="54" y="40"/>
                    <a:pt x="54" y="40"/>
                    <a:pt x="54" y="40"/>
                  </a:cubicBezTo>
                  <a:cubicBezTo>
                    <a:pt x="55" y="40"/>
                    <a:pt x="56" y="41"/>
                    <a:pt x="56" y="42"/>
                  </a:cubicBezTo>
                  <a:cubicBezTo>
                    <a:pt x="56" y="43"/>
                    <a:pt x="55" y="44"/>
                    <a:pt x="54" y="44"/>
                  </a:cubicBezTo>
                  <a:cubicBezTo>
                    <a:pt x="4" y="44"/>
                    <a:pt x="30" y="44"/>
                    <a:pt x="2" y="44"/>
                  </a:cubicBezTo>
                  <a:cubicBezTo>
                    <a:pt x="2" y="44"/>
                    <a:pt x="2"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1" name="Freeform 29"/>
            <p:cNvSpPr>
              <a:spLocks noEditPoints="1"/>
            </p:cNvSpPr>
            <p:nvPr/>
          </p:nvSpPr>
          <p:spPr bwMode="auto">
            <a:xfrm>
              <a:off x="7015163" y="1165225"/>
              <a:ext cx="96838" cy="82550"/>
            </a:xfrm>
            <a:custGeom>
              <a:avLst/>
              <a:gdLst>
                <a:gd name="T0" fmla="*/ 22 w 31"/>
                <a:gd name="T1" fmla="*/ 15 h 26"/>
                <a:gd name="T2" fmla="*/ 22 w 31"/>
                <a:gd name="T3" fmla="*/ 14 h 26"/>
                <a:gd name="T4" fmla="*/ 21 w 31"/>
                <a:gd name="T5" fmla="*/ 14 h 26"/>
                <a:gd name="T6" fmla="*/ 20 w 31"/>
                <a:gd name="T7" fmla="*/ 14 h 26"/>
                <a:gd name="T8" fmla="*/ 20 w 31"/>
                <a:gd name="T9" fmla="*/ 14 h 26"/>
                <a:gd name="T10" fmla="*/ 21 w 31"/>
                <a:gd name="T11" fmla="*/ 15 h 26"/>
                <a:gd name="T12" fmla="*/ 28 w 31"/>
                <a:gd name="T13" fmla="*/ 5 h 26"/>
                <a:gd name="T14" fmla="*/ 31 w 31"/>
                <a:gd name="T15" fmla="*/ 3 h 26"/>
                <a:gd name="T16" fmla="*/ 31 w 31"/>
                <a:gd name="T17" fmla="*/ 3 h 26"/>
                <a:gd name="T18" fmla="*/ 31 w 31"/>
                <a:gd name="T19" fmla="*/ 3 h 26"/>
                <a:gd name="T20" fmla="*/ 31 w 31"/>
                <a:gd name="T21" fmla="*/ 3 h 26"/>
                <a:gd name="T22" fmla="*/ 31 w 31"/>
                <a:gd name="T23" fmla="*/ 3 h 26"/>
                <a:gd name="T24" fmla="*/ 31 w 31"/>
                <a:gd name="T25" fmla="*/ 3 h 26"/>
                <a:gd name="T26" fmla="*/ 31 w 31"/>
                <a:gd name="T27" fmla="*/ 3 h 26"/>
                <a:gd name="T28" fmla="*/ 31 w 31"/>
                <a:gd name="T29" fmla="*/ 3 h 26"/>
                <a:gd name="T30" fmla="*/ 31 w 31"/>
                <a:gd name="T31" fmla="*/ 3 h 26"/>
                <a:gd name="T32" fmla="*/ 31 w 31"/>
                <a:gd name="T33" fmla="*/ 3 h 26"/>
                <a:gd name="T34" fmla="*/ 31 w 31"/>
                <a:gd name="T35" fmla="*/ 3 h 26"/>
                <a:gd name="T36" fmla="*/ 31 w 31"/>
                <a:gd name="T37" fmla="*/ 3 h 26"/>
                <a:gd name="T38" fmla="*/ 31 w 31"/>
                <a:gd name="T39" fmla="*/ 3 h 26"/>
                <a:gd name="T40" fmla="*/ 31 w 31"/>
                <a:gd name="T41" fmla="*/ 3 h 26"/>
                <a:gd name="T42" fmla="*/ 31 w 31"/>
                <a:gd name="T43" fmla="*/ 3 h 26"/>
                <a:gd name="T44" fmla="*/ 28 w 31"/>
                <a:gd name="T45" fmla="*/ 0 h 26"/>
                <a:gd name="T46" fmla="*/ 26 w 31"/>
                <a:gd name="T47" fmla="*/ 4 h 26"/>
                <a:gd name="T48" fmla="*/ 21 w 31"/>
                <a:gd name="T49" fmla="*/ 12 h 26"/>
                <a:gd name="T50" fmla="*/ 19 w 31"/>
                <a:gd name="T51" fmla="*/ 12 h 26"/>
                <a:gd name="T52" fmla="*/ 19 w 31"/>
                <a:gd name="T53" fmla="*/ 13 h 26"/>
                <a:gd name="T54" fmla="*/ 14 w 31"/>
                <a:gd name="T55" fmla="*/ 10 h 26"/>
                <a:gd name="T56" fmla="*/ 12 w 31"/>
                <a:gd name="T57" fmla="*/ 9 h 26"/>
                <a:gd name="T58" fmla="*/ 10 w 31"/>
                <a:gd name="T59" fmla="*/ 10 h 26"/>
                <a:gd name="T60" fmla="*/ 10 w 31"/>
                <a:gd name="T61" fmla="*/ 13 h 26"/>
                <a:gd name="T62" fmla="*/ 3 w 31"/>
                <a:gd name="T63" fmla="*/ 21 h 26"/>
                <a:gd name="T64" fmla="*/ 1 w 31"/>
                <a:gd name="T65" fmla="*/ 22 h 26"/>
                <a:gd name="T66" fmla="*/ 0 w 31"/>
                <a:gd name="T67" fmla="*/ 24 h 26"/>
                <a:gd name="T68" fmla="*/ 1 w 31"/>
                <a:gd name="T69" fmla="*/ 26 h 26"/>
                <a:gd name="T70" fmla="*/ 5 w 31"/>
                <a:gd name="T71" fmla="*/ 26 h 26"/>
                <a:gd name="T72" fmla="*/ 5 w 31"/>
                <a:gd name="T73" fmla="*/ 24 h 26"/>
                <a:gd name="T74" fmla="*/ 11 w 31"/>
                <a:gd name="T75" fmla="*/ 14 h 26"/>
                <a:gd name="T76" fmla="*/ 14 w 31"/>
                <a:gd name="T77" fmla="*/ 14 h 26"/>
                <a:gd name="T78" fmla="*/ 14 w 31"/>
                <a:gd name="T79" fmla="*/ 14 h 26"/>
                <a:gd name="T80" fmla="*/ 18 w 31"/>
                <a:gd name="T81" fmla="*/ 14 h 26"/>
                <a:gd name="T82" fmla="*/ 21 w 31"/>
                <a:gd name="T83" fmla="*/ 17 h 26"/>
                <a:gd name="T84" fmla="*/ 23 w 31"/>
                <a:gd name="T85" fmla="*/ 16 h 26"/>
                <a:gd name="T86" fmla="*/ 23 w 31"/>
                <a:gd name="T87" fmla="*/ 13 h 26"/>
                <a:gd name="T88" fmla="*/ 28 w 31"/>
                <a:gd name="T89" fmla="*/ 5 h 26"/>
                <a:gd name="T90" fmla="*/ 12 w 31"/>
                <a:gd name="T91" fmla="*/ 13 h 26"/>
                <a:gd name="T92" fmla="*/ 13 w 31"/>
                <a:gd name="T93" fmla="*/ 13 h 26"/>
                <a:gd name="T94" fmla="*/ 13 w 31"/>
                <a:gd name="T95" fmla="*/ 11 h 26"/>
                <a:gd name="T96" fmla="*/ 12 w 31"/>
                <a:gd name="T97" fmla="*/ 11 h 26"/>
                <a:gd name="T98" fmla="*/ 12 w 31"/>
                <a:gd name="T99" fmla="*/ 11 h 26"/>
                <a:gd name="T100" fmla="*/ 12 w 31"/>
                <a:gd name="T101" fmla="*/ 13 h 26"/>
                <a:gd name="T102" fmla="*/ 12 w 31"/>
                <a:gd name="T103" fmla="*/ 13 h 26"/>
                <a:gd name="T104" fmla="*/ 3 w 31"/>
                <a:gd name="T105" fmla="*/ 25 h 26"/>
                <a:gd name="T106" fmla="*/ 4 w 31"/>
                <a:gd name="T107" fmla="*/ 24 h 26"/>
                <a:gd name="T108" fmla="*/ 4 w 31"/>
                <a:gd name="T109" fmla="*/ 23 h 26"/>
                <a:gd name="T110" fmla="*/ 2 w 31"/>
                <a:gd name="T111" fmla="*/ 23 h 26"/>
                <a:gd name="T112" fmla="*/ 2 w 31"/>
                <a:gd name="T113" fmla="*/ 24 h 26"/>
                <a:gd name="T114" fmla="*/ 2 w 31"/>
                <a:gd name="T115" fmla="*/ 24 h 26"/>
                <a:gd name="T116" fmla="*/ 3 w 31"/>
                <a:gd name="T11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26">
                  <a:moveTo>
                    <a:pt x="21" y="15"/>
                  </a:moveTo>
                  <a:cubicBezTo>
                    <a:pt x="21" y="15"/>
                    <a:pt x="21" y="15"/>
                    <a:pt x="22" y="15"/>
                  </a:cubicBezTo>
                  <a:cubicBezTo>
                    <a:pt x="22" y="15"/>
                    <a:pt x="22" y="15"/>
                    <a:pt x="22" y="15"/>
                  </a:cubicBezTo>
                  <a:cubicBezTo>
                    <a:pt x="22" y="15"/>
                    <a:pt x="22" y="15"/>
                    <a:pt x="22" y="14"/>
                  </a:cubicBezTo>
                  <a:cubicBezTo>
                    <a:pt x="22" y="14"/>
                    <a:pt x="22" y="14"/>
                    <a:pt x="22" y="14"/>
                  </a:cubicBezTo>
                  <a:cubicBezTo>
                    <a:pt x="21" y="14"/>
                    <a:pt x="21" y="14"/>
                    <a:pt x="21" y="14"/>
                  </a:cubicBezTo>
                  <a:cubicBezTo>
                    <a:pt x="21" y="13"/>
                    <a:pt x="21" y="13"/>
                    <a:pt x="21" y="13"/>
                  </a:cubicBezTo>
                  <a:cubicBezTo>
                    <a:pt x="21" y="13"/>
                    <a:pt x="20" y="13"/>
                    <a:pt x="20" y="14"/>
                  </a:cubicBezTo>
                  <a:cubicBezTo>
                    <a:pt x="20" y="14"/>
                    <a:pt x="20" y="14"/>
                    <a:pt x="20" y="14"/>
                  </a:cubicBezTo>
                  <a:cubicBezTo>
                    <a:pt x="20" y="14"/>
                    <a:pt x="20" y="14"/>
                    <a:pt x="20" y="14"/>
                  </a:cubicBezTo>
                  <a:cubicBezTo>
                    <a:pt x="20" y="15"/>
                    <a:pt x="20" y="15"/>
                    <a:pt x="20" y="15"/>
                  </a:cubicBezTo>
                  <a:cubicBezTo>
                    <a:pt x="20" y="15"/>
                    <a:pt x="21" y="15"/>
                    <a:pt x="21" y="15"/>
                  </a:cubicBezTo>
                  <a:cubicBezTo>
                    <a:pt x="21" y="15"/>
                    <a:pt x="21" y="15"/>
                    <a:pt x="21" y="15"/>
                  </a:cubicBezTo>
                  <a:close/>
                  <a:moveTo>
                    <a:pt x="28" y="5"/>
                  </a:moveTo>
                  <a:cubicBezTo>
                    <a:pt x="29" y="5"/>
                    <a:pt x="30" y="5"/>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3"/>
                    <a:pt x="31" y="3"/>
                    <a:pt x="31" y="3"/>
                  </a:cubicBezTo>
                  <a:cubicBezTo>
                    <a:pt x="31" y="1"/>
                    <a:pt x="30" y="0"/>
                    <a:pt x="28" y="0"/>
                  </a:cubicBezTo>
                  <a:cubicBezTo>
                    <a:pt x="27" y="0"/>
                    <a:pt x="26" y="1"/>
                    <a:pt x="26" y="3"/>
                  </a:cubicBezTo>
                  <a:cubicBezTo>
                    <a:pt x="26" y="3"/>
                    <a:pt x="26" y="4"/>
                    <a:pt x="26" y="4"/>
                  </a:cubicBezTo>
                  <a:cubicBezTo>
                    <a:pt x="22" y="12"/>
                    <a:pt x="22" y="12"/>
                    <a:pt x="22" y="12"/>
                  </a:cubicBezTo>
                  <a:cubicBezTo>
                    <a:pt x="21" y="12"/>
                    <a:pt x="21" y="12"/>
                    <a:pt x="21" y="12"/>
                  </a:cubicBezTo>
                  <a:cubicBezTo>
                    <a:pt x="20" y="12"/>
                    <a:pt x="20" y="12"/>
                    <a:pt x="19" y="12"/>
                  </a:cubicBezTo>
                  <a:cubicBezTo>
                    <a:pt x="19" y="12"/>
                    <a:pt x="19" y="12"/>
                    <a:pt x="19" y="12"/>
                  </a:cubicBezTo>
                  <a:cubicBezTo>
                    <a:pt x="19" y="12"/>
                    <a:pt x="19" y="12"/>
                    <a:pt x="19" y="12"/>
                  </a:cubicBezTo>
                  <a:cubicBezTo>
                    <a:pt x="19" y="12"/>
                    <a:pt x="19" y="13"/>
                    <a:pt x="19" y="13"/>
                  </a:cubicBezTo>
                  <a:cubicBezTo>
                    <a:pt x="15" y="12"/>
                    <a:pt x="15" y="12"/>
                    <a:pt x="15" y="12"/>
                  </a:cubicBezTo>
                  <a:cubicBezTo>
                    <a:pt x="15" y="11"/>
                    <a:pt x="14" y="11"/>
                    <a:pt x="14" y="10"/>
                  </a:cubicBezTo>
                  <a:cubicBezTo>
                    <a:pt x="14" y="10"/>
                    <a:pt x="14" y="10"/>
                    <a:pt x="14" y="10"/>
                  </a:cubicBezTo>
                  <a:cubicBezTo>
                    <a:pt x="14" y="10"/>
                    <a:pt x="13" y="9"/>
                    <a:pt x="12" y="9"/>
                  </a:cubicBezTo>
                  <a:cubicBezTo>
                    <a:pt x="12" y="9"/>
                    <a:pt x="11" y="10"/>
                    <a:pt x="10" y="10"/>
                  </a:cubicBezTo>
                  <a:cubicBezTo>
                    <a:pt x="10" y="10"/>
                    <a:pt x="10" y="10"/>
                    <a:pt x="10" y="10"/>
                  </a:cubicBezTo>
                  <a:cubicBezTo>
                    <a:pt x="10" y="11"/>
                    <a:pt x="10" y="11"/>
                    <a:pt x="10" y="12"/>
                  </a:cubicBezTo>
                  <a:cubicBezTo>
                    <a:pt x="10" y="12"/>
                    <a:pt x="10" y="13"/>
                    <a:pt x="10" y="13"/>
                  </a:cubicBezTo>
                  <a:cubicBezTo>
                    <a:pt x="4" y="21"/>
                    <a:pt x="4" y="21"/>
                    <a:pt x="4" y="21"/>
                  </a:cubicBezTo>
                  <a:cubicBezTo>
                    <a:pt x="4" y="21"/>
                    <a:pt x="3" y="21"/>
                    <a:pt x="3" y="21"/>
                  </a:cubicBezTo>
                  <a:cubicBezTo>
                    <a:pt x="2" y="21"/>
                    <a:pt x="2" y="21"/>
                    <a:pt x="1" y="22"/>
                  </a:cubicBezTo>
                  <a:cubicBezTo>
                    <a:pt x="1" y="22"/>
                    <a:pt x="1" y="22"/>
                    <a:pt x="1" y="22"/>
                  </a:cubicBezTo>
                  <a:cubicBezTo>
                    <a:pt x="1" y="22"/>
                    <a:pt x="1" y="22"/>
                    <a:pt x="1" y="22"/>
                  </a:cubicBezTo>
                  <a:cubicBezTo>
                    <a:pt x="1" y="22"/>
                    <a:pt x="0" y="23"/>
                    <a:pt x="0" y="24"/>
                  </a:cubicBezTo>
                  <a:cubicBezTo>
                    <a:pt x="0" y="24"/>
                    <a:pt x="1" y="25"/>
                    <a:pt x="1" y="26"/>
                  </a:cubicBezTo>
                  <a:cubicBezTo>
                    <a:pt x="1" y="26"/>
                    <a:pt x="1" y="26"/>
                    <a:pt x="1" y="26"/>
                  </a:cubicBezTo>
                  <a:cubicBezTo>
                    <a:pt x="2" y="26"/>
                    <a:pt x="2" y="26"/>
                    <a:pt x="3" y="26"/>
                  </a:cubicBezTo>
                  <a:cubicBezTo>
                    <a:pt x="4" y="26"/>
                    <a:pt x="4" y="26"/>
                    <a:pt x="5" y="26"/>
                  </a:cubicBezTo>
                  <a:cubicBezTo>
                    <a:pt x="5" y="26"/>
                    <a:pt x="5" y="26"/>
                    <a:pt x="5" y="26"/>
                  </a:cubicBezTo>
                  <a:cubicBezTo>
                    <a:pt x="5" y="25"/>
                    <a:pt x="5" y="24"/>
                    <a:pt x="5" y="24"/>
                  </a:cubicBezTo>
                  <a:cubicBezTo>
                    <a:pt x="5" y="23"/>
                    <a:pt x="5" y="23"/>
                    <a:pt x="5" y="22"/>
                  </a:cubicBezTo>
                  <a:cubicBezTo>
                    <a:pt x="11" y="14"/>
                    <a:pt x="11" y="14"/>
                    <a:pt x="11" y="14"/>
                  </a:cubicBezTo>
                  <a:cubicBezTo>
                    <a:pt x="11" y="15"/>
                    <a:pt x="12" y="15"/>
                    <a:pt x="12" y="15"/>
                  </a:cubicBezTo>
                  <a:cubicBezTo>
                    <a:pt x="13" y="15"/>
                    <a:pt x="14" y="14"/>
                    <a:pt x="14" y="14"/>
                  </a:cubicBezTo>
                  <a:cubicBezTo>
                    <a:pt x="14" y="14"/>
                    <a:pt x="14" y="14"/>
                    <a:pt x="14" y="14"/>
                  </a:cubicBezTo>
                  <a:cubicBezTo>
                    <a:pt x="14" y="14"/>
                    <a:pt x="14" y="14"/>
                    <a:pt x="14" y="14"/>
                  </a:cubicBezTo>
                  <a:cubicBezTo>
                    <a:pt x="14" y="14"/>
                    <a:pt x="14" y="14"/>
                    <a:pt x="14" y="13"/>
                  </a:cubicBezTo>
                  <a:cubicBezTo>
                    <a:pt x="18" y="14"/>
                    <a:pt x="18" y="14"/>
                    <a:pt x="18" y="14"/>
                  </a:cubicBezTo>
                  <a:cubicBezTo>
                    <a:pt x="18" y="15"/>
                    <a:pt x="19" y="16"/>
                    <a:pt x="19" y="16"/>
                  </a:cubicBezTo>
                  <a:cubicBezTo>
                    <a:pt x="20" y="17"/>
                    <a:pt x="20" y="17"/>
                    <a:pt x="21" y="17"/>
                  </a:cubicBezTo>
                  <a:cubicBezTo>
                    <a:pt x="22" y="17"/>
                    <a:pt x="22" y="17"/>
                    <a:pt x="23" y="16"/>
                  </a:cubicBezTo>
                  <a:cubicBezTo>
                    <a:pt x="23" y="16"/>
                    <a:pt x="23" y="16"/>
                    <a:pt x="23" y="16"/>
                  </a:cubicBezTo>
                  <a:cubicBezTo>
                    <a:pt x="23" y="16"/>
                    <a:pt x="23" y="15"/>
                    <a:pt x="23" y="14"/>
                  </a:cubicBezTo>
                  <a:cubicBezTo>
                    <a:pt x="23" y="14"/>
                    <a:pt x="23" y="13"/>
                    <a:pt x="23" y="13"/>
                  </a:cubicBezTo>
                  <a:cubicBezTo>
                    <a:pt x="28" y="5"/>
                    <a:pt x="28" y="5"/>
                    <a:pt x="28" y="5"/>
                  </a:cubicBezTo>
                  <a:cubicBezTo>
                    <a:pt x="28" y="5"/>
                    <a:pt x="28" y="5"/>
                    <a:pt x="28" y="5"/>
                  </a:cubicBezTo>
                  <a:cubicBezTo>
                    <a:pt x="28" y="5"/>
                    <a:pt x="28" y="5"/>
                    <a:pt x="28" y="5"/>
                  </a:cubicBezTo>
                  <a:close/>
                  <a:moveTo>
                    <a:pt x="12" y="13"/>
                  </a:moveTo>
                  <a:cubicBezTo>
                    <a:pt x="12" y="13"/>
                    <a:pt x="13" y="13"/>
                    <a:pt x="13" y="13"/>
                  </a:cubicBezTo>
                  <a:cubicBezTo>
                    <a:pt x="13" y="13"/>
                    <a:pt x="13" y="13"/>
                    <a:pt x="13" y="13"/>
                  </a:cubicBezTo>
                  <a:cubicBezTo>
                    <a:pt x="13" y="13"/>
                    <a:pt x="13" y="12"/>
                    <a:pt x="13" y="12"/>
                  </a:cubicBezTo>
                  <a:cubicBezTo>
                    <a:pt x="13" y="12"/>
                    <a:pt x="13" y="11"/>
                    <a:pt x="13" y="11"/>
                  </a:cubicBezTo>
                  <a:cubicBezTo>
                    <a:pt x="13" y="11"/>
                    <a:pt x="12" y="11"/>
                    <a:pt x="12" y="11"/>
                  </a:cubicBezTo>
                  <a:cubicBezTo>
                    <a:pt x="12" y="11"/>
                    <a:pt x="12" y="11"/>
                    <a:pt x="12" y="11"/>
                  </a:cubicBezTo>
                  <a:cubicBezTo>
                    <a:pt x="12" y="11"/>
                    <a:pt x="12" y="11"/>
                    <a:pt x="12" y="11"/>
                  </a:cubicBezTo>
                  <a:cubicBezTo>
                    <a:pt x="12" y="11"/>
                    <a:pt x="12" y="11"/>
                    <a:pt x="12" y="11"/>
                  </a:cubicBezTo>
                  <a:cubicBezTo>
                    <a:pt x="11" y="11"/>
                    <a:pt x="11" y="12"/>
                    <a:pt x="11" y="12"/>
                  </a:cubicBezTo>
                  <a:cubicBezTo>
                    <a:pt x="11" y="12"/>
                    <a:pt x="11" y="13"/>
                    <a:pt x="12" y="13"/>
                  </a:cubicBezTo>
                  <a:cubicBezTo>
                    <a:pt x="12" y="13"/>
                    <a:pt x="12" y="13"/>
                    <a:pt x="12" y="13"/>
                  </a:cubicBezTo>
                  <a:cubicBezTo>
                    <a:pt x="12" y="13"/>
                    <a:pt x="12" y="13"/>
                    <a:pt x="12" y="13"/>
                  </a:cubicBezTo>
                  <a:cubicBezTo>
                    <a:pt x="12" y="13"/>
                    <a:pt x="12" y="13"/>
                    <a:pt x="12" y="13"/>
                  </a:cubicBezTo>
                  <a:close/>
                  <a:moveTo>
                    <a:pt x="3" y="25"/>
                  </a:moveTo>
                  <a:cubicBezTo>
                    <a:pt x="3" y="25"/>
                    <a:pt x="3" y="24"/>
                    <a:pt x="4" y="24"/>
                  </a:cubicBezTo>
                  <a:cubicBezTo>
                    <a:pt x="4" y="24"/>
                    <a:pt x="4" y="24"/>
                    <a:pt x="4" y="24"/>
                  </a:cubicBezTo>
                  <a:cubicBezTo>
                    <a:pt x="4" y="24"/>
                    <a:pt x="4" y="24"/>
                    <a:pt x="4" y="24"/>
                  </a:cubicBezTo>
                  <a:cubicBezTo>
                    <a:pt x="4" y="23"/>
                    <a:pt x="4" y="23"/>
                    <a:pt x="4" y="23"/>
                  </a:cubicBezTo>
                  <a:cubicBezTo>
                    <a:pt x="3" y="23"/>
                    <a:pt x="3" y="23"/>
                    <a:pt x="3" y="23"/>
                  </a:cubicBezTo>
                  <a:cubicBezTo>
                    <a:pt x="3" y="23"/>
                    <a:pt x="2" y="23"/>
                    <a:pt x="2" y="23"/>
                  </a:cubicBezTo>
                  <a:cubicBezTo>
                    <a:pt x="2" y="23"/>
                    <a:pt x="2" y="23"/>
                    <a:pt x="2" y="23"/>
                  </a:cubicBezTo>
                  <a:cubicBezTo>
                    <a:pt x="2" y="23"/>
                    <a:pt x="2" y="23"/>
                    <a:pt x="2" y="24"/>
                  </a:cubicBezTo>
                  <a:cubicBezTo>
                    <a:pt x="2" y="24"/>
                    <a:pt x="2" y="24"/>
                    <a:pt x="2" y="24"/>
                  </a:cubicBezTo>
                  <a:cubicBezTo>
                    <a:pt x="2" y="24"/>
                    <a:pt x="2" y="24"/>
                    <a:pt x="2" y="24"/>
                  </a:cubicBezTo>
                  <a:cubicBezTo>
                    <a:pt x="2" y="24"/>
                    <a:pt x="3" y="25"/>
                    <a:pt x="3" y="25"/>
                  </a:cubicBezTo>
                  <a:cubicBezTo>
                    <a:pt x="3" y="25"/>
                    <a:pt x="3" y="25"/>
                    <a:pt x="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2" name="Group 1"/>
          <p:cNvGrpSpPr>
            <a:grpSpLocks noChangeAspect="1"/>
          </p:cNvGrpSpPr>
          <p:nvPr/>
        </p:nvGrpSpPr>
        <p:grpSpPr>
          <a:xfrm>
            <a:off x="774401" y="2325085"/>
            <a:ext cx="914400" cy="1002724"/>
            <a:chOff x="685801" y="1139825"/>
            <a:chExt cx="279400" cy="306388"/>
          </a:xfrm>
          <a:solidFill>
            <a:srgbClr val="4F8CBD"/>
          </a:solidFill>
        </p:grpSpPr>
        <p:sp>
          <p:nvSpPr>
            <p:cNvPr id="52" name="Freeform 30"/>
            <p:cNvSpPr>
              <a:spLocks noEditPoints="1"/>
            </p:cNvSpPr>
            <p:nvPr/>
          </p:nvSpPr>
          <p:spPr bwMode="auto">
            <a:xfrm>
              <a:off x="760413" y="1139825"/>
              <a:ext cx="204788" cy="152400"/>
            </a:xfrm>
            <a:custGeom>
              <a:avLst/>
              <a:gdLst>
                <a:gd name="T0" fmla="*/ 31 w 65"/>
                <a:gd name="T1" fmla="*/ 35 h 48"/>
                <a:gd name="T2" fmla="*/ 31 w 65"/>
                <a:gd name="T3" fmla="*/ 41 h 48"/>
                <a:gd name="T4" fmla="*/ 38 w 65"/>
                <a:gd name="T5" fmla="*/ 33 h 48"/>
                <a:gd name="T6" fmla="*/ 40 w 65"/>
                <a:gd name="T7" fmla="*/ 33 h 48"/>
                <a:gd name="T8" fmla="*/ 40 w 65"/>
                <a:gd name="T9" fmla="*/ 33 h 48"/>
                <a:gd name="T10" fmla="*/ 58 w 65"/>
                <a:gd name="T11" fmla="*/ 33 h 48"/>
                <a:gd name="T12" fmla="*/ 61 w 65"/>
                <a:gd name="T13" fmla="*/ 31 h 48"/>
                <a:gd name="T14" fmla="*/ 62 w 65"/>
                <a:gd name="T15" fmla="*/ 29 h 48"/>
                <a:gd name="T16" fmla="*/ 62 w 65"/>
                <a:gd name="T17" fmla="*/ 8 h 48"/>
                <a:gd name="T18" fmla="*/ 61 w 65"/>
                <a:gd name="T19" fmla="*/ 5 h 48"/>
                <a:gd name="T20" fmla="*/ 58 w 65"/>
                <a:gd name="T21" fmla="*/ 4 h 48"/>
                <a:gd name="T22" fmla="*/ 7 w 65"/>
                <a:gd name="T23" fmla="*/ 4 h 48"/>
                <a:gd name="T24" fmla="*/ 5 w 65"/>
                <a:gd name="T25" fmla="*/ 5 h 48"/>
                <a:gd name="T26" fmla="*/ 5 w 65"/>
                <a:gd name="T27" fmla="*/ 5 h 48"/>
                <a:gd name="T28" fmla="*/ 4 w 65"/>
                <a:gd name="T29" fmla="*/ 8 h 48"/>
                <a:gd name="T30" fmla="*/ 4 w 65"/>
                <a:gd name="T31" fmla="*/ 16 h 48"/>
                <a:gd name="T32" fmla="*/ 0 w 65"/>
                <a:gd name="T33" fmla="*/ 16 h 48"/>
                <a:gd name="T34" fmla="*/ 0 w 65"/>
                <a:gd name="T35" fmla="*/ 8 h 48"/>
                <a:gd name="T36" fmla="*/ 2 w 65"/>
                <a:gd name="T37" fmla="*/ 3 h 48"/>
                <a:gd name="T38" fmla="*/ 2 w 65"/>
                <a:gd name="T39" fmla="*/ 2 h 48"/>
                <a:gd name="T40" fmla="*/ 7 w 65"/>
                <a:gd name="T41" fmla="*/ 0 h 48"/>
                <a:gd name="T42" fmla="*/ 58 w 65"/>
                <a:gd name="T43" fmla="*/ 0 h 48"/>
                <a:gd name="T44" fmla="*/ 63 w 65"/>
                <a:gd name="T45" fmla="*/ 2 h 48"/>
                <a:gd name="T46" fmla="*/ 63 w 65"/>
                <a:gd name="T47" fmla="*/ 2 h 48"/>
                <a:gd name="T48" fmla="*/ 65 w 65"/>
                <a:gd name="T49" fmla="*/ 8 h 48"/>
                <a:gd name="T50" fmla="*/ 65 w 65"/>
                <a:gd name="T51" fmla="*/ 29 h 48"/>
                <a:gd name="T52" fmla="*/ 63 w 65"/>
                <a:gd name="T53" fmla="*/ 34 h 48"/>
                <a:gd name="T54" fmla="*/ 58 w 65"/>
                <a:gd name="T55" fmla="*/ 36 h 48"/>
                <a:gd name="T56" fmla="*/ 40 w 65"/>
                <a:gd name="T57" fmla="*/ 36 h 48"/>
                <a:gd name="T58" fmla="*/ 31 w 65"/>
                <a:gd name="T59" fmla="*/ 47 h 48"/>
                <a:gd name="T60" fmla="*/ 31 w 65"/>
                <a:gd name="T61" fmla="*/ 47 h 48"/>
                <a:gd name="T62" fmla="*/ 29 w 65"/>
                <a:gd name="T63" fmla="*/ 48 h 48"/>
                <a:gd name="T64" fmla="*/ 28 w 65"/>
                <a:gd name="T65" fmla="*/ 46 h 48"/>
                <a:gd name="T66" fmla="*/ 28 w 65"/>
                <a:gd name="T67" fmla="*/ 36 h 48"/>
                <a:gd name="T68" fmla="*/ 21 w 65"/>
                <a:gd name="T69" fmla="*/ 36 h 48"/>
                <a:gd name="T70" fmla="*/ 21 w 65"/>
                <a:gd name="T71" fmla="*/ 33 h 48"/>
                <a:gd name="T72" fmla="*/ 30 w 65"/>
                <a:gd name="T73" fmla="*/ 33 h 48"/>
                <a:gd name="T74" fmla="*/ 31 w 65"/>
                <a:gd name="T75" fmla="*/ 34 h 48"/>
                <a:gd name="T76" fmla="*/ 31 w 65"/>
                <a:gd name="T77" fmla="*/ 35 h 48"/>
                <a:gd name="T78" fmla="*/ 31 w 65"/>
                <a:gd name="T79" fmla="*/ 35 h 48"/>
                <a:gd name="T80" fmla="*/ 31 w 65"/>
                <a:gd name="T81" fmla="*/ 35 h 48"/>
                <a:gd name="T82" fmla="*/ 30 w 65"/>
                <a:gd name="T83" fmla="*/ 36 h 48"/>
                <a:gd name="T84" fmla="*/ 31 w 65"/>
                <a:gd name="T85" fmla="*/ 35 h 48"/>
                <a:gd name="T86" fmla="*/ 31 w 65"/>
                <a:gd name="T87"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48">
                  <a:moveTo>
                    <a:pt x="31" y="35"/>
                  </a:moveTo>
                  <a:cubicBezTo>
                    <a:pt x="31" y="41"/>
                    <a:pt x="31" y="41"/>
                    <a:pt x="31" y="41"/>
                  </a:cubicBezTo>
                  <a:cubicBezTo>
                    <a:pt x="38" y="33"/>
                    <a:pt x="38" y="33"/>
                    <a:pt x="38" y="33"/>
                  </a:cubicBezTo>
                  <a:cubicBezTo>
                    <a:pt x="39" y="33"/>
                    <a:pt x="39" y="33"/>
                    <a:pt x="40" y="33"/>
                  </a:cubicBezTo>
                  <a:cubicBezTo>
                    <a:pt x="40" y="33"/>
                    <a:pt x="40" y="33"/>
                    <a:pt x="40" y="33"/>
                  </a:cubicBezTo>
                  <a:cubicBezTo>
                    <a:pt x="58" y="33"/>
                    <a:pt x="58" y="33"/>
                    <a:pt x="58" y="33"/>
                  </a:cubicBezTo>
                  <a:cubicBezTo>
                    <a:pt x="59" y="33"/>
                    <a:pt x="60" y="32"/>
                    <a:pt x="61" y="31"/>
                  </a:cubicBezTo>
                  <a:cubicBezTo>
                    <a:pt x="61" y="31"/>
                    <a:pt x="62" y="30"/>
                    <a:pt x="62" y="29"/>
                  </a:cubicBezTo>
                  <a:cubicBezTo>
                    <a:pt x="62" y="8"/>
                    <a:pt x="62" y="8"/>
                    <a:pt x="62" y="8"/>
                  </a:cubicBezTo>
                  <a:cubicBezTo>
                    <a:pt x="62" y="7"/>
                    <a:pt x="61" y="6"/>
                    <a:pt x="61" y="5"/>
                  </a:cubicBezTo>
                  <a:cubicBezTo>
                    <a:pt x="60" y="4"/>
                    <a:pt x="59" y="4"/>
                    <a:pt x="58" y="4"/>
                  </a:cubicBezTo>
                  <a:cubicBezTo>
                    <a:pt x="7" y="4"/>
                    <a:pt x="7" y="4"/>
                    <a:pt x="7" y="4"/>
                  </a:cubicBezTo>
                  <a:cubicBezTo>
                    <a:pt x="6" y="4"/>
                    <a:pt x="5" y="4"/>
                    <a:pt x="5" y="5"/>
                  </a:cubicBezTo>
                  <a:cubicBezTo>
                    <a:pt x="5" y="5"/>
                    <a:pt x="5" y="5"/>
                    <a:pt x="5" y="5"/>
                  </a:cubicBezTo>
                  <a:cubicBezTo>
                    <a:pt x="4" y="6"/>
                    <a:pt x="4" y="7"/>
                    <a:pt x="4" y="8"/>
                  </a:cubicBezTo>
                  <a:cubicBezTo>
                    <a:pt x="4" y="16"/>
                    <a:pt x="4" y="16"/>
                    <a:pt x="4" y="16"/>
                  </a:cubicBezTo>
                  <a:cubicBezTo>
                    <a:pt x="3" y="16"/>
                    <a:pt x="1" y="16"/>
                    <a:pt x="0" y="16"/>
                  </a:cubicBezTo>
                  <a:cubicBezTo>
                    <a:pt x="0" y="8"/>
                    <a:pt x="0" y="8"/>
                    <a:pt x="0" y="8"/>
                  </a:cubicBezTo>
                  <a:cubicBezTo>
                    <a:pt x="0" y="6"/>
                    <a:pt x="1" y="4"/>
                    <a:pt x="2" y="3"/>
                  </a:cubicBezTo>
                  <a:cubicBezTo>
                    <a:pt x="2" y="3"/>
                    <a:pt x="2" y="2"/>
                    <a:pt x="2" y="2"/>
                  </a:cubicBezTo>
                  <a:cubicBezTo>
                    <a:pt x="4" y="1"/>
                    <a:pt x="5" y="0"/>
                    <a:pt x="7" y="0"/>
                  </a:cubicBezTo>
                  <a:cubicBezTo>
                    <a:pt x="58" y="0"/>
                    <a:pt x="58" y="0"/>
                    <a:pt x="58" y="0"/>
                  </a:cubicBezTo>
                  <a:cubicBezTo>
                    <a:pt x="60" y="0"/>
                    <a:pt x="62" y="1"/>
                    <a:pt x="63" y="2"/>
                  </a:cubicBezTo>
                  <a:cubicBezTo>
                    <a:pt x="63" y="2"/>
                    <a:pt x="63" y="2"/>
                    <a:pt x="63" y="2"/>
                  </a:cubicBezTo>
                  <a:cubicBezTo>
                    <a:pt x="64" y="4"/>
                    <a:pt x="65" y="6"/>
                    <a:pt x="65" y="8"/>
                  </a:cubicBezTo>
                  <a:cubicBezTo>
                    <a:pt x="65" y="29"/>
                    <a:pt x="65" y="29"/>
                    <a:pt x="65" y="29"/>
                  </a:cubicBezTo>
                  <a:cubicBezTo>
                    <a:pt x="65" y="31"/>
                    <a:pt x="64" y="33"/>
                    <a:pt x="63" y="34"/>
                  </a:cubicBezTo>
                  <a:cubicBezTo>
                    <a:pt x="62" y="35"/>
                    <a:pt x="60" y="36"/>
                    <a:pt x="58" y="36"/>
                  </a:cubicBezTo>
                  <a:cubicBezTo>
                    <a:pt x="40" y="36"/>
                    <a:pt x="40" y="36"/>
                    <a:pt x="40" y="36"/>
                  </a:cubicBezTo>
                  <a:cubicBezTo>
                    <a:pt x="31" y="47"/>
                    <a:pt x="31" y="47"/>
                    <a:pt x="31" y="47"/>
                  </a:cubicBezTo>
                  <a:cubicBezTo>
                    <a:pt x="31" y="47"/>
                    <a:pt x="31" y="47"/>
                    <a:pt x="31" y="47"/>
                  </a:cubicBezTo>
                  <a:cubicBezTo>
                    <a:pt x="30" y="47"/>
                    <a:pt x="30" y="48"/>
                    <a:pt x="29" y="48"/>
                  </a:cubicBezTo>
                  <a:cubicBezTo>
                    <a:pt x="29" y="48"/>
                    <a:pt x="28" y="47"/>
                    <a:pt x="28" y="46"/>
                  </a:cubicBezTo>
                  <a:cubicBezTo>
                    <a:pt x="28" y="36"/>
                    <a:pt x="28" y="36"/>
                    <a:pt x="28" y="36"/>
                  </a:cubicBezTo>
                  <a:cubicBezTo>
                    <a:pt x="21" y="36"/>
                    <a:pt x="21" y="36"/>
                    <a:pt x="21" y="36"/>
                  </a:cubicBezTo>
                  <a:cubicBezTo>
                    <a:pt x="21" y="35"/>
                    <a:pt x="21" y="34"/>
                    <a:pt x="21" y="33"/>
                  </a:cubicBezTo>
                  <a:cubicBezTo>
                    <a:pt x="30" y="33"/>
                    <a:pt x="30" y="33"/>
                    <a:pt x="30" y="33"/>
                  </a:cubicBezTo>
                  <a:cubicBezTo>
                    <a:pt x="31" y="33"/>
                    <a:pt x="31" y="33"/>
                    <a:pt x="31" y="34"/>
                  </a:cubicBezTo>
                  <a:cubicBezTo>
                    <a:pt x="31" y="34"/>
                    <a:pt x="31" y="34"/>
                    <a:pt x="31" y="35"/>
                  </a:cubicBezTo>
                  <a:cubicBezTo>
                    <a:pt x="31" y="35"/>
                    <a:pt x="31" y="35"/>
                    <a:pt x="31" y="35"/>
                  </a:cubicBezTo>
                  <a:close/>
                  <a:moveTo>
                    <a:pt x="31" y="35"/>
                  </a:moveTo>
                  <a:cubicBezTo>
                    <a:pt x="31" y="35"/>
                    <a:pt x="31" y="36"/>
                    <a:pt x="30" y="36"/>
                  </a:cubicBezTo>
                  <a:cubicBezTo>
                    <a:pt x="31" y="35"/>
                    <a:pt x="31" y="35"/>
                    <a:pt x="31" y="35"/>
                  </a:cubicBezTo>
                  <a:cubicBezTo>
                    <a:pt x="31" y="35"/>
                    <a:pt x="31" y="35"/>
                    <a:pt x="3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3" name="Freeform 31"/>
            <p:cNvSpPr/>
            <p:nvPr/>
          </p:nvSpPr>
          <p:spPr bwMode="auto">
            <a:xfrm>
              <a:off x="727076" y="1196975"/>
              <a:ext cx="96838" cy="123825"/>
            </a:xfrm>
            <a:custGeom>
              <a:avLst/>
              <a:gdLst>
                <a:gd name="T0" fmla="*/ 18 w 31"/>
                <a:gd name="T1" fmla="*/ 0 h 39"/>
                <a:gd name="T2" fmla="*/ 16 w 31"/>
                <a:gd name="T3" fmla="*/ 0 h 39"/>
                <a:gd name="T4" fmla="*/ 16 w 31"/>
                <a:gd name="T5" fmla="*/ 0 h 39"/>
                <a:gd name="T6" fmla="*/ 13 w 31"/>
                <a:gd name="T7" fmla="*/ 0 h 39"/>
                <a:gd name="T8" fmla="*/ 7 w 31"/>
                <a:gd name="T9" fmla="*/ 4 h 39"/>
                <a:gd name="T10" fmla="*/ 7 w 31"/>
                <a:gd name="T11" fmla="*/ 4 h 39"/>
                <a:gd name="T12" fmla="*/ 1 w 31"/>
                <a:gd name="T13" fmla="*/ 11 h 39"/>
                <a:gd name="T14" fmla="*/ 2 w 31"/>
                <a:gd name="T15" fmla="*/ 20 h 39"/>
                <a:gd name="T16" fmla="*/ 0 w 31"/>
                <a:gd name="T17" fmla="*/ 21 h 39"/>
                <a:gd name="T18" fmla="*/ 0 w 31"/>
                <a:gd name="T19" fmla="*/ 24 h 39"/>
                <a:gd name="T20" fmla="*/ 3 w 31"/>
                <a:gd name="T21" fmla="*/ 26 h 39"/>
                <a:gd name="T22" fmla="*/ 4 w 31"/>
                <a:gd name="T23" fmla="*/ 27 h 39"/>
                <a:gd name="T24" fmla="*/ 16 w 31"/>
                <a:gd name="T25" fmla="*/ 39 h 39"/>
                <a:gd name="T26" fmla="*/ 27 w 31"/>
                <a:gd name="T27" fmla="*/ 27 h 39"/>
                <a:gd name="T28" fmla="*/ 29 w 31"/>
                <a:gd name="T29" fmla="*/ 26 h 39"/>
                <a:gd name="T30" fmla="*/ 31 w 31"/>
                <a:gd name="T31" fmla="*/ 24 h 39"/>
                <a:gd name="T32" fmla="*/ 31 w 31"/>
                <a:gd name="T33" fmla="*/ 21 h 39"/>
                <a:gd name="T34" fmla="*/ 29 w 31"/>
                <a:gd name="T35" fmla="*/ 20 h 39"/>
                <a:gd name="T36" fmla="*/ 29 w 31"/>
                <a:gd name="T37" fmla="*/ 20 h 39"/>
                <a:gd name="T38" fmla="*/ 30 w 31"/>
                <a:gd name="T39" fmla="*/ 11 h 39"/>
                <a:gd name="T40" fmla="*/ 25 w 31"/>
                <a:gd name="T41" fmla="*/ 4 h 39"/>
                <a:gd name="T42" fmla="*/ 18 w 31"/>
                <a:gd name="T43" fmla="*/ 0 h 39"/>
                <a:gd name="T44" fmla="*/ 18 w 31"/>
                <a:gd name="T4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18" y="0"/>
                  </a:moveTo>
                  <a:cubicBezTo>
                    <a:pt x="18" y="0"/>
                    <a:pt x="17" y="0"/>
                    <a:pt x="16" y="0"/>
                  </a:cubicBezTo>
                  <a:cubicBezTo>
                    <a:pt x="16" y="0"/>
                    <a:pt x="16" y="0"/>
                    <a:pt x="16" y="0"/>
                  </a:cubicBezTo>
                  <a:cubicBezTo>
                    <a:pt x="15" y="0"/>
                    <a:pt x="14" y="0"/>
                    <a:pt x="13" y="0"/>
                  </a:cubicBezTo>
                  <a:cubicBezTo>
                    <a:pt x="11" y="1"/>
                    <a:pt x="9" y="2"/>
                    <a:pt x="7" y="4"/>
                  </a:cubicBezTo>
                  <a:cubicBezTo>
                    <a:pt x="7" y="4"/>
                    <a:pt x="7" y="4"/>
                    <a:pt x="7" y="4"/>
                  </a:cubicBezTo>
                  <a:cubicBezTo>
                    <a:pt x="4" y="6"/>
                    <a:pt x="2" y="7"/>
                    <a:pt x="1" y="11"/>
                  </a:cubicBezTo>
                  <a:cubicBezTo>
                    <a:pt x="1" y="14"/>
                    <a:pt x="1" y="17"/>
                    <a:pt x="2" y="20"/>
                  </a:cubicBezTo>
                  <a:cubicBezTo>
                    <a:pt x="1" y="20"/>
                    <a:pt x="0" y="20"/>
                    <a:pt x="0" y="21"/>
                  </a:cubicBezTo>
                  <a:cubicBezTo>
                    <a:pt x="0" y="22"/>
                    <a:pt x="0" y="23"/>
                    <a:pt x="0" y="24"/>
                  </a:cubicBezTo>
                  <a:cubicBezTo>
                    <a:pt x="1" y="25"/>
                    <a:pt x="2" y="25"/>
                    <a:pt x="3" y="26"/>
                  </a:cubicBezTo>
                  <a:cubicBezTo>
                    <a:pt x="3" y="27"/>
                    <a:pt x="3" y="27"/>
                    <a:pt x="4" y="27"/>
                  </a:cubicBezTo>
                  <a:cubicBezTo>
                    <a:pt x="6" y="33"/>
                    <a:pt x="10" y="39"/>
                    <a:pt x="16" y="39"/>
                  </a:cubicBezTo>
                  <a:cubicBezTo>
                    <a:pt x="21" y="39"/>
                    <a:pt x="25" y="33"/>
                    <a:pt x="27" y="27"/>
                  </a:cubicBezTo>
                  <a:cubicBezTo>
                    <a:pt x="28" y="27"/>
                    <a:pt x="28" y="27"/>
                    <a:pt x="29" y="26"/>
                  </a:cubicBezTo>
                  <a:cubicBezTo>
                    <a:pt x="29" y="25"/>
                    <a:pt x="30" y="25"/>
                    <a:pt x="31" y="24"/>
                  </a:cubicBezTo>
                  <a:cubicBezTo>
                    <a:pt x="31" y="23"/>
                    <a:pt x="31" y="22"/>
                    <a:pt x="31" y="21"/>
                  </a:cubicBezTo>
                  <a:cubicBezTo>
                    <a:pt x="31" y="20"/>
                    <a:pt x="30" y="20"/>
                    <a:pt x="29" y="20"/>
                  </a:cubicBezTo>
                  <a:cubicBezTo>
                    <a:pt x="29" y="20"/>
                    <a:pt x="29" y="20"/>
                    <a:pt x="29" y="20"/>
                  </a:cubicBezTo>
                  <a:cubicBezTo>
                    <a:pt x="30" y="17"/>
                    <a:pt x="30" y="14"/>
                    <a:pt x="30" y="11"/>
                  </a:cubicBezTo>
                  <a:cubicBezTo>
                    <a:pt x="29" y="7"/>
                    <a:pt x="27" y="6"/>
                    <a:pt x="25" y="4"/>
                  </a:cubicBezTo>
                  <a:cubicBezTo>
                    <a:pt x="23" y="2"/>
                    <a:pt x="21" y="1"/>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6" name="Freeform 32"/>
            <p:cNvSpPr/>
            <p:nvPr/>
          </p:nvSpPr>
          <p:spPr bwMode="auto">
            <a:xfrm>
              <a:off x="685801" y="1330325"/>
              <a:ext cx="179388" cy="115888"/>
            </a:xfrm>
            <a:custGeom>
              <a:avLst/>
              <a:gdLst>
                <a:gd name="T0" fmla="*/ 29 w 57"/>
                <a:gd name="T1" fmla="*/ 4 h 36"/>
                <a:gd name="T2" fmla="*/ 26 w 57"/>
                <a:gd name="T3" fmla="*/ 6 h 36"/>
                <a:gd name="T4" fmla="*/ 27 w 57"/>
                <a:gd name="T5" fmla="*/ 8 h 36"/>
                <a:gd name="T6" fmla="*/ 24 w 57"/>
                <a:gd name="T7" fmla="*/ 23 h 36"/>
                <a:gd name="T8" fmla="*/ 17 w 57"/>
                <a:gd name="T9" fmla="*/ 0 h 36"/>
                <a:gd name="T10" fmla="*/ 4 w 57"/>
                <a:gd name="T11" fmla="*/ 8 h 36"/>
                <a:gd name="T12" fmla="*/ 0 w 57"/>
                <a:gd name="T13" fmla="*/ 33 h 36"/>
                <a:gd name="T14" fmla="*/ 0 w 57"/>
                <a:gd name="T15" fmla="*/ 35 h 36"/>
                <a:gd name="T16" fmla="*/ 2 w 57"/>
                <a:gd name="T17" fmla="*/ 36 h 36"/>
                <a:gd name="T18" fmla="*/ 55 w 57"/>
                <a:gd name="T19" fmla="*/ 36 h 36"/>
                <a:gd name="T20" fmla="*/ 57 w 57"/>
                <a:gd name="T21" fmla="*/ 35 h 36"/>
                <a:gd name="T22" fmla="*/ 57 w 57"/>
                <a:gd name="T23" fmla="*/ 33 h 36"/>
                <a:gd name="T24" fmla="*/ 54 w 57"/>
                <a:gd name="T25" fmla="*/ 8 h 36"/>
                <a:gd name="T26" fmla="*/ 40 w 57"/>
                <a:gd name="T27" fmla="*/ 0 h 36"/>
                <a:gd name="T28" fmla="*/ 33 w 57"/>
                <a:gd name="T29" fmla="*/ 23 h 36"/>
                <a:gd name="T30" fmla="*/ 30 w 57"/>
                <a:gd name="T31" fmla="*/ 8 h 36"/>
                <a:gd name="T32" fmla="*/ 31 w 57"/>
                <a:gd name="T33" fmla="*/ 6 h 36"/>
                <a:gd name="T34" fmla="*/ 29 w 57"/>
                <a:gd name="T3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36">
                  <a:moveTo>
                    <a:pt x="29" y="4"/>
                  </a:moveTo>
                  <a:cubicBezTo>
                    <a:pt x="26" y="6"/>
                    <a:pt x="26" y="6"/>
                    <a:pt x="26" y="6"/>
                  </a:cubicBezTo>
                  <a:cubicBezTo>
                    <a:pt x="27" y="8"/>
                    <a:pt x="27" y="8"/>
                    <a:pt x="27" y="8"/>
                  </a:cubicBezTo>
                  <a:cubicBezTo>
                    <a:pt x="24" y="23"/>
                    <a:pt x="24" y="23"/>
                    <a:pt x="24" y="23"/>
                  </a:cubicBezTo>
                  <a:cubicBezTo>
                    <a:pt x="21" y="17"/>
                    <a:pt x="19" y="7"/>
                    <a:pt x="17" y="0"/>
                  </a:cubicBezTo>
                  <a:cubicBezTo>
                    <a:pt x="12" y="2"/>
                    <a:pt x="6" y="3"/>
                    <a:pt x="4" y="8"/>
                  </a:cubicBezTo>
                  <a:cubicBezTo>
                    <a:pt x="1" y="13"/>
                    <a:pt x="0" y="24"/>
                    <a:pt x="0" y="33"/>
                  </a:cubicBezTo>
                  <a:cubicBezTo>
                    <a:pt x="0" y="34"/>
                    <a:pt x="0" y="35"/>
                    <a:pt x="0" y="35"/>
                  </a:cubicBezTo>
                  <a:cubicBezTo>
                    <a:pt x="1" y="36"/>
                    <a:pt x="1" y="36"/>
                    <a:pt x="2" y="36"/>
                  </a:cubicBezTo>
                  <a:cubicBezTo>
                    <a:pt x="55" y="36"/>
                    <a:pt x="55" y="36"/>
                    <a:pt x="55" y="36"/>
                  </a:cubicBezTo>
                  <a:cubicBezTo>
                    <a:pt x="56" y="36"/>
                    <a:pt x="56" y="36"/>
                    <a:pt x="57" y="35"/>
                  </a:cubicBezTo>
                  <a:cubicBezTo>
                    <a:pt x="57" y="35"/>
                    <a:pt x="57" y="34"/>
                    <a:pt x="57" y="33"/>
                  </a:cubicBezTo>
                  <a:cubicBezTo>
                    <a:pt x="57" y="24"/>
                    <a:pt x="56" y="13"/>
                    <a:pt x="54" y="8"/>
                  </a:cubicBezTo>
                  <a:cubicBezTo>
                    <a:pt x="51" y="3"/>
                    <a:pt x="45" y="2"/>
                    <a:pt x="40" y="0"/>
                  </a:cubicBezTo>
                  <a:cubicBezTo>
                    <a:pt x="38" y="7"/>
                    <a:pt x="36" y="17"/>
                    <a:pt x="33" y="23"/>
                  </a:cubicBezTo>
                  <a:cubicBezTo>
                    <a:pt x="30" y="8"/>
                    <a:pt x="30" y="8"/>
                    <a:pt x="30" y="8"/>
                  </a:cubicBezTo>
                  <a:cubicBezTo>
                    <a:pt x="31" y="6"/>
                    <a:pt x="31" y="6"/>
                    <a:pt x="31" y="6"/>
                  </a:cubicBezTo>
                  <a:cubicBezTo>
                    <a:pt x="29" y="4"/>
                    <a:pt x="29" y="4"/>
                    <a:pt x="2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nvGrpSpPr>
          <p:cNvPr id="5" name="Group 4"/>
          <p:cNvGrpSpPr>
            <a:grpSpLocks noChangeAspect="1"/>
          </p:cNvGrpSpPr>
          <p:nvPr/>
        </p:nvGrpSpPr>
        <p:grpSpPr>
          <a:xfrm>
            <a:off x="7126814" y="2293912"/>
            <a:ext cx="914400" cy="1065070"/>
            <a:chOff x="4787901" y="1120775"/>
            <a:chExt cx="279400" cy="325438"/>
          </a:xfrm>
          <a:solidFill>
            <a:srgbClr val="58595B"/>
          </a:solidFill>
        </p:grpSpPr>
        <p:sp>
          <p:nvSpPr>
            <p:cNvPr id="67" name="Freeform 33"/>
            <p:cNvSpPr>
              <a:spLocks noEditPoints="1"/>
            </p:cNvSpPr>
            <p:nvPr/>
          </p:nvSpPr>
          <p:spPr bwMode="auto">
            <a:xfrm>
              <a:off x="4787901" y="1254125"/>
              <a:ext cx="176213" cy="192088"/>
            </a:xfrm>
            <a:custGeom>
              <a:avLst/>
              <a:gdLst>
                <a:gd name="T0" fmla="*/ 56 w 56"/>
                <a:gd name="T1" fmla="*/ 30 h 60"/>
                <a:gd name="T2" fmla="*/ 54 w 56"/>
                <a:gd name="T3" fmla="*/ 20 h 60"/>
                <a:gd name="T4" fmla="*/ 48 w 56"/>
                <a:gd name="T5" fmla="*/ 21 h 60"/>
                <a:gd name="T6" fmla="*/ 44 w 56"/>
                <a:gd name="T7" fmla="*/ 14 h 60"/>
                <a:gd name="T8" fmla="*/ 48 w 56"/>
                <a:gd name="T9" fmla="*/ 9 h 60"/>
                <a:gd name="T10" fmla="*/ 40 w 56"/>
                <a:gd name="T11" fmla="*/ 3 h 60"/>
                <a:gd name="T12" fmla="*/ 36 w 56"/>
                <a:gd name="T13" fmla="*/ 8 h 60"/>
                <a:gd name="T14" fmla="*/ 29 w 56"/>
                <a:gd name="T15" fmla="*/ 6 h 60"/>
                <a:gd name="T16" fmla="*/ 28 w 56"/>
                <a:gd name="T17" fmla="*/ 0 h 60"/>
                <a:gd name="T18" fmla="*/ 18 w 56"/>
                <a:gd name="T19" fmla="*/ 2 h 60"/>
                <a:gd name="T20" fmla="*/ 19 w 56"/>
                <a:gd name="T21" fmla="*/ 8 h 60"/>
                <a:gd name="T22" fmla="*/ 13 w 56"/>
                <a:gd name="T23" fmla="*/ 13 h 60"/>
                <a:gd name="T24" fmla="*/ 8 w 56"/>
                <a:gd name="T25" fmla="*/ 9 h 60"/>
                <a:gd name="T26" fmla="*/ 2 w 56"/>
                <a:gd name="T27" fmla="*/ 18 h 60"/>
                <a:gd name="T28" fmla="*/ 7 w 56"/>
                <a:gd name="T29" fmla="*/ 21 h 60"/>
                <a:gd name="T30" fmla="*/ 5 w 56"/>
                <a:gd name="T31" fmla="*/ 29 h 60"/>
                <a:gd name="T32" fmla="*/ 0 w 56"/>
                <a:gd name="T33" fmla="*/ 30 h 60"/>
                <a:gd name="T34" fmla="*/ 2 w 56"/>
                <a:gd name="T35" fmla="*/ 40 h 60"/>
                <a:gd name="T36" fmla="*/ 7 w 56"/>
                <a:gd name="T37" fmla="*/ 39 h 60"/>
                <a:gd name="T38" fmla="*/ 11 w 56"/>
                <a:gd name="T39" fmla="*/ 46 h 60"/>
                <a:gd name="T40" fmla="*/ 8 w 56"/>
                <a:gd name="T41" fmla="*/ 51 h 60"/>
                <a:gd name="T42" fmla="*/ 16 w 56"/>
                <a:gd name="T43" fmla="*/ 57 h 60"/>
                <a:gd name="T44" fmla="*/ 19 w 56"/>
                <a:gd name="T45" fmla="*/ 52 h 60"/>
                <a:gd name="T46" fmla="*/ 27 w 56"/>
                <a:gd name="T47" fmla="*/ 54 h 60"/>
                <a:gd name="T48" fmla="*/ 28 w 56"/>
                <a:gd name="T49" fmla="*/ 60 h 60"/>
                <a:gd name="T50" fmla="*/ 37 w 56"/>
                <a:gd name="T51" fmla="*/ 58 h 60"/>
                <a:gd name="T52" fmla="*/ 36 w 56"/>
                <a:gd name="T53" fmla="*/ 52 h 60"/>
                <a:gd name="T54" fmla="*/ 43 w 56"/>
                <a:gd name="T55" fmla="*/ 48 h 60"/>
                <a:gd name="T56" fmla="*/ 48 w 56"/>
                <a:gd name="T57" fmla="*/ 51 h 60"/>
                <a:gd name="T58" fmla="*/ 53 w 56"/>
                <a:gd name="T59" fmla="*/ 43 h 60"/>
                <a:gd name="T60" fmla="*/ 49 w 56"/>
                <a:gd name="T61" fmla="*/ 39 h 60"/>
                <a:gd name="T62" fmla="*/ 50 w 56"/>
                <a:gd name="T63" fmla="*/ 31 h 60"/>
                <a:gd name="T64" fmla="*/ 56 w 56"/>
                <a:gd name="T65" fmla="*/ 30 h 60"/>
                <a:gd name="T66" fmla="*/ 30 w 56"/>
                <a:gd name="T67" fmla="*/ 45 h 60"/>
                <a:gd name="T68" fmla="*/ 14 w 56"/>
                <a:gd name="T69" fmla="*/ 33 h 60"/>
                <a:gd name="T70" fmla="*/ 25 w 56"/>
                <a:gd name="T71" fmla="*/ 15 h 60"/>
                <a:gd name="T72" fmla="*/ 42 w 56"/>
                <a:gd name="T73" fmla="*/ 28 h 60"/>
                <a:gd name="T74" fmla="*/ 30 w 56"/>
                <a:gd name="T7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60">
                  <a:moveTo>
                    <a:pt x="56" y="30"/>
                  </a:moveTo>
                  <a:cubicBezTo>
                    <a:pt x="54" y="20"/>
                    <a:pt x="54" y="20"/>
                    <a:pt x="54" y="20"/>
                  </a:cubicBezTo>
                  <a:cubicBezTo>
                    <a:pt x="48" y="21"/>
                    <a:pt x="48" y="21"/>
                    <a:pt x="48" y="21"/>
                  </a:cubicBezTo>
                  <a:cubicBezTo>
                    <a:pt x="47" y="18"/>
                    <a:pt x="46" y="16"/>
                    <a:pt x="44" y="14"/>
                  </a:cubicBezTo>
                  <a:cubicBezTo>
                    <a:pt x="48" y="9"/>
                    <a:pt x="48" y="9"/>
                    <a:pt x="48" y="9"/>
                  </a:cubicBezTo>
                  <a:cubicBezTo>
                    <a:pt x="40" y="3"/>
                    <a:pt x="40" y="3"/>
                    <a:pt x="40" y="3"/>
                  </a:cubicBezTo>
                  <a:cubicBezTo>
                    <a:pt x="36" y="8"/>
                    <a:pt x="36" y="8"/>
                    <a:pt x="36" y="8"/>
                  </a:cubicBezTo>
                  <a:cubicBezTo>
                    <a:pt x="34" y="7"/>
                    <a:pt x="31" y="6"/>
                    <a:pt x="29" y="6"/>
                  </a:cubicBezTo>
                  <a:cubicBezTo>
                    <a:pt x="28" y="0"/>
                    <a:pt x="28" y="0"/>
                    <a:pt x="28" y="0"/>
                  </a:cubicBezTo>
                  <a:cubicBezTo>
                    <a:pt x="18" y="2"/>
                    <a:pt x="18" y="2"/>
                    <a:pt x="18" y="2"/>
                  </a:cubicBezTo>
                  <a:cubicBezTo>
                    <a:pt x="19" y="8"/>
                    <a:pt x="19" y="8"/>
                    <a:pt x="19" y="8"/>
                  </a:cubicBezTo>
                  <a:cubicBezTo>
                    <a:pt x="17" y="9"/>
                    <a:pt x="15" y="11"/>
                    <a:pt x="13" y="13"/>
                  </a:cubicBezTo>
                  <a:cubicBezTo>
                    <a:pt x="8" y="9"/>
                    <a:pt x="8" y="9"/>
                    <a:pt x="8" y="9"/>
                  </a:cubicBezTo>
                  <a:cubicBezTo>
                    <a:pt x="2" y="18"/>
                    <a:pt x="2" y="18"/>
                    <a:pt x="2" y="18"/>
                  </a:cubicBezTo>
                  <a:cubicBezTo>
                    <a:pt x="7" y="21"/>
                    <a:pt x="7" y="21"/>
                    <a:pt x="7" y="21"/>
                  </a:cubicBezTo>
                  <a:cubicBezTo>
                    <a:pt x="6" y="24"/>
                    <a:pt x="6" y="26"/>
                    <a:pt x="5" y="29"/>
                  </a:cubicBezTo>
                  <a:cubicBezTo>
                    <a:pt x="0" y="30"/>
                    <a:pt x="0" y="30"/>
                    <a:pt x="0" y="30"/>
                  </a:cubicBezTo>
                  <a:cubicBezTo>
                    <a:pt x="2" y="40"/>
                    <a:pt x="2" y="40"/>
                    <a:pt x="2" y="40"/>
                  </a:cubicBezTo>
                  <a:cubicBezTo>
                    <a:pt x="7" y="39"/>
                    <a:pt x="7" y="39"/>
                    <a:pt x="7" y="39"/>
                  </a:cubicBezTo>
                  <a:cubicBezTo>
                    <a:pt x="8" y="42"/>
                    <a:pt x="10" y="44"/>
                    <a:pt x="11" y="46"/>
                  </a:cubicBezTo>
                  <a:cubicBezTo>
                    <a:pt x="8" y="51"/>
                    <a:pt x="8" y="51"/>
                    <a:pt x="8" y="51"/>
                  </a:cubicBezTo>
                  <a:cubicBezTo>
                    <a:pt x="16" y="57"/>
                    <a:pt x="16" y="57"/>
                    <a:pt x="16" y="57"/>
                  </a:cubicBezTo>
                  <a:cubicBezTo>
                    <a:pt x="19" y="52"/>
                    <a:pt x="19" y="52"/>
                    <a:pt x="19" y="52"/>
                  </a:cubicBezTo>
                  <a:cubicBezTo>
                    <a:pt x="22" y="53"/>
                    <a:pt x="24" y="54"/>
                    <a:pt x="27" y="54"/>
                  </a:cubicBezTo>
                  <a:cubicBezTo>
                    <a:pt x="28" y="60"/>
                    <a:pt x="28" y="60"/>
                    <a:pt x="28" y="60"/>
                  </a:cubicBezTo>
                  <a:cubicBezTo>
                    <a:pt x="37" y="58"/>
                    <a:pt x="37" y="58"/>
                    <a:pt x="37" y="58"/>
                  </a:cubicBezTo>
                  <a:cubicBezTo>
                    <a:pt x="36" y="52"/>
                    <a:pt x="36" y="52"/>
                    <a:pt x="36" y="52"/>
                  </a:cubicBezTo>
                  <a:cubicBezTo>
                    <a:pt x="39" y="51"/>
                    <a:pt x="41" y="50"/>
                    <a:pt x="43" y="48"/>
                  </a:cubicBezTo>
                  <a:cubicBezTo>
                    <a:pt x="48" y="51"/>
                    <a:pt x="48" y="51"/>
                    <a:pt x="48" y="51"/>
                  </a:cubicBezTo>
                  <a:cubicBezTo>
                    <a:pt x="53" y="43"/>
                    <a:pt x="53" y="43"/>
                    <a:pt x="53" y="43"/>
                  </a:cubicBezTo>
                  <a:cubicBezTo>
                    <a:pt x="49" y="39"/>
                    <a:pt x="49" y="39"/>
                    <a:pt x="49" y="39"/>
                  </a:cubicBezTo>
                  <a:cubicBezTo>
                    <a:pt x="49" y="37"/>
                    <a:pt x="50" y="34"/>
                    <a:pt x="50" y="31"/>
                  </a:cubicBezTo>
                  <a:cubicBezTo>
                    <a:pt x="56" y="30"/>
                    <a:pt x="56" y="30"/>
                    <a:pt x="56" y="30"/>
                  </a:cubicBezTo>
                  <a:close/>
                  <a:moveTo>
                    <a:pt x="30" y="45"/>
                  </a:moveTo>
                  <a:cubicBezTo>
                    <a:pt x="23" y="46"/>
                    <a:pt x="15" y="41"/>
                    <a:pt x="14" y="33"/>
                  </a:cubicBezTo>
                  <a:cubicBezTo>
                    <a:pt x="13" y="25"/>
                    <a:pt x="18" y="17"/>
                    <a:pt x="25" y="15"/>
                  </a:cubicBezTo>
                  <a:cubicBezTo>
                    <a:pt x="33" y="14"/>
                    <a:pt x="40" y="19"/>
                    <a:pt x="42" y="28"/>
                  </a:cubicBezTo>
                  <a:cubicBezTo>
                    <a:pt x="43" y="36"/>
                    <a:pt x="38" y="43"/>
                    <a:pt x="3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8" name="Freeform 34"/>
            <p:cNvSpPr>
              <a:spLocks noEditPoints="1"/>
            </p:cNvSpPr>
            <p:nvPr/>
          </p:nvSpPr>
          <p:spPr bwMode="auto">
            <a:xfrm>
              <a:off x="4926013" y="1143000"/>
              <a:ext cx="141288" cy="149225"/>
            </a:xfrm>
            <a:custGeom>
              <a:avLst/>
              <a:gdLst>
                <a:gd name="T0" fmla="*/ 44 w 45"/>
                <a:gd name="T1" fmla="*/ 15 h 47"/>
                <a:gd name="T2" fmla="*/ 40 w 45"/>
                <a:gd name="T3" fmla="*/ 16 h 47"/>
                <a:gd name="T4" fmla="*/ 33 w 45"/>
                <a:gd name="T5" fmla="*/ 7 h 47"/>
                <a:gd name="T6" fmla="*/ 34 w 45"/>
                <a:gd name="T7" fmla="*/ 2 h 47"/>
                <a:gd name="T8" fmla="*/ 27 w 45"/>
                <a:gd name="T9" fmla="*/ 0 h 47"/>
                <a:gd name="T10" fmla="*/ 25 w 45"/>
                <a:gd name="T11" fmla="*/ 3 h 47"/>
                <a:gd name="T12" fmla="*/ 14 w 45"/>
                <a:gd name="T13" fmla="*/ 5 h 47"/>
                <a:gd name="T14" fmla="*/ 11 w 45"/>
                <a:gd name="T15" fmla="*/ 2 h 47"/>
                <a:gd name="T16" fmla="*/ 5 w 45"/>
                <a:gd name="T17" fmla="*/ 8 h 47"/>
                <a:gd name="T18" fmla="*/ 8 w 45"/>
                <a:gd name="T19" fmla="*/ 11 h 47"/>
                <a:gd name="T20" fmla="*/ 5 w 45"/>
                <a:gd name="T21" fmla="*/ 16 h 47"/>
                <a:gd name="T22" fmla="*/ 4 w 45"/>
                <a:gd name="T23" fmla="*/ 22 h 47"/>
                <a:gd name="T24" fmla="*/ 0 w 45"/>
                <a:gd name="T25" fmla="*/ 23 h 47"/>
                <a:gd name="T26" fmla="*/ 1 w 45"/>
                <a:gd name="T27" fmla="*/ 31 h 47"/>
                <a:gd name="T28" fmla="*/ 5 w 45"/>
                <a:gd name="T29" fmla="*/ 31 h 47"/>
                <a:gd name="T30" fmla="*/ 12 w 45"/>
                <a:gd name="T31" fmla="*/ 40 h 47"/>
                <a:gd name="T32" fmla="*/ 11 w 45"/>
                <a:gd name="T33" fmla="*/ 44 h 47"/>
                <a:gd name="T34" fmla="*/ 18 w 45"/>
                <a:gd name="T35" fmla="*/ 47 h 47"/>
                <a:gd name="T36" fmla="*/ 20 w 45"/>
                <a:gd name="T37" fmla="*/ 43 h 47"/>
                <a:gd name="T38" fmla="*/ 31 w 45"/>
                <a:gd name="T39" fmla="*/ 42 h 47"/>
                <a:gd name="T40" fmla="*/ 34 w 45"/>
                <a:gd name="T41" fmla="*/ 44 h 47"/>
                <a:gd name="T42" fmla="*/ 40 w 45"/>
                <a:gd name="T43" fmla="*/ 39 h 47"/>
                <a:gd name="T44" fmla="*/ 38 w 45"/>
                <a:gd name="T45" fmla="*/ 36 h 47"/>
                <a:gd name="T46" fmla="*/ 40 w 45"/>
                <a:gd name="T47" fmla="*/ 30 h 47"/>
                <a:gd name="T48" fmla="*/ 41 w 45"/>
                <a:gd name="T49" fmla="*/ 25 h 47"/>
                <a:gd name="T50" fmla="*/ 45 w 45"/>
                <a:gd name="T51" fmla="*/ 24 h 47"/>
                <a:gd name="T52" fmla="*/ 44 w 45"/>
                <a:gd name="T53" fmla="*/ 15 h 47"/>
                <a:gd name="T54" fmla="*/ 33 w 45"/>
                <a:gd name="T55" fmla="*/ 26 h 47"/>
                <a:gd name="T56" fmla="*/ 20 w 45"/>
                <a:gd name="T57" fmla="*/ 34 h 47"/>
                <a:gd name="T58" fmla="*/ 12 w 45"/>
                <a:gd name="T59" fmla="*/ 20 h 47"/>
                <a:gd name="T60" fmla="*/ 25 w 45"/>
                <a:gd name="T61" fmla="*/ 12 h 47"/>
                <a:gd name="T62" fmla="*/ 33 w 45"/>
                <a:gd name="T63"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7">
                  <a:moveTo>
                    <a:pt x="44" y="15"/>
                  </a:moveTo>
                  <a:cubicBezTo>
                    <a:pt x="40" y="16"/>
                    <a:pt x="40" y="16"/>
                    <a:pt x="40" y="16"/>
                  </a:cubicBezTo>
                  <a:cubicBezTo>
                    <a:pt x="39" y="12"/>
                    <a:pt x="36" y="9"/>
                    <a:pt x="33" y="7"/>
                  </a:cubicBezTo>
                  <a:cubicBezTo>
                    <a:pt x="34" y="2"/>
                    <a:pt x="34" y="2"/>
                    <a:pt x="34" y="2"/>
                  </a:cubicBezTo>
                  <a:cubicBezTo>
                    <a:pt x="27" y="0"/>
                    <a:pt x="27" y="0"/>
                    <a:pt x="27" y="0"/>
                  </a:cubicBezTo>
                  <a:cubicBezTo>
                    <a:pt x="25" y="3"/>
                    <a:pt x="25" y="3"/>
                    <a:pt x="25" y="3"/>
                  </a:cubicBezTo>
                  <a:cubicBezTo>
                    <a:pt x="21" y="3"/>
                    <a:pt x="18" y="3"/>
                    <a:pt x="14" y="5"/>
                  </a:cubicBezTo>
                  <a:cubicBezTo>
                    <a:pt x="11" y="2"/>
                    <a:pt x="11" y="2"/>
                    <a:pt x="11" y="2"/>
                  </a:cubicBezTo>
                  <a:cubicBezTo>
                    <a:pt x="5" y="8"/>
                    <a:pt x="5" y="8"/>
                    <a:pt x="5" y="8"/>
                  </a:cubicBezTo>
                  <a:cubicBezTo>
                    <a:pt x="8" y="11"/>
                    <a:pt x="8" y="11"/>
                    <a:pt x="8" y="11"/>
                  </a:cubicBezTo>
                  <a:cubicBezTo>
                    <a:pt x="6" y="13"/>
                    <a:pt x="5" y="14"/>
                    <a:pt x="5" y="16"/>
                  </a:cubicBezTo>
                  <a:cubicBezTo>
                    <a:pt x="4" y="18"/>
                    <a:pt x="4" y="20"/>
                    <a:pt x="4" y="22"/>
                  </a:cubicBezTo>
                  <a:cubicBezTo>
                    <a:pt x="0" y="23"/>
                    <a:pt x="0" y="23"/>
                    <a:pt x="0" y="23"/>
                  </a:cubicBezTo>
                  <a:cubicBezTo>
                    <a:pt x="1" y="31"/>
                    <a:pt x="1" y="31"/>
                    <a:pt x="1" y="31"/>
                  </a:cubicBezTo>
                  <a:cubicBezTo>
                    <a:pt x="5" y="31"/>
                    <a:pt x="5" y="31"/>
                    <a:pt x="5" y="31"/>
                  </a:cubicBezTo>
                  <a:cubicBezTo>
                    <a:pt x="6" y="35"/>
                    <a:pt x="9" y="38"/>
                    <a:pt x="12" y="40"/>
                  </a:cubicBezTo>
                  <a:cubicBezTo>
                    <a:pt x="11" y="44"/>
                    <a:pt x="11" y="44"/>
                    <a:pt x="11" y="44"/>
                  </a:cubicBezTo>
                  <a:cubicBezTo>
                    <a:pt x="18" y="47"/>
                    <a:pt x="18" y="47"/>
                    <a:pt x="18" y="47"/>
                  </a:cubicBezTo>
                  <a:cubicBezTo>
                    <a:pt x="20" y="43"/>
                    <a:pt x="20" y="43"/>
                    <a:pt x="20" y="43"/>
                  </a:cubicBezTo>
                  <a:cubicBezTo>
                    <a:pt x="24" y="44"/>
                    <a:pt x="28" y="43"/>
                    <a:pt x="31" y="42"/>
                  </a:cubicBezTo>
                  <a:cubicBezTo>
                    <a:pt x="34" y="44"/>
                    <a:pt x="34" y="44"/>
                    <a:pt x="34" y="44"/>
                  </a:cubicBezTo>
                  <a:cubicBezTo>
                    <a:pt x="40" y="39"/>
                    <a:pt x="40" y="39"/>
                    <a:pt x="40" y="39"/>
                  </a:cubicBezTo>
                  <a:cubicBezTo>
                    <a:pt x="38" y="36"/>
                    <a:pt x="38" y="36"/>
                    <a:pt x="38" y="36"/>
                  </a:cubicBezTo>
                  <a:cubicBezTo>
                    <a:pt x="39" y="34"/>
                    <a:pt x="40" y="32"/>
                    <a:pt x="40" y="30"/>
                  </a:cubicBezTo>
                  <a:cubicBezTo>
                    <a:pt x="41" y="28"/>
                    <a:pt x="41" y="27"/>
                    <a:pt x="41" y="25"/>
                  </a:cubicBezTo>
                  <a:cubicBezTo>
                    <a:pt x="45" y="24"/>
                    <a:pt x="45" y="24"/>
                    <a:pt x="45" y="24"/>
                  </a:cubicBezTo>
                  <a:cubicBezTo>
                    <a:pt x="44" y="15"/>
                    <a:pt x="44" y="15"/>
                    <a:pt x="44" y="15"/>
                  </a:cubicBezTo>
                  <a:close/>
                  <a:moveTo>
                    <a:pt x="33" y="26"/>
                  </a:moveTo>
                  <a:cubicBezTo>
                    <a:pt x="31" y="32"/>
                    <a:pt x="25" y="36"/>
                    <a:pt x="20" y="34"/>
                  </a:cubicBezTo>
                  <a:cubicBezTo>
                    <a:pt x="14" y="33"/>
                    <a:pt x="11" y="26"/>
                    <a:pt x="12" y="20"/>
                  </a:cubicBezTo>
                  <a:cubicBezTo>
                    <a:pt x="14" y="14"/>
                    <a:pt x="20" y="11"/>
                    <a:pt x="25" y="12"/>
                  </a:cubicBezTo>
                  <a:cubicBezTo>
                    <a:pt x="31" y="14"/>
                    <a:pt x="34" y="20"/>
                    <a:pt x="3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9" name="Freeform 35"/>
            <p:cNvSpPr>
              <a:spLocks noEditPoints="1"/>
            </p:cNvSpPr>
            <p:nvPr/>
          </p:nvSpPr>
          <p:spPr bwMode="auto">
            <a:xfrm>
              <a:off x="4803776" y="1120775"/>
              <a:ext cx="109538" cy="127000"/>
            </a:xfrm>
            <a:custGeom>
              <a:avLst/>
              <a:gdLst>
                <a:gd name="T0" fmla="*/ 22 w 35"/>
                <a:gd name="T1" fmla="*/ 25 h 40"/>
                <a:gd name="T2" fmla="*/ 10 w 35"/>
                <a:gd name="T3" fmla="*/ 38 h 40"/>
                <a:gd name="T4" fmla="*/ 2 w 35"/>
                <a:gd name="T5" fmla="*/ 38 h 40"/>
                <a:gd name="T6" fmla="*/ 2 w 35"/>
                <a:gd name="T7" fmla="*/ 38 h 40"/>
                <a:gd name="T8" fmla="*/ 2 w 35"/>
                <a:gd name="T9" fmla="*/ 30 h 40"/>
                <a:gd name="T10" fmla="*/ 14 w 35"/>
                <a:gd name="T11" fmla="*/ 17 h 40"/>
                <a:gd name="T12" fmla="*/ 14 w 35"/>
                <a:gd name="T13" fmla="*/ 16 h 40"/>
                <a:gd name="T14" fmla="*/ 14 w 35"/>
                <a:gd name="T15" fmla="*/ 13 h 40"/>
                <a:gd name="T16" fmla="*/ 25 w 35"/>
                <a:gd name="T17" fmla="*/ 0 h 40"/>
                <a:gd name="T18" fmla="*/ 34 w 35"/>
                <a:gd name="T19" fmla="*/ 5 h 40"/>
                <a:gd name="T20" fmla="*/ 35 w 35"/>
                <a:gd name="T21" fmla="*/ 6 h 40"/>
                <a:gd name="T22" fmla="*/ 34 w 35"/>
                <a:gd name="T23" fmla="*/ 6 h 40"/>
                <a:gd name="T24" fmla="*/ 25 w 35"/>
                <a:gd name="T25" fmla="*/ 6 h 40"/>
                <a:gd name="T26" fmla="*/ 24 w 35"/>
                <a:gd name="T27" fmla="*/ 7 h 40"/>
                <a:gd name="T28" fmla="*/ 21 w 35"/>
                <a:gd name="T29" fmla="*/ 12 h 40"/>
                <a:gd name="T30" fmla="*/ 21 w 35"/>
                <a:gd name="T31" fmla="*/ 13 h 40"/>
                <a:gd name="T32" fmla="*/ 24 w 35"/>
                <a:gd name="T33" fmla="*/ 19 h 40"/>
                <a:gd name="T34" fmla="*/ 25 w 35"/>
                <a:gd name="T35" fmla="*/ 19 h 40"/>
                <a:gd name="T36" fmla="*/ 34 w 35"/>
                <a:gd name="T37" fmla="*/ 19 h 40"/>
                <a:gd name="T38" fmla="*/ 35 w 35"/>
                <a:gd name="T39" fmla="*/ 20 h 40"/>
                <a:gd name="T40" fmla="*/ 34 w 35"/>
                <a:gd name="T41" fmla="*/ 21 h 40"/>
                <a:gd name="T42" fmla="*/ 25 w 35"/>
                <a:gd name="T43" fmla="*/ 25 h 40"/>
                <a:gd name="T44" fmla="*/ 22 w 35"/>
                <a:gd name="T45" fmla="*/ 25 h 40"/>
                <a:gd name="T46" fmla="*/ 22 w 35"/>
                <a:gd name="T47" fmla="*/ 25 h 40"/>
                <a:gd name="T48" fmla="*/ 22 w 35"/>
                <a:gd name="T49" fmla="*/ 25 h 40"/>
                <a:gd name="T50" fmla="*/ 4 w 35"/>
                <a:gd name="T51" fmla="*/ 32 h 40"/>
                <a:gd name="T52" fmla="*/ 4 w 35"/>
                <a:gd name="T53" fmla="*/ 36 h 40"/>
                <a:gd name="T54" fmla="*/ 8 w 35"/>
                <a:gd name="T55" fmla="*/ 36 h 40"/>
                <a:gd name="T56" fmla="*/ 8 w 35"/>
                <a:gd name="T57" fmla="*/ 32 h 40"/>
                <a:gd name="T58" fmla="*/ 4 w 35"/>
                <a:gd name="T5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40">
                  <a:moveTo>
                    <a:pt x="22" y="25"/>
                  </a:moveTo>
                  <a:cubicBezTo>
                    <a:pt x="10" y="38"/>
                    <a:pt x="10" y="38"/>
                    <a:pt x="10" y="38"/>
                  </a:cubicBezTo>
                  <a:cubicBezTo>
                    <a:pt x="8" y="40"/>
                    <a:pt x="4" y="40"/>
                    <a:pt x="2" y="38"/>
                  </a:cubicBezTo>
                  <a:cubicBezTo>
                    <a:pt x="2" y="38"/>
                    <a:pt x="2" y="38"/>
                    <a:pt x="2" y="38"/>
                  </a:cubicBezTo>
                  <a:cubicBezTo>
                    <a:pt x="0" y="36"/>
                    <a:pt x="0" y="32"/>
                    <a:pt x="2" y="30"/>
                  </a:cubicBezTo>
                  <a:cubicBezTo>
                    <a:pt x="14" y="17"/>
                    <a:pt x="14" y="17"/>
                    <a:pt x="14" y="17"/>
                  </a:cubicBezTo>
                  <a:cubicBezTo>
                    <a:pt x="14" y="17"/>
                    <a:pt x="14" y="17"/>
                    <a:pt x="14" y="16"/>
                  </a:cubicBezTo>
                  <a:cubicBezTo>
                    <a:pt x="14" y="15"/>
                    <a:pt x="14" y="14"/>
                    <a:pt x="14" y="13"/>
                  </a:cubicBezTo>
                  <a:cubicBezTo>
                    <a:pt x="14" y="6"/>
                    <a:pt x="19" y="0"/>
                    <a:pt x="25" y="0"/>
                  </a:cubicBezTo>
                  <a:cubicBezTo>
                    <a:pt x="29" y="0"/>
                    <a:pt x="32" y="2"/>
                    <a:pt x="34" y="5"/>
                  </a:cubicBezTo>
                  <a:cubicBezTo>
                    <a:pt x="35" y="5"/>
                    <a:pt x="35" y="6"/>
                    <a:pt x="35" y="6"/>
                  </a:cubicBezTo>
                  <a:cubicBezTo>
                    <a:pt x="34" y="6"/>
                    <a:pt x="34" y="6"/>
                    <a:pt x="34" y="6"/>
                  </a:cubicBezTo>
                  <a:cubicBezTo>
                    <a:pt x="25" y="6"/>
                    <a:pt x="25" y="6"/>
                    <a:pt x="25" y="6"/>
                  </a:cubicBezTo>
                  <a:cubicBezTo>
                    <a:pt x="25" y="6"/>
                    <a:pt x="24" y="6"/>
                    <a:pt x="24" y="7"/>
                  </a:cubicBezTo>
                  <a:cubicBezTo>
                    <a:pt x="21" y="12"/>
                    <a:pt x="21" y="12"/>
                    <a:pt x="21" y="12"/>
                  </a:cubicBezTo>
                  <a:cubicBezTo>
                    <a:pt x="21" y="13"/>
                    <a:pt x="21" y="13"/>
                    <a:pt x="21" y="13"/>
                  </a:cubicBezTo>
                  <a:cubicBezTo>
                    <a:pt x="24" y="19"/>
                    <a:pt x="24" y="19"/>
                    <a:pt x="24" y="19"/>
                  </a:cubicBezTo>
                  <a:cubicBezTo>
                    <a:pt x="24" y="19"/>
                    <a:pt x="25" y="19"/>
                    <a:pt x="25" y="19"/>
                  </a:cubicBezTo>
                  <a:cubicBezTo>
                    <a:pt x="34" y="19"/>
                    <a:pt x="34" y="19"/>
                    <a:pt x="34" y="19"/>
                  </a:cubicBezTo>
                  <a:cubicBezTo>
                    <a:pt x="34" y="19"/>
                    <a:pt x="34" y="19"/>
                    <a:pt x="35" y="20"/>
                  </a:cubicBezTo>
                  <a:cubicBezTo>
                    <a:pt x="35" y="20"/>
                    <a:pt x="35" y="20"/>
                    <a:pt x="34" y="21"/>
                  </a:cubicBezTo>
                  <a:cubicBezTo>
                    <a:pt x="32" y="23"/>
                    <a:pt x="29" y="25"/>
                    <a:pt x="25" y="25"/>
                  </a:cubicBezTo>
                  <a:cubicBezTo>
                    <a:pt x="24" y="25"/>
                    <a:pt x="23" y="25"/>
                    <a:pt x="22" y="25"/>
                  </a:cubicBezTo>
                  <a:cubicBezTo>
                    <a:pt x="22" y="25"/>
                    <a:pt x="22" y="25"/>
                    <a:pt x="22" y="25"/>
                  </a:cubicBezTo>
                  <a:cubicBezTo>
                    <a:pt x="22" y="25"/>
                    <a:pt x="22" y="25"/>
                    <a:pt x="22" y="25"/>
                  </a:cubicBezTo>
                  <a:close/>
                  <a:moveTo>
                    <a:pt x="4" y="32"/>
                  </a:moveTo>
                  <a:cubicBezTo>
                    <a:pt x="3" y="33"/>
                    <a:pt x="3" y="35"/>
                    <a:pt x="4" y="36"/>
                  </a:cubicBezTo>
                  <a:cubicBezTo>
                    <a:pt x="5" y="37"/>
                    <a:pt x="7" y="37"/>
                    <a:pt x="8" y="36"/>
                  </a:cubicBezTo>
                  <a:cubicBezTo>
                    <a:pt x="9" y="35"/>
                    <a:pt x="9" y="33"/>
                    <a:pt x="8" y="32"/>
                  </a:cubicBezTo>
                  <a:cubicBezTo>
                    <a:pt x="7" y="31"/>
                    <a:pt x="5" y="31"/>
                    <a:pt x="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4" name="TextBox 13"/>
          <p:cNvSpPr txBox="1"/>
          <p:nvPr/>
        </p:nvSpPr>
        <p:spPr>
          <a:xfrm>
            <a:off x="3523638" y="1386498"/>
            <a:ext cx="1967104"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defRPr/>
            </a:pPr>
            <a:r>
              <a:rPr kumimoji="0" lang="en-US" sz="2600" b="1" i="0" u="none" strike="noStrike" kern="0" cap="all" spc="0" normalizeH="0" baseline="0" noProof="0">
                <a:ln>
                  <a:noFill/>
                </a:ln>
                <a:solidFill>
                  <a:srgbClr val="E79824"/>
                </a:solidFill>
                <a:effectLst/>
                <a:uLnTx/>
                <a:uFillTx/>
                <a:latin typeface="Arial" panose="020B0604020202020204" pitchFamily="34" charset="0"/>
                <a:ea typeface="Arial" panose="020B0604020202020204" pitchFamily="34" charset="0"/>
                <a:cs typeface="Arial" panose="020B0604020202020204" pitchFamily="34" charset="0"/>
              </a:rPr>
              <a:t>Assemble</a:t>
            </a:r>
            <a:endParaRPr kumimoji="0" lang="en-US" sz="2600" b="1" i="0" u="none" strike="noStrike" kern="0" cap="all" spc="0" normalizeH="0" baseline="0" noProof="0">
              <a:ln>
                <a:noFill/>
              </a:ln>
              <a:solidFill>
                <a:srgbClr val="E79824"/>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6" name="TextBox 15"/>
          <p:cNvSpPr txBox="1"/>
          <p:nvPr/>
        </p:nvSpPr>
        <p:spPr>
          <a:xfrm>
            <a:off x="9677401" y="1386498"/>
            <a:ext cx="1917700"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defRPr/>
            </a:pPr>
            <a:r>
              <a:rPr kumimoji="0" lang="en-US" sz="2600" b="1" i="0" u="none" strike="noStrike" kern="0" cap="all" spc="0" normalizeH="0" baseline="0" noProof="0">
                <a:ln>
                  <a:noFill/>
                </a:ln>
                <a:solidFill>
                  <a:srgbClr val="7927A8"/>
                </a:solidFill>
                <a:effectLst/>
                <a:uLnTx/>
                <a:uFillTx/>
                <a:latin typeface="Arial" panose="020B0604020202020204" pitchFamily="34" charset="0"/>
                <a:ea typeface="Arial" panose="020B0604020202020204" pitchFamily="34" charset="0"/>
                <a:cs typeface="Arial" panose="020B0604020202020204" pitchFamily="34" charset="0"/>
              </a:rPr>
              <a:t>Advocate</a:t>
            </a:r>
            <a:endParaRPr kumimoji="0" lang="en-US" sz="2600" b="1" i="0" u="none" strike="noStrike" kern="0" cap="all" spc="0" normalizeH="0" baseline="0" noProof="0">
              <a:ln>
                <a:noFill/>
              </a:ln>
              <a:solidFill>
                <a:srgbClr val="7927A8"/>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7" name="TextBox 16"/>
          <p:cNvSpPr txBox="1"/>
          <p:nvPr/>
        </p:nvSpPr>
        <p:spPr>
          <a:xfrm>
            <a:off x="7059589" y="1386498"/>
            <a:ext cx="1048965"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defRPr/>
            </a:pPr>
            <a:r>
              <a:rPr kumimoji="0" lang="en-US" sz="2600" b="1" i="0" u="none" strike="noStrike" kern="0" cap="all" spc="0" normalizeH="0" baseline="0" noProof="0">
                <a:ln>
                  <a:noFill/>
                </a:ln>
                <a:solidFill>
                  <a:srgbClr val="58595B"/>
                </a:solidFill>
                <a:effectLst/>
                <a:uLnTx/>
                <a:uFillTx/>
                <a:latin typeface="Arial" panose="020B0604020202020204" pitchFamily="34" charset="0"/>
                <a:ea typeface="Arial" panose="020B0604020202020204" pitchFamily="34" charset="0"/>
                <a:cs typeface="Arial" panose="020B0604020202020204" pitchFamily="34" charset="0"/>
              </a:rPr>
              <a:t>Build</a:t>
            </a:r>
            <a:endParaRPr kumimoji="0" lang="en-US" sz="2600" b="1" i="0" u="none" strike="noStrike" kern="0" cap="all" spc="0" normalizeH="0" baseline="0" noProof="0">
              <a:ln>
                <a:noFill/>
              </a:ln>
              <a:solidFill>
                <a:srgbClr val="58595B"/>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9" name="TextBox 8"/>
          <p:cNvSpPr txBox="1"/>
          <p:nvPr/>
        </p:nvSpPr>
        <p:spPr>
          <a:xfrm>
            <a:off x="704295" y="1386498"/>
            <a:ext cx="1250496" cy="4001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defRPr/>
            </a:pPr>
            <a:r>
              <a:rPr kumimoji="0" lang="en-US" sz="2600" b="1" i="0" u="none" strike="noStrike" kern="0" cap="all" spc="0" normalizeH="0" baseline="0" noProof="0">
                <a:ln>
                  <a:noFill/>
                </a:ln>
                <a:solidFill>
                  <a:srgbClr val="4F8CBD"/>
                </a:solidFill>
                <a:effectLst/>
                <a:uLnTx/>
                <a:uFillTx/>
                <a:latin typeface="Arial" panose="020B0604020202020204" pitchFamily="34" charset="0"/>
                <a:ea typeface="Arial" panose="020B0604020202020204" pitchFamily="34" charset="0"/>
                <a:cs typeface="Arial" panose="020B0604020202020204" pitchFamily="34" charset="0"/>
              </a:rPr>
              <a:t>Define </a:t>
            </a:r>
            <a:endParaRPr kumimoji="0" lang="en-US" sz="2600" b="1" i="0" u="none" strike="noStrike" kern="0" cap="all" spc="0" normalizeH="0" baseline="0" noProof="0">
              <a:ln>
                <a:noFill/>
              </a:ln>
              <a:solidFill>
                <a:srgbClr val="4F8CBD"/>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9" name="Freeform 5"/>
          <p:cNvSpPr>
            <a:spLocks noChangeAspect="1"/>
          </p:cNvSpPr>
          <p:nvPr/>
        </p:nvSpPr>
        <p:spPr bwMode="auto">
          <a:xfrm rot="16200000">
            <a:off x="2510615" y="149454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4F8CBD"/>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5"/>
          <p:cNvSpPr>
            <a:spLocks noChangeAspect="1"/>
          </p:cNvSpPr>
          <p:nvPr/>
        </p:nvSpPr>
        <p:spPr bwMode="auto">
          <a:xfrm rot="16200000">
            <a:off x="6046566" y="149454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E79824"/>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5"/>
          <p:cNvSpPr>
            <a:spLocks noChangeAspect="1"/>
          </p:cNvSpPr>
          <p:nvPr/>
        </p:nvSpPr>
        <p:spPr bwMode="auto">
          <a:xfrm rot="16200000">
            <a:off x="8664378" y="1494542"/>
            <a:ext cx="457200" cy="184023"/>
          </a:xfrm>
          <a:custGeom>
            <a:avLst/>
            <a:gdLst>
              <a:gd name="T0" fmla="*/ 62 w 124"/>
              <a:gd name="T1" fmla="*/ 65 h 65"/>
              <a:gd name="T2" fmla="*/ 4 w 124"/>
              <a:gd name="T3" fmla="*/ 15 h 65"/>
              <a:gd name="T4" fmla="*/ 3 w 124"/>
              <a:gd name="T5" fmla="*/ 4 h 65"/>
              <a:gd name="T6" fmla="*/ 14 w 124"/>
              <a:gd name="T7" fmla="*/ 3 h 65"/>
              <a:gd name="T8" fmla="*/ 62 w 124"/>
              <a:gd name="T9" fmla="*/ 44 h 65"/>
              <a:gd name="T10" fmla="*/ 110 w 124"/>
              <a:gd name="T11" fmla="*/ 3 h 65"/>
              <a:gd name="T12" fmla="*/ 122 w 124"/>
              <a:gd name="T13" fmla="*/ 4 h 65"/>
              <a:gd name="T14" fmla="*/ 121 w 124"/>
              <a:gd name="T15" fmla="*/ 15 h 65"/>
              <a:gd name="T16" fmla="*/ 62 w 12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65">
                <a:moveTo>
                  <a:pt x="62" y="65"/>
                </a:moveTo>
                <a:cubicBezTo>
                  <a:pt x="4" y="15"/>
                  <a:pt x="4" y="15"/>
                  <a:pt x="4" y="15"/>
                </a:cubicBezTo>
                <a:cubicBezTo>
                  <a:pt x="1" y="12"/>
                  <a:pt x="0" y="7"/>
                  <a:pt x="3" y="4"/>
                </a:cubicBezTo>
                <a:cubicBezTo>
                  <a:pt x="6" y="1"/>
                  <a:pt x="11" y="0"/>
                  <a:pt x="14" y="3"/>
                </a:cubicBezTo>
                <a:cubicBezTo>
                  <a:pt x="62" y="44"/>
                  <a:pt x="62" y="44"/>
                  <a:pt x="62" y="44"/>
                </a:cubicBezTo>
                <a:cubicBezTo>
                  <a:pt x="110" y="3"/>
                  <a:pt x="110" y="3"/>
                  <a:pt x="110" y="3"/>
                </a:cubicBezTo>
                <a:cubicBezTo>
                  <a:pt x="114" y="0"/>
                  <a:pt x="119" y="1"/>
                  <a:pt x="122" y="4"/>
                </a:cubicBezTo>
                <a:cubicBezTo>
                  <a:pt x="124" y="7"/>
                  <a:pt x="124" y="12"/>
                  <a:pt x="121" y="15"/>
                </a:cubicBezTo>
                <a:lnTo>
                  <a:pt x="62" y="65"/>
                </a:lnTo>
                <a:close/>
              </a:path>
            </a:pathLst>
          </a:custGeom>
          <a:solidFill>
            <a:srgbClr val="58595B"/>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hlinkClick r:id="rId1"/>
              </a:rPr>
              <a:t>CyberHygiene@NIST.gov</a:t>
            </a:r>
            <a:endParaRPr lang="en-US"/>
          </a:p>
        </p:txBody>
      </p:sp>
      <p:sp>
        <p:nvSpPr>
          <p:cNvPr id="3" name="Content Placeholder 2"/>
          <p:cNvSpPr>
            <a:spLocks noGrp="1"/>
          </p:cNvSpPr>
          <p:nvPr>
            <p:ph idx="1"/>
          </p:nvPr>
        </p:nvSpPr>
        <p:spPr/>
        <p:txBody>
          <a:bodyPr/>
          <a:lstStyle/>
          <a:p>
            <a:r>
              <a:rPr lang="en-US"/>
              <a:t>Share your thoughts and feedback</a:t>
            </a:r>
            <a:endParaRPr lang="en-US"/>
          </a:p>
          <a:p>
            <a:pPr lvl="1"/>
            <a:r>
              <a:rPr lang="en-US" b="1"/>
              <a:t>Organization - </a:t>
            </a:r>
            <a:r>
              <a:rPr lang="en-US"/>
              <a:t>How your patch mitigation program works </a:t>
            </a:r>
            <a:endParaRPr lang="en-US"/>
          </a:p>
          <a:p>
            <a:pPr lvl="2"/>
            <a:r>
              <a:rPr lang="en-US"/>
              <a:t>Acquisition requirements for vendors</a:t>
            </a:r>
            <a:endParaRPr lang="en-US"/>
          </a:p>
          <a:p>
            <a:pPr lvl="2"/>
            <a:r>
              <a:rPr lang="en-US"/>
              <a:t>Patch Deployment processes (stages, speed, criteria)</a:t>
            </a:r>
            <a:endParaRPr lang="en-US"/>
          </a:p>
          <a:p>
            <a:pPr lvl="2"/>
            <a:r>
              <a:rPr lang="en-US"/>
              <a:t>Isolation strategies (for </a:t>
            </a:r>
            <a:r>
              <a:rPr lang="en-US" err="1"/>
              <a:t>unpatchable</a:t>
            </a:r>
            <a:r>
              <a:rPr lang="en-US"/>
              <a:t> assets like aging OT/ICS/SCADA/etc.)</a:t>
            </a:r>
            <a:endParaRPr lang="en-US"/>
          </a:p>
          <a:p>
            <a:pPr lvl="2"/>
            <a:r>
              <a:rPr lang="en-US"/>
              <a:t>Other insights</a:t>
            </a:r>
            <a:endParaRPr lang="en-US"/>
          </a:p>
          <a:p>
            <a:pPr lvl="1"/>
            <a:r>
              <a:rPr lang="en-US" b="1"/>
              <a:t>Security Vendor </a:t>
            </a:r>
            <a:endParaRPr lang="en-US" b="1"/>
          </a:p>
          <a:p>
            <a:pPr lvl="2"/>
            <a:r>
              <a:rPr lang="en-US"/>
              <a:t>Interested in participation in </a:t>
            </a:r>
            <a:r>
              <a:rPr lang="en-US" err="1"/>
              <a:t>NCCoE</a:t>
            </a:r>
            <a:r>
              <a:rPr lang="en-US"/>
              <a:t> lab testing</a:t>
            </a:r>
            <a:endParaRPr lang="en-US"/>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83B17B3-AC5C-404D-89E1-0008D614D344}" type="slidenum">
              <a:rPr kumimoji="0" lang="en-US" sz="1000" b="0" i="0" u="none" strike="noStrike" kern="1200" cap="none" spc="0" normalizeH="0" baseline="0" noProof="0" smtClean="0">
                <a:ln>
                  <a:noFill/>
                </a:ln>
                <a:solidFill>
                  <a:srgbClr val="2083B6"/>
                </a:solidFill>
                <a:effectLst/>
                <a:uLnTx/>
                <a:uFillTx/>
                <a:latin typeface="Calibri" panose="020F0502020204030204"/>
                <a:ea typeface="+mn-ea"/>
                <a:cs typeface="+mn-cs"/>
              </a:rPr>
            </a:fld>
            <a:endParaRPr kumimoji="0" lang="en-US" sz="1000" b="0" i="0" u="none" strike="noStrike" kern="1200" cap="none" spc="0" normalizeH="0" baseline="0" noProof="0">
              <a:ln>
                <a:noFill/>
              </a:ln>
              <a:solidFill>
                <a:srgbClr val="2083B6"/>
              </a:solidFill>
              <a:effectLst/>
              <a:uLnTx/>
              <a:uFillTx/>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p:cNvCxnSpPr/>
          <p:nvPr/>
        </p:nvCxnSpPr>
        <p:spPr>
          <a:xfrm>
            <a:off x="7130205" y="1311442"/>
            <a:ext cx="0" cy="4914603"/>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Arrow: Pentagon 48"/>
          <p:cNvSpPr/>
          <p:nvPr/>
        </p:nvSpPr>
        <p:spPr bwMode="black">
          <a:xfrm>
            <a:off x="530763" y="4320340"/>
            <a:ext cx="11237279" cy="610133"/>
          </a:xfrm>
          <a:prstGeom prst="homePlate">
            <a:avLst/>
          </a:prstGeom>
          <a:solidFill>
            <a:schemeClr val="accent5"/>
          </a:solidFill>
          <a:ln w="19050">
            <a:noFill/>
          </a:ln>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endPar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 name="Arrow: Pentagon 52"/>
          <p:cNvSpPr/>
          <p:nvPr/>
        </p:nvSpPr>
        <p:spPr bwMode="black">
          <a:xfrm>
            <a:off x="5903090" y="3491411"/>
            <a:ext cx="5864952" cy="610133"/>
          </a:xfrm>
          <a:prstGeom prst="homePlate">
            <a:avLst/>
          </a:prstGeom>
          <a:solidFill>
            <a:schemeClr val="accent2"/>
          </a:solidFill>
          <a:ln w="19050">
            <a:noFill/>
          </a:ln>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endPar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 name="Arrow: Pentagon 53"/>
          <p:cNvSpPr/>
          <p:nvPr/>
        </p:nvSpPr>
        <p:spPr bwMode="black">
          <a:xfrm>
            <a:off x="6898511" y="2671353"/>
            <a:ext cx="4869532" cy="610133"/>
          </a:xfrm>
          <a:prstGeom prst="homePlate">
            <a:avLst/>
          </a:prstGeom>
          <a:solidFill>
            <a:srgbClr val="00188F"/>
          </a:solidFill>
          <a:ln w="19050">
            <a:noFill/>
          </a:ln>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endPar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5" name="Arrow: Pentagon 54"/>
          <p:cNvSpPr/>
          <p:nvPr/>
        </p:nvSpPr>
        <p:spPr bwMode="black">
          <a:xfrm>
            <a:off x="7315163" y="1847242"/>
            <a:ext cx="4452880" cy="610133"/>
          </a:xfrm>
          <a:prstGeom prst="homePlate">
            <a:avLst/>
          </a:prstGeom>
          <a:solidFill>
            <a:schemeClr val="accent1"/>
          </a:solidFill>
          <a:ln w="19050">
            <a:noFill/>
          </a:ln>
        </p:spPr>
        <p:style>
          <a:lnRef idx="2">
            <a:schemeClr val="dk1"/>
          </a:lnRef>
          <a:fillRef idx="1">
            <a:schemeClr val="lt1"/>
          </a:fillRef>
          <a:effectRef idx="0">
            <a:schemeClr val="dk1"/>
          </a:effectRef>
          <a:fontRef idx="minor">
            <a:schemeClr val="dk1"/>
          </a:fontRef>
        </p:style>
        <p:txBody>
          <a:bodyPr vert="horz" wrap="square" lIns="69953" tIns="34976" rIns="182880" bIns="34976" numCol="1" rtlCol="0" anchor="ctr" anchorCtr="0" compatLnSpc="1"/>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endParaRPr kumimoji="0" lang="en-US" sz="20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Title 1"/>
          <p:cNvSpPr>
            <a:spLocks noGrp="1"/>
          </p:cNvSpPr>
          <p:nvPr>
            <p:ph type="title"/>
          </p:nvPr>
        </p:nvSpPr>
        <p:spPr>
          <a:xfrm>
            <a:off x="586993" y="757556"/>
            <a:ext cx="11018520" cy="553999"/>
          </a:xfrm>
        </p:spPr>
        <p:txBody>
          <a:bodyPr/>
          <a:lstStyle/>
          <a:p>
            <a:r>
              <a:rPr lang="en-US"/>
              <a:t>Threat evolution is accelerating</a:t>
            </a:r>
            <a:endParaRPr lang="en-US"/>
          </a:p>
        </p:txBody>
      </p:sp>
      <p:grpSp>
        <p:nvGrpSpPr>
          <p:cNvPr id="57" name="Group 56"/>
          <p:cNvGrpSpPr/>
          <p:nvPr/>
        </p:nvGrpSpPr>
        <p:grpSpPr>
          <a:xfrm>
            <a:off x="420700" y="5317121"/>
            <a:ext cx="11045325" cy="1183414"/>
            <a:chOff x="420700" y="5317121"/>
            <a:chExt cx="11045325" cy="1183414"/>
          </a:xfrm>
        </p:grpSpPr>
        <p:sp>
          <p:nvSpPr>
            <p:cNvPr id="58" name="TextBox 57"/>
            <p:cNvSpPr txBox="1"/>
            <p:nvPr/>
          </p:nvSpPr>
          <p:spPr>
            <a:xfrm>
              <a:off x="7958659" y="5983470"/>
              <a:ext cx="316588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Identity and Apps</a:t>
              </a:r>
              <a:endPar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9" name="TextBox 58"/>
            <p:cNvSpPr txBox="1"/>
            <p:nvPr/>
          </p:nvSpPr>
          <p:spPr>
            <a:xfrm>
              <a:off x="420700" y="5394205"/>
              <a:ext cx="1940255"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defRPr/>
              </a:pP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panose="020B0502040204020203"/>
                  <a:ea typeface="+mn-ea"/>
                  <a:cs typeface="+mn-cs"/>
                </a:rPr>
                <a:t>THREAT</a:t>
              </a:r>
              <a:b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panose="020B0502040204020203"/>
                  <a:ea typeface="+mn-ea"/>
                  <a:cs typeface="+mn-cs"/>
                </a:rPr>
              </a:br>
              <a:r>
                <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panose="020B0502040204020203"/>
                  <a:ea typeface="+mn-ea"/>
                  <a:cs typeface="+mn-cs"/>
                </a:rPr>
                <a:t>AGES</a:t>
              </a:r>
              <a:endParaRPr kumimoji="0" lang="en-US" sz="1600" b="1" i="0" u="none" strike="noStrike" kern="1200" cap="none" spc="0" normalizeH="0" baseline="0" noProof="0">
                <a:ln>
                  <a:noFill/>
                </a:ln>
                <a:gradFill>
                  <a:gsLst>
                    <a:gs pos="2917">
                      <a:srgbClr val="737373"/>
                    </a:gs>
                    <a:gs pos="30000">
                      <a:srgbClr val="737373"/>
                    </a:gs>
                  </a:gsLst>
                  <a:lin ang="5400000" scaled="0"/>
                </a:gradFill>
                <a:effectLst/>
                <a:uLnTx/>
                <a:uFillTx/>
                <a:latin typeface="Segoe UI" panose="020B0502040204020203"/>
                <a:ea typeface="+mn-ea"/>
                <a:cs typeface="+mn-cs"/>
              </a:endParaRPr>
            </a:p>
          </p:txBody>
        </p:sp>
        <p:sp>
          <p:nvSpPr>
            <p:cNvPr id="60" name="TextBox 59"/>
            <p:cNvSpPr txBox="1"/>
            <p:nvPr/>
          </p:nvSpPr>
          <p:spPr>
            <a:xfrm>
              <a:off x="2808884" y="5983470"/>
              <a:ext cx="330381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Malware and Infrastructure</a:t>
              </a:r>
              <a:endParaRPr kumimoji="0" lang="en-US" sz="1600" b="0" i="0" u="none" strike="noStrike" kern="1200" cap="none" spc="0" normalizeH="0" baseline="0" noProof="0">
                <a:ln>
                  <a:noFill/>
                </a:ln>
                <a:gradFill>
                  <a:gsLst>
                    <a:gs pos="2917">
                      <a:srgbClr val="737373"/>
                    </a:gs>
                    <a:gs pos="30000">
                      <a:srgbClr val="737373"/>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61" name="Group 60"/>
            <p:cNvGrpSpPr/>
            <p:nvPr/>
          </p:nvGrpSpPr>
          <p:grpSpPr>
            <a:xfrm>
              <a:off x="7617180" y="5474948"/>
              <a:ext cx="3848845" cy="453197"/>
              <a:chOff x="8728277" y="5602058"/>
              <a:chExt cx="3197102" cy="376455"/>
            </a:xfrm>
          </p:grpSpPr>
          <p:grpSp>
            <p:nvGrpSpPr>
              <p:cNvPr id="84" name="Group 83"/>
              <p:cNvGrpSpPr/>
              <p:nvPr/>
            </p:nvGrpSpPr>
            <p:grpSpPr>
              <a:xfrm>
                <a:off x="11658510" y="5757951"/>
                <a:ext cx="266869" cy="64669"/>
                <a:chOff x="1340723" y="917625"/>
                <a:chExt cx="418498" cy="101414"/>
              </a:xfrm>
              <a:solidFill>
                <a:schemeClr val="tx1">
                  <a:lumMod val="65000"/>
                  <a:lumOff val="35000"/>
                </a:schemeClr>
              </a:solidFill>
            </p:grpSpPr>
            <p:sp>
              <p:nvSpPr>
                <p:cNvPr id="141" name="Oval 140"/>
                <p:cNvSpPr/>
                <p:nvPr/>
              </p:nvSpPr>
              <p:spPr bwMode="auto">
                <a:xfrm>
                  <a:off x="1340723"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2" name="Oval 141"/>
                <p:cNvSpPr/>
                <p:nvPr/>
              </p:nvSpPr>
              <p:spPr bwMode="auto">
                <a:xfrm>
                  <a:off x="1499264"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143" name="Oval 142"/>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sp>
            <p:nvSpPr>
              <p:cNvPr id="85" name="HoloLens_EC94" title="Icon of Microsoft HoloLens"/>
              <p:cNvSpPr>
                <a:spLocks noChangeAspect="1" noEditPoints="1"/>
              </p:cNvSpPr>
              <p:nvPr/>
            </p:nvSpPr>
            <p:spPr bwMode="auto">
              <a:xfrm>
                <a:off x="11106548" y="568038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120" name="Group 119"/>
              <p:cNvGrpSpPr/>
              <p:nvPr/>
            </p:nvGrpSpPr>
            <p:grpSpPr>
              <a:xfrm>
                <a:off x="9325957" y="5630919"/>
                <a:ext cx="455036" cy="347594"/>
                <a:chOff x="9391942" y="5630919"/>
                <a:chExt cx="455036" cy="347594"/>
              </a:xfrm>
            </p:grpSpPr>
            <p:sp>
              <p:nvSpPr>
                <p:cNvPr id="137" name="factory_3" title="Icon of a factory or warehouse"/>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138" name="Group 137"/>
                <p:cNvGrpSpPr/>
                <p:nvPr/>
              </p:nvGrpSpPr>
              <p:grpSpPr>
                <a:xfrm>
                  <a:off x="9391942" y="5837637"/>
                  <a:ext cx="133957" cy="140876"/>
                  <a:chOff x="2089172" y="4854362"/>
                  <a:chExt cx="260148" cy="273585"/>
                </a:xfrm>
              </p:grpSpPr>
              <p:sp>
                <p:nvSpPr>
                  <p:cNvPr id="139" name="Rectangle 138"/>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
            <p:nvSpPr>
              <p:cNvPr id="121" name="cloud" title="Icon of a cloud"/>
              <p:cNvSpPr>
                <a:spLocks noChangeAspect="1"/>
              </p:cNvSpPr>
              <p:nvPr/>
            </p:nvSpPr>
            <p:spPr bwMode="auto">
              <a:xfrm>
                <a:off x="8728277" y="5630919"/>
                <a:ext cx="480448" cy="30402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nvGrpSpPr>
              <p:cNvPr id="122" name="Group 121"/>
              <p:cNvGrpSpPr/>
              <p:nvPr/>
            </p:nvGrpSpPr>
            <p:grpSpPr>
              <a:xfrm>
                <a:off x="9921473" y="5719319"/>
                <a:ext cx="400808" cy="259194"/>
                <a:chOff x="10002866" y="5719319"/>
                <a:chExt cx="400808" cy="259194"/>
              </a:xfrm>
            </p:grpSpPr>
            <p:sp>
              <p:nvSpPr>
                <p:cNvPr id="133" name="Truck" title="Icon of a truck with a storage traile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134" name="Group 133"/>
                <p:cNvGrpSpPr/>
                <p:nvPr/>
              </p:nvGrpSpPr>
              <p:grpSpPr>
                <a:xfrm>
                  <a:off x="10002866" y="5837637"/>
                  <a:ext cx="133957" cy="140876"/>
                  <a:chOff x="2089172" y="4854362"/>
                  <a:chExt cx="260148" cy="273585"/>
                </a:xfrm>
              </p:grpSpPr>
              <p:sp>
                <p:nvSpPr>
                  <p:cNvPr id="135" name="Rectangle 134"/>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3" name="Group 122"/>
              <p:cNvGrpSpPr/>
              <p:nvPr/>
            </p:nvGrpSpPr>
            <p:grpSpPr>
              <a:xfrm>
                <a:off x="10462761" y="5602058"/>
                <a:ext cx="175237" cy="376455"/>
                <a:chOff x="10536960" y="5602058"/>
                <a:chExt cx="175237" cy="376455"/>
              </a:xfrm>
            </p:grpSpPr>
            <p:sp>
              <p:nvSpPr>
                <p:cNvPr id="129" name="watch" title="Icon of a smart watch"/>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130" name="Group 129"/>
                <p:cNvGrpSpPr/>
                <p:nvPr/>
              </p:nvGrpSpPr>
              <p:grpSpPr>
                <a:xfrm>
                  <a:off x="10536960" y="5837637"/>
                  <a:ext cx="133957" cy="140876"/>
                  <a:chOff x="2089172" y="4854362"/>
                  <a:chExt cx="260148" cy="273585"/>
                </a:xfrm>
              </p:grpSpPr>
              <p:sp>
                <p:nvSpPr>
                  <p:cNvPr id="131" name="Rectangle 130"/>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124" name="Group 123"/>
              <p:cNvGrpSpPr/>
              <p:nvPr/>
            </p:nvGrpSpPr>
            <p:grpSpPr>
              <a:xfrm>
                <a:off x="10778478" y="5653148"/>
                <a:ext cx="187590" cy="325365"/>
                <a:chOff x="10830749" y="5653148"/>
                <a:chExt cx="187590" cy="325365"/>
              </a:xfrm>
            </p:grpSpPr>
            <p:sp>
              <p:nvSpPr>
                <p:cNvPr id="125" name="light" title="Icon of a lightbulb"/>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126" name="Group 125"/>
                <p:cNvGrpSpPr/>
                <p:nvPr/>
              </p:nvGrpSpPr>
              <p:grpSpPr>
                <a:xfrm>
                  <a:off x="10830749" y="5837637"/>
                  <a:ext cx="133957" cy="140876"/>
                  <a:chOff x="2089172" y="4854362"/>
                  <a:chExt cx="260148" cy="273585"/>
                </a:xfrm>
              </p:grpSpPr>
              <p:sp>
                <p:nvSpPr>
                  <p:cNvPr id="127" name="Rectangle 126"/>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grpSp>
          <p:nvGrpSpPr>
            <p:cNvPr id="62" name="Group 61"/>
            <p:cNvGrpSpPr/>
            <p:nvPr/>
          </p:nvGrpSpPr>
          <p:grpSpPr>
            <a:xfrm>
              <a:off x="2588155" y="5317121"/>
              <a:ext cx="3409177" cy="634269"/>
              <a:chOff x="2588156" y="5490860"/>
              <a:chExt cx="2746062" cy="510898"/>
            </a:xfrm>
          </p:grpSpPr>
          <p:sp>
            <p:nvSpPr>
              <p:cNvPr id="63" name="PC1_E977" title="Icon of a desktop PC"/>
              <p:cNvSpPr>
                <a:spLocks noChangeAspect="1" noEditPoints="1"/>
              </p:cNvSpPr>
              <p:nvPr/>
            </p:nvSpPr>
            <p:spPr bwMode="auto">
              <a:xfrm>
                <a:off x="3571941" y="5630919"/>
                <a:ext cx="459673" cy="36788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64" name="Group 63"/>
              <p:cNvGrpSpPr/>
              <p:nvPr/>
            </p:nvGrpSpPr>
            <p:grpSpPr>
              <a:xfrm>
                <a:off x="2588156" y="5490860"/>
                <a:ext cx="728362" cy="507941"/>
                <a:chOff x="2657154" y="5599829"/>
                <a:chExt cx="572106" cy="398972"/>
              </a:xfrm>
            </p:grpSpPr>
            <p:grpSp>
              <p:nvGrpSpPr>
                <p:cNvPr id="68" name="Group 67"/>
                <p:cNvGrpSpPr/>
                <p:nvPr/>
              </p:nvGrpSpPr>
              <p:grpSpPr>
                <a:xfrm>
                  <a:off x="2657154" y="5599829"/>
                  <a:ext cx="266602" cy="398972"/>
                  <a:chOff x="323850" y="3646961"/>
                  <a:chExt cx="234950" cy="351604"/>
                </a:xfrm>
                <a:noFill/>
              </p:grpSpPr>
              <p:grpSp>
                <p:nvGrpSpPr>
                  <p:cNvPr id="77" name="Group 4"/>
                  <p:cNvGrpSpPr>
                    <a:grpSpLocks noChangeAspect="1"/>
                  </p:cNvGrpSpPr>
                  <p:nvPr/>
                </p:nvGrpSpPr>
                <p:grpSpPr bwMode="auto">
                  <a:xfrm>
                    <a:off x="323850" y="3871565"/>
                    <a:ext cx="234950" cy="127000"/>
                    <a:chOff x="204" y="2442"/>
                    <a:chExt cx="148" cy="80"/>
                  </a:xfrm>
                  <a:grpFill/>
                </p:grpSpPr>
                <p:sp>
                  <p:nvSpPr>
                    <p:cNvPr id="82" name="Freeform 5"/>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83" name="Freeform 6"/>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grpSp>
                <p:nvGrpSpPr>
                  <p:cNvPr id="78" name="Group 4"/>
                  <p:cNvGrpSpPr>
                    <a:grpSpLocks noChangeAspect="1"/>
                  </p:cNvGrpSpPr>
                  <p:nvPr/>
                </p:nvGrpSpPr>
                <p:grpSpPr bwMode="auto">
                  <a:xfrm>
                    <a:off x="323850" y="3646961"/>
                    <a:ext cx="234950" cy="215900"/>
                    <a:chOff x="204" y="2386"/>
                    <a:chExt cx="148" cy="136"/>
                  </a:xfrm>
                  <a:grpFill/>
                </p:grpSpPr>
                <p:sp>
                  <p:nvSpPr>
                    <p:cNvPr id="79" name="Freeform 5"/>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80" name="Freeform 6"/>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81" name="Freeform 7"/>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grpSp>
            <p:grpSp>
              <p:nvGrpSpPr>
                <p:cNvPr id="69" name="Group 68"/>
                <p:cNvGrpSpPr/>
                <p:nvPr/>
              </p:nvGrpSpPr>
              <p:grpSpPr>
                <a:xfrm>
                  <a:off x="2962658" y="5599829"/>
                  <a:ext cx="266602" cy="398972"/>
                  <a:chOff x="323850" y="3646961"/>
                  <a:chExt cx="234950" cy="351604"/>
                </a:xfrm>
                <a:noFill/>
              </p:grpSpPr>
              <p:grpSp>
                <p:nvGrpSpPr>
                  <p:cNvPr id="70" name="Group 4"/>
                  <p:cNvGrpSpPr>
                    <a:grpSpLocks noChangeAspect="1"/>
                  </p:cNvGrpSpPr>
                  <p:nvPr/>
                </p:nvGrpSpPr>
                <p:grpSpPr bwMode="auto">
                  <a:xfrm>
                    <a:off x="323850" y="3871565"/>
                    <a:ext cx="234950" cy="127000"/>
                    <a:chOff x="204" y="2442"/>
                    <a:chExt cx="148" cy="80"/>
                  </a:xfrm>
                  <a:grpFill/>
                </p:grpSpPr>
                <p:sp>
                  <p:nvSpPr>
                    <p:cNvPr id="75" name="Freeform 5"/>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76" name="Freeform 6"/>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grpSp>
                <p:nvGrpSpPr>
                  <p:cNvPr id="71" name="Group 4"/>
                  <p:cNvGrpSpPr>
                    <a:grpSpLocks noChangeAspect="1"/>
                  </p:cNvGrpSpPr>
                  <p:nvPr/>
                </p:nvGrpSpPr>
                <p:grpSpPr bwMode="auto">
                  <a:xfrm>
                    <a:off x="323850" y="3646961"/>
                    <a:ext cx="234950" cy="215900"/>
                    <a:chOff x="204" y="2386"/>
                    <a:chExt cx="148" cy="136"/>
                  </a:xfrm>
                  <a:grpFill/>
                </p:grpSpPr>
                <p:sp>
                  <p:nvSpPr>
                    <p:cNvPr id="72" name="Freeform 5"/>
                    <p:cNvSpPr>
                      <a:spLocks noEditPoints="1"/>
                    </p:cNvSpPr>
                    <p:nvPr/>
                  </p:nvSpPr>
                  <p:spPr bwMode="auto">
                    <a:xfrm>
                      <a:off x="204" y="2485"/>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73" name="Freeform 6"/>
                    <p:cNvSpPr>
                      <a:spLocks noEditPoints="1"/>
                    </p:cNvSpPr>
                    <p:nvPr/>
                  </p:nvSpPr>
                  <p:spPr bwMode="auto">
                    <a:xfrm>
                      <a:off x="204" y="2442"/>
                      <a:ext cx="148" cy="37"/>
                    </a:xfrm>
                    <a:custGeom>
                      <a:avLst/>
                      <a:gdLst>
                        <a:gd name="T0" fmla="*/ 92 w 96"/>
                        <a:gd name="T1" fmla="*/ 0 h 24"/>
                        <a:gd name="T2" fmla="*/ 4 w 96"/>
                        <a:gd name="T3" fmla="*/ 0 h 24"/>
                        <a:gd name="T4" fmla="*/ 0 w 96"/>
                        <a:gd name="T5" fmla="*/ 4 h 24"/>
                        <a:gd name="T6" fmla="*/ 0 w 96"/>
                        <a:gd name="T7" fmla="*/ 20 h 24"/>
                        <a:gd name="T8" fmla="*/ 4 w 96"/>
                        <a:gd name="T9" fmla="*/ 24 h 24"/>
                        <a:gd name="T10" fmla="*/ 92 w 96"/>
                        <a:gd name="T11" fmla="*/ 24 h 24"/>
                        <a:gd name="T12" fmla="*/ 96 w 96"/>
                        <a:gd name="T13" fmla="*/ 20 h 24"/>
                        <a:gd name="T14" fmla="*/ 96 w 96"/>
                        <a:gd name="T15" fmla="*/ 4 h 24"/>
                        <a:gd name="T16" fmla="*/ 92 w 96"/>
                        <a:gd name="T17" fmla="*/ 0 h 24"/>
                        <a:gd name="T18" fmla="*/ 16 w 96"/>
                        <a:gd name="T19" fmla="*/ 16 h 24"/>
                        <a:gd name="T20" fmla="*/ 8 w 96"/>
                        <a:gd name="T21" fmla="*/ 16 h 24"/>
                        <a:gd name="T22" fmla="*/ 8 w 96"/>
                        <a:gd name="T23" fmla="*/ 8 h 24"/>
                        <a:gd name="T24" fmla="*/ 16 w 96"/>
                        <a:gd name="T25" fmla="*/ 8 h 24"/>
                        <a:gd name="T26" fmla="*/ 16 w 96"/>
                        <a:gd name="T27" fmla="*/ 16 h 24"/>
                        <a:gd name="T28" fmla="*/ 28 w 96"/>
                        <a:gd name="T29" fmla="*/ 16 h 24"/>
                        <a:gd name="T30" fmla="*/ 20 w 96"/>
                        <a:gd name="T31" fmla="*/ 16 h 24"/>
                        <a:gd name="T32" fmla="*/ 20 w 96"/>
                        <a:gd name="T33" fmla="*/ 8 h 24"/>
                        <a:gd name="T34" fmla="*/ 28 w 96"/>
                        <a:gd name="T35" fmla="*/ 8 h 24"/>
                        <a:gd name="T36" fmla="*/ 28 w 96"/>
                        <a:gd name="T37" fmla="*/ 16 h 24"/>
                        <a:gd name="T38" fmla="*/ 40 w 96"/>
                        <a:gd name="T39" fmla="*/ 16 h 24"/>
                        <a:gd name="T40" fmla="*/ 32 w 96"/>
                        <a:gd name="T41" fmla="*/ 16 h 24"/>
                        <a:gd name="T42" fmla="*/ 32 w 96"/>
                        <a:gd name="T43" fmla="*/ 8 h 24"/>
                        <a:gd name="T44" fmla="*/ 40 w 96"/>
                        <a:gd name="T45" fmla="*/ 8 h 24"/>
                        <a:gd name="T46" fmla="*/ 40 w 96"/>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4">
                          <a:moveTo>
                            <a:pt x="92" y="0"/>
                          </a:moveTo>
                          <a:cubicBezTo>
                            <a:pt x="4" y="0"/>
                            <a:pt x="4" y="0"/>
                            <a:pt x="4" y="0"/>
                          </a:cubicBezTo>
                          <a:cubicBezTo>
                            <a:pt x="2" y="0"/>
                            <a:pt x="0" y="2"/>
                            <a:pt x="0" y="4"/>
                          </a:cubicBezTo>
                          <a:cubicBezTo>
                            <a:pt x="0" y="20"/>
                            <a:pt x="0" y="20"/>
                            <a:pt x="0" y="20"/>
                          </a:cubicBezTo>
                          <a:cubicBezTo>
                            <a:pt x="0" y="22"/>
                            <a:pt x="2" y="24"/>
                            <a:pt x="4" y="24"/>
                          </a:cubicBezTo>
                          <a:cubicBezTo>
                            <a:pt x="92" y="24"/>
                            <a:pt x="92" y="24"/>
                            <a:pt x="92" y="24"/>
                          </a:cubicBezTo>
                          <a:cubicBezTo>
                            <a:pt x="94" y="24"/>
                            <a:pt x="96" y="22"/>
                            <a:pt x="96" y="20"/>
                          </a:cubicBezTo>
                          <a:cubicBezTo>
                            <a:pt x="96" y="4"/>
                            <a:pt x="96" y="4"/>
                            <a:pt x="96" y="4"/>
                          </a:cubicBezTo>
                          <a:cubicBezTo>
                            <a:pt x="96" y="2"/>
                            <a:pt x="94" y="0"/>
                            <a:pt x="92" y="0"/>
                          </a:cubicBezTo>
                          <a:close/>
                          <a:moveTo>
                            <a:pt x="16" y="16"/>
                          </a:moveTo>
                          <a:cubicBezTo>
                            <a:pt x="8" y="16"/>
                            <a:pt x="8" y="16"/>
                            <a:pt x="8" y="16"/>
                          </a:cubicBezTo>
                          <a:cubicBezTo>
                            <a:pt x="8" y="8"/>
                            <a:pt x="8" y="8"/>
                            <a:pt x="8" y="8"/>
                          </a:cubicBezTo>
                          <a:cubicBezTo>
                            <a:pt x="16" y="8"/>
                            <a:pt x="16" y="8"/>
                            <a:pt x="16" y="8"/>
                          </a:cubicBezTo>
                          <a:lnTo>
                            <a:pt x="16" y="16"/>
                          </a:lnTo>
                          <a:close/>
                          <a:moveTo>
                            <a:pt x="28" y="16"/>
                          </a:moveTo>
                          <a:cubicBezTo>
                            <a:pt x="20" y="16"/>
                            <a:pt x="20" y="16"/>
                            <a:pt x="20" y="16"/>
                          </a:cubicBezTo>
                          <a:cubicBezTo>
                            <a:pt x="20" y="8"/>
                            <a:pt x="20" y="8"/>
                            <a:pt x="20" y="8"/>
                          </a:cubicBezTo>
                          <a:cubicBezTo>
                            <a:pt x="28" y="8"/>
                            <a:pt x="28" y="8"/>
                            <a:pt x="28" y="8"/>
                          </a:cubicBezTo>
                          <a:lnTo>
                            <a:pt x="28" y="16"/>
                          </a:lnTo>
                          <a:close/>
                          <a:moveTo>
                            <a:pt x="40" y="16"/>
                          </a:moveTo>
                          <a:cubicBezTo>
                            <a:pt x="32" y="16"/>
                            <a:pt x="32" y="16"/>
                            <a:pt x="32" y="16"/>
                          </a:cubicBezTo>
                          <a:cubicBezTo>
                            <a:pt x="32" y="8"/>
                            <a:pt x="32" y="8"/>
                            <a:pt x="32" y="8"/>
                          </a:cubicBezTo>
                          <a:cubicBezTo>
                            <a:pt x="40" y="8"/>
                            <a:pt x="40" y="8"/>
                            <a:pt x="40" y="8"/>
                          </a:cubicBezTo>
                          <a:lnTo>
                            <a:pt x="40" y="16"/>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sp>
                  <p:nvSpPr>
                    <p:cNvPr id="74" name="Freeform 7"/>
                    <p:cNvSpPr/>
                    <p:nvPr/>
                  </p:nvSpPr>
                  <p:spPr bwMode="auto">
                    <a:xfrm>
                      <a:off x="210" y="2386"/>
                      <a:ext cx="136" cy="50"/>
                    </a:xfrm>
                    <a:custGeom>
                      <a:avLst/>
                      <a:gdLst>
                        <a:gd name="T0" fmla="*/ 19 w 136"/>
                        <a:gd name="T1" fmla="*/ 0 h 50"/>
                        <a:gd name="T2" fmla="*/ 0 w 136"/>
                        <a:gd name="T3" fmla="*/ 50 h 50"/>
                        <a:gd name="T4" fmla="*/ 136 w 136"/>
                        <a:gd name="T5" fmla="*/ 50 h 50"/>
                        <a:gd name="T6" fmla="*/ 117 w 136"/>
                        <a:gd name="T7" fmla="*/ 0 h 50"/>
                        <a:gd name="T8" fmla="*/ 19 w 136"/>
                        <a:gd name="T9" fmla="*/ 0 h 50"/>
                      </a:gdLst>
                      <a:ahLst/>
                      <a:cxnLst>
                        <a:cxn ang="0">
                          <a:pos x="T0" y="T1"/>
                        </a:cxn>
                        <a:cxn ang="0">
                          <a:pos x="T2" y="T3"/>
                        </a:cxn>
                        <a:cxn ang="0">
                          <a:pos x="T4" y="T5"/>
                        </a:cxn>
                        <a:cxn ang="0">
                          <a:pos x="T6" y="T7"/>
                        </a:cxn>
                        <a:cxn ang="0">
                          <a:pos x="T8" y="T9"/>
                        </a:cxn>
                      </a:cxnLst>
                      <a:rect l="0" t="0" r="r" b="b"/>
                      <a:pathLst>
                        <a:path w="136" h="50">
                          <a:moveTo>
                            <a:pt x="19" y="0"/>
                          </a:moveTo>
                          <a:lnTo>
                            <a:pt x="0" y="50"/>
                          </a:lnTo>
                          <a:lnTo>
                            <a:pt x="136" y="50"/>
                          </a:lnTo>
                          <a:lnTo>
                            <a:pt x="117" y="0"/>
                          </a:lnTo>
                          <a:lnTo>
                            <a:pt x="19" y="0"/>
                          </a:lnTo>
                          <a:close/>
                        </a:path>
                      </a:pathLst>
                    </a:custGeom>
                    <a:noFill/>
                    <a:ln w="952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grpSp>
          </p:grpSp>
          <p:sp>
            <p:nvSpPr>
              <p:cNvPr id="65" name="network_3" title="Icon of a server connected to a network"/>
              <p:cNvSpPr>
                <a:spLocks noChangeAspect="1" noEditPoints="1"/>
              </p:cNvSpPr>
              <p:nvPr/>
            </p:nvSpPr>
            <p:spPr bwMode="auto">
              <a:xfrm>
                <a:off x="4155630"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66" name="network_3" title="Icon of a server connected to a network"/>
              <p:cNvSpPr>
                <a:spLocks noChangeAspect="1" noEditPoints="1"/>
              </p:cNvSpPr>
              <p:nvPr/>
            </p:nvSpPr>
            <p:spPr bwMode="auto">
              <a:xfrm>
                <a:off x="4560018"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sp>
            <p:nvSpPr>
              <p:cNvPr id="67" name="network_3" title="Icon of a server connected to a network"/>
              <p:cNvSpPr>
                <a:spLocks noChangeAspect="1" noEditPoints="1"/>
              </p:cNvSpPr>
              <p:nvPr/>
            </p:nvSpPr>
            <p:spPr bwMode="auto">
              <a:xfrm>
                <a:off x="4964402" y="5617988"/>
                <a:ext cx="369816" cy="3837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1A1A1A"/>
                  </a:solidFill>
                  <a:effectLst/>
                  <a:uLnTx/>
                  <a:uFillTx/>
                  <a:latin typeface="Segoe UI" panose="020B0502040204020203"/>
                  <a:ea typeface="+mn-ea"/>
                  <a:cs typeface="+mn-cs"/>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750" fill="hold"/>
                                        <p:tgtEl>
                                          <p:spTgt spid="49"/>
                                        </p:tgtEl>
                                        <p:attrNameLst>
                                          <p:attrName>ppt_x</p:attrName>
                                        </p:attrNameLst>
                                      </p:cBhvr>
                                      <p:tavLst>
                                        <p:tav tm="0">
                                          <p:val>
                                            <p:strVal val="0-#ppt_w/2"/>
                                          </p:val>
                                        </p:tav>
                                        <p:tav tm="100000">
                                          <p:val>
                                            <p:strVal val="#ppt_x"/>
                                          </p:val>
                                        </p:tav>
                                      </p:tavLst>
                                    </p:anim>
                                    <p:anim calcmode="lin" valueType="num">
                                      <p:cBhvr additive="base">
                                        <p:cTn id="15" dur="750" fill="hold"/>
                                        <p:tgtEl>
                                          <p:spTgt spid="49"/>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2" presetClass="entr" presetSubtype="8" decel="10000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750" fill="hold"/>
                                        <p:tgtEl>
                                          <p:spTgt spid="53"/>
                                        </p:tgtEl>
                                        <p:attrNameLst>
                                          <p:attrName>ppt_x</p:attrName>
                                        </p:attrNameLst>
                                      </p:cBhvr>
                                      <p:tavLst>
                                        <p:tav tm="0">
                                          <p:val>
                                            <p:strVal val="0-#ppt_w/2"/>
                                          </p:val>
                                        </p:tav>
                                        <p:tav tm="100000">
                                          <p:val>
                                            <p:strVal val="#ppt_x"/>
                                          </p:val>
                                        </p:tav>
                                      </p:tavLst>
                                    </p:anim>
                                    <p:anim calcmode="lin" valueType="num">
                                      <p:cBhvr additive="base">
                                        <p:cTn id="20" dur="750" fill="hold"/>
                                        <p:tgtEl>
                                          <p:spTgt spid="53"/>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2" presetClass="entr" presetSubtype="8" decel="100000" fill="hold" grpId="0"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750" fill="hold"/>
                                        <p:tgtEl>
                                          <p:spTgt spid="54"/>
                                        </p:tgtEl>
                                        <p:attrNameLst>
                                          <p:attrName>ppt_x</p:attrName>
                                        </p:attrNameLst>
                                      </p:cBhvr>
                                      <p:tavLst>
                                        <p:tav tm="0">
                                          <p:val>
                                            <p:strVal val="0-#ppt_w/2"/>
                                          </p:val>
                                        </p:tav>
                                        <p:tav tm="100000">
                                          <p:val>
                                            <p:strVal val="#ppt_x"/>
                                          </p:val>
                                        </p:tav>
                                      </p:tavLst>
                                    </p:anim>
                                    <p:anim calcmode="lin" valueType="num">
                                      <p:cBhvr additive="base">
                                        <p:cTn id="25" dur="750" fill="hold"/>
                                        <p:tgtEl>
                                          <p:spTgt spid="54"/>
                                        </p:tgtEl>
                                        <p:attrNameLst>
                                          <p:attrName>ppt_y</p:attrName>
                                        </p:attrNameLst>
                                      </p:cBhvr>
                                      <p:tavLst>
                                        <p:tav tm="0">
                                          <p:val>
                                            <p:strVal val="#ppt_y"/>
                                          </p:val>
                                        </p:tav>
                                        <p:tav tm="100000">
                                          <p:val>
                                            <p:strVal val="#ppt_y"/>
                                          </p:val>
                                        </p:tav>
                                      </p:tavLst>
                                    </p:anim>
                                  </p:childTnLst>
                                </p:cTn>
                              </p:par>
                            </p:childTnLst>
                          </p:cTn>
                        </p:par>
                        <p:par>
                          <p:cTn id="26" fill="hold">
                            <p:stCondLst>
                              <p:cond delay="3500"/>
                            </p:stCondLst>
                            <p:childTnLst>
                              <p:par>
                                <p:cTn id="27" presetID="2" presetClass="entr" presetSubtype="8" decel="10000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750" fill="hold"/>
                                        <p:tgtEl>
                                          <p:spTgt spid="55"/>
                                        </p:tgtEl>
                                        <p:attrNameLst>
                                          <p:attrName>ppt_x</p:attrName>
                                        </p:attrNameLst>
                                      </p:cBhvr>
                                      <p:tavLst>
                                        <p:tav tm="0">
                                          <p:val>
                                            <p:strVal val="0-#ppt_w/2"/>
                                          </p:val>
                                        </p:tav>
                                        <p:tav tm="100000">
                                          <p:val>
                                            <p:strVal val="#ppt_x"/>
                                          </p:val>
                                        </p:tav>
                                      </p:tavLst>
                                    </p:anim>
                                    <p:anim calcmode="lin" valueType="num">
                                      <p:cBhvr additive="base">
                                        <p:cTn id="30" dur="75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54"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 name="Rounded Rectangle 2"/>
          <p:cNvSpPr/>
          <p:nvPr/>
        </p:nvSpPr>
        <p:spPr bwMode="auto">
          <a:xfrm rot="5400000">
            <a:off x="4961515" y="-1031782"/>
            <a:ext cx="4096742" cy="9678758"/>
          </a:xfrm>
          <a:custGeom>
            <a:avLst/>
            <a:gdLst>
              <a:gd name="connsiteX0" fmla="*/ 0 w 1379331"/>
              <a:gd name="connsiteY0" fmla="*/ 229893 h 1580711"/>
              <a:gd name="connsiteX1" fmla="*/ 229893 w 1379331"/>
              <a:gd name="connsiteY1" fmla="*/ 0 h 1580711"/>
              <a:gd name="connsiteX2" fmla="*/ 1149438 w 1379331"/>
              <a:gd name="connsiteY2" fmla="*/ 0 h 1580711"/>
              <a:gd name="connsiteX3" fmla="*/ 1379331 w 1379331"/>
              <a:gd name="connsiteY3" fmla="*/ 229893 h 1580711"/>
              <a:gd name="connsiteX4" fmla="*/ 1379331 w 1379331"/>
              <a:gd name="connsiteY4" fmla="*/ 1350818 h 1580711"/>
              <a:gd name="connsiteX5" fmla="*/ 1149438 w 1379331"/>
              <a:gd name="connsiteY5" fmla="*/ 1580711 h 1580711"/>
              <a:gd name="connsiteX6" fmla="*/ 229893 w 1379331"/>
              <a:gd name="connsiteY6" fmla="*/ 1580711 h 1580711"/>
              <a:gd name="connsiteX7" fmla="*/ 0 w 1379331"/>
              <a:gd name="connsiteY7" fmla="*/ 1350818 h 1580711"/>
              <a:gd name="connsiteX8" fmla="*/ 0 w 1379331"/>
              <a:gd name="connsiteY8" fmla="*/ 229893 h 1580711"/>
              <a:gd name="connsiteX0-1" fmla="*/ 0 w 1379331"/>
              <a:gd name="connsiteY0-2" fmla="*/ 244699 h 1595517"/>
              <a:gd name="connsiteX1-3" fmla="*/ 229893 w 1379331"/>
              <a:gd name="connsiteY1-4" fmla="*/ 14806 h 1595517"/>
              <a:gd name="connsiteX2-5" fmla="*/ 597609 w 1379331"/>
              <a:gd name="connsiteY2-6" fmla="*/ 0 h 1595517"/>
              <a:gd name="connsiteX3-7" fmla="*/ 1149438 w 1379331"/>
              <a:gd name="connsiteY3-8" fmla="*/ 14806 h 1595517"/>
              <a:gd name="connsiteX4-9" fmla="*/ 1379331 w 1379331"/>
              <a:gd name="connsiteY4-10" fmla="*/ 244699 h 1595517"/>
              <a:gd name="connsiteX5-11" fmla="*/ 1379331 w 1379331"/>
              <a:gd name="connsiteY5-12" fmla="*/ 1365624 h 1595517"/>
              <a:gd name="connsiteX6-13" fmla="*/ 1149438 w 1379331"/>
              <a:gd name="connsiteY6-14" fmla="*/ 1595517 h 1595517"/>
              <a:gd name="connsiteX7-15" fmla="*/ 229893 w 1379331"/>
              <a:gd name="connsiteY7-16" fmla="*/ 1595517 h 1595517"/>
              <a:gd name="connsiteX8-17" fmla="*/ 0 w 1379331"/>
              <a:gd name="connsiteY8-18" fmla="*/ 1365624 h 1595517"/>
              <a:gd name="connsiteX9" fmla="*/ 0 w 1379331"/>
              <a:gd name="connsiteY9" fmla="*/ 244699 h 1595517"/>
              <a:gd name="connsiteX0-19" fmla="*/ 0 w 1379331"/>
              <a:gd name="connsiteY0-20" fmla="*/ 627059 h 1977877"/>
              <a:gd name="connsiteX1-21" fmla="*/ 229893 w 1379331"/>
              <a:gd name="connsiteY1-22" fmla="*/ 397166 h 1977877"/>
              <a:gd name="connsiteX2-23" fmla="*/ 597609 w 1379331"/>
              <a:gd name="connsiteY2-24" fmla="*/ 382360 h 1977877"/>
              <a:gd name="connsiteX3-25" fmla="*/ 1149438 w 1379331"/>
              <a:gd name="connsiteY3-26" fmla="*/ 397166 h 1977877"/>
              <a:gd name="connsiteX4-27" fmla="*/ 1379331 w 1379331"/>
              <a:gd name="connsiteY4-28" fmla="*/ 627059 h 1977877"/>
              <a:gd name="connsiteX5-29" fmla="*/ 1379331 w 1379331"/>
              <a:gd name="connsiteY5-30" fmla="*/ 1747984 h 1977877"/>
              <a:gd name="connsiteX6-31" fmla="*/ 1149438 w 1379331"/>
              <a:gd name="connsiteY6-32" fmla="*/ 1977877 h 1977877"/>
              <a:gd name="connsiteX7-33" fmla="*/ 229893 w 1379331"/>
              <a:gd name="connsiteY7-34" fmla="*/ 1977877 h 1977877"/>
              <a:gd name="connsiteX8-35" fmla="*/ 0 w 1379331"/>
              <a:gd name="connsiteY8-36" fmla="*/ 1747984 h 1977877"/>
              <a:gd name="connsiteX9-37" fmla="*/ 0 w 1379331"/>
              <a:gd name="connsiteY9-38" fmla="*/ 627059 h 1977877"/>
              <a:gd name="connsiteX0-39" fmla="*/ 0 w 1379331"/>
              <a:gd name="connsiteY0-40" fmla="*/ 627059 h 1977877"/>
              <a:gd name="connsiteX1-41" fmla="*/ 229893 w 1379331"/>
              <a:gd name="connsiteY1-42" fmla="*/ 397166 h 1977877"/>
              <a:gd name="connsiteX2-43" fmla="*/ 597609 w 1379331"/>
              <a:gd name="connsiteY2-44" fmla="*/ 382360 h 1977877"/>
              <a:gd name="connsiteX3-45" fmla="*/ 1149438 w 1379331"/>
              <a:gd name="connsiteY3-46" fmla="*/ 397166 h 1977877"/>
              <a:gd name="connsiteX4-47" fmla="*/ 1379331 w 1379331"/>
              <a:gd name="connsiteY4-48" fmla="*/ 627059 h 1977877"/>
              <a:gd name="connsiteX5-49" fmla="*/ 1379331 w 1379331"/>
              <a:gd name="connsiteY5-50" fmla="*/ 1747984 h 1977877"/>
              <a:gd name="connsiteX6-51" fmla="*/ 1149438 w 1379331"/>
              <a:gd name="connsiteY6-52" fmla="*/ 1977877 h 1977877"/>
              <a:gd name="connsiteX7-53" fmla="*/ 229893 w 1379331"/>
              <a:gd name="connsiteY7-54" fmla="*/ 1977877 h 1977877"/>
              <a:gd name="connsiteX8-55" fmla="*/ 0 w 1379331"/>
              <a:gd name="connsiteY8-56" fmla="*/ 1747984 h 1977877"/>
              <a:gd name="connsiteX9-57" fmla="*/ 0 w 1379331"/>
              <a:gd name="connsiteY9-58" fmla="*/ 627059 h 1977877"/>
              <a:gd name="connsiteX0-59" fmla="*/ 0 w 1379331"/>
              <a:gd name="connsiteY0-60" fmla="*/ 846386 h 2197204"/>
              <a:gd name="connsiteX1-61" fmla="*/ 229893 w 1379331"/>
              <a:gd name="connsiteY1-62" fmla="*/ 616493 h 2197204"/>
              <a:gd name="connsiteX2-63" fmla="*/ 705186 w 1379331"/>
              <a:gd name="connsiteY2-64" fmla="*/ 321989 h 2197204"/>
              <a:gd name="connsiteX3-65" fmla="*/ 1149438 w 1379331"/>
              <a:gd name="connsiteY3-66" fmla="*/ 616493 h 2197204"/>
              <a:gd name="connsiteX4-67" fmla="*/ 1379331 w 1379331"/>
              <a:gd name="connsiteY4-68" fmla="*/ 846386 h 2197204"/>
              <a:gd name="connsiteX5-69" fmla="*/ 1379331 w 1379331"/>
              <a:gd name="connsiteY5-70" fmla="*/ 1967311 h 2197204"/>
              <a:gd name="connsiteX6-71" fmla="*/ 1149438 w 1379331"/>
              <a:gd name="connsiteY6-72" fmla="*/ 2197204 h 2197204"/>
              <a:gd name="connsiteX7-73" fmla="*/ 229893 w 1379331"/>
              <a:gd name="connsiteY7-74" fmla="*/ 2197204 h 2197204"/>
              <a:gd name="connsiteX8-75" fmla="*/ 0 w 1379331"/>
              <a:gd name="connsiteY8-76" fmla="*/ 1967311 h 2197204"/>
              <a:gd name="connsiteX9-77" fmla="*/ 0 w 1379331"/>
              <a:gd name="connsiteY9-78" fmla="*/ 846386 h 2197204"/>
              <a:gd name="connsiteX0-79" fmla="*/ 0 w 1379331"/>
              <a:gd name="connsiteY0-80" fmla="*/ 846386 h 2197204"/>
              <a:gd name="connsiteX1-81" fmla="*/ 229893 w 1379331"/>
              <a:gd name="connsiteY1-82" fmla="*/ 616493 h 2197204"/>
              <a:gd name="connsiteX2-83" fmla="*/ 705186 w 1379331"/>
              <a:gd name="connsiteY2-84" fmla="*/ 321989 h 2197204"/>
              <a:gd name="connsiteX3-85" fmla="*/ 1149438 w 1379331"/>
              <a:gd name="connsiteY3-86" fmla="*/ 616493 h 2197204"/>
              <a:gd name="connsiteX4-87" fmla="*/ 1379331 w 1379331"/>
              <a:gd name="connsiteY4-88" fmla="*/ 846386 h 2197204"/>
              <a:gd name="connsiteX5-89" fmla="*/ 1379331 w 1379331"/>
              <a:gd name="connsiteY5-90" fmla="*/ 1967311 h 2197204"/>
              <a:gd name="connsiteX6-91" fmla="*/ 1149438 w 1379331"/>
              <a:gd name="connsiteY6-92" fmla="*/ 2197204 h 2197204"/>
              <a:gd name="connsiteX7-93" fmla="*/ 229893 w 1379331"/>
              <a:gd name="connsiteY7-94" fmla="*/ 2197204 h 2197204"/>
              <a:gd name="connsiteX8-95" fmla="*/ 0 w 1379331"/>
              <a:gd name="connsiteY8-96" fmla="*/ 1967311 h 2197204"/>
              <a:gd name="connsiteX9-97" fmla="*/ 0 w 1379331"/>
              <a:gd name="connsiteY9-98" fmla="*/ 846386 h 2197204"/>
              <a:gd name="connsiteX0-99" fmla="*/ 0 w 1379331"/>
              <a:gd name="connsiteY0-100" fmla="*/ 531243 h 1882061"/>
              <a:gd name="connsiteX1-101" fmla="*/ 229893 w 1379331"/>
              <a:gd name="connsiteY1-102" fmla="*/ 301350 h 1882061"/>
              <a:gd name="connsiteX2-103" fmla="*/ 705186 w 1379331"/>
              <a:gd name="connsiteY2-104" fmla="*/ 6846 h 1882061"/>
              <a:gd name="connsiteX3-105" fmla="*/ 1149438 w 1379331"/>
              <a:gd name="connsiteY3-106" fmla="*/ 301350 h 1882061"/>
              <a:gd name="connsiteX4-107" fmla="*/ 1379331 w 1379331"/>
              <a:gd name="connsiteY4-108" fmla="*/ 531243 h 1882061"/>
              <a:gd name="connsiteX5-109" fmla="*/ 1379331 w 1379331"/>
              <a:gd name="connsiteY5-110" fmla="*/ 1652168 h 1882061"/>
              <a:gd name="connsiteX6-111" fmla="*/ 1149438 w 1379331"/>
              <a:gd name="connsiteY6-112" fmla="*/ 1882061 h 1882061"/>
              <a:gd name="connsiteX7-113" fmla="*/ 229893 w 1379331"/>
              <a:gd name="connsiteY7-114" fmla="*/ 1882061 h 1882061"/>
              <a:gd name="connsiteX8-115" fmla="*/ 0 w 1379331"/>
              <a:gd name="connsiteY8-116" fmla="*/ 1652168 h 1882061"/>
              <a:gd name="connsiteX9-117" fmla="*/ 0 w 1379331"/>
              <a:gd name="connsiteY9-118" fmla="*/ 531243 h 1882061"/>
              <a:gd name="connsiteX0-119" fmla="*/ 0 w 1379331"/>
              <a:gd name="connsiteY0-120" fmla="*/ 531243 h 1882061"/>
              <a:gd name="connsiteX1-121" fmla="*/ 229893 w 1379331"/>
              <a:gd name="connsiteY1-122" fmla="*/ 301350 h 1882061"/>
              <a:gd name="connsiteX2-123" fmla="*/ 705186 w 1379331"/>
              <a:gd name="connsiteY2-124" fmla="*/ 6846 h 1882061"/>
              <a:gd name="connsiteX3-125" fmla="*/ 1149438 w 1379331"/>
              <a:gd name="connsiteY3-126" fmla="*/ 301350 h 1882061"/>
              <a:gd name="connsiteX4-127" fmla="*/ 1379331 w 1379331"/>
              <a:gd name="connsiteY4-128" fmla="*/ 531243 h 1882061"/>
              <a:gd name="connsiteX5-129" fmla="*/ 1379331 w 1379331"/>
              <a:gd name="connsiteY5-130" fmla="*/ 1652168 h 1882061"/>
              <a:gd name="connsiteX6-131" fmla="*/ 1149438 w 1379331"/>
              <a:gd name="connsiteY6-132" fmla="*/ 1882061 h 1882061"/>
              <a:gd name="connsiteX7-133" fmla="*/ 229893 w 1379331"/>
              <a:gd name="connsiteY7-134" fmla="*/ 1882061 h 1882061"/>
              <a:gd name="connsiteX8-135" fmla="*/ 0 w 1379331"/>
              <a:gd name="connsiteY8-136" fmla="*/ 1652168 h 1882061"/>
              <a:gd name="connsiteX9-137" fmla="*/ 0 w 1379331"/>
              <a:gd name="connsiteY9-138" fmla="*/ 531243 h 1882061"/>
              <a:gd name="connsiteX0-139" fmla="*/ 0 w 1379331"/>
              <a:gd name="connsiteY0-140" fmla="*/ 531243 h 1882061"/>
              <a:gd name="connsiteX1-141" fmla="*/ 229893 w 1379331"/>
              <a:gd name="connsiteY1-142" fmla="*/ 301350 h 1882061"/>
              <a:gd name="connsiteX2-143" fmla="*/ 705186 w 1379331"/>
              <a:gd name="connsiteY2-144" fmla="*/ 6846 h 1882061"/>
              <a:gd name="connsiteX3-145" fmla="*/ 1149438 w 1379331"/>
              <a:gd name="connsiteY3-146" fmla="*/ 301350 h 1882061"/>
              <a:gd name="connsiteX4-147" fmla="*/ 1379331 w 1379331"/>
              <a:gd name="connsiteY4-148" fmla="*/ 531243 h 1882061"/>
              <a:gd name="connsiteX5-149" fmla="*/ 1379331 w 1379331"/>
              <a:gd name="connsiteY5-150" fmla="*/ 1652168 h 1882061"/>
              <a:gd name="connsiteX6-151" fmla="*/ 1149438 w 1379331"/>
              <a:gd name="connsiteY6-152" fmla="*/ 1882061 h 1882061"/>
              <a:gd name="connsiteX7-153" fmla="*/ 229893 w 1379331"/>
              <a:gd name="connsiteY7-154" fmla="*/ 1882061 h 1882061"/>
              <a:gd name="connsiteX8-155" fmla="*/ 53789 w 1379331"/>
              <a:gd name="connsiteY8-156" fmla="*/ 1323565 h 1882061"/>
              <a:gd name="connsiteX9-157" fmla="*/ 0 w 1379331"/>
              <a:gd name="connsiteY9-158" fmla="*/ 531243 h 1882061"/>
              <a:gd name="connsiteX0-159" fmla="*/ 0 w 1379331"/>
              <a:gd name="connsiteY0-160" fmla="*/ 531243 h 1882061"/>
              <a:gd name="connsiteX1-161" fmla="*/ 229893 w 1379331"/>
              <a:gd name="connsiteY1-162" fmla="*/ 301350 h 1882061"/>
              <a:gd name="connsiteX2-163" fmla="*/ 705186 w 1379331"/>
              <a:gd name="connsiteY2-164" fmla="*/ 6846 h 1882061"/>
              <a:gd name="connsiteX3-165" fmla="*/ 1149438 w 1379331"/>
              <a:gd name="connsiteY3-166" fmla="*/ 301350 h 1882061"/>
              <a:gd name="connsiteX4-167" fmla="*/ 1379331 w 1379331"/>
              <a:gd name="connsiteY4-168" fmla="*/ 531243 h 1882061"/>
              <a:gd name="connsiteX5-169" fmla="*/ 1379331 w 1379331"/>
              <a:gd name="connsiteY5-170" fmla="*/ 1652168 h 1882061"/>
              <a:gd name="connsiteX6-171" fmla="*/ 1149438 w 1379331"/>
              <a:gd name="connsiteY6-172" fmla="*/ 1882061 h 1882061"/>
              <a:gd name="connsiteX7-173" fmla="*/ 627926 w 1379331"/>
              <a:gd name="connsiteY7-174" fmla="*/ 1494309 h 1882061"/>
              <a:gd name="connsiteX8-175" fmla="*/ 53789 w 1379331"/>
              <a:gd name="connsiteY8-176" fmla="*/ 1323565 h 1882061"/>
              <a:gd name="connsiteX9-177" fmla="*/ 0 w 1379331"/>
              <a:gd name="connsiteY9-178" fmla="*/ 531243 h 1882061"/>
              <a:gd name="connsiteX0-179" fmla="*/ 0 w 1379331"/>
              <a:gd name="connsiteY0-180" fmla="*/ 531243 h 1882061"/>
              <a:gd name="connsiteX1-181" fmla="*/ 229893 w 1379331"/>
              <a:gd name="connsiteY1-182" fmla="*/ 301350 h 1882061"/>
              <a:gd name="connsiteX2-183" fmla="*/ 705186 w 1379331"/>
              <a:gd name="connsiteY2-184" fmla="*/ 6846 h 1882061"/>
              <a:gd name="connsiteX3-185" fmla="*/ 1149438 w 1379331"/>
              <a:gd name="connsiteY3-186" fmla="*/ 301350 h 1882061"/>
              <a:gd name="connsiteX4-187" fmla="*/ 1379331 w 1379331"/>
              <a:gd name="connsiteY4-188" fmla="*/ 531243 h 1882061"/>
              <a:gd name="connsiteX5-189" fmla="*/ 1379331 w 1379331"/>
              <a:gd name="connsiteY5-190" fmla="*/ 1652168 h 1882061"/>
              <a:gd name="connsiteX6-191" fmla="*/ 1149438 w 1379331"/>
              <a:gd name="connsiteY6-192" fmla="*/ 1882061 h 1882061"/>
              <a:gd name="connsiteX7-193" fmla="*/ 627926 w 1379331"/>
              <a:gd name="connsiteY7-194" fmla="*/ 1494309 h 1882061"/>
              <a:gd name="connsiteX8-195" fmla="*/ 53789 w 1379331"/>
              <a:gd name="connsiteY8-196" fmla="*/ 1323565 h 1882061"/>
              <a:gd name="connsiteX9-197" fmla="*/ 0 w 1379331"/>
              <a:gd name="connsiteY9-198" fmla="*/ 531243 h 1882061"/>
              <a:gd name="connsiteX0-199" fmla="*/ 0 w 1379331"/>
              <a:gd name="connsiteY0-200" fmla="*/ 531243 h 1882061"/>
              <a:gd name="connsiteX1-201" fmla="*/ 283681 w 1379331"/>
              <a:gd name="connsiteY1-202" fmla="*/ 367070 h 1882061"/>
              <a:gd name="connsiteX2-203" fmla="*/ 705186 w 1379331"/>
              <a:gd name="connsiteY2-204" fmla="*/ 6846 h 1882061"/>
              <a:gd name="connsiteX3-205" fmla="*/ 1149438 w 1379331"/>
              <a:gd name="connsiteY3-206" fmla="*/ 301350 h 1882061"/>
              <a:gd name="connsiteX4-207" fmla="*/ 1379331 w 1379331"/>
              <a:gd name="connsiteY4-208" fmla="*/ 531243 h 1882061"/>
              <a:gd name="connsiteX5-209" fmla="*/ 1379331 w 1379331"/>
              <a:gd name="connsiteY5-210" fmla="*/ 1652168 h 1882061"/>
              <a:gd name="connsiteX6-211" fmla="*/ 1149438 w 1379331"/>
              <a:gd name="connsiteY6-212" fmla="*/ 1882061 h 1882061"/>
              <a:gd name="connsiteX7-213" fmla="*/ 627926 w 1379331"/>
              <a:gd name="connsiteY7-214" fmla="*/ 1494309 h 1882061"/>
              <a:gd name="connsiteX8-215" fmla="*/ 53789 w 1379331"/>
              <a:gd name="connsiteY8-216" fmla="*/ 1323565 h 1882061"/>
              <a:gd name="connsiteX9-217" fmla="*/ 0 w 1379331"/>
              <a:gd name="connsiteY9-218" fmla="*/ 531243 h 1882061"/>
              <a:gd name="connsiteX0-219" fmla="*/ 0 w 1379331"/>
              <a:gd name="connsiteY0-220" fmla="*/ 531243 h 1882061"/>
              <a:gd name="connsiteX1-221" fmla="*/ 283681 w 1379331"/>
              <a:gd name="connsiteY1-222" fmla="*/ 367070 h 1882061"/>
              <a:gd name="connsiteX2-223" fmla="*/ 705186 w 1379331"/>
              <a:gd name="connsiteY2-224" fmla="*/ 6846 h 1882061"/>
              <a:gd name="connsiteX3-225" fmla="*/ 1224742 w 1379331"/>
              <a:gd name="connsiteY3-226" fmla="*/ 301350 h 1882061"/>
              <a:gd name="connsiteX4-227" fmla="*/ 1379331 w 1379331"/>
              <a:gd name="connsiteY4-228" fmla="*/ 531243 h 1882061"/>
              <a:gd name="connsiteX5-229" fmla="*/ 1379331 w 1379331"/>
              <a:gd name="connsiteY5-230" fmla="*/ 1652168 h 1882061"/>
              <a:gd name="connsiteX6-231" fmla="*/ 1149438 w 1379331"/>
              <a:gd name="connsiteY6-232" fmla="*/ 1882061 h 1882061"/>
              <a:gd name="connsiteX7-233" fmla="*/ 627926 w 1379331"/>
              <a:gd name="connsiteY7-234" fmla="*/ 1494309 h 1882061"/>
              <a:gd name="connsiteX8-235" fmla="*/ 53789 w 1379331"/>
              <a:gd name="connsiteY8-236" fmla="*/ 1323565 h 1882061"/>
              <a:gd name="connsiteX9-237" fmla="*/ 0 w 1379331"/>
              <a:gd name="connsiteY9-238" fmla="*/ 531243 h 1882061"/>
              <a:gd name="connsiteX0-239" fmla="*/ 0 w 1379331"/>
              <a:gd name="connsiteY0-240" fmla="*/ 531243 h 1882061"/>
              <a:gd name="connsiteX1-241" fmla="*/ 283681 w 1379331"/>
              <a:gd name="connsiteY1-242" fmla="*/ 367070 h 1882061"/>
              <a:gd name="connsiteX2-243" fmla="*/ 705186 w 1379331"/>
              <a:gd name="connsiteY2-244" fmla="*/ 6846 h 1882061"/>
              <a:gd name="connsiteX3-245" fmla="*/ 1224742 w 1379331"/>
              <a:gd name="connsiteY3-246" fmla="*/ 301350 h 1882061"/>
              <a:gd name="connsiteX4-247" fmla="*/ 1379331 w 1379331"/>
              <a:gd name="connsiteY4-248" fmla="*/ 531243 h 1882061"/>
              <a:gd name="connsiteX5-249" fmla="*/ 1379331 w 1379331"/>
              <a:gd name="connsiteY5-250" fmla="*/ 1652168 h 1882061"/>
              <a:gd name="connsiteX6-251" fmla="*/ 1235499 w 1379331"/>
              <a:gd name="connsiteY6-252" fmla="*/ 1882061 h 1882061"/>
              <a:gd name="connsiteX7-253" fmla="*/ 627926 w 1379331"/>
              <a:gd name="connsiteY7-254" fmla="*/ 1494309 h 1882061"/>
              <a:gd name="connsiteX8-255" fmla="*/ 53789 w 1379331"/>
              <a:gd name="connsiteY8-256" fmla="*/ 1323565 h 1882061"/>
              <a:gd name="connsiteX9-257" fmla="*/ 0 w 1379331"/>
              <a:gd name="connsiteY9-258" fmla="*/ 531243 h 1882061"/>
              <a:gd name="connsiteX0-259" fmla="*/ 0 w 1379331"/>
              <a:gd name="connsiteY0-260" fmla="*/ 531243 h 1882061"/>
              <a:gd name="connsiteX1-261" fmla="*/ 283681 w 1379331"/>
              <a:gd name="connsiteY1-262" fmla="*/ 367070 h 1882061"/>
              <a:gd name="connsiteX2-263" fmla="*/ 705186 w 1379331"/>
              <a:gd name="connsiteY2-264" fmla="*/ 6846 h 1882061"/>
              <a:gd name="connsiteX3-265" fmla="*/ 1224742 w 1379331"/>
              <a:gd name="connsiteY3-266" fmla="*/ 301350 h 1882061"/>
              <a:gd name="connsiteX4-267" fmla="*/ 1379331 w 1379331"/>
              <a:gd name="connsiteY4-268" fmla="*/ 531243 h 1882061"/>
              <a:gd name="connsiteX5-269" fmla="*/ 1379331 w 1379331"/>
              <a:gd name="connsiteY5-270" fmla="*/ 1652168 h 1882061"/>
              <a:gd name="connsiteX6-271" fmla="*/ 1235499 w 1379331"/>
              <a:gd name="connsiteY6-272" fmla="*/ 1882061 h 1882061"/>
              <a:gd name="connsiteX7-273" fmla="*/ 627926 w 1379331"/>
              <a:gd name="connsiteY7-274" fmla="*/ 1494309 h 1882061"/>
              <a:gd name="connsiteX8-275" fmla="*/ 307152 w 1379331"/>
              <a:gd name="connsiteY8-276" fmla="*/ 1451044 h 1882061"/>
              <a:gd name="connsiteX9-277" fmla="*/ 53789 w 1379331"/>
              <a:gd name="connsiteY9-278" fmla="*/ 1323565 h 1882061"/>
              <a:gd name="connsiteX10" fmla="*/ 0 w 1379331"/>
              <a:gd name="connsiteY10" fmla="*/ 531243 h 1882061"/>
              <a:gd name="connsiteX0-279" fmla="*/ 0 w 1379331"/>
              <a:gd name="connsiteY0-280" fmla="*/ 531243 h 1882061"/>
              <a:gd name="connsiteX1-281" fmla="*/ 283681 w 1379331"/>
              <a:gd name="connsiteY1-282" fmla="*/ 367070 h 1882061"/>
              <a:gd name="connsiteX2-283" fmla="*/ 705186 w 1379331"/>
              <a:gd name="connsiteY2-284" fmla="*/ 6846 h 1882061"/>
              <a:gd name="connsiteX3-285" fmla="*/ 1224742 w 1379331"/>
              <a:gd name="connsiteY3-286" fmla="*/ 301350 h 1882061"/>
              <a:gd name="connsiteX4-287" fmla="*/ 1379331 w 1379331"/>
              <a:gd name="connsiteY4-288" fmla="*/ 531243 h 1882061"/>
              <a:gd name="connsiteX5-289" fmla="*/ 1379331 w 1379331"/>
              <a:gd name="connsiteY5-290" fmla="*/ 1652168 h 1882061"/>
              <a:gd name="connsiteX6-291" fmla="*/ 1235499 w 1379331"/>
              <a:gd name="connsiteY6-292" fmla="*/ 1882061 h 1882061"/>
              <a:gd name="connsiteX7-293" fmla="*/ 627926 w 1379331"/>
              <a:gd name="connsiteY7-294" fmla="*/ 1494309 h 1882061"/>
              <a:gd name="connsiteX8-295" fmla="*/ 307152 w 1379331"/>
              <a:gd name="connsiteY8-296" fmla="*/ 1451044 h 1882061"/>
              <a:gd name="connsiteX9-297" fmla="*/ 53789 w 1379331"/>
              <a:gd name="connsiteY9-298" fmla="*/ 1323565 h 1882061"/>
              <a:gd name="connsiteX10-299" fmla="*/ 16696 w 1379331"/>
              <a:gd name="connsiteY10-300" fmla="*/ 925279 h 1882061"/>
              <a:gd name="connsiteX11" fmla="*/ 0 w 1379331"/>
              <a:gd name="connsiteY11" fmla="*/ 531243 h 1882061"/>
              <a:gd name="connsiteX0-301" fmla="*/ 0 w 1382917"/>
              <a:gd name="connsiteY0-302" fmla="*/ 531243 h 1882061"/>
              <a:gd name="connsiteX1-303" fmla="*/ 283681 w 1382917"/>
              <a:gd name="connsiteY1-304" fmla="*/ 367070 h 1882061"/>
              <a:gd name="connsiteX2-305" fmla="*/ 705186 w 1382917"/>
              <a:gd name="connsiteY2-306" fmla="*/ 6846 h 1882061"/>
              <a:gd name="connsiteX3-307" fmla="*/ 1224742 w 1382917"/>
              <a:gd name="connsiteY3-308" fmla="*/ 301350 h 1882061"/>
              <a:gd name="connsiteX4-309" fmla="*/ 1379331 w 1382917"/>
              <a:gd name="connsiteY4-310" fmla="*/ 531243 h 1882061"/>
              <a:gd name="connsiteX5-311" fmla="*/ 1382917 w 1382917"/>
              <a:gd name="connsiteY5-312" fmla="*/ 898991 h 1882061"/>
              <a:gd name="connsiteX6-313" fmla="*/ 1379331 w 1382917"/>
              <a:gd name="connsiteY6-314" fmla="*/ 1652168 h 1882061"/>
              <a:gd name="connsiteX7-315" fmla="*/ 1235499 w 1382917"/>
              <a:gd name="connsiteY7-316" fmla="*/ 1882061 h 1882061"/>
              <a:gd name="connsiteX8-317" fmla="*/ 627926 w 1382917"/>
              <a:gd name="connsiteY8-318" fmla="*/ 1494309 h 1882061"/>
              <a:gd name="connsiteX9-319" fmla="*/ 307152 w 1382917"/>
              <a:gd name="connsiteY9-320" fmla="*/ 1451044 h 1882061"/>
              <a:gd name="connsiteX10-321" fmla="*/ 53789 w 1382917"/>
              <a:gd name="connsiteY10-322" fmla="*/ 1323565 h 1882061"/>
              <a:gd name="connsiteX11-323" fmla="*/ 16696 w 1382917"/>
              <a:gd name="connsiteY11-324" fmla="*/ 925279 h 1882061"/>
              <a:gd name="connsiteX12" fmla="*/ 0 w 1382917"/>
              <a:gd name="connsiteY12" fmla="*/ 531243 h 1882061"/>
              <a:gd name="connsiteX0-325" fmla="*/ 0 w 1382917"/>
              <a:gd name="connsiteY0-326" fmla="*/ 531243 h 1882061"/>
              <a:gd name="connsiteX1-327" fmla="*/ 283681 w 1382917"/>
              <a:gd name="connsiteY1-328" fmla="*/ 367070 h 1882061"/>
              <a:gd name="connsiteX2-329" fmla="*/ 705186 w 1382917"/>
              <a:gd name="connsiteY2-330" fmla="*/ 6846 h 1882061"/>
              <a:gd name="connsiteX3-331" fmla="*/ 1224742 w 1382917"/>
              <a:gd name="connsiteY3-332" fmla="*/ 301350 h 1882061"/>
              <a:gd name="connsiteX4-333" fmla="*/ 1379331 w 1382917"/>
              <a:gd name="connsiteY4-334" fmla="*/ 531243 h 1882061"/>
              <a:gd name="connsiteX5-335" fmla="*/ 1382917 w 1382917"/>
              <a:gd name="connsiteY5-336" fmla="*/ 898991 h 1882061"/>
              <a:gd name="connsiteX6-337" fmla="*/ 1379331 w 1382917"/>
              <a:gd name="connsiteY6-338" fmla="*/ 1652168 h 1882061"/>
              <a:gd name="connsiteX7-339" fmla="*/ 1235499 w 1382917"/>
              <a:gd name="connsiteY7-340" fmla="*/ 1882061 h 1882061"/>
              <a:gd name="connsiteX8-341" fmla="*/ 627926 w 1382917"/>
              <a:gd name="connsiteY8-342" fmla="*/ 1494309 h 1882061"/>
              <a:gd name="connsiteX9-343" fmla="*/ 475537 w 1382917"/>
              <a:gd name="connsiteY9-344" fmla="*/ 1463093 h 1882061"/>
              <a:gd name="connsiteX10-345" fmla="*/ 307152 w 1382917"/>
              <a:gd name="connsiteY10-346" fmla="*/ 1451044 h 1882061"/>
              <a:gd name="connsiteX11-347" fmla="*/ 53789 w 1382917"/>
              <a:gd name="connsiteY11-348" fmla="*/ 1323565 h 1882061"/>
              <a:gd name="connsiteX12-349" fmla="*/ 16696 w 1382917"/>
              <a:gd name="connsiteY12-350" fmla="*/ 925279 h 1882061"/>
              <a:gd name="connsiteX13" fmla="*/ 0 w 1382917"/>
              <a:gd name="connsiteY13" fmla="*/ 531243 h 1882061"/>
              <a:gd name="connsiteX0-351" fmla="*/ 0 w 1382917"/>
              <a:gd name="connsiteY0-352" fmla="*/ 531243 h 1882061"/>
              <a:gd name="connsiteX1-353" fmla="*/ 283681 w 1382917"/>
              <a:gd name="connsiteY1-354" fmla="*/ 367070 h 1882061"/>
              <a:gd name="connsiteX2-355" fmla="*/ 705186 w 1382917"/>
              <a:gd name="connsiteY2-356" fmla="*/ 6846 h 1882061"/>
              <a:gd name="connsiteX3-357" fmla="*/ 1224742 w 1382917"/>
              <a:gd name="connsiteY3-358" fmla="*/ 301350 h 1882061"/>
              <a:gd name="connsiteX4-359" fmla="*/ 1379331 w 1382917"/>
              <a:gd name="connsiteY4-360" fmla="*/ 531243 h 1882061"/>
              <a:gd name="connsiteX5-361" fmla="*/ 1382917 w 1382917"/>
              <a:gd name="connsiteY5-362" fmla="*/ 898991 h 1882061"/>
              <a:gd name="connsiteX6-363" fmla="*/ 1379331 w 1382917"/>
              <a:gd name="connsiteY6-364" fmla="*/ 1652168 h 1882061"/>
              <a:gd name="connsiteX7-365" fmla="*/ 1235499 w 1382917"/>
              <a:gd name="connsiteY7-366" fmla="*/ 1882061 h 1882061"/>
              <a:gd name="connsiteX8-367" fmla="*/ 627926 w 1382917"/>
              <a:gd name="connsiteY8-368" fmla="*/ 1494309 h 1882061"/>
              <a:gd name="connsiteX9-369" fmla="*/ 442199 w 1382917"/>
              <a:gd name="connsiteY9-370" fmla="*/ 1786048 h 1882061"/>
              <a:gd name="connsiteX10-371" fmla="*/ 307152 w 1382917"/>
              <a:gd name="connsiteY10-372" fmla="*/ 1451044 h 1882061"/>
              <a:gd name="connsiteX11-373" fmla="*/ 53789 w 1382917"/>
              <a:gd name="connsiteY11-374" fmla="*/ 1323565 h 1882061"/>
              <a:gd name="connsiteX12-375" fmla="*/ 16696 w 1382917"/>
              <a:gd name="connsiteY12-376" fmla="*/ 925279 h 1882061"/>
              <a:gd name="connsiteX13-377" fmla="*/ 0 w 1382917"/>
              <a:gd name="connsiteY13-378" fmla="*/ 531243 h 1882061"/>
              <a:gd name="connsiteX0-379" fmla="*/ 0 w 1382917"/>
              <a:gd name="connsiteY0-380" fmla="*/ 531243 h 1882061"/>
              <a:gd name="connsiteX1-381" fmla="*/ 283681 w 1382917"/>
              <a:gd name="connsiteY1-382" fmla="*/ 367070 h 1882061"/>
              <a:gd name="connsiteX2-383" fmla="*/ 705186 w 1382917"/>
              <a:gd name="connsiteY2-384" fmla="*/ 6846 h 1882061"/>
              <a:gd name="connsiteX3-385" fmla="*/ 1224742 w 1382917"/>
              <a:gd name="connsiteY3-386" fmla="*/ 301350 h 1882061"/>
              <a:gd name="connsiteX4-387" fmla="*/ 1379331 w 1382917"/>
              <a:gd name="connsiteY4-388" fmla="*/ 531243 h 1882061"/>
              <a:gd name="connsiteX5-389" fmla="*/ 1382917 w 1382917"/>
              <a:gd name="connsiteY5-390" fmla="*/ 898991 h 1882061"/>
              <a:gd name="connsiteX6-391" fmla="*/ 1379331 w 1382917"/>
              <a:gd name="connsiteY6-392" fmla="*/ 1652168 h 1882061"/>
              <a:gd name="connsiteX7-393" fmla="*/ 1235499 w 1382917"/>
              <a:gd name="connsiteY7-394" fmla="*/ 1882061 h 1882061"/>
              <a:gd name="connsiteX8-395" fmla="*/ 627926 w 1382917"/>
              <a:gd name="connsiteY8-396" fmla="*/ 1494309 h 1882061"/>
              <a:gd name="connsiteX9-397" fmla="*/ 442199 w 1382917"/>
              <a:gd name="connsiteY9-398" fmla="*/ 1786048 h 1882061"/>
              <a:gd name="connsiteX10-399" fmla="*/ 307152 w 1382917"/>
              <a:gd name="connsiteY10-400" fmla="*/ 1451044 h 1882061"/>
              <a:gd name="connsiteX11-401" fmla="*/ 53789 w 1382917"/>
              <a:gd name="connsiteY11-402" fmla="*/ 1323565 h 1882061"/>
              <a:gd name="connsiteX12-403" fmla="*/ 16696 w 1382917"/>
              <a:gd name="connsiteY12-404" fmla="*/ 925279 h 1882061"/>
              <a:gd name="connsiteX13-405" fmla="*/ 0 w 1382917"/>
              <a:gd name="connsiteY13-406" fmla="*/ 531243 h 1882061"/>
              <a:gd name="connsiteX0-407" fmla="*/ 0 w 1382917"/>
              <a:gd name="connsiteY0-408" fmla="*/ 531243 h 1882061"/>
              <a:gd name="connsiteX1-409" fmla="*/ 283681 w 1382917"/>
              <a:gd name="connsiteY1-410" fmla="*/ 367070 h 1882061"/>
              <a:gd name="connsiteX2-411" fmla="*/ 705186 w 1382917"/>
              <a:gd name="connsiteY2-412" fmla="*/ 6846 h 1882061"/>
              <a:gd name="connsiteX3-413" fmla="*/ 1224742 w 1382917"/>
              <a:gd name="connsiteY3-414" fmla="*/ 301350 h 1882061"/>
              <a:gd name="connsiteX4-415" fmla="*/ 1379331 w 1382917"/>
              <a:gd name="connsiteY4-416" fmla="*/ 531243 h 1882061"/>
              <a:gd name="connsiteX5-417" fmla="*/ 1382917 w 1382917"/>
              <a:gd name="connsiteY5-418" fmla="*/ 898991 h 1882061"/>
              <a:gd name="connsiteX6-419" fmla="*/ 1379331 w 1382917"/>
              <a:gd name="connsiteY6-420" fmla="*/ 1652168 h 1882061"/>
              <a:gd name="connsiteX7-421" fmla="*/ 1235499 w 1382917"/>
              <a:gd name="connsiteY7-422" fmla="*/ 1882061 h 1882061"/>
              <a:gd name="connsiteX8-423" fmla="*/ 627926 w 1382917"/>
              <a:gd name="connsiteY8-424" fmla="*/ 1494309 h 1882061"/>
              <a:gd name="connsiteX9-425" fmla="*/ 442199 w 1382917"/>
              <a:gd name="connsiteY9-426" fmla="*/ 1786048 h 1882061"/>
              <a:gd name="connsiteX10-427" fmla="*/ 307152 w 1382917"/>
              <a:gd name="connsiteY10-428" fmla="*/ 1451044 h 1882061"/>
              <a:gd name="connsiteX11-429" fmla="*/ 53789 w 1382917"/>
              <a:gd name="connsiteY11-430" fmla="*/ 1323565 h 1882061"/>
              <a:gd name="connsiteX12-431" fmla="*/ 16696 w 1382917"/>
              <a:gd name="connsiteY12-432" fmla="*/ 925279 h 1882061"/>
              <a:gd name="connsiteX13-433" fmla="*/ 0 w 1382917"/>
              <a:gd name="connsiteY13-434" fmla="*/ 531243 h 1882061"/>
              <a:gd name="connsiteX0-435" fmla="*/ 0 w 1382917"/>
              <a:gd name="connsiteY0-436" fmla="*/ 531243 h 1882061"/>
              <a:gd name="connsiteX1-437" fmla="*/ 283681 w 1382917"/>
              <a:gd name="connsiteY1-438" fmla="*/ 367070 h 1882061"/>
              <a:gd name="connsiteX2-439" fmla="*/ 705186 w 1382917"/>
              <a:gd name="connsiteY2-440" fmla="*/ 6846 h 1882061"/>
              <a:gd name="connsiteX3-441" fmla="*/ 1224742 w 1382917"/>
              <a:gd name="connsiteY3-442" fmla="*/ 301350 h 1882061"/>
              <a:gd name="connsiteX4-443" fmla="*/ 1379331 w 1382917"/>
              <a:gd name="connsiteY4-444" fmla="*/ 531243 h 1882061"/>
              <a:gd name="connsiteX5-445" fmla="*/ 1382917 w 1382917"/>
              <a:gd name="connsiteY5-446" fmla="*/ 898991 h 1882061"/>
              <a:gd name="connsiteX6-447" fmla="*/ 1379331 w 1382917"/>
              <a:gd name="connsiteY6-448" fmla="*/ 1652168 h 1882061"/>
              <a:gd name="connsiteX7-449" fmla="*/ 1235499 w 1382917"/>
              <a:gd name="connsiteY7-450" fmla="*/ 1882061 h 1882061"/>
              <a:gd name="connsiteX8-451" fmla="*/ 1066087 w 1382917"/>
              <a:gd name="connsiteY8-452" fmla="*/ 1528556 h 1882061"/>
              <a:gd name="connsiteX9-453" fmla="*/ 627926 w 1382917"/>
              <a:gd name="connsiteY9-454" fmla="*/ 1494309 h 1882061"/>
              <a:gd name="connsiteX10-455" fmla="*/ 442199 w 1382917"/>
              <a:gd name="connsiteY10-456" fmla="*/ 1786048 h 1882061"/>
              <a:gd name="connsiteX11-457" fmla="*/ 307152 w 1382917"/>
              <a:gd name="connsiteY11-458" fmla="*/ 1451044 h 1882061"/>
              <a:gd name="connsiteX12-459" fmla="*/ 53789 w 1382917"/>
              <a:gd name="connsiteY12-460" fmla="*/ 1323565 h 1882061"/>
              <a:gd name="connsiteX13-461" fmla="*/ 16696 w 1382917"/>
              <a:gd name="connsiteY13-462" fmla="*/ 925279 h 1882061"/>
              <a:gd name="connsiteX14" fmla="*/ 0 w 1382917"/>
              <a:gd name="connsiteY14" fmla="*/ 531243 h 1882061"/>
              <a:gd name="connsiteX0-463" fmla="*/ 0 w 1382917"/>
              <a:gd name="connsiteY0-464" fmla="*/ 531243 h 1882061"/>
              <a:gd name="connsiteX1-465" fmla="*/ 283681 w 1382917"/>
              <a:gd name="connsiteY1-466" fmla="*/ 367070 h 1882061"/>
              <a:gd name="connsiteX2-467" fmla="*/ 705186 w 1382917"/>
              <a:gd name="connsiteY2-468" fmla="*/ 6846 h 1882061"/>
              <a:gd name="connsiteX3-469" fmla="*/ 1224742 w 1382917"/>
              <a:gd name="connsiteY3-470" fmla="*/ 301350 h 1882061"/>
              <a:gd name="connsiteX4-471" fmla="*/ 1379331 w 1382917"/>
              <a:gd name="connsiteY4-472" fmla="*/ 531243 h 1882061"/>
              <a:gd name="connsiteX5-473" fmla="*/ 1382917 w 1382917"/>
              <a:gd name="connsiteY5-474" fmla="*/ 898991 h 1882061"/>
              <a:gd name="connsiteX6-475" fmla="*/ 1379331 w 1382917"/>
              <a:gd name="connsiteY6-476" fmla="*/ 1652168 h 1882061"/>
              <a:gd name="connsiteX7-477" fmla="*/ 1235499 w 1382917"/>
              <a:gd name="connsiteY7-478" fmla="*/ 1882061 h 1882061"/>
              <a:gd name="connsiteX8-479" fmla="*/ 1066087 w 1382917"/>
              <a:gd name="connsiteY8-480" fmla="*/ 1528556 h 1882061"/>
              <a:gd name="connsiteX9-481" fmla="*/ 627926 w 1382917"/>
              <a:gd name="connsiteY9-482" fmla="*/ 1494309 h 1882061"/>
              <a:gd name="connsiteX10-483" fmla="*/ 442199 w 1382917"/>
              <a:gd name="connsiteY10-484" fmla="*/ 1786048 h 1882061"/>
              <a:gd name="connsiteX11-485" fmla="*/ 307152 w 1382917"/>
              <a:gd name="connsiteY11-486" fmla="*/ 1451044 h 1882061"/>
              <a:gd name="connsiteX12-487" fmla="*/ 53789 w 1382917"/>
              <a:gd name="connsiteY12-488" fmla="*/ 1323565 h 1882061"/>
              <a:gd name="connsiteX13-489" fmla="*/ 16696 w 1382917"/>
              <a:gd name="connsiteY13-490" fmla="*/ 925279 h 1882061"/>
              <a:gd name="connsiteX14-491" fmla="*/ 0 w 1382917"/>
              <a:gd name="connsiteY14-492" fmla="*/ 531243 h 1882061"/>
              <a:gd name="connsiteX0-493" fmla="*/ 0 w 1382917"/>
              <a:gd name="connsiteY0-494" fmla="*/ 531243 h 1786048"/>
              <a:gd name="connsiteX1-495" fmla="*/ 283681 w 1382917"/>
              <a:gd name="connsiteY1-496" fmla="*/ 367070 h 1786048"/>
              <a:gd name="connsiteX2-497" fmla="*/ 705186 w 1382917"/>
              <a:gd name="connsiteY2-498" fmla="*/ 6846 h 1786048"/>
              <a:gd name="connsiteX3-499" fmla="*/ 1224742 w 1382917"/>
              <a:gd name="connsiteY3-500" fmla="*/ 301350 h 1786048"/>
              <a:gd name="connsiteX4-501" fmla="*/ 1379331 w 1382917"/>
              <a:gd name="connsiteY4-502" fmla="*/ 531243 h 1786048"/>
              <a:gd name="connsiteX5-503" fmla="*/ 1382917 w 1382917"/>
              <a:gd name="connsiteY5-504" fmla="*/ 898991 h 1786048"/>
              <a:gd name="connsiteX6-505" fmla="*/ 1379331 w 1382917"/>
              <a:gd name="connsiteY6-506" fmla="*/ 1652168 h 1786048"/>
              <a:gd name="connsiteX7-507" fmla="*/ 1235499 w 1382917"/>
              <a:gd name="connsiteY7-508" fmla="*/ 1729312 h 1786048"/>
              <a:gd name="connsiteX8-509" fmla="*/ 1066087 w 1382917"/>
              <a:gd name="connsiteY8-510" fmla="*/ 1528556 h 1786048"/>
              <a:gd name="connsiteX9-511" fmla="*/ 627926 w 1382917"/>
              <a:gd name="connsiteY9-512" fmla="*/ 1494309 h 1786048"/>
              <a:gd name="connsiteX10-513" fmla="*/ 442199 w 1382917"/>
              <a:gd name="connsiteY10-514" fmla="*/ 1786048 h 1786048"/>
              <a:gd name="connsiteX11-515" fmla="*/ 307152 w 1382917"/>
              <a:gd name="connsiteY11-516" fmla="*/ 1451044 h 1786048"/>
              <a:gd name="connsiteX12-517" fmla="*/ 53789 w 1382917"/>
              <a:gd name="connsiteY12-518" fmla="*/ 1323565 h 1786048"/>
              <a:gd name="connsiteX13-519" fmla="*/ 16696 w 1382917"/>
              <a:gd name="connsiteY13-520" fmla="*/ 925279 h 1786048"/>
              <a:gd name="connsiteX14-521" fmla="*/ 0 w 1382917"/>
              <a:gd name="connsiteY14-522" fmla="*/ 531243 h 1786048"/>
              <a:gd name="connsiteX0-523" fmla="*/ 0 w 1384341"/>
              <a:gd name="connsiteY0-524" fmla="*/ 531243 h 1786048"/>
              <a:gd name="connsiteX1-525" fmla="*/ 283681 w 1384341"/>
              <a:gd name="connsiteY1-526" fmla="*/ 367070 h 1786048"/>
              <a:gd name="connsiteX2-527" fmla="*/ 705186 w 1384341"/>
              <a:gd name="connsiteY2-528" fmla="*/ 6846 h 1786048"/>
              <a:gd name="connsiteX3-529" fmla="*/ 1224742 w 1384341"/>
              <a:gd name="connsiteY3-530" fmla="*/ 301350 h 1786048"/>
              <a:gd name="connsiteX4-531" fmla="*/ 1379331 w 1384341"/>
              <a:gd name="connsiteY4-532" fmla="*/ 531243 h 1786048"/>
              <a:gd name="connsiteX5-533" fmla="*/ 1382917 w 1384341"/>
              <a:gd name="connsiteY5-534" fmla="*/ 898991 h 1786048"/>
              <a:gd name="connsiteX6-535" fmla="*/ 1384093 w 1384341"/>
              <a:gd name="connsiteY6-536" fmla="*/ 1564883 h 1786048"/>
              <a:gd name="connsiteX7-537" fmla="*/ 1235499 w 1384341"/>
              <a:gd name="connsiteY7-538" fmla="*/ 1729312 h 1786048"/>
              <a:gd name="connsiteX8-539" fmla="*/ 1066087 w 1384341"/>
              <a:gd name="connsiteY8-540" fmla="*/ 1528556 h 1786048"/>
              <a:gd name="connsiteX9-541" fmla="*/ 627926 w 1384341"/>
              <a:gd name="connsiteY9-542" fmla="*/ 1494309 h 1786048"/>
              <a:gd name="connsiteX10-543" fmla="*/ 442199 w 1384341"/>
              <a:gd name="connsiteY10-544" fmla="*/ 1786048 h 1786048"/>
              <a:gd name="connsiteX11-545" fmla="*/ 307152 w 1384341"/>
              <a:gd name="connsiteY11-546" fmla="*/ 1451044 h 1786048"/>
              <a:gd name="connsiteX12-547" fmla="*/ 53789 w 1384341"/>
              <a:gd name="connsiteY12-548" fmla="*/ 1323565 h 1786048"/>
              <a:gd name="connsiteX13-549" fmla="*/ 16696 w 1384341"/>
              <a:gd name="connsiteY13-550" fmla="*/ 925279 h 1786048"/>
              <a:gd name="connsiteX14-551" fmla="*/ 0 w 1384341"/>
              <a:gd name="connsiteY14-552" fmla="*/ 531243 h 1786048"/>
              <a:gd name="connsiteX0-553" fmla="*/ 0 w 1384341"/>
              <a:gd name="connsiteY0-554" fmla="*/ 531243 h 1786048"/>
              <a:gd name="connsiteX1-555" fmla="*/ 283681 w 1384341"/>
              <a:gd name="connsiteY1-556" fmla="*/ 367070 h 1786048"/>
              <a:gd name="connsiteX2-557" fmla="*/ 705186 w 1384341"/>
              <a:gd name="connsiteY2-558" fmla="*/ 6846 h 1786048"/>
              <a:gd name="connsiteX3-559" fmla="*/ 1224742 w 1384341"/>
              <a:gd name="connsiteY3-560" fmla="*/ 301350 h 1786048"/>
              <a:gd name="connsiteX4-561" fmla="*/ 1379331 w 1384341"/>
              <a:gd name="connsiteY4-562" fmla="*/ 531243 h 1786048"/>
              <a:gd name="connsiteX5-563" fmla="*/ 1382917 w 1384341"/>
              <a:gd name="connsiteY5-564" fmla="*/ 898991 h 1786048"/>
              <a:gd name="connsiteX6-565" fmla="*/ 1384093 w 1384341"/>
              <a:gd name="connsiteY6-566" fmla="*/ 1564883 h 1786048"/>
              <a:gd name="connsiteX7-567" fmla="*/ 1237880 w 1384341"/>
              <a:gd name="connsiteY7-568" fmla="*/ 1674031 h 1786048"/>
              <a:gd name="connsiteX8-569" fmla="*/ 1066087 w 1384341"/>
              <a:gd name="connsiteY8-570" fmla="*/ 1528556 h 1786048"/>
              <a:gd name="connsiteX9-571" fmla="*/ 627926 w 1384341"/>
              <a:gd name="connsiteY9-572" fmla="*/ 1494309 h 1786048"/>
              <a:gd name="connsiteX10-573" fmla="*/ 442199 w 1384341"/>
              <a:gd name="connsiteY10-574" fmla="*/ 1786048 h 1786048"/>
              <a:gd name="connsiteX11-575" fmla="*/ 307152 w 1384341"/>
              <a:gd name="connsiteY11-576" fmla="*/ 1451044 h 1786048"/>
              <a:gd name="connsiteX12-577" fmla="*/ 53789 w 1384341"/>
              <a:gd name="connsiteY12-578" fmla="*/ 1323565 h 1786048"/>
              <a:gd name="connsiteX13-579" fmla="*/ 16696 w 1384341"/>
              <a:gd name="connsiteY13-580" fmla="*/ 925279 h 1786048"/>
              <a:gd name="connsiteX14-581" fmla="*/ 0 w 1384341"/>
              <a:gd name="connsiteY14-582" fmla="*/ 531243 h 1786048"/>
              <a:gd name="connsiteX0-583" fmla="*/ 0 w 1384341"/>
              <a:gd name="connsiteY0-584" fmla="*/ 531243 h 1786048"/>
              <a:gd name="connsiteX1-585" fmla="*/ 283681 w 1384341"/>
              <a:gd name="connsiteY1-586" fmla="*/ 367070 h 1786048"/>
              <a:gd name="connsiteX2-587" fmla="*/ 705186 w 1384341"/>
              <a:gd name="connsiteY2-588" fmla="*/ 6846 h 1786048"/>
              <a:gd name="connsiteX3-589" fmla="*/ 1224742 w 1384341"/>
              <a:gd name="connsiteY3-590" fmla="*/ 301350 h 1786048"/>
              <a:gd name="connsiteX4-591" fmla="*/ 1379331 w 1384341"/>
              <a:gd name="connsiteY4-592" fmla="*/ 531243 h 1786048"/>
              <a:gd name="connsiteX5-593" fmla="*/ 1382917 w 1384341"/>
              <a:gd name="connsiteY5-594" fmla="*/ 898991 h 1786048"/>
              <a:gd name="connsiteX6-595" fmla="*/ 1384093 w 1384341"/>
              <a:gd name="connsiteY6-596" fmla="*/ 1564883 h 1786048"/>
              <a:gd name="connsiteX7-597" fmla="*/ 1237880 w 1384341"/>
              <a:gd name="connsiteY7-598" fmla="*/ 1674031 h 1786048"/>
              <a:gd name="connsiteX8-599" fmla="*/ 966075 w 1384341"/>
              <a:gd name="connsiteY8-600" fmla="*/ 1525647 h 1786048"/>
              <a:gd name="connsiteX9-601" fmla="*/ 627926 w 1384341"/>
              <a:gd name="connsiteY9-602" fmla="*/ 1494309 h 1786048"/>
              <a:gd name="connsiteX10-603" fmla="*/ 442199 w 1384341"/>
              <a:gd name="connsiteY10-604" fmla="*/ 1786048 h 1786048"/>
              <a:gd name="connsiteX11-605" fmla="*/ 307152 w 1384341"/>
              <a:gd name="connsiteY11-606" fmla="*/ 1451044 h 1786048"/>
              <a:gd name="connsiteX12-607" fmla="*/ 53789 w 1384341"/>
              <a:gd name="connsiteY12-608" fmla="*/ 1323565 h 1786048"/>
              <a:gd name="connsiteX13-609" fmla="*/ 16696 w 1384341"/>
              <a:gd name="connsiteY13-610" fmla="*/ 925279 h 1786048"/>
              <a:gd name="connsiteX14-611" fmla="*/ 0 w 1384341"/>
              <a:gd name="connsiteY14-612" fmla="*/ 531243 h 1786048"/>
              <a:gd name="connsiteX0-613" fmla="*/ 0 w 1384341"/>
              <a:gd name="connsiteY0-614" fmla="*/ 531243 h 1786048"/>
              <a:gd name="connsiteX1-615" fmla="*/ 283681 w 1384341"/>
              <a:gd name="connsiteY1-616" fmla="*/ 367070 h 1786048"/>
              <a:gd name="connsiteX2-617" fmla="*/ 705186 w 1384341"/>
              <a:gd name="connsiteY2-618" fmla="*/ 6846 h 1786048"/>
              <a:gd name="connsiteX3-619" fmla="*/ 1224742 w 1384341"/>
              <a:gd name="connsiteY3-620" fmla="*/ 301350 h 1786048"/>
              <a:gd name="connsiteX4-621" fmla="*/ 1379331 w 1384341"/>
              <a:gd name="connsiteY4-622" fmla="*/ 531243 h 1786048"/>
              <a:gd name="connsiteX5-623" fmla="*/ 1382917 w 1384341"/>
              <a:gd name="connsiteY5-624" fmla="*/ 898991 h 1786048"/>
              <a:gd name="connsiteX6-625" fmla="*/ 1384093 w 1384341"/>
              <a:gd name="connsiteY6-626" fmla="*/ 1564883 h 1786048"/>
              <a:gd name="connsiteX7-627" fmla="*/ 1237880 w 1384341"/>
              <a:gd name="connsiteY7-628" fmla="*/ 1674031 h 1786048"/>
              <a:gd name="connsiteX8-629" fmla="*/ 966075 w 1384341"/>
              <a:gd name="connsiteY8-630" fmla="*/ 1525647 h 1786048"/>
              <a:gd name="connsiteX9-631" fmla="*/ 627926 w 1384341"/>
              <a:gd name="connsiteY9-632" fmla="*/ 1494309 h 1786048"/>
              <a:gd name="connsiteX10-633" fmla="*/ 442199 w 1384341"/>
              <a:gd name="connsiteY10-634" fmla="*/ 1786048 h 1786048"/>
              <a:gd name="connsiteX11-635" fmla="*/ 307152 w 1384341"/>
              <a:gd name="connsiteY11-636" fmla="*/ 1451044 h 1786048"/>
              <a:gd name="connsiteX12-637" fmla="*/ 53789 w 1384341"/>
              <a:gd name="connsiteY12-638" fmla="*/ 1323565 h 1786048"/>
              <a:gd name="connsiteX13-639" fmla="*/ 16696 w 1384341"/>
              <a:gd name="connsiteY13-640" fmla="*/ 925279 h 1786048"/>
              <a:gd name="connsiteX14-641" fmla="*/ 0 w 1384341"/>
              <a:gd name="connsiteY14-642" fmla="*/ 531243 h 1786048"/>
              <a:gd name="connsiteX0-643" fmla="*/ 0 w 1384341"/>
              <a:gd name="connsiteY0-644" fmla="*/ 531243 h 1674886"/>
              <a:gd name="connsiteX1-645" fmla="*/ 283681 w 1384341"/>
              <a:gd name="connsiteY1-646" fmla="*/ 367070 h 1674886"/>
              <a:gd name="connsiteX2-647" fmla="*/ 705186 w 1384341"/>
              <a:gd name="connsiteY2-648" fmla="*/ 6846 h 1674886"/>
              <a:gd name="connsiteX3-649" fmla="*/ 1224742 w 1384341"/>
              <a:gd name="connsiteY3-650" fmla="*/ 301350 h 1674886"/>
              <a:gd name="connsiteX4-651" fmla="*/ 1379331 w 1384341"/>
              <a:gd name="connsiteY4-652" fmla="*/ 531243 h 1674886"/>
              <a:gd name="connsiteX5-653" fmla="*/ 1382917 w 1384341"/>
              <a:gd name="connsiteY5-654" fmla="*/ 898991 h 1674886"/>
              <a:gd name="connsiteX6-655" fmla="*/ 1384093 w 1384341"/>
              <a:gd name="connsiteY6-656" fmla="*/ 1564883 h 1674886"/>
              <a:gd name="connsiteX7-657" fmla="*/ 1237880 w 1384341"/>
              <a:gd name="connsiteY7-658" fmla="*/ 1674031 h 1674886"/>
              <a:gd name="connsiteX8-659" fmla="*/ 966075 w 1384341"/>
              <a:gd name="connsiteY8-660" fmla="*/ 1525647 h 1674886"/>
              <a:gd name="connsiteX9-661" fmla="*/ 627926 w 1384341"/>
              <a:gd name="connsiteY9-662" fmla="*/ 1494309 h 1674886"/>
              <a:gd name="connsiteX10-663" fmla="*/ 444580 w 1384341"/>
              <a:gd name="connsiteY10-664" fmla="*/ 1496552 h 1674886"/>
              <a:gd name="connsiteX11-665" fmla="*/ 307152 w 1384341"/>
              <a:gd name="connsiteY11-666" fmla="*/ 1451044 h 1674886"/>
              <a:gd name="connsiteX12-667" fmla="*/ 53789 w 1384341"/>
              <a:gd name="connsiteY12-668" fmla="*/ 1323565 h 1674886"/>
              <a:gd name="connsiteX13-669" fmla="*/ 16696 w 1384341"/>
              <a:gd name="connsiteY13-670" fmla="*/ 925279 h 1674886"/>
              <a:gd name="connsiteX14-671" fmla="*/ 0 w 1384341"/>
              <a:gd name="connsiteY14-672" fmla="*/ 531243 h 1674886"/>
              <a:gd name="connsiteX0-673" fmla="*/ 0 w 1384341"/>
              <a:gd name="connsiteY0-674" fmla="*/ 531243 h 1674886"/>
              <a:gd name="connsiteX1-675" fmla="*/ 283681 w 1384341"/>
              <a:gd name="connsiteY1-676" fmla="*/ 367070 h 1674886"/>
              <a:gd name="connsiteX2-677" fmla="*/ 705186 w 1384341"/>
              <a:gd name="connsiteY2-678" fmla="*/ 6846 h 1674886"/>
              <a:gd name="connsiteX3-679" fmla="*/ 1224742 w 1384341"/>
              <a:gd name="connsiteY3-680" fmla="*/ 301350 h 1674886"/>
              <a:gd name="connsiteX4-681" fmla="*/ 1379331 w 1384341"/>
              <a:gd name="connsiteY4-682" fmla="*/ 531243 h 1674886"/>
              <a:gd name="connsiteX5-683" fmla="*/ 1382917 w 1384341"/>
              <a:gd name="connsiteY5-684" fmla="*/ 898991 h 1674886"/>
              <a:gd name="connsiteX6-685" fmla="*/ 1384093 w 1384341"/>
              <a:gd name="connsiteY6-686" fmla="*/ 1564883 h 1674886"/>
              <a:gd name="connsiteX7-687" fmla="*/ 1237880 w 1384341"/>
              <a:gd name="connsiteY7-688" fmla="*/ 1674031 h 1674886"/>
              <a:gd name="connsiteX8-689" fmla="*/ 966075 w 1384341"/>
              <a:gd name="connsiteY8-690" fmla="*/ 1525647 h 1674886"/>
              <a:gd name="connsiteX9-691" fmla="*/ 627926 w 1384341"/>
              <a:gd name="connsiteY9-692" fmla="*/ 1494309 h 1674886"/>
              <a:gd name="connsiteX10-693" fmla="*/ 444580 w 1384341"/>
              <a:gd name="connsiteY10-694" fmla="*/ 1496552 h 1674886"/>
              <a:gd name="connsiteX11-695" fmla="*/ 307152 w 1384341"/>
              <a:gd name="connsiteY11-696" fmla="*/ 1451044 h 1674886"/>
              <a:gd name="connsiteX12-697" fmla="*/ 402528 w 1384341"/>
              <a:gd name="connsiteY12-698" fmla="*/ 931603 h 1674886"/>
              <a:gd name="connsiteX13-699" fmla="*/ 16696 w 1384341"/>
              <a:gd name="connsiteY13-700" fmla="*/ 925279 h 1674886"/>
              <a:gd name="connsiteX14-701" fmla="*/ 0 w 1384341"/>
              <a:gd name="connsiteY14-702" fmla="*/ 531243 h 1674886"/>
              <a:gd name="connsiteX0-703" fmla="*/ 0 w 1384341"/>
              <a:gd name="connsiteY0-704" fmla="*/ 531243 h 1674886"/>
              <a:gd name="connsiteX1-705" fmla="*/ 283681 w 1384341"/>
              <a:gd name="connsiteY1-706" fmla="*/ 367070 h 1674886"/>
              <a:gd name="connsiteX2-707" fmla="*/ 705186 w 1384341"/>
              <a:gd name="connsiteY2-708" fmla="*/ 6846 h 1674886"/>
              <a:gd name="connsiteX3-709" fmla="*/ 1224742 w 1384341"/>
              <a:gd name="connsiteY3-710" fmla="*/ 301350 h 1674886"/>
              <a:gd name="connsiteX4-711" fmla="*/ 1379331 w 1384341"/>
              <a:gd name="connsiteY4-712" fmla="*/ 531243 h 1674886"/>
              <a:gd name="connsiteX5-713" fmla="*/ 1382917 w 1384341"/>
              <a:gd name="connsiteY5-714" fmla="*/ 898991 h 1674886"/>
              <a:gd name="connsiteX6-715" fmla="*/ 1384093 w 1384341"/>
              <a:gd name="connsiteY6-716" fmla="*/ 1564883 h 1674886"/>
              <a:gd name="connsiteX7-717" fmla="*/ 1237880 w 1384341"/>
              <a:gd name="connsiteY7-718" fmla="*/ 1674031 h 1674886"/>
              <a:gd name="connsiteX8-719" fmla="*/ 966075 w 1384341"/>
              <a:gd name="connsiteY8-720" fmla="*/ 1525647 h 1674886"/>
              <a:gd name="connsiteX9-721" fmla="*/ 627926 w 1384341"/>
              <a:gd name="connsiteY9-722" fmla="*/ 1494309 h 1674886"/>
              <a:gd name="connsiteX10-723" fmla="*/ 444580 w 1384341"/>
              <a:gd name="connsiteY10-724" fmla="*/ 1496552 h 1674886"/>
              <a:gd name="connsiteX11-725" fmla="*/ 435365 w 1384341"/>
              <a:gd name="connsiteY11-726" fmla="*/ 1383018 h 1674886"/>
              <a:gd name="connsiteX12-727" fmla="*/ 402528 w 1384341"/>
              <a:gd name="connsiteY12-728" fmla="*/ 931603 h 1674886"/>
              <a:gd name="connsiteX13-729" fmla="*/ 16696 w 1384341"/>
              <a:gd name="connsiteY13-730" fmla="*/ 925279 h 1674886"/>
              <a:gd name="connsiteX14-731" fmla="*/ 0 w 1384341"/>
              <a:gd name="connsiteY14-732" fmla="*/ 531243 h 1674886"/>
              <a:gd name="connsiteX0-733" fmla="*/ 0 w 1384341"/>
              <a:gd name="connsiteY0-734" fmla="*/ 531243 h 1724927"/>
              <a:gd name="connsiteX1-735" fmla="*/ 283681 w 1384341"/>
              <a:gd name="connsiteY1-736" fmla="*/ 367070 h 1724927"/>
              <a:gd name="connsiteX2-737" fmla="*/ 705186 w 1384341"/>
              <a:gd name="connsiteY2-738" fmla="*/ 6846 h 1724927"/>
              <a:gd name="connsiteX3-739" fmla="*/ 1224742 w 1384341"/>
              <a:gd name="connsiteY3-740" fmla="*/ 301350 h 1724927"/>
              <a:gd name="connsiteX4-741" fmla="*/ 1379331 w 1384341"/>
              <a:gd name="connsiteY4-742" fmla="*/ 531243 h 1724927"/>
              <a:gd name="connsiteX5-743" fmla="*/ 1382917 w 1384341"/>
              <a:gd name="connsiteY5-744" fmla="*/ 898991 h 1724927"/>
              <a:gd name="connsiteX6-745" fmla="*/ 1384093 w 1384341"/>
              <a:gd name="connsiteY6-746" fmla="*/ 1564883 h 1724927"/>
              <a:gd name="connsiteX7-747" fmla="*/ 1237880 w 1384341"/>
              <a:gd name="connsiteY7-748" fmla="*/ 1674031 h 1724927"/>
              <a:gd name="connsiteX8-749" fmla="*/ 966075 w 1384341"/>
              <a:gd name="connsiteY8-750" fmla="*/ 1525647 h 1724927"/>
              <a:gd name="connsiteX9-751" fmla="*/ 627926 w 1384341"/>
              <a:gd name="connsiteY9-752" fmla="*/ 1494309 h 1724927"/>
              <a:gd name="connsiteX10-753" fmla="*/ 519798 w 1384341"/>
              <a:gd name="connsiteY10-754" fmla="*/ 1724927 h 1724927"/>
              <a:gd name="connsiteX11-755" fmla="*/ 435365 w 1384341"/>
              <a:gd name="connsiteY11-756" fmla="*/ 1383018 h 1724927"/>
              <a:gd name="connsiteX12-757" fmla="*/ 402528 w 1384341"/>
              <a:gd name="connsiteY12-758" fmla="*/ 931603 h 1724927"/>
              <a:gd name="connsiteX13-759" fmla="*/ 16696 w 1384341"/>
              <a:gd name="connsiteY13-760" fmla="*/ 925279 h 1724927"/>
              <a:gd name="connsiteX14-761" fmla="*/ 0 w 1384341"/>
              <a:gd name="connsiteY14-762" fmla="*/ 531243 h 1724927"/>
              <a:gd name="connsiteX0-763" fmla="*/ 0 w 1384341"/>
              <a:gd name="connsiteY0-764" fmla="*/ 531243 h 1738881"/>
              <a:gd name="connsiteX1-765" fmla="*/ 283681 w 1384341"/>
              <a:gd name="connsiteY1-766" fmla="*/ 367070 h 1738881"/>
              <a:gd name="connsiteX2-767" fmla="*/ 705186 w 1384341"/>
              <a:gd name="connsiteY2-768" fmla="*/ 6846 h 1738881"/>
              <a:gd name="connsiteX3-769" fmla="*/ 1224742 w 1384341"/>
              <a:gd name="connsiteY3-770" fmla="*/ 301350 h 1738881"/>
              <a:gd name="connsiteX4-771" fmla="*/ 1379331 w 1384341"/>
              <a:gd name="connsiteY4-772" fmla="*/ 531243 h 1738881"/>
              <a:gd name="connsiteX5-773" fmla="*/ 1382917 w 1384341"/>
              <a:gd name="connsiteY5-774" fmla="*/ 898991 h 1738881"/>
              <a:gd name="connsiteX6-775" fmla="*/ 1384093 w 1384341"/>
              <a:gd name="connsiteY6-776" fmla="*/ 1564883 h 1738881"/>
              <a:gd name="connsiteX7-777" fmla="*/ 1237880 w 1384341"/>
              <a:gd name="connsiteY7-778" fmla="*/ 1674031 h 1738881"/>
              <a:gd name="connsiteX8-779" fmla="*/ 966075 w 1384341"/>
              <a:gd name="connsiteY8-780" fmla="*/ 1525647 h 1738881"/>
              <a:gd name="connsiteX9-781" fmla="*/ 827939 w 1384341"/>
              <a:gd name="connsiteY9-782" fmla="*/ 1738881 h 1738881"/>
              <a:gd name="connsiteX10-783" fmla="*/ 519798 w 1384341"/>
              <a:gd name="connsiteY10-784" fmla="*/ 1724927 h 1738881"/>
              <a:gd name="connsiteX11-785" fmla="*/ 435365 w 1384341"/>
              <a:gd name="connsiteY11-786" fmla="*/ 1383018 h 1738881"/>
              <a:gd name="connsiteX12-787" fmla="*/ 402528 w 1384341"/>
              <a:gd name="connsiteY12-788" fmla="*/ 931603 h 1738881"/>
              <a:gd name="connsiteX13-789" fmla="*/ 16696 w 1384341"/>
              <a:gd name="connsiteY13-790" fmla="*/ 925279 h 1738881"/>
              <a:gd name="connsiteX14-791" fmla="*/ 0 w 1384341"/>
              <a:gd name="connsiteY14-792" fmla="*/ 531243 h 1738881"/>
              <a:gd name="connsiteX0-793" fmla="*/ 0 w 1384341"/>
              <a:gd name="connsiteY0-794" fmla="*/ 531243 h 1801246"/>
              <a:gd name="connsiteX1-795" fmla="*/ 283681 w 1384341"/>
              <a:gd name="connsiteY1-796" fmla="*/ 367070 h 1801246"/>
              <a:gd name="connsiteX2-797" fmla="*/ 705186 w 1384341"/>
              <a:gd name="connsiteY2-798" fmla="*/ 6846 h 1801246"/>
              <a:gd name="connsiteX3-799" fmla="*/ 1224742 w 1384341"/>
              <a:gd name="connsiteY3-800" fmla="*/ 301350 h 1801246"/>
              <a:gd name="connsiteX4-801" fmla="*/ 1379331 w 1384341"/>
              <a:gd name="connsiteY4-802" fmla="*/ 531243 h 1801246"/>
              <a:gd name="connsiteX5-803" fmla="*/ 1382917 w 1384341"/>
              <a:gd name="connsiteY5-804" fmla="*/ 898991 h 1801246"/>
              <a:gd name="connsiteX6-805" fmla="*/ 1384093 w 1384341"/>
              <a:gd name="connsiteY6-806" fmla="*/ 1564883 h 1801246"/>
              <a:gd name="connsiteX7-807" fmla="*/ 1237880 w 1384341"/>
              <a:gd name="connsiteY7-808" fmla="*/ 1674031 h 1801246"/>
              <a:gd name="connsiteX8-809" fmla="*/ 978042 w 1384341"/>
              <a:gd name="connsiteY8-810" fmla="*/ 1736206 h 1801246"/>
              <a:gd name="connsiteX9-811" fmla="*/ 827939 w 1384341"/>
              <a:gd name="connsiteY9-812" fmla="*/ 1738881 h 1801246"/>
              <a:gd name="connsiteX10-813" fmla="*/ 519798 w 1384341"/>
              <a:gd name="connsiteY10-814" fmla="*/ 1724927 h 1801246"/>
              <a:gd name="connsiteX11-815" fmla="*/ 435365 w 1384341"/>
              <a:gd name="connsiteY11-816" fmla="*/ 1383018 h 1801246"/>
              <a:gd name="connsiteX12-817" fmla="*/ 402528 w 1384341"/>
              <a:gd name="connsiteY12-818" fmla="*/ 931603 h 1801246"/>
              <a:gd name="connsiteX13-819" fmla="*/ 16696 w 1384341"/>
              <a:gd name="connsiteY13-820" fmla="*/ 925279 h 1801246"/>
              <a:gd name="connsiteX14-821" fmla="*/ 0 w 1384341"/>
              <a:gd name="connsiteY14-822" fmla="*/ 531243 h 1801246"/>
              <a:gd name="connsiteX0-823" fmla="*/ 0 w 1384341"/>
              <a:gd name="connsiteY0-824" fmla="*/ 531243 h 1801246"/>
              <a:gd name="connsiteX1-825" fmla="*/ 283681 w 1384341"/>
              <a:gd name="connsiteY1-826" fmla="*/ 367070 h 1801246"/>
              <a:gd name="connsiteX2-827" fmla="*/ 705186 w 1384341"/>
              <a:gd name="connsiteY2-828" fmla="*/ 6846 h 1801246"/>
              <a:gd name="connsiteX3-829" fmla="*/ 1224742 w 1384341"/>
              <a:gd name="connsiteY3-830" fmla="*/ 301350 h 1801246"/>
              <a:gd name="connsiteX4-831" fmla="*/ 1379331 w 1384341"/>
              <a:gd name="connsiteY4-832" fmla="*/ 531243 h 1801246"/>
              <a:gd name="connsiteX5-833" fmla="*/ 1382917 w 1384341"/>
              <a:gd name="connsiteY5-834" fmla="*/ 898991 h 1801246"/>
              <a:gd name="connsiteX6-835" fmla="*/ 1384093 w 1384341"/>
              <a:gd name="connsiteY6-836" fmla="*/ 1564883 h 1801246"/>
              <a:gd name="connsiteX7-837" fmla="*/ 1237880 w 1384341"/>
              <a:gd name="connsiteY7-838" fmla="*/ 1674031 h 1801246"/>
              <a:gd name="connsiteX8-839" fmla="*/ 978042 w 1384341"/>
              <a:gd name="connsiteY8-840" fmla="*/ 1736206 h 1801246"/>
              <a:gd name="connsiteX9-841" fmla="*/ 827939 w 1384341"/>
              <a:gd name="connsiteY9-842" fmla="*/ 1738881 h 1801246"/>
              <a:gd name="connsiteX10-843" fmla="*/ 519798 w 1384341"/>
              <a:gd name="connsiteY10-844" fmla="*/ 1724927 h 1801246"/>
              <a:gd name="connsiteX11-845" fmla="*/ 435365 w 1384341"/>
              <a:gd name="connsiteY11-846" fmla="*/ 1383018 h 1801246"/>
              <a:gd name="connsiteX12-847" fmla="*/ 402528 w 1384341"/>
              <a:gd name="connsiteY12-848" fmla="*/ 931603 h 1801246"/>
              <a:gd name="connsiteX13-849" fmla="*/ 165423 w 1384341"/>
              <a:gd name="connsiteY13-850" fmla="*/ 862112 h 1801246"/>
              <a:gd name="connsiteX14-851" fmla="*/ 0 w 1384341"/>
              <a:gd name="connsiteY14-852" fmla="*/ 531243 h 1801246"/>
              <a:gd name="connsiteX0-853" fmla="*/ 3 w 1225360"/>
              <a:gd name="connsiteY0-854" fmla="*/ 524764 h 1801246"/>
              <a:gd name="connsiteX1-855" fmla="*/ 124700 w 1225360"/>
              <a:gd name="connsiteY1-856" fmla="*/ 367070 h 1801246"/>
              <a:gd name="connsiteX2-857" fmla="*/ 546205 w 1225360"/>
              <a:gd name="connsiteY2-858" fmla="*/ 6846 h 1801246"/>
              <a:gd name="connsiteX3-859" fmla="*/ 1065761 w 1225360"/>
              <a:gd name="connsiteY3-860" fmla="*/ 301350 h 1801246"/>
              <a:gd name="connsiteX4-861" fmla="*/ 1220350 w 1225360"/>
              <a:gd name="connsiteY4-862" fmla="*/ 531243 h 1801246"/>
              <a:gd name="connsiteX5-863" fmla="*/ 1223936 w 1225360"/>
              <a:gd name="connsiteY5-864" fmla="*/ 898991 h 1801246"/>
              <a:gd name="connsiteX6-865" fmla="*/ 1225112 w 1225360"/>
              <a:gd name="connsiteY6-866" fmla="*/ 1564883 h 1801246"/>
              <a:gd name="connsiteX7-867" fmla="*/ 1078899 w 1225360"/>
              <a:gd name="connsiteY7-868" fmla="*/ 1674031 h 1801246"/>
              <a:gd name="connsiteX8-869" fmla="*/ 819061 w 1225360"/>
              <a:gd name="connsiteY8-870" fmla="*/ 1736206 h 1801246"/>
              <a:gd name="connsiteX9-871" fmla="*/ 668958 w 1225360"/>
              <a:gd name="connsiteY9-872" fmla="*/ 1738881 h 1801246"/>
              <a:gd name="connsiteX10-873" fmla="*/ 360817 w 1225360"/>
              <a:gd name="connsiteY10-874" fmla="*/ 1724927 h 1801246"/>
              <a:gd name="connsiteX11-875" fmla="*/ 276384 w 1225360"/>
              <a:gd name="connsiteY11-876" fmla="*/ 1383018 h 1801246"/>
              <a:gd name="connsiteX12-877" fmla="*/ 243547 w 1225360"/>
              <a:gd name="connsiteY12-878" fmla="*/ 931603 h 1801246"/>
              <a:gd name="connsiteX13-879" fmla="*/ 6442 w 1225360"/>
              <a:gd name="connsiteY13-880" fmla="*/ 862112 h 1801246"/>
              <a:gd name="connsiteX14-881" fmla="*/ 3 w 1225360"/>
              <a:gd name="connsiteY14-882" fmla="*/ 524764 h 1801246"/>
              <a:gd name="connsiteX0-883" fmla="*/ 340 w 1225697"/>
              <a:gd name="connsiteY0-884" fmla="*/ 618052 h 1894534"/>
              <a:gd name="connsiteX1-885" fmla="*/ 114781 w 1225697"/>
              <a:gd name="connsiteY1-886" fmla="*/ 369 h 1894534"/>
              <a:gd name="connsiteX2-887" fmla="*/ 546542 w 1225697"/>
              <a:gd name="connsiteY2-888" fmla="*/ 100134 h 1894534"/>
              <a:gd name="connsiteX3-889" fmla="*/ 1066098 w 1225697"/>
              <a:gd name="connsiteY3-890" fmla="*/ 394638 h 1894534"/>
              <a:gd name="connsiteX4-891" fmla="*/ 1220687 w 1225697"/>
              <a:gd name="connsiteY4-892" fmla="*/ 624531 h 1894534"/>
              <a:gd name="connsiteX5-893" fmla="*/ 1224273 w 1225697"/>
              <a:gd name="connsiteY5-894" fmla="*/ 992279 h 1894534"/>
              <a:gd name="connsiteX6-895" fmla="*/ 1225449 w 1225697"/>
              <a:gd name="connsiteY6-896" fmla="*/ 1658171 h 1894534"/>
              <a:gd name="connsiteX7-897" fmla="*/ 1079236 w 1225697"/>
              <a:gd name="connsiteY7-898" fmla="*/ 1767319 h 1894534"/>
              <a:gd name="connsiteX8-899" fmla="*/ 819398 w 1225697"/>
              <a:gd name="connsiteY8-900" fmla="*/ 1829494 h 1894534"/>
              <a:gd name="connsiteX9-901" fmla="*/ 669295 w 1225697"/>
              <a:gd name="connsiteY9-902" fmla="*/ 1832169 h 1894534"/>
              <a:gd name="connsiteX10-903" fmla="*/ 361154 w 1225697"/>
              <a:gd name="connsiteY10-904" fmla="*/ 1818215 h 1894534"/>
              <a:gd name="connsiteX11-905" fmla="*/ 276721 w 1225697"/>
              <a:gd name="connsiteY11-906" fmla="*/ 1476306 h 1894534"/>
              <a:gd name="connsiteX12-907" fmla="*/ 243884 w 1225697"/>
              <a:gd name="connsiteY12-908" fmla="*/ 1024891 h 1894534"/>
              <a:gd name="connsiteX13-909" fmla="*/ 6779 w 1225697"/>
              <a:gd name="connsiteY13-910" fmla="*/ 955400 h 1894534"/>
              <a:gd name="connsiteX14-911" fmla="*/ 340 w 1225697"/>
              <a:gd name="connsiteY14-912" fmla="*/ 618052 h 1894534"/>
              <a:gd name="connsiteX0-913" fmla="*/ 112 w 1225469"/>
              <a:gd name="connsiteY0-914" fmla="*/ 618052 h 1894534"/>
              <a:gd name="connsiteX1-915" fmla="*/ 114553 w 1225469"/>
              <a:gd name="connsiteY1-916" fmla="*/ 369 h 1894534"/>
              <a:gd name="connsiteX2-917" fmla="*/ 546314 w 1225469"/>
              <a:gd name="connsiteY2-918" fmla="*/ 100134 h 1894534"/>
              <a:gd name="connsiteX3-919" fmla="*/ 1065870 w 1225469"/>
              <a:gd name="connsiteY3-920" fmla="*/ 394638 h 1894534"/>
              <a:gd name="connsiteX4-921" fmla="*/ 1220459 w 1225469"/>
              <a:gd name="connsiteY4-922" fmla="*/ 624531 h 1894534"/>
              <a:gd name="connsiteX5-923" fmla="*/ 1224045 w 1225469"/>
              <a:gd name="connsiteY5-924" fmla="*/ 992279 h 1894534"/>
              <a:gd name="connsiteX6-925" fmla="*/ 1225221 w 1225469"/>
              <a:gd name="connsiteY6-926" fmla="*/ 1658171 h 1894534"/>
              <a:gd name="connsiteX7-927" fmla="*/ 1079008 w 1225469"/>
              <a:gd name="connsiteY7-928" fmla="*/ 1767319 h 1894534"/>
              <a:gd name="connsiteX8-929" fmla="*/ 819170 w 1225469"/>
              <a:gd name="connsiteY8-930" fmla="*/ 1829494 h 1894534"/>
              <a:gd name="connsiteX9-931" fmla="*/ 669067 w 1225469"/>
              <a:gd name="connsiteY9-932" fmla="*/ 1832169 h 1894534"/>
              <a:gd name="connsiteX10-933" fmla="*/ 360926 w 1225469"/>
              <a:gd name="connsiteY10-934" fmla="*/ 1818215 h 1894534"/>
              <a:gd name="connsiteX11-935" fmla="*/ 276493 w 1225469"/>
              <a:gd name="connsiteY11-936" fmla="*/ 1476306 h 1894534"/>
              <a:gd name="connsiteX12-937" fmla="*/ 243656 w 1225469"/>
              <a:gd name="connsiteY12-938" fmla="*/ 1024891 h 1894534"/>
              <a:gd name="connsiteX13-939" fmla="*/ 6551 w 1225469"/>
              <a:gd name="connsiteY13-940" fmla="*/ 955400 h 1894534"/>
              <a:gd name="connsiteX14-941" fmla="*/ 112 w 1225469"/>
              <a:gd name="connsiteY14-942" fmla="*/ 618052 h 1894534"/>
              <a:gd name="connsiteX0-943" fmla="*/ 0 w 1225357"/>
              <a:gd name="connsiteY0-944" fmla="*/ 637001 h 1913483"/>
              <a:gd name="connsiteX1-945" fmla="*/ 114441 w 1225357"/>
              <a:gd name="connsiteY1-946" fmla="*/ 19318 h 1913483"/>
              <a:gd name="connsiteX2-947" fmla="*/ 547484 w 1225357"/>
              <a:gd name="connsiteY2-948" fmla="*/ 175569 h 1913483"/>
              <a:gd name="connsiteX3-949" fmla="*/ 1065758 w 1225357"/>
              <a:gd name="connsiteY3-950" fmla="*/ 413587 h 1913483"/>
              <a:gd name="connsiteX4-951" fmla="*/ 1220347 w 1225357"/>
              <a:gd name="connsiteY4-952" fmla="*/ 643480 h 1913483"/>
              <a:gd name="connsiteX5-953" fmla="*/ 1223933 w 1225357"/>
              <a:gd name="connsiteY5-954" fmla="*/ 1011228 h 1913483"/>
              <a:gd name="connsiteX6-955" fmla="*/ 1225109 w 1225357"/>
              <a:gd name="connsiteY6-956" fmla="*/ 1677120 h 1913483"/>
              <a:gd name="connsiteX7-957" fmla="*/ 1078896 w 1225357"/>
              <a:gd name="connsiteY7-958" fmla="*/ 1786268 h 1913483"/>
              <a:gd name="connsiteX8-959" fmla="*/ 819058 w 1225357"/>
              <a:gd name="connsiteY8-960" fmla="*/ 1848443 h 1913483"/>
              <a:gd name="connsiteX9-961" fmla="*/ 668955 w 1225357"/>
              <a:gd name="connsiteY9-962" fmla="*/ 1851118 h 1913483"/>
              <a:gd name="connsiteX10-963" fmla="*/ 360814 w 1225357"/>
              <a:gd name="connsiteY10-964" fmla="*/ 1837164 h 1913483"/>
              <a:gd name="connsiteX11-965" fmla="*/ 276381 w 1225357"/>
              <a:gd name="connsiteY11-966" fmla="*/ 1495255 h 1913483"/>
              <a:gd name="connsiteX12-967" fmla="*/ 243544 w 1225357"/>
              <a:gd name="connsiteY12-968" fmla="*/ 1043840 h 1913483"/>
              <a:gd name="connsiteX13-969" fmla="*/ 6439 w 1225357"/>
              <a:gd name="connsiteY13-970" fmla="*/ 974349 h 1913483"/>
              <a:gd name="connsiteX14-971" fmla="*/ 0 w 1225357"/>
              <a:gd name="connsiteY14-972" fmla="*/ 637001 h 1913483"/>
              <a:gd name="connsiteX0-973" fmla="*/ 0 w 1225357"/>
              <a:gd name="connsiteY0-974" fmla="*/ 674266 h 1950748"/>
              <a:gd name="connsiteX1-975" fmla="*/ 122134 w 1225357"/>
              <a:gd name="connsiteY1-976" fmla="*/ 16496 h 1950748"/>
              <a:gd name="connsiteX2-977" fmla="*/ 547484 w 1225357"/>
              <a:gd name="connsiteY2-978" fmla="*/ 212834 h 1950748"/>
              <a:gd name="connsiteX3-979" fmla="*/ 1065758 w 1225357"/>
              <a:gd name="connsiteY3-980" fmla="*/ 450852 h 1950748"/>
              <a:gd name="connsiteX4-981" fmla="*/ 1220347 w 1225357"/>
              <a:gd name="connsiteY4-982" fmla="*/ 680745 h 1950748"/>
              <a:gd name="connsiteX5-983" fmla="*/ 1223933 w 1225357"/>
              <a:gd name="connsiteY5-984" fmla="*/ 1048493 h 1950748"/>
              <a:gd name="connsiteX6-985" fmla="*/ 1225109 w 1225357"/>
              <a:gd name="connsiteY6-986" fmla="*/ 1714385 h 1950748"/>
              <a:gd name="connsiteX7-987" fmla="*/ 1078896 w 1225357"/>
              <a:gd name="connsiteY7-988" fmla="*/ 1823533 h 1950748"/>
              <a:gd name="connsiteX8-989" fmla="*/ 819058 w 1225357"/>
              <a:gd name="connsiteY8-990" fmla="*/ 1885708 h 1950748"/>
              <a:gd name="connsiteX9-991" fmla="*/ 668955 w 1225357"/>
              <a:gd name="connsiteY9-992" fmla="*/ 1888383 h 1950748"/>
              <a:gd name="connsiteX10-993" fmla="*/ 360814 w 1225357"/>
              <a:gd name="connsiteY10-994" fmla="*/ 1874429 h 1950748"/>
              <a:gd name="connsiteX11-995" fmla="*/ 276381 w 1225357"/>
              <a:gd name="connsiteY11-996" fmla="*/ 1532520 h 1950748"/>
              <a:gd name="connsiteX12-997" fmla="*/ 243544 w 1225357"/>
              <a:gd name="connsiteY12-998" fmla="*/ 1081105 h 1950748"/>
              <a:gd name="connsiteX13-999" fmla="*/ 6439 w 1225357"/>
              <a:gd name="connsiteY13-1000" fmla="*/ 1011614 h 1950748"/>
              <a:gd name="connsiteX14-1001" fmla="*/ 0 w 1225357"/>
              <a:gd name="connsiteY14-1002" fmla="*/ 674266 h 1950748"/>
              <a:gd name="connsiteX0-1003" fmla="*/ 0 w 1225357"/>
              <a:gd name="connsiteY0-1004" fmla="*/ 677145 h 1953627"/>
              <a:gd name="connsiteX1-1005" fmla="*/ 122134 w 1225357"/>
              <a:gd name="connsiteY1-1006" fmla="*/ 19375 h 1953627"/>
              <a:gd name="connsiteX2-1007" fmla="*/ 309487 w 1225357"/>
              <a:gd name="connsiteY2-1008" fmla="*/ 178296 h 1953627"/>
              <a:gd name="connsiteX3-1009" fmla="*/ 547484 w 1225357"/>
              <a:gd name="connsiteY3-1010" fmla="*/ 215713 h 1953627"/>
              <a:gd name="connsiteX4-1011" fmla="*/ 1065758 w 1225357"/>
              <a:gd name="connsiteY4-1012" fmla="*/ 453731 h 1953627"/>
              <a:gd name="connsiteX5-1013" fmla="*/ 1220347 w 1225357"/>
              <a:gd name="connsiteY5-1014" fmla="*/ 683624 h 1953627"/>
              <a:gd name="connsiteX6-1015" fmla="*/ 1223933 w 1225357"/>
              <a:gd name="connsiteY6-1016" fmla="*/ 1051372 h 1953627"/>
              <a:gd name="connsiteX7-1017" fmla="*/ 1225109 w 1225357"/>
              <a:gd name="connsiteY7-1018" fmla="*/ 1717264 h 1953627"/>
              <a:gd name="connsiteX8-1019" fmla="*/ 1078896 w 1225357"/>
              <a:gd name="connsiteY8-1020" fmla="*/ 1826412 h 1953627"/>
              <a:gd name="connsiteX9-1021" fmla="*/ 819058 w 1225357"/>
              <a:gd name="connsiteY9-1022" fmla="*/ 1888587 h 1953627"/>
              <a:gd name="connsiteX10-1023" fmla="*/ 668955 w 1225357"/>
              <a:gd name="connsiteY10-1024" fmla="*/ 1891262 h 1953627"/>
              <a:gd name="connsiteX11-1025" fmla="*/ 360814 w 1225357"/>
              <a:gd name="connsiteY11-1026" fmla="*/ 1877308 h 1953627"/>
              <a:gd name="connsiteX12-1027" fmla="*/ 276381 w 1225357"/>
              <a:gd name="connsiteY12-1028" fmla="*/ 1535399 h 1953627"/>
              <a:gd name="connsiteX13-1029" fmla="*/ 243544 w 1225357"/>
              <a:gd name="connsiteY13-1030" fmla="*/ 1083984 h 1953627"/>
              <a:gd name="connsiteX14-1031" fmla="*/ 6439 w 1225357"/>
              <a:gd name="connsiteY14-1032" fmla="*/ 1014493 h 1953627"/>
              <a:gd name="connsiteX15" fmla="*/ 0 w 1225357"/>
              <a:gd name="connsiteY15" fmla="*/ 677145 h 1953627"/>
              <a:gd name="connsiteX0-1033" fmla="*/ 0 w 1225357"/>
              <a:gd name="connsiteY0-1034" fmla="*/ 890839 h 2167321"/>
              <a:gd name="connsiteX1-1035" fmla="*/ 122134 w 1225357"/>
              <a:gd name="connsiteY1-1036" fmla="*/ 233069 h 2167321"/>
              <a:gd name="connsiteX2-1037" fmla="*/ 341540 w 1225357"/>
              <a:gd name="connsiteY2-1038" fmla="*/ 5695 h 2167321"/>
              <a:gd name="connsiteX3-1039" fmla="*/ 547484 w 1225357"/>
              <a:gd name="connsiteY3-1040" fmla="*/ 429407 h 2167321"/>
              <a:gd name="connsiteX4-1041" fmla="*/ 1065758 w 1225357"/>
              <a:gd name="connsiteY4-1042" fmla="*/ 667425 h 2167321"/>
              <a:gd name="connsiteX5-1043" fmla="*/ 1220347 w 1225357"/>
              <a:gd name="connsiteY5-1044" fmla="*/ 897318 h 2167321"/>
              <a:gd name="connsiteX6-1045" fmla="*/ 1223933 w 1225357"/>
              <a:gd name="connsiteY6-1046" fmla="*/ 1265066 h 2167321"/>
              <a:gd name="connsiteX7-1047" fmla="*/ 1225109 w 1225357"/>
              <a:gd name="connsiteY7-1048" fmla="*/ 1930958 h 2167321"/>
              <a:gd name="connsiteX8-1049" fmla="*/ 1078896 w 1225357"/>
              <a:gd name="connsiteY8-1050" fmla="*/ 2040106 h 2167321"/>
              <a:gd name="connsiteX9-1051" fmla="*/ 819058 w 1225357"/>
              <a:gd name="connsiteY9-1052" fmla="*/ 2102281 h 2167321"/>
              <a:gd name="connsiteX10-1053" fmla="*/ 668955 w 1225357"/>
              <a:gd name="connsiteY10-1054" fmla="*/ 2104956 h 2167321"/>
              <a:gd name="connsiteX11-1055" fmla="*/ 360814 w 1225357"/>
              <a:gd name="connsiteY11-1056" fmla="*/ 2091002 h 2167321"/>
              <a:gd name="connsiteX12-1057" fmla="*/ 276381 w 1225357"/>
              <a:gd name="connsiteY12-1058" fmla="*/ 1749093 h 2167321"/>
              <a:gd name="connsiteX13-1059" fmla="*/ 243544 w 1225357"/>
              <a:gd name="connsiteY13-1060" fmla="*/ 1297678 h 2167321"/>
              <a:gd name="connsiteX14-1061" fmla="*/ 6439 w 1225357"/>
              <a:gd name="connsiteY14-1062" fmla="*/ 1228187 h 2167321"/>
              <a:gd name="connsiteX15-1063" fmla="*/ 0 w 1225357"/>
              <a:gd name="connsiteY15-1064" fmla="*/ 890839 h 2167321"/>
              <a:gd name="connsiteX0-1065" fmla="*/ 0 w 1225357"/>
              <a:gd name="connsiteY0-1066" fmla="*/ 907598 h 2184080"/>
              <a:gd name="connsiteX1-1067" fmla="*/ 122134 w 1225357"/>
              <a:gd name="connsiteY1-1068" fmla="*/ 249828 h 2184080"/>
              <a:gd name="connsiteX2-1069" fmla="*/ 117167 w 1225357"/>
              <a:gd name="connsiteY2-1070" fmla="*/ 31566 h 2184080"/>
              <a:gd name="connsiteX3-1071" fmla="*/ 341540 w 1225357"/>
              <a:gd name="connsiteY3-1072" fmla="*/ 22454 h 2184080"/>
              <a:gd name="connsiteX4-1073" fmla="*/ 547484 w 1225357"/>
              <a:gd name="connsiteY4-1074" fmla="*/ 446166 h 2184080"/>
              <a:gd name="connsiteX5-1075" fmla="*/ 1065758 w 1225357"/>
              <a:gd name="connsiteY5-1076" fmla="*/ 684184 h 2184080"/>
              <a:gd name="connsiteX6-1077" fmla="*/ 1220347 w 1225357"/>
              <a:gd name="connsiteY6-1078" fmla="*/ 914077 h 2184080"/>
              <a:gd name="connsiteX7-1079" fmla="*/ 1223933 w 1225357"/>
              <a:gd name="connsiteY7-1080" fmla="*/ 1281825 h 2184080"/>
              <a:gd name="connsiteX8-1081" fmla="*/ 1225109 w 1225357"/>
              <a:gd name="connsiteY8-1082" fmla="*/ 1947717 h 2184080"/>
              <a:gd name="connsiteX9-1083" fmla="*/ 1078896 w 1225357"/>
              <a:gd name="connsiteY9-1084" fmla="*/ 2056865 h 2184080"/>
              <a:gd name="connsiteX10-1085" fmla="*/ 819058 w 1225357"/>
              <a:gd name="connsiteY10-1086" fmla="*/ 2119040 h 2184080"/>
              <a:gd name="connsiteX11-1087" fmla="*/ 668955 w 1225357"/>
              <a:gd name="connsiteY11-1088" fmla="*/ 2121715 h 2184080"/>
              <a:gd name="connsiteX12-1089" fmla="*/ 360814 w 1225357"/>
              <a:gd name="connsiteY12-1090" fmla="*/ 2107761 h 2184080"/>
              <a:gd name="connsiteX13-1091" fmla="*/ 276381 w 1225357"/>
              <a:gd name="connsiteY13-1092" fmla="*/ 1765852 h 2184080"/>
              <a:gd name="connsiteX14-1093" fmla="*/ 243544 w 1225357"/>
              <a:gd name="connsiteY14-1094" fmla="*/ 1314437 h 2184080"/>
              <a:gd name="connsiteX15-1095" fmla="*/ 6439 w 1225357"/>
              <a:gd name="connsiteY15-1096" fmla="*/ 1244946 h 2184080"/>
              <a:gd name="connsiteX16" fmla="*/ 0 w 1225357"/>
              <a:gd name="connsiteY16" fmla="*/ 907598 h 2184080"/>
              <a:gd name="connsiteX0-1097" fmla="*/ 0 w 1225357"/>
              <a:gd name="connsiteY0-1098" fmla="*/ 907598 h 2184080"/>
              <a:gd name="connsiteX1-1099" fmla="*/ 103543 w 1225357"/>
              <a:gd name="connsiteY1-1100" fmla="*/ 246791 h 2184080"/>
              <a:gd name="connsiteX2-1101" fmla="*/ 117167 w 1225357"/>
              <a:gd name="connsiteY2-1102" fmla="*/ 31566 h 2184080"/>
              <a:gd name="connsiteX3-1103" fmla="*/ 341540 w 1225357"/>
              <a:gd name="connsiteY3-1104" fmla="*/ 22454 h 2184080"/>
              <a:gd name="connsiteX4-1105" fmla="*/ 547484 w 1225357"/>
              <a:gd name="connsiteY4-1106" fmla="*/ 446166 h 2184080"/>
              <a:gd name="connsiteX5-1107" fmla="*/ 1065758 w 1225357"/>
              <a:gd name="connsiteY5-1108" fmla="*/ 684184 h 2184080"/>
              <a:gd name="connsiteX6-1109" fmla="*/ 1220347 w 1225357"/>
              <a:gd name="connsiteY6-1110" fmla="*/ 914077 h 2184080"/>
              <a:gd name="connsiteX7-1111" fmla="*/ 1223933 w 1225357"/>
              <a:gd name="connsiteY7-1112" fmla="*/ 1281825 h 2184080"/>
              <a:gd name="connsiteX8-1113" fmla="*/ 1225109 w 1225357"/>
              <a:gd name="connsiteY8-1114" fmla="*/ 1947717 h 2184080"/>
              <a:gd name="connsiteX9-1115" fmla="*/ 1078896 w 1225357"/>
              <a:gd name="connsiteY9-1116" fmla="*/ 2056865 h 2184080"/>
              <a:gd name="connsiteX10-1117" fmla="*/ 819058 w 1225357"/>
              <a:gd name="connsiteY10-1118" fmla="*/ 2119040 h 2184080"/>
              <a:gd name="connsiteX11-1119" fmla="*/ 668955 w 1225357"/>
              <a:gd name="connsiteY11-1120" fmla="*/ 2121715 h 2184080"/>
              <a:gd name="connsiteX12-1121" fmla="*/ 360814 w 1225357"/>
              <a:gd name="connsiteY12-1122" fmla="*/ 2107761 h 2184080"/>
              <a:gd name="connsiteX13-1123" fmla="*/ 276381 w 1225357"/>
              <a:gd name="connsiteY13-1124" fmla="*/ 1765852 h 2184080"/>
              <a:gd name="connsiteX14-1125" fmla="*/ 243544 w 1225357"/>
              <a:gd name="connsiteY14-1126" fmla="*/ 1314437 h 2184080"/>
              <a:gd name="connsiteX15-1127" fmla="*/ 6439 w 1225357"/>
              <a:gd name="connsiteY15-1128" fmla="*/ 1244946 h 2184080"/>
              <a:gd name="connsiteX16-1129" fmla="*/ 0 w 1225357"/>
              <a:gd name="connsiteY16-1130" fmla="*/ 907598 h 2184080"/>
              <a:gd name="connsiteX0-1131" fmla="*/ 0 w 1225357"/>
              <a:gd name="connsiteY0-1132" fmla="*/ 907598 h 2184080"/>
              <a:gd name="connsiteX1-1133" fmla="*/ 103543 w 1225357"/>
              <a:gd name="connsiteY1-1134" fmla="*/ 246791 h 2184080"/>
              <a:gd name="connsiteX2-1135" fmla="*/ 117167 w 1225357"/>
              <a:gd name="connsiteY2-1136" fmla="*/ 31566 h 2184080"/>
              <a:gd name="connsiteX3-1137" fmla="*/ 341540 w 1225357"/>
              <a:gd name="connsiteY3-1138" fmla="*/ 22454 h 2184080"/>
              <a:gd name="connsiteX4-1139" fmla="*/ 547484 w 1225357"/>
              <a:gd name="connsiteY4-1140" fmla="*/ 446166 h 2184080"/>
              <a:gd name="connsiteX5-1141" fmla="*/ 1065758 w 1225357"/>
              <a:gd name="connsiteY5-1142" fmla="*/ 684184 h 2184080"/>
              <a:gd name="connsiteX6-1143" fmla="*/ 1220347 w 1225357"/>
              <a:gd name="connsiteY6-1144" fmla="*/ 914077 h 2184080"/>
              <a:gd name="connsiteX7-1145" fmla="*/ 1223933 w 1225357"/>
              <a:gd name="connsiteY7-1146" fmla="*/ 1281825 h 2184080"/>
              <a:gd name="connsiteX8-1147" fmla="*/ 1225109 w 1225357"/>
              <a:gd name="connsiteY8-1148" fmla="*/ 1947717 h 2184080"/>
              <a:gd name="connsiteX9-1149" fmla="*/ 1078896 w 1225357"/>
              <a:gd name="connsiteY9-1150" fmla="*/ 2056865 h 2184080"/>
              <a:gd name="connsiteX10-1151" fmla="*/ 819058 w 1225357"/>
              <a:gd name="connsiteY10-1152" fmla="*/ 2119040 h 2184080"/>
              <a:gd name="connsiteX11-1153" fmla="*/ 668955 w 1225357"/>
              <a:gd name="connsiteY11-1154" fmla="*/ 2121715 h 2184080"/>
              <a:gd name="connsiteX12-1155" fmla="*/ 360814 w 1225357"/>
              <a:gd name="connsiteY12-1156" fmla="*/ 2107761 h 2184080"/>
              <a:gd name="connsiteX13-1157" fmla="*/ 276381 w 1225357"/>
              <a:gd name="connsiteY13-1158" fmla="*/ 1765852 h 2184080"/>
              <a:gd name="connsiteX14-1159" fmla="*/ 243544 w 1225357"/>
              <a:gd name="connsiteY14-1160" fmla="*/ 1314437 h 2184080"/>
              <a:gd name="connsiteX15-1161" fmla="*/ 6439 w 1225357"/>
              <a:gd name="connsiteY15-1162" fmla="*/ 1244946 h 2184080"/>
              <a:gd name="connsiteX16-1163" fmla="*/ 0 w 1225357"/>
              <a:gd name="connsiteY16-1164" fmla="*/ 907598 h 2184080"/>
              <a:gd name="connsiteX0-1165" fmla="*/ 0 w 1225357"/>
              <a:gd name="connsiteY0-1166" fmla="*/ 907947 h 2184429"/>
              <a:gd name="connsiteX1-1167" fmla="*/ 103543 w 1225357"/>
              <a:gd name="connsiteY1-1168" fmla="*/ 247140 h 2184429"/>
              <a:gd name="connsiteX2-1169" fmla="*/ 117167 w 1225357"/>
              <a:gd name="connsiteY2-1170" fmla="*/ 31915 h 2184429"/>
              <a:gd name="connsiteX3-1171" fmla="*/ 372311 w 1225357"/>
              <a:gd name="connsiteY3-1172" fmla="*/ 22196 h 2184429"/>
              <a:gd name="connsiteX4-1173" fmla="*/ 547484 w 1225357"/>
              <a:gd name="connsiteY4-1174" fmla="*/ 446515 h 2184429"/>
              <a:gd name="connsiteX5-1175" fmla="*/ 1065758 w 1225357"/>
              <a:gd name="connsiteY5-1176" fmla="*/ 684533 h 2184429"/>
              <a:gd name="connsiteX6-1177" fmla="*/ 1220347 w 1225357"/>
              <a:gd name="connsiteY6-1178" fmla="*/ 914426 h 2184429"/>
              <a:gd name="connsiteX7-1179" fmla="*/ 1223933 w 1225357"/>
              <a:gd name="connsiteY7-1180" fmla="*/ 1282174 h 2184429"/>
              <a:gd name="connsiteX8-1181" fmla="*/ 1225109 w 1225357"/>
              <a:gd name="connsiteY8-1182" fmla="*/ 1948066 h 2184429"/>
              <a:gd name="connsiteX9-1183" fmla="*/ 1078896 w 1225357"/>
              <a:gd name="connsiteY9-1184" fmla="*/ 2057214 h 2184429"/>
              <a:gd name="connsiteX10-1185" fmla="*/ 819058 w 1225357"/>
              <a:gd name="connsiteY10-1186" fmla="*/ 2119389 h 2184429"/>
              <a:gd name="connsiteX11-1187" fmla="*/ 668955 w 1225357"/>
              <a:gd name="connsiteY11-1188" fmla="*/ 2122064 h 2184429"/>
              <a:gd name="connsiteX12-1189" fmla="*/ 360814 w 1225357"/>
              <a:gd name="connsiteY12-1190" fmla="*/ 2108110 h 2184429"/>
              <a:gd name="connsiteX13-1191" fmla="*/ 276381 w 1225357"/>
              <a:gd name="connsiteY13-1192" fmla="*/ 1766201 h 2184429"/>
              <a:gd name="connsiteX14-1193" fmla="*/ 243544 w 1225357"/>
              <a:gd name="connsiteY14-1194" fmla="*/ 1314786 h 2184429"/>
              <a:gd name="connsiteX15-1195" fmla="*/ 6439 w 1225357"/>
              <a:gd name="connsiteY15-1196" fmla="*/ 1245295 h 2184429"/>
              <a:gd name="connsiteX16-1197" fmla="*/ 0 w 1225357"/>
              <a:gd name="connsiteY16-1198" fmla="*/ 907947 h 2184429"/>
              <a:gd name="connsiteX0-1199" fmla="*/ 0 w 1225357"/>
              <a:gd name="connsiteY0-1200" fmla="*/ 907947 h 2184429"/>
              <a:gd name="connsiteX1-1201" fmla="*/ 103543 w 1225357"/>
              <a:gd name="connsiteY1-1202" fmla="*/ 247140 h 2184429"/>
              <a:gd name="connsiteX2-1203" fmla="*/ 117167 w 1225357"/>
              <a:gd name="connsiteY2-1204" fmla="*/ 31915 h 2184429"/>
              <a:gd name="connsiteX3-1205" fmla="*/ 372311 w 1225357"/>
              <a:gd name="connsiteY3-1206" fmla="*/ 22196 h 2184429"/>
              <a:gd name="connsiteX4-1207" fmla="*/ 547484 w 1225357"/>
              <a:gd name="connsiteY4-1208" fmla="*/ 446515 h 2184429"/>
              <a:gd name="connsiteX5-1209" fmla="*/ 1065758 w 1225357"/>
              <a:gd name="connsiteY5-1210" fmla="*/ 684533 h 2184429"/>
              <a:gd name="connsiteX6-1211" fmla="*/ 1220347 w 1225357"/>
              <a:gd name="connsiteY6-1212" fmla="*/ 914426 h 2184429"/>
              <a:gd name="connsiteX7-1213" fmla="*/ 1223933 w 1225357"/>
              <a:gd name="connsiteY7-1214" fmla="*/ 1282174 h 2184429"/>
              <a:gd name="connsiteX8-1215" fmla="*/ 1225109 w 1225357"/>
              <a:gd name="connsiteY8-1216" fmla="*/ 1948066 h 2184429"/>
              <a:gd name="connsiteX9-1217" fmla="*/ 1078896 w 1225357"/>
              <a:gd name="connsiteY9-1218" fmla="*/ 2057214 h 2184429"/>
              <a:gd name="connsiteX10-1219" fmla="*/ 819058 w 1225357"/>
              <a:gd name="connsiteY10-1220" fmla="*/ 2119389 h 2184429"/>
              <a:gd name="connsiteX11-1221" fmla="*/ 668955 w 1225357"/>
              <a:gd name="connsiteY11-1222" fmla="*/ 2122064 h 2184429"/>
              <a:gd name="connsiteX12-1223" fmla="*/ 360814 w 1225357"/>
              <a:gd name="connsiteY12-1224" fmla="*/ 2108110 h 2184429"/>
              <a:gd name="connsiteX13-1225" fmla="*/ 276381 w 1225357"/>
              <a:gd name="connsiteY13-1226" fmla="*/ 1766201 h 2184429"/>
              <a:gd name="connsiteX14-1227" fmla="*/ 243544 w 1225357"/>
              <a:gd name="connsiteY14-1228" fmla="*/ 1314786 h 2184429"/>
              <a:gd name="connsiteX15-1229" fmla="*/ 6439 w 1225357"/>
              <a:gd name="connsiteY15-1230" fmla="*/ 1245295 h 2184429"/>
              <a:gd name="connsiteX16-1231" fmla="*/ 0 w 1225357"/>
              <a:gd name="connsiteY16-1232" fmla="*/ 907947 h 2184429"/>
              <a:gd name="connsiteX0-1233" fmla="*/ 0 w 1225357"/>
              <a:gd name="connsiteY0-1234" fmla="*/ 907947 h 2184429"/>
              <a:gd name="connsiteX1-1235" fmla="*/ 103543 w 1225357"/>
              <a:gd name="connsiteY1-1236" fmla="*/ 247140 h 2184429"/>
              <a:gd name="connsiteX2-1237" fmla="*/ 117167 w 1225357"/>
              <a:gd name="connsiteY2-1238" fmla="*/ 31915 h 2184429"/>
              <a:gd name="connsiteX3-1239" fmla="*/ 372311 w 1225357"/>
              <a:gd name="connsiteY3-1240" fmla="*/ 22196 h 2184429"/>
              <a:gd name="connsiteX4-1241" fmla="*/ 458590 w 1225357"/>
              <a:gd name="connsiteY4-1242" fmla="*/ 440036 h 2184429"/>
              <a:gd name="connsiteX5-1243" fmla="*/ 1065758 w 1225357"/>
              <a:gd name="connsiteY5-1244" fmla="*/ 684533 h 2184429"/>
              <a:gd name="connsiteX6-1245" fmla="*/ 1220347 w 1225357"/>
              <a:gd name="connsiteY6-1246" fmla="*/ 914426 h 2184429"/>
              <a:gd name="connsiteX7-1247" fmla="*/ 1223933 w 1225357"/>
              <a:gd name="connsiteY7-1248" fmla="*/ 1282174 h 2184429"/>
              <a:gd name="connsiteX8-1249" fmla="*/ 1225109 w 1225357"/>
              <a:gd name="connsiteY8-1250" fmla="*/ 1948066 h 2184429"/>
              <a:gd name="connsiteX9-1251" fmla="*/ 1078896 w 1225357"/>
              <a:gd name="connsiteY9-1252" fmla="*/ 2057214 h 2184429"/>
              <a:gd name="connsiteX10-1253" fmla="*/ 819058 w 1225357"/>
              <a:gd name="connsiteY10-1254" fmla="*/ 2119389 h 2184429"/>
              <a:gd name="connsiteX11-1255" fmla="*/ 668955 w 1225357"/>
              <a:gd name="connsiteY11-1256" fmla="*/ 2122064 h 2184429"/>
              <a:gd name="connsiteX12-1257" fmla="*/ 360814 w 1225357"/>
              <a:gd name="connsiteY12-1258" fmla="*/ 2108110 h 2184429"/>
              <a:gd name="connsiteX13-1259" fmla="*/ 276381 w 1225357"/>
              <a:gd name="connsiteY13-1260" fmla="*/ 1766201 h 2184429"/>
              <a:gd name="connsiteX14-1261" fmla="*/ 243544 w 1225357"/>
              <a:gd name="connsiteY14-1262" fmla="*/ 1314786 h 2184429"/>
              <a:gd name="connsiteX15-1263" fmla="*/ 6439 w 1225357"/>
              <a:gd name="connsiteY15-1264" fmla="*/ 1245295 h 2184429"/>
              <a:gd name="connsiteX16-1265" fmla="*/ 0 w 1225357"/>
              <a:gd name="connsiteY16-1266" fmla="*/ 907947 h 2184429"/>
              <a:gd name="connsiteX0-1267" fmla="*/ 0 w 1225357"/>
              <a:gd name="connsiteY0-1268" fmla="*/ 907947 h 2184429"/>
              <a:gd name="connsiteX1-1269" fmla="*/ 103543 w 1225357"/>
              <a:gd name="connsiteY1-1270" fmla="*/ 247140 h 2184429"/>
              <a:gd name="connsiteX2-1271" fmla="*/ 117167 w 1225357"/>
              <a:gd name="connsiteY2-1272" fmla="*/ 31915 h 2184429"/>
              <a:gd name="connsiteX3-1273" fmla="*/ 372311 w 1225357"/>
              <a:gd name="connsiteY3-1274" fmla="*/ 22196 h 2184429"/>
              <a:gd name="connsiteX4-1275" fmla="*/ 458590 w 1225357"/>
              <a:gd name="connsiteY4-1276" fmla="*/ 440036 h 2184429"/>
              <a:gd name="connsiteX5-1277" fmla="*/ 948629 w 1225357"/>
              <a:gd name="connsiteY5-1278" fmla="*/ 517819 h 2184429"/>
              <a:gd name="connsiteX6-1279" fmla="*/ 1065758 w 1225357"/>
              <a:gd name="connsiteY6-1280" fmla="*/ 684533 h 2184429"/>
              <a:gd name="connsiteX7-1281" fmla="*/ 1220347 w 1225357"/>
              <a:gd name="connsiteY7-1282" fmla="*/ 914426 h 2184429"/>
              <a:gd name="connsiteX8-1283" fmla="*/ 1223933 w 1225357"/>
              <a:gd name="connsiteY8-1284" fmla="*/ 1282174 h 2184429"/>
              <a:gd name="connsiteX9-1285" fmla="*/ 1225109 w 1225357"/>
              <a:gd name="connsiteY9-1286" fmla="*/ 1948066 h 2184429"/>
              <a:gd name="connsiteX10-1287" fmla="*/ 1078896 w 1225357"/>
              <a:gd name="connsiteY10-1288" fmla="*/ 2057214 h 2184429"/>
              <a:gd name="connsiteX11-1289" fmla="*/ 819058 w 1225357"/>
              <a:gd name="connsiteY11-1290" fmla="*/ 2119389 h 2184429"/>
              <a:gd name="connsiteX12-1291" fmla="*/ 668955 w 1225357"/>
              <a:gd name="connsiteY12-1292" fmla="*/ 2122064 h 2184429"/>
              <a:gd name="connsiteX13-1293" fmla="*/ 360814 w 1225357"/>
              <a:gd name="connsiteY13-1294" fmla="*/ 2108110 h 2184429"/>
              <a:gd name="connsiteX14-1295" fmla="*/ 276381 w 1225357"/>
              <a:gd name="connsiteY14-1296" fmla="*/ 1766201 h 2184429"/>
              <a:gd name="connsiteX15-1297" fmla="*/ 243544 w 1225357"/>
              <a:gd name="connsiteY15-1298" fmla="*/ 1314786 h 2184429"/>
              <a:gd name="connsiteX16-1299" fmla="*/ 6439 w 1225357"/>
              <a:gd name="connsiteY16-1300" fmla="*/ 1245295 h 2184429"/>
              <a:gd name="connsiteX17" fmla="*/ 0 w 1225357"/>
              <a:gd name="connsiteY17" fmla="*/ 907947 h 2184429"/>
              <a:gd name="connsiteX0-1301" fmla="*/ 0 w 1225357"/>
              <a:gd name="connsiteY0-1302" fmla="*/ 907947 h 2184429"/>
              <a:gd name="connsiteX1-1303" fmla="*/ 103543 w 1225357"/>
              <a:gd name="connsiteY1-1304" fmla="*/ 247140 h 2184429"/>
              <a:gd name="connsiteX2-1305" fmla="*/ 117167 w 1225357"/>
              <a:gd name="connsiteY2-1306" fmla="*/ 31915 h 2184429"/>
              <a:gd name="connsiteX3-1307" fmla="*/ 372311 w 1225357"/>
              <a:gd name="connsiteY3-1308" fmla="*/ 22196 h 2184429"/>
              <a:gd name="connsiteX4-1309" fmla="*/ 458590 w 1225357"/>
              <a:gd name="connsiteY4-1310" fmla="*/ 440036 h 2184429"/>
              <a:gd name="connsiteX5-1311" fmla="*/ 976836 w 1225357"/>
              <a:gd name="connsiteY5-1312" fmla="*/ 428534 h 2184429"/>
              <a:gd name="connsiteX6-1313" fmla="*/ 1065758 w 1225357"/>
              <a:gd name="connsiteY6-1314" fmla="*/ 684533 h 2184429"/>
              <a:gd name="connsiteX7-1315" fmla="*/ 1220347 w 1225357"/>
              <a:gd name="connsiteY7-1316" fmla="*/ 914426 h 2184429"/>
              <a:gd name="connsiteX8-1317" fmla="*/ 1223933 w 1225357"/>
              <a:gd name="connsiteY8-1318" fmla="*/ 1282174 h 2184429"/>
              <a:gd name="connsiteX9-1319" fmla="*/ 1225109 w 1225357"/>
              <a:gd name="connsiteY9-1320" fmla="*/ 1948066 h 2184429"/>
              <a:gd name="connsiteX10-1321" fmla="*/ 1078896 w 1225357"/>
              <a:gd name="connsiteY10-1322" fmla="*/ 2057214 h 2184429"/>
              <a:gd name="connsiteX11-1323" fmla="*/ 819058 w 1225357"/>
              <a:gd name="connsiteY11-1324" fmla="*/ 2119389 h 2184429"/>
              <a:gd name="connsiteX12-1325" fmla="*/ 668955 w 1225357"/>
              <a:gd name="connsiteY12-1326" fmla="*/ 2122064 h 2184429"/>
              <a:gd name="connsiteX13-1327" fmla="*/ 360814 w 1225357"/>
              <a:gd name="connsiteY13-1328" fmla="*/ 2108110 h 2184429"/>
              <a:gd name="connsiteX14-1329" fmla="*/ 276381 w 1225357"/>
              <a:gd name="connsiteY14-1330" fmla="*/ 1766201 h 2184429"/>
              <a:gd name="connsiteX15-1331" fmla="*/ 243544 w 1225357"/>
              <a:gd name="connsiteY15-1332" fmla="*/ 1314786 h 2184429"/>
              <a:gd name="connsiteX16-1333" fmla="*/ 6439 w 1225357"/>
              <a:gd name="connsiteY16-1334" fmla="*/ 1245295 h 2184429"/>
              <a:gd name="connsiteX17-1335" fmla="*/ 0 w 1225357"/>
              <a:gd name="connsiteY17-1336" fmla="*/ 907947 h 2184429"/>
              <a:gd name="connsiteX0-1337" fmla="*/ 0 w 1225357"/>
              <a:gd name="connsiteY0-1338" fmla="*/ 907947 h 2184429"/>
              <a:gd name="connsiteX1-1339" fmla="*/ 103543 w 1225357"/>
              <a:gd name="connsiteY1-1340" fmla="*/ 247140 h 2184429"/>
              <a:gd name="connsiteX2-1341" fmla="*/ 117167 w 1225357"/>
              <a:gd name="connsiteY2-1342" fmla="*/ 31915 h 2184429"/>
              <a:gd name="connsiteX3-1343" fmla="*/ 372311 w 1225357"/>
              <a:gd name="connsiteY3-1344" fmla="*/ 22196 h 2184429"/>
              <a:gd name="connsiteX4-1345" fmla="*/ 458590 w 1225357"/>
              <a:gd name="connsiteY4-1346" fmla="*/ 440036 h 2184429"/>
              <a:gd name="connsiteX5-1347" fmla="*/ 976836 w 1225357"/>
              <a:gd name="connsiteY5-1348" fmla="*/ 428534 h 2184429"/>
              <a:gd name="connsiteX6-1349" fmla="*/ 1065758 w 1225357"/>
              <a:gd name="connsiteY6-1350" fmla="*/ 684533 h 2184429"/>
              <a:gd name="connsiteX7-1351" fmla="*/ 1220347 w 1225357"/>
              <a:gd name="connsiteY7-1352" fmla="*/ 914426 h 2184429"/>
              <a:gd name="connsiteX8-1353" fmla="*/ 1223933 w 1225357"/>
              <a:gd name="connsiteY8-1354" fmla="*/ 1282174 h 2184429"/>
              <a:gd name="connsiteX9-1355" fmla="*/ 1225109 w 1225357"/>
              <a:gd name="connsiteY9-1356" fmla="*/ 1948066 h 2184429"/>
              <a:gd name="connsiteX10-1357" fmla="*/ 1078896 w 1225357"/>
              <a:gd name="connsiteY10-1358" fmla="*/ 2057214 h 2184429"/>
              <a:gd name="connsiteX11-1359" fmla="*/ 819058 w 1225357"/>
              <a:gd name="connsiteY11-1360" fmla="*/ 2119389 h 2184429"/>
              <a:gd name="connsiteX12-1361" fmla="*/ 668955 w 1225357"/>
              <a:gd name="connsiteY12-1362" fmla="*/ 2122064 h 2184429"/>
              <a:gd name="connsiteX13-1363" fmla="*/ 360814 w 1225357"/>
              <a:gd name="connsiteY13-1364" fmla="*/ 2108110 h 2184429"/>
              <a:gd name="connsiteX14-1365" fmla="*/ 276381 w 1225357"/>
              <a:gd name="connsiteY14-1366" fmla="*/ 1766201 h 2184429"/>
              <a:gd name="connsiteX15-1367" fmla="*/ 243544 w 1225357"/>
              <a:gd name="connsiteY15-1368" fmla="*/ 1314786 h 2184429"/>
              <a:gd name="connsiteX16-1369" fmla="*/ 6439 w 1225357"/>
              <a:gd name="connsiteY16-1370" fmla="*/ 1245295 h 2184429"/>
              <a:gd name="connsiteX17-1371" fmla="*/ 0 w 1225357"/>
              <a:gd name="connsiteY17-1372" fmla="*/ 907947 h 2184429"/>
              <a:gd name="connsiteX0-1373" fmla="*/ 0 w 1233103"/>
              <a:gd name="connsiteY0-1374" fmla="*/ 907947 h 2184429"/>
              <a:gd name="connsiteX1-1375" fmla="*/ 103543 w 1233103"/>
              <a:gd name="connsiteY1-1376" fmla="*/ 247140 h 2184429"/>
              <a:gd name="connsiteX2-1377" fmla="*/ 117167 w 1233103"/>
              <a:gd name="connsiteY2-1378" fmla="*/ 31915 h 2184429"/>
              <a:gd name="connsiteX3-1379" fmla="*/ 372311 w 1233103"/>
              <a:gd name="connsiteY3-1380" fmla="*/ 22196 h 2184429"/>
              <a:gd name="connsiteX4-1381" fmla="*/ 458590 w 1233103"/>
              <a:gd name="connsiteY4-1382" fmla="*/ 440036 h 2184429"/>
              <a:gd name="connsiteX5-1383" fmla="*/ 976836 w 1233103"/>
              <a:gd name="connsiteY5-1384" fmla="*/ 428534 h 2184429"/>
              <a:gd name="connsiteX6-1385" fmla="*/ 1150379 w 1233103"/>
              <a:gd name="connsiteY6-1386" fmla="*/ 469925 h 2184429"/>
              <a:gd name="connsiteX7-1387" fmla="*/ 1220347 w 1233103"/>
              <a:gd name="connsiteY7-1388" fmla="*/ 914426 h 2184429"/>
              <a:gd name="connsiteX8-1389" fmla="*/ 1223933 w 1233103"/>
              <a:gd name="connsiteY8-1390" fmla="*/ 1282174 h 2184429"/>
              <a:gd name="connsiteX9-1391" fmla="*/ 1225109 w 1233103"/>
              <a:gd name="connsiteY9-1392" fmla="*/ 1948066 h 2184429"/>
              <a:gd name="connsiteX10-1393" fmla="*/ 1078896 w 1233103"/>
              <a:gd name="connsiteY10-1394" fmla="*/ 2057214 h 2184429"/>
              <a:gd name="connsiteX11-1395" fmla="*/ 819058 w 1233103"/>
              <a:gd name="connsiteY11-1396" fmla="*/ 2119389 h 2184429"/>
              <a:gd name="connsiteX12-1397" fmla="*/ 668955 w 1233103"/>
              <a:gd name="connsiteY12-1398" fmla="*/ 2122064 h 2184429"/>
              <a:gd name="connsiteX13-1399" fmla="*/ 360814 w 1233103"/>
              <a:gd name="connsiteY13-1400" fmla="*/ 2108110 h 2184429"/>
              <a:gd name="connsiteX14-1401" fmla="*/ 276381 w 1233103"/>
              <a:gd name="connsiteY14-1402" fmla="*/ 1766201 h 2184429"/>
              <a:gd name="connsiteX15-1403" fmla="*/ 243544 w 1233103"/>
              <a:gd name="connsiteY15-1404" fmla="*/ 1314786 h 2184429"/>
              <a:gd name="connsiteX16-1405" fmla="*/ 6439 w 1233103"/>
              <a:gd name="connsiteY16-1406" fmla="*/ 1245295 h 2184429"/>
              <a:gd name="connsiteX17-1407" fmla="*/ 0 w 1233103"/>
              <a:gd name="connsiteY17-1408" fmla="*/ 907947 h 2184429"/>
              <a:gd name="connsiteX0-1409" fmla="*/ 0 w 1233103"/>
              <a:gd name="connsiteY0-1410" fmla="*/ 907947 h 2184429"/>
              <a:gd name="connsiteX1-1411" fmla="*/ 103543 w 1233103"/>
              <a:gd name="connsiteY1-1412" fmla="*/ 247140 h 2184429"/>
              <a:gd name="connsiteX2-1413" fmla="*/ 117167 w 1233103"/>
              <a:gd name="connsiteY2-1414" fmla="*/ 31915 h 2184429"/>
              <a:gd name="connsiteX3-1415" fmla="*/ 372311 w 1233103"/>
              <a:gd name="connsiteY3-1416" fmla="*/ 22196 h 2184429"/>
              <a:gd name="connsiteX4-1417" fmla="*/ 458590 w 1233103"/>
              <a:gd name="connsiteY4-1418" fmla="*/ 440036 h 2184429"/>
              <a:gd name="connsiteX5-1419" fmla="*/ 976836 w 1233103"/>
              <a:gd name="connsiteY5-1420" fmla="*/ 428534 h 2184429"/>
              <a:gd name="connsiteX6-1421" fmla="*/ 1150379 w 1233103"/>
              <a:gd name="connsiteY6-1422" fmla="*/ 469925 h 2184429"/>
              <a:gd name="connsiteX7-1423" fmla="*/ 1220347 w 1233103"/>
              <a:gd name="connsiteY7-1424" fmla="*/ 914426 h 2184429"/>
              <a:gd name="connsiteX8-1425" fmla="*/ 1223933 w 1233103"/>
              <a:gd name="connsiteY8-1426" fmla="*/ 1282174 h 2184429"/>
              <a:gd name="connsiteX9-1427" fmla="*/ 1225109 w 1233103"/>
              <a:gd name="connsiteY9-1428" fmla="*/ 1948066 h 2184429"/>
              <a:gd name="connsiteX10-1429" fmla="*/ 1078896 w 1233103"/>
              <a:gd name="connsiteY10-1430" fmla="*/ 2057214 h 2184429"/>
              <a:gd name="connsiteX11-1431" fmla="*/ 819058 w 1233103"/>
              <a:gd name="connsiteY11-1432" fmla="*/ 2119389 h 2184429"/>
              <a:gd name="connsiteX12-1433" fmla="*/ 668955 w 1233103"/>
              <a:gd name="connsiteY12-1434" fmla="*/ 2122064 h 2184429"/>
              <a:gd name="connsiteX13-1435" fmla="*/ 360814 w 1233103"/>
              <a:gd name="connsiteY13-1436" fmla="*/ 2108110 h 2184429"/>
              <a:gd name="connsiteX14-1437" fmla="*/ 276381 w 1233103"/>
              <a:gd name="connsiteY14-1438" fmla="*/ 1766201 h 2184429"/>
              <a:gd name="connsiteX15-1439" fmla="*/ 243544 w 1233103"/>
              <a:gd name="connsiteY15-1440" fmla="*/ 1314786 h 2184429"/>
              <a:gd name="connsiteX16-1441" fmla="*/ 6439 w 1233103"/>
              <a:gd name="connsiteY16-1442" fmla="*/ 1245295 h 2184429"/>
              <a:gd name="connsiteX17-1443" fmla="*/ 0 w 1233103"/>
              <a:gd name="connsiteY17-1444" fmla="*/ 907947 h 2184429"/>
              <a:gd name="connsiteX0-1445" fmla="*/ 0 w 1233104"/>
              <a:gd name="connsiteY0-1446" fmla="*/ 907947 h 2184429"/>
              <a:gd name="connsiteX1-1447" fmla="*/ 103543 w 1233104"/>
              <a:gd name="connsiteY1-1448" fmla="*/ 247140 h 2184429"/>
              <a:gd name="connsiteX2-1449" fmla="*/ 117167 w 1233104"/>
              <a:gd name="connsiteY2-1450" fmla="*/ 31915 h 2184429"/>
              <a:gd name="connsiteX3-1451" fmla="*/ 372311 w 1233104"/>
              <a:gd name="connsiteY3-1452" fmla="*/ 22196 h 2184429"/>
              <a:gd name="connsiteX4-1453" fmla="*/ 458590 w 1233104"/>
              <a:gd name="connsiteY4-1454" fmla="*/ 440036 h 2184429"/>
              <a:gd name="connsiteX5-1455" fmla="*/ 976836 w 1233104"/>
              <a:gd name="connsiteY5-1456" fmla="*/ 428534 h 2184429"/>
              <a:gd name="connsiteX6-1457" fmla="*/ 1150379 w 1233104"/>
              <a:gd name="connsiteY6-1458" fmla="*/ 469925 h 2184429"/>
              <a:gd name="connsiteX7-1459" fmla="*/ 1220347 w 1233104"/>
              <a:gd name="connsiteY7-1460" fmla="*/ 914426 h 2184429"/>
              <a:gd name="connsiteX8-1461" fmla="*/ 1223933 w 1233104"/>
              <a:gd name="connsiteY8-1462" fmla="*/ 1282174 h 2184429"/>
              <a:gd name="connsiteX9-1463" fmla="*/ 1225109 w 1233104"/>
              <a:gd name="connsiteY9-1464" fmla="*/ 1948066 h 2184429"/>
              <a:gd name="connsiteX10-1465" fmla="*/ 1078896 w 1233104"/>
              <a:gd name="connsiteY10-1466" fmla="*/ 2057214 h 2184429"/>
              <a:gd name="connsiteX11-1467" fmla="*/ 819058 w 1233104"/>
              <a:gd name="connsiteY11-1468" fmla="*/ 2119389 h 2184429"/>
              <a:gd name="connsiteX12-1469" fmla="*/ 668955 w 1233104"/>
              <a:gd name="connsiteY12-1470" fmla="*/ 2122064 h 2184429"/>
              <a:gd name="connsiteX13-1471" fmla="*/ 360814 w 1233104"/>
              <a:gd name="connsiteY13-1472" fmla="*/ 2108110 h 2184429"/>
              <a:gd name="connsiteX14-1473" fmla="*/ 276381 w 1233104"/>
              <a:gd name="connsiteY14-1474" fmla="*/ 1766201 h 2184429"/>
              <a:gd name="connsiteX15-1475" fmla="*/ 243544 w 1233104"/>
              <a:gd name="connsiteY15-1476" fmla="*/ 1314786 h 2184429"/>
              <a:gd name="connsiteX16-1477" fmla="*/ 6439 w 1233104"/>
              <a:gd name="connsiteY16-1478" fmla="*/ 1245295 h 2184429"/>
              <a:gd name="connsiteX17-1479" fmla="*/ 0 w 1233104"/>
              <a:gd name="connsiteY17-1480" fmla="*/ 907947 h 2184429"/>
              <a:gd name="connsiteX0-1481" fmla="*/ 0 w 1269394"/>
              <a:gd name="connsiteY0-1482" fmla="*/ 907947 h 2184429"/>
              <a:gd name="connsiteX1-1483" fmla="*/ 103543 w 1269394"/>
              <a:gd name="connsiteY1-1484" fmla="*/ 247140 h 2184429"/>
              <a:gd name="connsiteX2-1485" fmla="*/ 117167 w 1269394"/>
              <a:gd name="connsiteY2-1486" fmla="*/ 31915 h 2184429"/>
              <a:gd name="connsiteX3-1487" fmla="*/ 372311 w 1269394"/>
              <a:gd name="connsiteY3-1488" fmla="*/ 22196 h 2184429"/>
              <a:gd name="connsiteX4-1489" fmla="*/ 458590 w 1269394"/>
              <a:gd name="connsiteY4-1490" fmla="*/ 440036 h 2184429"/>
              <a:gd name="connsiteX5-1491" fmla="*/ 976836 w 1269394"/>
              <a:gd name="connsiteY5-1492" fmla="*/ 428534 h 2184429"/>
              <a:gd name="connsiteX6-1493" fmla="*/ 1210212 w 1269394"/>
              <a:gd name="connsiteY6-1494" fmla="*/ 454538 h 2184429"/>
              <a:gd name="connsiteX7-1495" fmla="*/ 1220347 w 1269394"/>
              <a:gd name="connsiteY7-1496" fmla="*/ 914426 h 2184429"/>
              <a:gd name="connsiteX8-1497" fmla="*/ 1223933 w 1269394"/>
              <a:gd name="connsiteY8-1498" fmla="*/ 1282174 h 2184429"/>
              <a:gd name="connsiteX9-1499" fmla="*/ 1225109 w 1269394"/>
              <a:gd name="connsiteY9-1500" fmla="*/ 1948066 h 2184429"/>
              <a:gd name="connsiteX10-1501" fmla="*/ 1078896 w 1269394"/>
              <a:gd name="connsiteY10-1502" fmla="*/ 2057214 h 2184429"/>
              <a:gd name="connsiteX11-1503" fmla="*/ 819058 w 1269394"/>
              <a:gd name="connsiteY11-1504" fmla="*/ 2119389 h 2184429"/>
              <a:gd name="connsiteX12-1505" fmla="*/ 668955 w 1269394"/>
              <a:gd name="connsiteY12-1506" fmla="*/ 2122064 h 2184429"/>
              <a:gd name="connsiteX13-1507" fmla="*/ 360814 w 1269394"/>
              <a:gd name="connsiteY13-1508" fmla="*/ 2108110 h 2184429"/>
              <a:gd name="connsiteX14-1509" fmla="*/ 276381 w 1269394"/>
              <a:gd name="connsiteY14-1510" fmla="*/ 1766201 h 2184429"/>
              <a:gd name="connsiteX15-1511" fmla="*/ 243544 w 1269394"/>
              <a:gd name="connsiteY15-1512" fmla="*/ 1314786 h 2184429"/>
              <a:gd name="connsiteX16-1513" fmla="*/ 6439 w 1269394"/>
              <a:gd name="connsiteY16-1514" fmla="*/ 1245295 h 2184429"/>
              <a:gd name="connsiteX17-1515" fmla="*/ 0 w 1269394"/>
              <a:gd name="connsiteY17-1516" fmla="*/ 907947 h 2184429"/>
              <a:gd name="connsiteX0-1517" fmla="*/ 0 w 1269394"/>
              <a:gd name="connsiteY0-1518" fmla="*/ 907947 h 2184429"/>
              <a:gd name="connsiteX1-1519" fmla="*/ 103543 w 1269394"/>
              <a:gd name="connsiteY1-1520" fmla="*/ 247140 h 2184429"/>
              <a:gd name="connsiteX2-1521" fmla="*/ 117167 w 1269394"/>
              <a:gd name="connsiteY2-1522" fmla="*/ 31915 h 2184429"/>
              <a:gd name="connsiteX3-1523" fmla="*/ 372311 w 1269394"/>
              <a:gd name="connsiteY3-1524" fmla="*/ 22196 h 2184429"/>
              <a:gd name="connsiteX4-1525" fmla="*/ 458590 w 1269394"/>
              <a:gd name="connsiteY4-1526" fmla="*/ 440036 h 2184429"/>
              <a:gd name="connsiteX5-1527" fmla="*/ 976836 w 1269394"/>
              <a:gd name="connsiteY5-1528" fmla="*/ 428534 h 2184429"/>
              <a:gd name="connsiteX6-1529" fmla="*/ 1210212 w 1269394"/>
              <a:gd name="connsiteY6-1530" fmla="*/ 454538 h 2184429"/>
              <a:gd name="connsiteX7-1531" fmla="*/ 1220347 w 1269394"/>
              <a:gd name="connsiteY7-1532" fmla="*/ 914426 h 2184429"/>
              <a:gd name="connsiteX8-1533" fmla="*/ 1223933 w 1269394"/>
              <a:gd name="connsiteY8-1534" fmla="*/ 1282174 h 2184429"/>
              <a:gd name="connsiteX9-1535" fmla="*/ 1225109 w 1269394"/>
              <a:gd name="connsiteY9-1536" fmla="*/ 1948066 h 2184429"/>
              <a:gd name="connsiteX10-1537" fmla="*/ 1078896 w 1269394"/>
              <a:gd name="connsiteY10-1538" fmla="*/ 2057214 h 2184429"/>
              <a:gd name="connsiteX11-1539" fmla="*/ 819058 w 1269394"/>
              <a:gd name="connsiteY11-1540" fmla="*/ 2119389 h 2184429"/>
              <a:gd name="connsiteX12-1541" fmla="*/ 668955 w 1269394"/>
              <a:gd name="connsiteY12-1542" fmla="*/ 2122064 h 2184429"/>
              <a:gd name="connsiteX13-1543" fmla="*/ 360814 w 1269394"/>
              <a:gd name="connsiteY13-1544" fmla="*/ 2108110 h 2184429"/>
              <a:gd name="connsiteX14-1545" fmla="*/ 276381 w 1269394"/>
              <a:gd name="connsiteY14-1546" fmla="*/ 1766201 h 2184429"/>
              <a:gd name="connsiteX15-1547" fmla="*/ 243544 w 1269394"/>
              <a:gd name="connsiteY15-1548" fmla="*/ 1314786 h 2184429"/>
              <a:gd name="connsiteX16-1549" fmla="*/ 6439 w 1269394"/>
              <a:gd name="connsiteY16-1550" fmla="*/ 1245295 h 2184429"/>
              <a:gd name="connsiteX17-1551" fmla="*/ 0 w 1269394"/>
              <a:gd name="connsiteY17-1552" fmla="*/ 907947 h 2184429"/>
              <a:gd name="connsiteX0-1553" fmla="*/ 0 w 1269394"/>
              <a:gd name="connsiteY0-1554" fmla="*/ 907947 h 2184429"/>
              <a:gd name="connsiteX1-1555" fmla="*/ 103543 w 1269394"/>
              <a:gd name="connsiteY1-1556" fmla="*/ 247140 h 2184429"/>
              <a:gd name="connsiteX2-1557" fmla="*/ 117167 w 1269394"/>
              <a:gd name="connsiteY2-1558" fmla="*/ 31915 h 2184429"/>
              <a:gd name="connsiteX3-1559" fmla="*/ 372311 w 1269394"/>
              <a:gd name="connsiteY3-1560" fmla="*/ 22196 h 2184429"/>
              <a:gd name="connsiteX4-1561" fmla="*/ 458590 w 1269394"/>
              <a:gd name="connsiteY4-1562" fmla="*/ 440036 h 2184429"/>
              <a:gd name="connsiteX5-1563" fmla="*/ 976836 w 1269394"/>
              <a:gd name="connsiteY5-1564" fmla="*/ 428534 h 2184429"/>
              <a:gd name="connsiteX6-1565" fmla="*/ 1210212 w 1269394"/>
              <a:gd name="connsiteY6-1566" fmla="*/ 454538 h 2184429"/>
              <a:gd name="connsiteX7-1567" fmla="*/ 1220347 w 1269394"/>
              <a:gd name="connsiteY7-1568" fmla="*/ 914426 h 2184429"/>
              <a:gd name="connsiteX8-1569" fmla="*/ 1223933 w 1269394"/>
              <a:gd name="connsiteY8-1570" fmla="*/ 1282174 h 2184429"/>
              <a:gd name="connsiteX9-1571" fmla="*/ 1225109 w 1269394"/>
              <a:gd name="connsiteY9-1572" fmla="*/ 1948066 h 2184429"/>
              <a:gd name="connsiteX10-1573" fmla="*/ 1078896 w 1269394"/>
              <a:gd name="connsiteY10-1574" fmla="*/ 2057214 h 2184429"/>
              <a:gd name="connsiteX11-1575" fmla="*/ 819058 w 1269394"/>
              <a:gd name="connsiteY11-1576" fmla="*/ 2119389 h 2184429"/>
              <a:gd name="connsiteX12-1577" fmla="*/ 668955 w 1269394"/>
              <a:gd name="connsiteY12-1578" fmla="*/ 2122064 h 2184429"/>
              <a:gd name="connsiteX13-1579" fmla="*/ 360814 w 1269394"/>
              <a:gd name="connsiteY13-1580" fmla="*/ 2108110 h 2184429"/>
              <a:gd name="connsiteX14-1581" fmla="*/ 276381 w 1269394"/>
              <a:gd name="connsiteY14-1582" fmla="*/ 1766201 h 2184429"/>
              <a:gd name="connsiteX15-1583" fmla="*/ 243544 w 1269394"/>
              <a:gd name="connsiteY15-1584" fmla="*/ 1314786 h 2184429"/>
              <a:gd name="connsiteX16-1585" fmla="*/ 6439 w 1269394"/>
              <a:gd name="connsiteY16-1586" fmla="*/ 1245295 h 2184429"/>
              <a:gd name="connsiteX17-1587" fmla="*/ 0 w 1269394"/>
              <a:gd name="connsiteY17-1588" fmla="*/ 907947 h 2184429"/>
              <a:gd name="connsiteX0-1589" fmla="*/ 0 w 1234303"/>
              <a:gd name="connsiteY0-1590" fmla="*/ 907947 h 2184429"/>
              <a:gd name="connsiteX1-1591" fmla="*/ 103543 w 1234303"/>
              <a:gd name="connsiteY1-1592" fmla="*/ 247140 h 2184429"/>
              <a:gd name="connsiteX2-1593" fmla="*/ 117167 w 1234303"/>
              <a:gd name="connsiteY2-1594" fmla="*/ 31915 h 2184429"/>
              <a:gd name="connsiteX3-1595" fmla="*/ 372311 w 1234303"/>
              <a:gd name="connsiteY3-1596" fmla="*/ 22196 h 2184429"/>
              <a:gd name="connsiteX4-1597" fmla="*/ 458590 w 1234303"/>
              <a:gd name="connsiteY4-1598" fmla="*/ 440036 h 2184429"/>
              <a:gd name="connsiteX5-1599" fmla="*/ 976836 w 1234303"/>
              <a:gd name="connsiteY5-1600" fmla="*/ 428534 h 2184429"/>
              <a:gd name="connsiteX6-1601" fmla="*/ 1210212 w 1234303"/>
              <a:gd name="connsiteY6-1602" fmla="*/ 454538 h 2184429"/>
              <a:gd name="connsiteX7-1603" fmla="*/ 1220347 w 1234303"/>
              <a:gd name="connsiteY7-1604" fmla="*/ 914426 h 2184429"/>
              <a:gd name="connsiteX8-1605" fmla="*/ 1223933 w 1234303"/>
              <a:gd name="connsiteY8-1606" fmla="*/ 1282174 h 2184429"/>
              <a:gd name="connsiteX9-1607" fmla="*/ 1225109 w 1234303"/>
              <a:gd name="connsiteY9-1608" fmla="*/ 1948066 h 2184429"/>
              <a:gd name="connsiteX10-1609" fmla="*/ 1078896 w 1234303"/>
              <a:gd name="connsiteY10-1610" fmla="*/ 2057214 h 2184429"/>
              <a:gd name="connsiteX11-1611" fmla="*/ 819058 w 1234303"/>
              <a:gd name="connsiteY11-1612" fmla="*/ 2119389 h 2184429"/>
              <a:gd name="connsiteX12-1613" fmla="*/ 668955 w 1234303"/>
              <a:gd name="connsiteY12-1614" fmla="*/ 2122064 h 2184429"/>
              <a:gd name="connsiteX13-1615" fmla="*/ 360814 w 1234303"/>
              <a:gd name="connsiteY13-1616" fmla="*/ 2108110 h 2184429"/>
              <a:gd name="connsiteX14-1617" fmla="*/ 276381 w 1234303"/>
              <a:gd name="connsiteY14-1618" fmla="*/ 1766201 h 2184429"/>
              <a:gd name="connsiteX15-1619" fmla="*/ 243544 w 1234303"/>
              <a:gd name="connsiteY15-1620" fmla="*/ 1314786 h 2184429"/>
              <a:gd name="connsiteX16-1621" fmla="*/ 6439 w 1234303"/>
              <a:gd name="connsiteY16-1622" fmla="*/ 1245295 h 2184429"/>
              <a:gd name="connsiteX17-1623" fmla="*/ 0 w 1234303"/>
              <a:gd name="connsiteY17-1624" fmla="*/ 907947 h 2184429"/>
              <a:gd name="connsiteX0-1625" fmla="*/ 0 w 1234303"/>
              <a:gd name="connsiteY0-1626" fmla="*/ 907947 h 2170382"/>
              <a:gd name="connsiteX1-1627" fmla="*/ 103543 w 1234303"/>
              <a:gd name="connsiteY1-1628" fmla="*/ 247140 h 2170382"/>
              <a:gd name="connsiteX2-1629" fmla="*/ 117167 w 1234303"/>
              <a:gd name="connsiteY2-1630" fmla="*/ 31915 h 2170382"/>
              <a:gd name="connsiteX3-1631" fmla="*/ 372311 w 1234303"/>
              <a:gd name="connsiteY3-1632" fmla="*/ 22196 h 2170382"/>
              <a:gd name="connsiteX4-1633" fmla="*/ 458590 w 1234303"/>
              <a:gd name="connsiteY4-1634" fmla="*/ 440036 h 2170382"/>
              <a:gd name="connsiteX5-1635" fmla="*/ 976836 w 1234303"/>
              <a:gd name="connsiteY5-1636" fmla="*/ 428534 h 2170382"/>
              <a:gd name="connsiteX6-1637" fmla="*/ 1210212 w 1234303"/>
              <a:gd name="connsiteY6-1638" fmla="*/ 454538 h 2170382"/>
              <a:gd name="connsiteX7-1639" fmla="*/ 1220347 w 1234303"/>
              <a:gd name="connsiteY7-1640" fmla="*/ 914426 h 2170382"/>
              <a:gd name="connsiteX8-1641" fmla="*/ 1223933 w 1234303"/>
              <a:gd name="connsiteY8-1642" fmla="*/ 1282174 h 2170382"/>
              <a:gd name="connsiteX9-1643" fmla="*/ 1225109 w 1234303"/>
              <a:gd name="connsiteY9-1644" fmla="*/ 1948066 h 2170382"/>
              <a:gd name="connsiteX10-1645" fmla="*/ 1078896 w 1234303"/>
              <a:gd name="connsiteY10-1646" fmla="*/ 2057214 h 2170382"/>
              <a:gd name="connsiteX11-1647" fmla="*/ 878037 w 1234303"/>
              <a:gd name="connsiteY11-1648" fmla="*/ 2102382 h 2170382"/>
              <a:gd name="connsiteX12-1649" fmla="*/ 668955 w 1234303"/>
              <a:gd name="connsiteY12-1650" fmla="*/ 2122064 h 2170382"/>
              <a:gd name="connsiteX13-1651" fmla="*/ 360814 w 1234303"/>
              <a:gd name="connsiteY13-1652" fmla="*/ 2108110 h 2170382"/>
              <a:gd name="connsiteX14-1653" fmla="*/ 276381 w 1234303"/>
              <a:gd name="connsiteY14-1654" fmla="*/ 1766201 h 2170382"/>
              <a:gd name="connsiteX15-1655" fmla="*/ 243544 w 1234303"/>
              <a:gd name="connsiteY15-1656" fmla="*/ 1314786 h 2170382"/>
              <a:gd name="connsiteX16-1657" fmla="*/ 6439 w 1234303"/>
              <a:gd name="connsiteY16-1658" fmla="*/ 1245295 h 2170382"/>
              <a:gd name="connsiteX17-1659" fmla="*/ 0 w 1234303"/>
              <a:gd name="connsiteY17-1660" fmla="*/ 907947 h 2170382"/>
              <a:gd name="connsiteX0-1661" fmla="*/ 0 w 1234303"/>
              <a:gd name="connsiteY0-1662" fmla="*/ 907947 h 2122064"/>
              <a:gd name="connsiteX1-1663" fmla="*/ 103543 w 1234303"/>
              <a:gd name="connsiteY1-1664" fmla="*/ 247140 h 2122064"/>
              <a:gd name="connsiteX2-1665" fmla="*/ 117167 w 1234303"/>
              <a:gd name="connsiteY2-1666" fmla="*/ 31915 h 2122064"/>
              <a:gd name="connsiteX3-1667" fmla="*/ 372311 w 1234303"/>
              <a:gd name="connsiteY3-1668" fmla="*/ 22196 h 2122064"/>
              <a:gd name="connsiteX4-1669" fmla="*/ 458590 w 1234303"/>
              <a:gd name="connsiteY4-1670" fmla="*/ 440036 h 2122064"/>
              <a:gd name="connsiteX5-1671" fmla="*/ 976836 w 1234303"/>
              <a:gd name="connsiteY5-1672" fmla="*/ 428534 h 2122064"/>
              <a:gd name="connsiteX6-1673" fmla="*/ 1210212 w 1234303"/>
              <a:gd name="connsiteY6-1674" fmla="*/ 454538 h 2122064"/>
              <a:gd name="connsiteX7-1675" fmla="*/ 1220347 w 1234303"/>
              <a:gd name="connsiteY7-1676" fmla="*/ 914426 h 2122064"/>
              <a:gd name="connsiteX8-1677" fmla="*/ 1223933 w 1234303"/>
              <a:gd name="connsiteY8-1678" fmla="*/ 1282174 h 2122064"/>
              <a:gd name="connsiteX9-1679" fmla="*/ 1225109 w 1234303"/>
              <a:gd name="connsiteY9-1680" fmla="*/ 1948066 h 2122064"/>
              <a:gd name="connsiteX10-1681" fmla="*/ 1078896 w 1234303"/>
              <a:gd name="connsiteY10-1682" fmla="*/ 2057214 h 2122064"/>
              <a:gd name="connsiteX11-1683" fmla="*/ 668955 w 1234303"/>
              <a:gd name="connsiteY11-1684" fmla="*/ 2122064 h 2122064"/>
              <a:gd name="connsiteX12-1685" fmla="*/ 360814 w 1234303"/>
              <a:gd name="connsiteY12-1686" fmla="*/ 2108110 h 2122064"/>
              <a:gd name="connsiteX13-1687" fmla="*/ 276381 w 1234303"/>
              <a:gd name="connsiteY13-1688" fmla="*/ 1766201 h 2122064"/>
              <a:gd name="connsiteX14-1689" fmla="*/ 243544 w 1234303"/>
              <a:gd name="connsiteY14-1690" fmla="*/ 1314786 h 2122064"/>
              <a:gd name="connsiteX15-1691" fmla="*/ 6439 w 1234303"/>
              <a:gd name="connsiteY15-1692" fmla="*/ 1245295 h 2122064"/>
              <a:gd name="connsiteX16-1693" fmla="*/ 0 w 1234303"/>
              <a:gd name="connsiteY16-1694" fmla="*/ 907947 h 2122064"/>
              <a:gd name="connsiteX0-1695" fmla="*/ 0 w 1234303"/>
              <a:gd name="connsiteY0-1696" fmla="*/ 907947 h 2127365"/>
              <a:gd name="connsiteX1-1697" fmla="*/ 103543 w 1234303"/>
              <a:gd name="connsiteY1-1698" fmla="*/ 247140 h 2127365"/>
              <a:gd name="connsiteX2-1699" fmla="*/ 117167 w 1234303"/>
              <a:gd name="connsiteY2-1700" fmla="*/ 31915 h 2127365"/>
              <a:gd name="connsiteX3-1701" fmla="*/ 372311 w 1234303"/>
              <a:gd name="connsiteY3-1702" fmla="*/ 22196 h 2127365"/>
              <a:gd name="connsiteX4-1703" fmla="*/ 458590 w 1234303"/>
              <a:gd name="connsiteY4-1704" fmla="*/ 440036 h 2127365"/>
              <a:gd name="connsiteX5-1705" fmla="*/ 976836 w 1234303"/>
              <a:gd name="connsiteY5-1706" fmla="*/ 428534 h 2127365"/>
              <a:gd name="connsiteX6-1707" fmla="*/ 1210212 w 1234303"/>
              <a:gd name="connsiteY6-1708" fmla="*/ 454538 h 2127365"/>
              <a:gd name="connsiteX7-1709" fmla="*/ 1220347 w 1234303"/>
              <a:gd name="connsiteY7-1710" fmla="*/ 914426 h 2127365"/>
              <a:gd name="connsiteX8-1711" fmla="*/ 1223933 w 1234303"/>
              <a:gd name="connsiteY8-1712" fmla="*/ 1282174 h 2127365"/>
              <a:gd name="connsiteX9-1713" fmla="*/ 1225109 w 1234303"/>
              <a:gd name="connsiteY9-1714" fmla="*/ 1948066 h 2127365"/>
              <a:gd name="connsiteX10-1715" fmla="*/ 1078896 w 1234303"/>
              <a:gd name="connsiteY10-1716" fmla="*/ 2057214 h 2127365"/>
              <a:gd name="connsiteX11-1717" fmla="*/ 810223 w 1234303"/>
              <a:gd name="connsiteY11-1718" fmla="*/ 2127365 h 2127365"/>
              <a:gd name="connsiteX12-1719" fmla="*/ 360814 w 1234303"/>
              <a:gd name="connsiteY12-1720" fmla="*/ 2108110 h 2127365"/>
              <a:gd name="connsiteX13-1721" fmla="*/ 276381 w 1234303"/>
              <a:gd name="connsiteY13-1722" fmla="*/ 1766201 h 2127365"/>
              <a:gd name="connsiteX14-1723" fmla="*/ 243544 w 1234303"/>
              <a:gd name="connsiteY14-1724" fmla="*/ 1314786 h 2127365"/>
              <a:gd name="connsiteX15-1725" fmla="*/ 6439 w 1234303"/>
              <a:gd name="connsiteY15-1726" fmla="*/ 1245295 h 2127365"/>
              <a:gd name="connsiteX16-1727" fmla="*/ 0 w 1234303"/>
              <a:gd name="connsiteY16-1728" fmla="*/ 907947 h 2127365"/>
              <a:gd name="connsiteX0-1729" fmla="*/ 0 w 1234303"/>
              <a:gd name="connsiteY0-1730" fmla="*/ 907947 h 2127365"/>
              <a:gd name="connsiteX1-1731" fmla="*/ 103543 w 1234303"/>
              <a:gd name="connsiteY1-1732" fmla="*/ 247140 h 2127365"/>
              <a:gd name="connsiteX2-1733" fmla="*/ 117167 w 1234303"/>
              <a:gd name="connsiteY2-1734" fmla="*/ 31915 h 2127365"/>
              <a:gd name="connsiteX3-1735" fmla="*/ 372311 w 1234303"/>
              <a:gd name="connsiteY3-1736" fmla="*/ 22196 h 2127365"/>
              <a:gd name="connsiteX4-1737" fmla="*/ 458590 w 1234303"/>
              <a:gd name="connsiteY4-1738" fmla="*/ 440036 h 2127365"/>
              <a:gd name="connsiteX5-1739" fmla="*/ 976836 w 1234303"/>
              <a:gd name="connsiteY5-1740" fmla="*/ 428534 h 2127365"/>
              <a:gd name="connsiteX6-1741" fmla="*/ 1210212 w 1234303"/>
              <a:gd name="connsiteY6-1742" fmla="*/ 454538 h 2127365"/>
              <a:gd name="connsiteX7-1743" fmla="*/ 1220347 w 1234303"/>
              <a:gd name="connsiteY7-1744" fmla="*/ 914426 h 2127365"/>
              <a:gd name="connsiteX8-1745" fmla="*/ 1223933 w 1234303"/>
              <a:gd name="connsiteY8-1746" fmla="*/ 1282174 h 2127365"/>
              <a:gd name="connsiteX9-1747" fmla="*/ 1225109 w 1234303"/>
              <a:gd name="connsiteY9-1748" fmla="*/ 1948066 h 2127365"/>
              <a:gd name="connsiteX10-1749" fmla="*/ 1078896 w 1234303"/>
              <a:gd name="connsiteY10-1750" fmla="*/ 2106246 h 2127365"/>
              <a:gd name="connsiteX11-1751" fmla="*/ 810223 w 1234303"/>
              <a:gd name="connsiteY11-1752" fmla="*/ 2127365 h 2127365"/>
              <a:gd name="connsiteX12-1753" fmla="*/ 360814 w 1234303"/>
              <a:gd name="connsiteY12-1754" fmla="*/ 2108110 h 2127365"/>
              <a:gd name="connsiteX13-1755" fmla="*/ 276381 w 1234303"/>
              <a:gd name="connsiteY13-1756" fmla="*/ 1766201 h 2127365"/>
              <a:gd name="connsiteX14-1757" fmla="*/ 243544 w 1234303"/>
              <a:gd name="connsiteY14-1758" fmla="*/ 1314786 h 2127365"/>
              <a:gd name="connsiteX15-1759" fmla="*/ 6439 w 1234303"/>
              <a:gd name="connsiteY15-1760" fmla="*/ 1245295 h 2127365"/>
              <a:gd name="connsiteX16-1761" fmla="*/ 0 w 1234303"/>
              <a:gd name="connsiteY16-1762" fmla="*/ 907947 h 2127365"/>
              <a:gd name="connsiteX0-1763" fmla="*/ 0 w 1234303"/>
              <a:gd name="connsiteY0-1764" fmla="*/ 907947 h 2139629"/>
              <a:gd name="connsiteX1-1765" fmla="*/ 103543 w 1234303"/>
              <a:gd name="connsiteY1-1766" fmla="*/ 247140 h 2139629"/>
              <a:gd name="connsiteX2-1767" fmla="*/ 117167 w 1234303"/>
              <a:gd name="connsiteY2-1768" fmla="*/ 31915 h 2139629"/>
              <a:gd name="connsiteX3-1769" fmla="*/ 372311 w 1234303"/>
              <a:gd name="connsiteY3-1770" fmla="*/ 22196 h 2139629"/>
              <a:gd name="connsiteX4-1771" fmla="*/ 458590 w 1234303"/>
              <a:gd name="connsiteY4-1772" fmla="*/ 440036 h 2139629"/>
              <a:gd name="connsiteX5-1773" fmla="*/ 976836 w 1234303"/>
              <a:gd name="connsiteY5-1774" fmla="*/ 428534 h 2139629"/>
              <a:gd name="connsiteX6-1775" fmla="*/ 1210212 w 1234303"/>
              <a:gd name="connsiteY6-1776" fmla="*/ 454538 h 2139629"/>
              <a:gd name="connsiteX7-1777" fmla="*/ 1220347 w 1234303"/>
              <a:gd name="connsiteY7-1778" fmla="*/ 914426 h 2139629"/>
              <a:gd name="connsiteX8-1779" fmla="*/ 1223933 w 1234303"/>
              <a:gd name="connsiteY8-1780" fmla="*/ 1282174 h 2139629"/>
              <a:gd name="connsiteX9-1781" fmla="*/ 1225109 w 1234303"/>
              <a:gd name="connsiteY9-1782" fmla="*/ 1948066 h 2139629"/>
              <a:gd name="connsiteX10-1783" fmla="*/ 1078896 w 1234303"/>
              <a:gd name="connsiteY10-1784" fmla="*/ 2106246 h 2139629"/>
              <a:gd name="connsiteX11-1785" fmla="*/ 360814 w 1234303"/>
              <a:gd name="connsiteY11-1786" fmla="*/ 2108110 h 2139629"/>
              <a:gd name="connsiteX12-1787" fmla="*/ 276381 w 1234303"/>
              <a:gd name="connsiteY12-1788" fmla="*/ 1766201 h 2139629"/>
              <a:gd name="connsiteX13-1789" fmla="*/ 243544 w 1234303"/>
              <a:gd name="connsiteY13-1790" fmla="*/ 1314786 h 2139629"/>
              <a:gd name="connsiteX14-1791" fmla="*/ 6439 w 1234303"/>
              <a:gd name="connsiteY14-1792" fmla="*/ 1245295 h 2139629"/>
              <a:gd name="connsiteX15-1793" fmla="*/ 0 w 1234303"/>
              <a:gd name="connsiteY15-1794" fmla="*/ 907947 h 2139629"/>
              <a:gd name="connsiteX0-1795" fmla="*/ 0 w 1234303"/>
              <a:gd name="connsiteY0-1796" fmla="*/ 907947 h 2172558"/>
              <a:gd name="connsiteX1-1797" fmla="*/ 103543 w 1234303"/>
              <a:gd name="connsiteY1-1798" fmla="*/ 247140 h 2172558"/>
              <a:gd name="connsiteX2-1799" fmla="*/ 117167 w 1234303"/>
              <a:gd name="connsiteY2-1800" fmla="*/ 31915 h 2172558"/>
              <a:gd name="connsiteX3-1801" fmla="*/ 372311 w 1234303"/>
              <a:gd name="connsiteY3-1802" fmla="*/ 22196 h 2172558"/>
              <a:gd name="connsiteX4-1803" fmla="*/ 458590 w 1234303"/>
              <a:gd name="connsiteY4-1804" fmla="*/ 440036 h 2172558"/>
              <a:gd name="connsiteX5-1805" fmla="*/ 976836 w 1234303"/>
              <a:gd name="connsiteY5-1806" fmla="*/ 428534 h 2172558"/>
              <a:gd name="connsiteX6-1807" fmla="*/ 1210212 w 1234303"/>
              <a:gd name="connsiteY6-1808" fmla="*/ 454538 h 2172558"/>
              <a:gd name="connsiteX7-1809" fmla="*/ 1220347 w 1234303"/>
              <a:gd name="connsiteY7-1810" fmla="*/ 914426 h 2172558"/>
              <a:gd name="connsiteX8-1811" fmla="*/ 1223933 w 1234303"/>
              <a:gd name="connsiteY8-1812" fmla="*/ 1282174 h 2172558"/>
              <a:gd name="connsiteX9-1813" fmla="*/ 1225109 w 1234303"/>
              <a:gd name="connsiteY9-1814" fmla="*/ 1948066 h 2172558"/>
              <a:gd name="connsiteX10-1815" fmla="*/ 1078896 w 1234303"/>
              <a:gd name="connsiteY10-1816" fmla="*/ 2106246 h 2172558"/>
              <a:gd name="connsiteX11-1817" fmla="*/ 360814 w 1234303"/>
              <a:gd name="connsiteY11-1818" fmla="*/ 2108110 h 2172558"/>
              <a:gd name="connsiteX12-1819" fmla="*/ 243544 w 1234303"/>
              <a:gd name="connsiteY12-1820" fmla="*/ 1314786 h 2172558"/>
              <a:gd name="connsiteX13-1821" fmla="*/ 6439 w 1234303"/>
              <a:gd name="connsiteY13-1822" fmla="*/ 1245295 h 2172558"/>
              <a:gd name="connsiteX14-1823" fmla="*/ 0 w 1234303"/>
              <a:gd name="connsiteY14-1824" fmla="*/ 907947 h 2172558"/>
              <a:gd name="connsiteX0-1825" fmla="*/ 0 w 1234303"/>
              <a:gd name="connsiteY0-1826" fmla="*/ 907947 h 2172558"/>
              <a:gd name="connsiteX1-1827" fmla="*/ 103543 w 1234303"/>
              <a:gd name="connsiteY1-1828" fmla="*/ 247140 h 2172558"/>
              <a:gd name="connsiteX2-1829" fmla="*/ 117167 w 1234303"/>
              <a:gd name="connsiteY2-1830" fmla="*/ 31915 h 2172558"/>
              <a:gd name="connsiteX3-1831" fmla="*/ 372311 w 1234303"/>
              <a:gd name="connsiteY3-1832" fmla="*/ 22196 h 2172558"/>
              <a:gd name="connsiteX4-1833" fmla="*/ 458590 w 1234303"/>
              <a:gd name="connsiteY4-1834" fmla="*/ 440036 h 2172558"/>
              <a:gd name="connsiteX5-1835" fmla="*/ 976836 w 1234303"/>
              <a:gd name="connsiteY5-1836" fmla="*/ 428534 h 2172558"/>
              <a:gd name="connsiteX6-1837" fmla="*/ 1210212 w 1234303"/>
              <a:gd name="connsiteY6-1838" fmla="*/ 454538 h 2172558"/>
              <a:gd name="connsiteX7-1839" fmla="*/ 1220347 w 1234303"/>
              <a:gd name="connsiteY7-1840" fmla="*/ 914426 h 2172558"/>
              <a:gd name="connsiteX8-1841" fmla="*/ 1223933 w 1234303"/>
              <a:gd name="connsiteY8-1842" fmla="*/ 1282174 h 2172558"/>
              <a:gd name="connsiteX9-1843" fmla="*/ 1225109 w 1234303"/>
              <a:gd name="connsiteY9-1844" fmla="*/ 1948066 h 2172558"/>
              <a:gd name="connsiteX10-1845" fmla="*/ 1078896 w 1234303"/>
              <a:gd name="connsiteY10-1846" fmla="*/ 2106246 h 2172558"/>
              <a:gd name="connsiteX11-1847" fmla="*/ 360814 w 1234303"/>
              <a:gd name="connsiteY11-1848" fmla="*/ 2108110 h 2172558"/>
              <a:gd name="connsiteX12-1849" fmla="*/ 243544 w 1234303"/>
              <a:gd name="connsiteY12-1850" fmla="*/ 1314786 h 2172558"/>
              <a:gd name="connsiteX13-1851" fmla="*/ 6439 w 1234303"/>
              <a:gd name="connsiteY13-1852" fmla="*/ 1245295 h 2172558"/>
              <a:gd name="connsiteX14-1853" fmla="*/ 0 w 1234303"/>
              <a:gd name="connsiteY14-1854" fmla="*/ 907947 h 2172558"/>
              <a:gd name="connsiteX0-1855" fmla="*/ 0 w 1234303"/>
              <a:gd name="connsiteY0-1856" fmla="*/ 907947 h 2124753"/>
              <a:gd name="connsiteX1-1857" fmla="*/ 103543 w 1234303"/>
              <a:gd name="connsiteY1-1858" fmla="*/ 247140 h 2124753"/>
              <a:gd name="connsiteX2-1859" fmla="*/ 117167 w 1234303"/>
              <a:gd name="connsiteY2-1860" fmla="*/ 31915 h 2124753"/>
              <a:gd name="connsiteX3-1861" fmla="*/ 372311 w 1234303"/>
              <a:gd name="connsiteY3-1862" fmla="*/ 22196 h 2124753"/>
              <a:gd name="connsiteX4-1863" fmla="*/ 458590 w 1234303"/>
              <a:gd name="connsiteY4-1864" fmla="*/ 440036 h 2124753"/>
              <a:gd name="connsiteX5-1865" fmla="*/ 976836 w 1234303"/>
              <a:gd name="connsiteY5-1866" fmla="*/ 428534 h 2124753"/>
              <a:gd name="connsiteX6-1867" fmla="*/ 1210212 w 1234303"/>
              <a:gd name="connsiteY6-1868" fmla="*/ 454538 h 2124753"/>
              <a:gd name="connsiteX7-1869" fmla="*/ 1220347 w 1234303"/>
              <a:gd name="connsiteY7-1870" fmla="*/ 914426 h 2124753"/>
              <a:gd name="connsiteX8-1871" fmla="*/ 1223933 w 1234303"/>
              <a:gd name="connsiteY8-1872" fmla="*/ 1282174 h 2124753"/>
              <a:gd name="connsiteX9-1873" fmla="*/ 1225109 w 1234303"/>
              <a:gd name="connsiteY9-1874" fmla="*/ 1948066 h 2124753"/>
              <a:gd name="connsiteX10-1875" fmla="*/ 1078896 w 1234303"/>
              <a:gd name="connsiteY10-1876" fmla="*/ 2106246 h 2124753"/>
              <a:gd name="connsiteX11-1877" fmla="*/ 360814 w 1234303"/>
              <a:gd name="connsiteY11-1878" fmla="*/ 2108110 h 2124753"/>
              <a:gd name="connsiteX12-1879" fmla="*/ 243544 w 1234303"/>
              <a:gd name="connsiteY12-1880" fmla="*/ 1314786 h 2124753"/>
              <a:gd name="connsiteX13-1881" fmla="*/ 6439 w 1234303"/>
              <a:gd name="connsiteY13-1882" fmla="*/ 1245295 h 2124753"/>
              <a:gd name="connsiteX14-1883" fmla="*/ 0 w 1234303"/>
              <a:gd name="connsiteY14-1884" fmla="*/ 907947 h 2124753"/>
              <a:gd name="connsiteX0-1885" fmla="*/ 0 w 1234303"/>
              <a:gd name="connsiteY0-1886" fmla="*/ 907947 h 2124000"/>
              <a:gd name="connsiteX1-1887" fmla="*/ 103543 w 1234303"/>
              <a:gd name="connsiteY1-1888" fmla="*/ 247140 h 2124000"/>
              <a:gd name="connsiteX2-1889" fmla="*/ 117167 w 1234303"/>
              <a:gd name="connsiteY2-1890" fmla="*/ 31915 h 2124000"/>
              <a:gd name="connsiteX3-1891" fmla="*/ 372311 w 1234303"/>
              <a:gd name="connsiteY3-1892" fmla="*/ 22196 h 2124000"/>
              <a:gd name="connsiteX4-1893" fmla="*/ 458590 w 1234303"/>
              <a:gd name="connsiteY4-1894" fmla="*/ 440036 h 2124000"/>
              <a:gd name="connsiteX5-1895" fmla="*/ 976836 w 1234303"/>
              <a:gd name="connsiteY5-1896" fmla="*/ 428534 h 2124000"/>
              <a:gd name="connsiteX6-1897" fmla="*/ 1210212 w 1234303"/>
              <a:gd name="connsiteY6-1898" fmla="*/ 454538 h 2124000"/>
              <a:gd name="connsiteX7-1899" fmla="*/ 1220347 w 1234303"/>
              <a:gd name="connsiteY7-1900" fmla="*/ 914426 h 2124000"/>
              <a:gd name="connsiteX8-1901" fmla="*/ 1223933 w 1234303"/>
              <a:gd name="connsiteY8-1902" fmla="*/ 1282174 h 2124000"/>
              <a:gd name="connsiteX9-1903" fmla="*/ 1225109 w 1234303"/>
              <a:gd name="connsiteY9-1904" fmla="*/ 1948066 h 2124000"/>
              <a:gd name="connsiteX10-1905" fmla="*/ 1078896 w 1234303"/>
              <a:gd name="connsiteY10-1906" fmla="*/ 2106246 h 2124000"/>
              <a:gd name="connsiteX11-1907" fmla="*/ 309530 w 1234303"/>
              <a:gd name="connsiteY11-1908" fmla="*/ 2106490 h 2124000"/>
              <a:gd name="connsiteX12-1909" fmla="*/ 243544 w 1234303"/>
              <a:gd name="connsiteY12-1910" fmla="*/ 1314786 h 2124000"/>
              <a:gd name="connsiteX13-1911" fmla="*/ 6439 w 1234303"/>
              <a:gd name="connsiteY13-1912" fmla="*/ 1245295 h 2124000"/>
              <a:gd name="connsiteX14-1913" fmla="*/ 0 w 1234303"/>
              <a:gd name="connsiteY14-1914" fmla="*/ 907947 h 2124000"/>
              <a:gd name="connsiteX0-1915" fmla="*/ 0 w 1234303"/>
              <a:gd name="connsiteY0-1916" fmla="*/ 907947 h 2124000"/>
              <a:gd name="connsiteX1-1917" fmla="*/ 103543 w 1234303"/>
              <a:gd name="connsiteY1-1918" fmla="*/ 247140 h 2124000"/>
              <a:gd name="connsiteX2-1919" fmla="*/ 117167 w 1234303"/>
              <a:gd name="connsiteY2-1920" fmla="*/ 31915 h 2124000"/>
              <a:gd name="connsiteX3-1921" fmla="*/ 372311 w 1234303"/>
              <a:gd name="connsiteY3-1922" fmla="*/ 22196 h 2124000"/>
              <a:gd name="connsiteX4-1923" fmla="*/ 458590 w 1234303"/>
              <a:gd name="connsiteY4-1924" fmla="*/ 440036 h 2124000"/>
              <a:gd name="connsiteX5-1925" fmla="*/ 976836 w 1234303"/>
              <a:gd name="connsiteY5-1926" fmla="*/ 428534 h 2124000"/>
              <a:gd name="connsiteX6-1927" fmla="*/ 1210212 w 1234303"/>
              <a:gd name="connsiteY6-1928" fmla="*/ 454538 h 2124000"/>
              <a:gd name="connsiteX7-1929" fmla="*/ 1220347 w 1234303"/>
              <a:gd name="connsiteY7-1930" fmla="*/ 914426 h 2124000"/>
              <a:gd name="connsiteX8-1931" fmla="*/ 1223933 w 1234303"/>
              <a:gd name="connsiteY8-1932" fmla="*/ 1282174 h 2124000"/>
              <a:gd name="connsiteX9-1933" fmla="*/ 1225109 w 1234303"/>
              <a:gd name="connsiteY9-1934" fmla="*/ 1948066 h 2124000"/>
              <a:gd name="connsiteX10-1935" fmla="*/ 1078896 w 1234303"/>
              <a:gd name="connsiteY10-1936" fmla="*/ 2106246 h 2124000"/>
              <a:gd name="connsiteX11-1937" fmla="*/ 309530 w 1234303"/>
              <a:gd name="connsiteY11-1938" fmla="*/ 2106490 h 2124000"/>
              <a:gd name="connsiteX12-1939" fmla="*/ 243544 w 1234303"/>
              <a:gd name="connsiteY12-1940" fmla="*/ 1314786 h 2124000"/>
              <a:gd name="connsiteX13-1941" fmla="*/ 6439 w 1234303"/>
              <a:gd name="connsiteY13-1942" fmla="*/ 1245295 h 2124000"/>
              <a:gd name="connsiteX14-1943" fmla="*/ 0 w 1234303"/>
              <a:gd name="connsiteY14-1944" fmla="*/ 907947 h 2124000"/>
              <a:gd name="connsiteX0-1945" fmla="*/ 0 w 1234303"/>
              <a:gd name="connsiteY0-1946" fmla="*/ 907947 h 2124000"/>
              <a:gd name="connsiteX1-1947" fmla="*/ 103543 w 1234303"/>
              <a:gd name="connsiteY1-1948" fmla="*/ 247140 h 2124000"/>
              <a:gd name="connsiteX2-1949" fmla="*/ 117167 w 1234303"/>
              <a:gd name="connsiteY2-1950" fmla="*/ 31915 h 2124000"/>
              <a:gd name="connsiteX3-1951" fmla="*/ 372311 w 1234303"/>
              <a:gd name="connsiteY3-1952" fmla="*/ 22196 h 2124000"/>
              <a:gd name="connsiteX4-1953" fmla="*/ 458590 w 1234303"/>
              <a:gd name="connsiteY4-1954" fmla="*/ 440036 h 2124000"/>
              <a:gd name="connsiteX5-1955" fmla="*/ 976836 w 1234303"/>
              <a:gd name="connsiteY5-1956" fmla="*/ 428534 h 2124000"/>
              <a:gd name="connsiteX6-1957" fmla="*/ 1210212 w 1234303"/>
              <a:gd name="connsiteY6-1958" fmla="*/ 454538 h 2124000"/>
              <a:gd name="connsiteX7-1959" fmla="*/ 1220347 w 1234303"/>
              <a:gd name="connsiteY7-1960" fmla="*/ 914426 h 2124000"/>
              <a:gd name="connsiteX8-1961" fmla="*/ 1223933 w 1234303"/>
              <a:gd name="connsiteY8-1962" fmla="*/ 1282174 h 2124000"/>
              <a:gd name="connsiteX9-1963" fmla="*/ 1225109 w 1234303"/>
              <a:gd name="connsiteY9-1964" fmla="*/ 1948066 h 2124000"/>
              <a:gd name="connsiteX10-1965" fmla="*/ 1078896 w 1234303"/>
              <a:gd name="connsiteY10-1966" fmla="*/ 2106246 h 2124000"/>
              <a:gd name="connsiteX11-1967" fmla="*/ 309530 w 1234303"/>
              <a:gd name="connsiteY11-1968" fmla="*/ 2106490 h 2124000"/>
              <a:gd name="connsiteX12-1969" fmla="*/ 243544 w 1234303"/>
              <a:gd name="connsiteY12-1970" fmla="*/ 1314786 h 2124000"/>
              <a:gd name="connsiteX13-1971" fmla="*/ 7721 w 1234303"/>
              <a:gd name="connsiteY13-1972" fmla="*/ 1235577 h 2124000"/>
              <a:gd name="connsiteX14-1973" fmla="*/ 0 w 1234303"/>
              <a:gd name="connsiteY14-1974" fmla="*/ 907947 h 2124000"/>
              <a:gd name="connsiteX0-1975" fmla="*/ 0 w 1274049"/>
              <a:gd name="connsiteY0-1976" fmla="*/ 810766 h 2124000"/>
              <a:gd name="connsiteX1-1977" fmla="*/ 143289 w 1274049"/>
              <a:gd name="connsiteY1-1978" fmla="*/ 247140 h 2124000"/>
              <a:gd name="connsiteX2-1979" fmla="*/ 156913 w 1274049"/>
              <a:gd name="connsiteY2-1980" fmla="*/ 31915 h 2124000"/>
              <a:gd name="connsiteX3-1981" fmla="*/ 412057 w 1274049"/>
              <a:gd name="connsiteY3-1982" fmla="*/ 22196 h 2124000"/>
              <a:gd name="connsiteX4-1983" fmla="*/ 498336 w 1274049"/>
              <a:gd name="connsiteY4-1984" fmla="*/ 440036 h 2124000"/>
              <a:gd name="connsiteX5-1985" fmla="*/ 1016582 w 1274049"/>
              <a:gd name="connsiteY5-1986" fmla="*/ 428534 h 2124000"/>
              <a:gd name="connsiteX6-1987" fmla="*/ 1249958 w 1274049"/>
              <a:gd name="connsiteY6-1988" fmla="*/ 454538 h 2124000"/>
              <a:gd name="connsiteX7-1989" fmla="*/ 1260093 w 1274049"/>
              <a:gd name="connsiteY7-1990" fmla="*/ 914426 h 2124000"/>
              <a:gd name="connsiteX8-1991" fmla="*/ 1263679 w 1274049"/>
              <a:gd name="connsiteY8-1992" fmla="*/ 1282174 h 2124000"/>
              <a:gd name="connsiteX9-1993" fmla="*/ 1264855 w 1274049"/>
              <a:gd name="connsiteY9-1994" fmla="*/ 1948066 h 2124000"/>
              <a:gd name="connsiteX10-1995" fmla="*/ 1118642 w 1274049"/>
              <a:gd name="connsiteY10-1996" fmla="*/ 2106246 h 2124000"/>
              <a:gd name="connsiteX11-1997" fmla="*/ 349276 w 1274049"/>
              <a:gd name="connsiteY11-1998" fmla="*/ 2106490 h 2124000"/>
              <a:gd name="connsiteX12-1999" fmla="*/ 283290 w 1274049"/>
              <a:gd name="connsiteY12-2000" fmla="*/ 1314786 h 2124000"/>
              <a:gd name="connsiteX13-2001" fmla="*/ 47467 w 1274049"/>
              <a:gd name="connsiteY13-2002" fmla="*/ 1235577 h 2124000"/>
              <a:gd name="connsiteX14-2003" fmla="*/ 0 w 1274049"/>
              <a:gd name="connsiteY14-2004" fmla="*/ 810766 h 2124000"/>
              <a:gd name="connsiteX0-2005" fmla="*/ 3818 w 1277867"/>
              <a:gd name="connsiteY0-2006" fmla="*/ 810766 h 2124000"/>
              <a:gd name="connsiteX1-2007" fmla="*/ 147107 w 1277867"/>
              <a:gd name="connsiteY1-2008" fmla="*/ 247140 h 2124000"/>
              <a:gd name="connsiteX2-2009" fmla="*/ 160731 w 1277867"/>
              <a:gd name="connsiteY2-2010" fmla="*/ 31915 h 2124000"/>
              <a:gd name="connsiteX3-2011" fmla="*/ 415875 w 1277867"/>
              <a:gd name="connsiteY3-2012" fmla="*/ 22196 h 2124000"/>
              <a:gd name="connsiteX4-2013" fmla="*/ 502154 w 1277867"/>
              <a:gd name="connsiteY4-2014" fmla="*/ 440036 h 2124000"/>
              <a:gd name="connsiteX5-2015" fmla="*/ 1020400 w 1277867"/>
              <a:gd name="connsiteY5-2016" fmla="*/ 428534 h 2124000"/>
              <a:gd name="connsiteX6-2017" fmla="*/ 1253776 w 1277867"/>
              <a:gd name="connsiteY6-2018" fmla="*/ 454538 h 2124000"/>
              <a:gd name="connsiteX7-2019" fmla="*/ 1263911 w 1277867"/>
              <a:gd name="connsiteY7-2020" fmla="*/ 914426 h 2124000"/>
              <a:gd name="connsiteX8-2021" fmla="*/ 1267497 w 1277867"/>
              <a:gd name="connsiteY8-2022" fmla="*/ 1282174 h 2124000"/>
              <a:gd name="connsiteX9-2023" fmla="*/ 1268673 w 1277867"/>
              <a:gd name="connsiteY9-2024" fmla="*/ 1948066 h 2124000"/>
              <a:gd name="connsiteX10-2025" fmla="*/ 1122460 w 1277867"/>
              <a:gd name="connsiteY10-2026" fmla="*/ 2106246 h 2124000"/>
              <a:gd name="connsiteX11-2027" fmla="*/ 353094 w 1277867"/>
              <a:gd name="connsiteY11-2028" fmla="*/ 2106490 h 2124000"/>
              <a:gd name="connsiteX12-2029" fmla="*/ 287108 w 1277867"/>
              <a:gd name="connsiteY12-2030" fmla="*/ 1314786 h 2124000"/>
              <a:gd name="connsiteX13-2031" fmla="*/ 0 w 1277867"/>
              <a:gd name="connsiteY13-2032" fmla="*/ 1212497 h 2124000"/>
              <a:gd name="connsiteX14-2033" fmla="*/ 3818 w 1277867"/>
              <a:gd name="connsiteY14-2034" fmla="*/ 810766 h 2124000"/>
              <a:gd name="connsiteX0-2035" fmla="*/ 3818 w 1277867"/>
              <a:gd name="connsiteY0-2036" fmla="*/ 810766 h 2128421"/>
              <a:gd name="connsiteX1-2037" fmla="*/ 147107 w 1277867"/>
              <a:gd name="connsiteY1-2038" fmla="*/ 247140 h 2128421"/>
              <a:gd name="connsiteX2-2039" fmla="*/ 160731 w 1277867"/>
              <a:gd name="connsiteY2-2040" fmla="*/ 31915 h 2128421"/>
              <a:gd name="connsiteX3-2041" fmla="*/ 415875 w 1277867"/>
              <a:gd name="connsiteY3-2042" fmla="*/ 22196 h 2128421"/>
              <a:gd name="connsiteX4-2043" fmla="*/ 502154 w 1277867"/>
              <a:gd name="connsiteY4-2044" fmla="*/ 440036 h 2128421"/>
              <a:gd name="connsiteX5-2045" fmla="*/ 1020400 w 1277867"/>
              <a:gd name="connsiteY5-2046" fmla="*/ 428534 h 2128421"/>
              <a:gd name="connsiteX6-2047" fmla="*/ 1253776 w 1277867"/>
              <a:gd name="connsiteY6-2048" fmla="*/ 454538 h 2128421"/>
              <a:gd name="connsiteX7-2049" fmla="*/ 1263911 w 1277867"/>
              <a:gd name="connsiteY7-2050" fmla="*/ 914426 h 2128421"/>
              <a:gd name="connsiteX8-2051" fmla="*/ 1267497 w 1277867"/>
              <a:gd name="connsiteY8-2052" fmla="*/ 1282174 h 2128421"/>
              <a:gd name="connsiteX9-2053" fmla="*/ 1268673 w 1277867"/>
              <a:gd name="connsiteY9-2054" fmla="*/ 1948066 h 2128421"/>
              <a:gd name="connsiteX10-2055" fmla="*/ 1122460 w 1277867"/>
              <a:gd name="connsiteY10-2056" fmla="*/ 2106246 h 2128421"/>
              <a:gd name="connsiteX11-2057" fmla="*/ 445407 w 1277867"/>
              <a:gd name="connsiteY11-2058" fmla="*/ 2114994 h 2128421"/>
              <a:gd name="connsiteX12-2059" fmla="*/ 287108 w 1277867"/>
              <a:gd name="connsiteY12-2060" fmla="*/ 1314786 h 2128421"/>
              <a:gd name="connsiteX13-2061" fmla="*/ 0 w 1277867"/>
              <a:gd name="connsiteY13-2062" fmla="*/ 1212497 h 2128421"/>
              <a:gd name="connsiteX14-2063" fmla="*/ 3818 w 1277867"/>
              <a:gd name="connsiteY14-2064" fmla="*/ 810766 h 2128421"/>
              <a:gd name="connsiteX0-2065" fmla="*/ 3818 w 1277867"/>
              <a:gd name="connsiteY0-2066" fmla="*/ 810766 h 2128421"/>
              <a:gd name="connsiteX1-2067" fmla="*/ 147107 w 1277867"/>
              <a:gd name="connsiteY1-2068" fmla="*/ 247140 h 2128421"/>
              <a:gd name="connsiteX2-2069" fmla="*/ 160731 w 1277867"/>
              <a:gd name="connsiteY2-2070" fmla="*/ 31915 h 2128421"/>
              <a:gd name="connsiteX3-2071" fmla="*/ 415875 w 1277867"/>
              <a:gd name="connsiteY3-2072" fmla="*/ 22196 h 2128421"/>
              <a:gd name="connsiteX4-2073" fmla="*/ 502154 w 1277867"/>
              <a:gd name="connsiteY4-2074" fmla="*/ 440036 h 2128421"/>
              <a:gd name="connsiteX5-2075" fmla="*/ 1020400 w 1277867"/>
              <a:gd name="connsiteY5-2076" fmla="*/ 428534 h 2128421"/>
              <a:gd name="connsiteX6-2077" fmla="*/ 1253776 w 1277867"/>
              <a:gd name="connsiteY6-2078" fmla="*/ 454538 h 2128421"/>
              <a:gd name="connsiteX7-2079" fmla="*/ 1263911 w 1277867"/>
              <a:gd name="connsiteY7-2080" fmla="*/ 914426 h 2128421"/>
              <a:gd name="connsiteX8-2081" fmla="*/ 1267497 w 1277867"/>
              <a:gd name="connsiteY8-2082" fmla="*/ 1282174 h 2128421"/>
              <a:gd name="connsiteX9-2083" fmla="*/ 1268673 w 1277867"/>
              <a:gd name="connsiteY9-2084" fmla="*/ 1948066 h 2128421"/>
              <a:gd name="connsiteX10-2085" fmla="*/ 1122460 w 1277867"/>
              <a:gd name="connsiteY10-2086" fmla="*/ 2106246 h 2128421"/>
              <a:gd name="connsiteX11-2087" fmla="*/ 445407 w 1277867"/>
              <a:gd name="connsiteY11-2088" fmla="*/ 2114994 h 2128421"/>
              <a:gd name="connsiteX12-2089" fmla="*/ 287108 w 1277867"/>
              <a:gd name="connsiteY12-2090" fmla="*/ 1314786 h 2128421"/>
              <a:gd name="connsiteX13-2091" fmla="*/ 0 w 1277867"/>
              <a:gd name="connsiteY13-2092" fmla="*/ 1212497 h 2128421"/>
              <a:gd name="connsiteX14-2093" fmla="*/ 3818 w 1277867"/>
              <a:gd name="connsiteY14-2094" fmla="*/ 810766 h 2128421"/>
              <a:gd name="connsiteX0-2095" fmla="*/ 3818 w 1277867"/>
              <a:gd name="connsiteY0-2096" fmla="*/ 810766 h 2126199"/>
              <a:gd name="connsiteX1-2097" fmla="*/ 147107 w 1277867"/>
              <a:gd name="connsiteY1-2098" fmla="*/ 247140 h 2126199"/>
              <a:gd name="connsiteX2-2099" fmla="*/ 160731 w 1277867"/>
              <a:gd name="connsiteY2-2100" fmla="*/ 31915 h 2126199"/>
              <a:gd name="connsiteX3-2101" fmla="*/ 415875 w 1277867"/>
              <a:gd name="connsiteY3-2102" fmla="*/ 22196 h 2126199"/>
              <a:gd name="connsiteX4-2103" fmla="*/ 502154 w 1277867"/>
              <a:gd name="connsiteY4-2104" fmla="*/ 440036 h 2126199"/>
              <a:gd name="connsiteX5-2105" fmla="*/ 1020400 w 1277867"/>
              <a:gd name="connsiteY5-2106" fmla="*/ 428534 h 2126199"/>
              <a:gd name="connsiteX6-2107" fmla="*/ 1253776 w 1277867"/>
              <a:gd name="connsiteY6-2108" fmla="*/ 454538 h 2126199"/>
              <a:gd name="connsiteX7-2109" fmla="*/ 1263911 w 1277867"/>
              <a:gd name="connsiteY7-2110" fmla="*/ 914426 h 2126199"/>
              <a:gd name="connsiteX8-2111" fmla="*/ 1267497 w 1277867"/>
              <a:gd name="connsiteY8-2112" fmla="*/ 1282174 h 2126199"/>
              <a:gd name="connsiteX9-2113" fmla="*/ 1268673 w 1277867"/>
              <a:gd name="connsiteY9-2114" fmla="*/ 1948066 h 2126199"/>
              <a:gd name="connsiteX10-2115" fmla="*/ 1122460 w 1277867"/>
              <a:gd name="connsiteY10-2116" fmla="*/ 2106246 h 2126199"/>
              <a:gd name="connsiteX11-2117" fmla="*/ 445407 w 1277867"/>
              <a:gd name="connsiteY11-2118" fmla="*/ 2114994 h 2126199"/>
              <a:gd name="connsiteX12-2119" fmla="*/ 287108 w 1277867"/>
              <a:gd name="connsiteY12-2120" fmla="*/ 1314786 h 2126199"/>
              <a:gd name="connsiteX13-2121" fmla="*/ 0 w 1277867"/>
              <a:gd name="connsiteY13-2122" fmla="*/ 1212497 h 2126199"/>
              <a:gd name="connsiteX14-2123" fmla="*/ 3818 w 1277867"/>
              <a:gd name="connsiteY14-2124" fmla="*/ 810766 h 2126199"/>
              <a:gd name="connsiteX0-2125" fmla="*/ 3818 w 1277867"/>
              <a:gd name="connsiteY0-2126" fmla="*/ 810766 h 2122966"/>
              <a:gd name="connsiteX1-2127" fmla="*/ 147107 w 1277867"/>
              <a:gd name="connsiteY1-2128" fmla="*/ 247140 h 2122966"/>
              <a:gd name="connsiteX2-2129" fmla="*/ 160731 w 1277867"/>
              <a:gd name="connsiteY2-2130" fmla="*/ 31915 h 2122966"/>
              <a:gd name="connsiteX3-2131" fmla="*/ 415875 w 1277867"/>
              <a:gd name="connsiteY3-2132" fmla="*/ 22196 h 2122966"/>
              <a:gd name="connsiteX4-2133" fmla="*/ 502154 w 1277867"/>
              <a:gd name="connsiteY4-2134" fmla="*/ 440036 h 2122966"/>
              <a:gd name="connsiteX5-2135" fmla="*/ 1020400 w 1277867"/>
              <a:gd name="connsiteY5-2136" fmla="*/ 428534 h 2122966"/>
              <a:gd name="connsiteX6-2137" fmla="*/ 1253776 w 1277867"/>
              <a:gd name="connsiteY6-2138" fmla="*/ 454538 h 2122966"/>
              <a:gd name="connsiteX7-2139" fmla="*/ 1263911 w 1277867"/>
              <a:gd name="connsiteY7-2140" fmla="*/ 914426 h 2122966"/>
              <a:gd name="connsiteX8-2141" fmla="*/ 1267497 w 1277867"/>
              <a:gd name="connsiteY8-2142" fmla="*/ 1282174 h 2122966"/>
              <a:gd name="connsiteX9-2143" fmla="*/ 1268673 w 1277867"/>
              <a:gd name="connsiteY9-2144" fmla="*/ 1948066 h 2122966"/>
              <a:gd name="connsiteX10-2145" fmla="*/ 1122460 w 1277867"/>
              <a:gd name="connsiteY10-2146" fmla="*/ 2106246 h 2122966"/>
              <a:gd name="connsiteX11-2147" fmla="*/ 445407 w 1277867"/>
              <a:gd name="connsiteY11-2148" fmla="*/ 2114994 h 2122966"/>
              <a:gd name="connsiteX12-2149" fmla="*/ 287108 w 1277867"/>
              <a:gd name="connsiteY12-2150" fmla="*/ 1314786 h 2122966"/>
              <a:gd name="connsiteX13-2151" fmla="*/ 0 w 1277867"/>
              <a:gd name="connsiteY13-2152" fmla="*/ 1212497 h 2122966"/>
              <a:gd name="connsiteX14-2153" fmla="*/ 3818 w 1277867"/>
              <a:gd name="connsiteY14-2154" fmla="*/ 810766 h 2122966"/>
              <a:gd name="connsiteX0-2155" fmla="*/ 3818 w 1277867"/>
              <a:gd name="connsiteY0-2156" fmla="*/ 810766 h 2122966"/>
              <a:gd name="connsiteX1-2157" fmla="*/ 79086 w 1277867"/>
              <a:gd name="connsiteY1-2158" fmla="*/ 425134 h 2122966"/>
              <a:gd name="connsiteX2-2159" fmla="*/ 160731 w 1277867"/>
              <a:gd name="connsiteY2-2160" fmla="*/ 31915 h 2122966"/>
              <a:gd name="connsiteX3-2161" fmla="*/ 415875 w 1277867"/>
              <a:gd name="connsiteY3-2162" fmla="*/ 22196 h 2122966"/>
              <a:gd name="connsiteX4-2163" fmla="*/ 502154 w 1277867"/>
              <a:gd name="connsiteY4-2164" fmla="*/ 440036 h 2122966"/>
              <a:gd name="connsiteX5-2165" fmla="*/ 1020400 w 1277867"/>
              <a:gd name="connsiteY5-2166" fmla="*/ 428534 h 2122966"/>
              <a:gd name="connsiteX6-2167" fmla="*/ 1253776 w 1277867"/>
              <a:gd name="connsiteY6-2168" fmla="*/ 454538 h 2122966"/>
              <a:gd name="connsiteX7-2169" fmla="*/ 1263911 w 1277867"/>
              <a:gd name="connsiteY7-2170" fmla="*/ 914426 h 2122966"/>
              <a:gd name="connsiteX8-2171" fmla="*/ 1267497 w 1277867"/>
              <a:gd name="connsiteY8-2172" fmla="*/ 1282174 h 2122966"/>
              <a:gd name="connsiteX9-2173" fmla="*/ 1268673 w 1277867"/>
              <a:gd name="connsiteY9-2174" fmla="*/ 1948066 h 2122966"/>
              <a:gd name="connsiteX10-2175" fmla="*/ 1122460 w 1277867"/>
              <a:gd name="connsiteY10-2176" fmla="*/ 2106246 h 2122966"/>
              <a:gd name="connsiteX11-2177" fmla="*/ 445407 w 1277867"/>
              <a:gd name="connsiteY11-2178" fmla="*/ 2114994 h 2122966"/>
              <a:gd name="connsiteX12-2179" fmla="*/ 287108 w 1277867"/>
              <a:gd name="connsiteY12-2180" fmla="*/ 1314786 h 2122966"/>
              <a:gd name="connsiteX13-2181" fmla="*/ 0 w 1277867"/>
              <a:gd name="connsiteY13-2182" fmla="*/ 1212497 h 2122966"/>
              <a:gd name="connsiteX14-2183" fmla="*/ 3818 w 1277867"/>
              <a:gd name="connsiteY14-2184" fmla="*/ 810766 h 2122966"/>
              <a:gd name="connsiteX0-2185" fmla="*/ 3818 w 1277867"/>
              <a:gd name="connsiteY0-2186" fmla="*/ 783246 h 2095446"/>
              <a:gd name="connsiteX1-2187" fmla="*/ 79086 w 1277867"/>
              <a:gd name="connsiteY1-2188" fmla="*/ 397614 h 2095446"/>
              <a:gd name="connsiteX2-2189" fmla="*/ 160731 w 1277867"/>
              <a:gd name="connsiteY2-2190" fmla="*/ 4395 h 2095446"/>
              <a:gd name="connsiteX3-2191" fmla="*/ 386723 w 1277867"/>
              <a:gd name="connsiteY3-2192" fmla="*/ 218703 h 2095446"/>
              <a:gd name="connsiteX4-2193" fmla="*/ 502154 w 1277867"/>
              <a:gd name="connsiteY4-2194" fmla="*/ 412516 h 2095446"/>
              <a:gd name="connsiteX5-2195" fmla="*/ 1020400 w 1277867"/>
              <a:gd name="connsiteY5-2196" fmla="*/ 401014 h 2095446"/>
              <a:gd name="connsiteX6-2197" fmla="*/ 1253776 w 1277867"/>
              <a:gd name="connsiteY6-2198" fmla="*/ 427018 h 2095446"/>
              <a:gd name="connsiteX7-2199" fmla="*/ 1263911 w 1277867"/>
              <a:gd name="connsiteY7-2200" fmla="*/ 886906 h 2095446"/>
              <a:gd name="connsiteX8-2201" fmla="*/ 1267497 w 1277867"/>
              <a:gd name="connsiteY8-2202" fmla="*/ 1254654 h 2095446"/>
              <a:gd name="connsiteX9-2203" fmla="*/ 1268673 w 1277867"/>
              <a:gd name="connsiteY9-2204" fmla="*/ 1920546 h 2095446"/>
              <a:gd name="connsiteX10-2205" fmla="*/ 1122460 w 1277867"/>
              <a:gd name="connsiteY10-2206" fmla="*/ 2078726 h 2095446"/>
              <a:gd name="connsiteX11-2207" fmla="*/ 445407 w 1277867"/>
              <a:gd name="connsiteY11-2208" fmla="*/ 2087474 h 2095446"/>
              <a:gd name="connsiteX12-2209" fmla="*/ 287108 w 1277867"/>
              <a:gd name="connsiteY12-2210" fmla="*/ 1287266 h 2095446"/>
              <a:gd name="connsiteX13-2211" fmla="*/ 0 w 1277867"/>
              <a:gd name="connsiteY13-2212" fmla="*/ 1184977 h 2095446"/>
              <a:gd name="connsiteX14-2213" fmla="*/ 3818 w 1277867"/>
              <a:gd name="connsiteY14-2214" fmla="*/ 783246 h 2095446"/>
              <a:gd name="connsiteX0-2215" fmla="*/ 3818 w 1277867"/>
              <a:gd name="connsiteY0-2216" fmla="*/ 588083 h 1900283"/>
              <a:gd name="connsiteX1-2217" fmla="*/ 79086 w 1277867"/>
              <a:gd name="connsiteY1-2218" fmla="*/ 202451 h 1900283"/>
              <a:gd name="connsiteX2-2219" fmla="*/ 151014 w 1277867"/>
              <a:gd name="connsiteY2-2220" fmla="*/ 30190 h 1900283"/>
              <a:gd name="connsiteX3-2221" fmla="*/ 386723 w 1277867"/>
              <a:gd name="connsiteY3-2222" fmla="*/ 23540 h 1900283"/>
              <a:gd name="connsiteX4-2223" fmla="*/ 502154 w 1277867"/>
              <a:gd name="connsiteY4-2224" fmla="*/ 217353 h 1900283"/>
              <a:gd name="connsiteX5-2225" fmla="*/ 1020400 w 1277867"/>
              <a:gd name="connsiteY5-2226" fmla="*/ 205851 h 1900283"/>
              <a:gd name="connsiteX6-2227" fmla="*/ 1253776 w 1277867"/>
              <a:gd name="connsiteY6-2228" fmla="*/ 231855 h 1900283"/>
              <a:gd name="connsiteX7-2229" fmla="*/ 1263911 w 1277867"/>
              <a:gd name="connsiteY7-2230" fmla="*/ 691743 h 1900283"/>
              <a:gd name="connsiteX8-2231" fmla="*/ 1267497 w 1277867"/>
              <a:gd name="connsiteY8-2232" fmla="*/ 1059491 h 1900283"/>
              <a:gd name="connsiteX9-2233" fmla="*/ 1268673 w 1277867"/>
              <a:gd name="connsiteY9-2234" fmla="*/ 1725383 h 1900283"/>
              <a:gd name="connsiteX10-2235" fmla="*/ 1122460 w 1277867"/>
              <a:gd name="connsiteY10-2236" fmla="*/ 1883563 h 1900283"/>
              <a:gd name="connsiteX11-2237" fmla="*/ 445407 w 1277867"/>
              <a:gd name="connsiteY11-2238" fmla="*/ 1892311 h 1900283"/>
              <a:gd name="connsiteX12-2239" fmla="*/ 287108 w 1277867"/>
              <a:gd name="connsiteY12-2240" fmla="*/ 1092103 h 1900283"/>
              <a:gd name="connsiteX13-2241" fmla="*/ 0 w 1277867"/>
              <a:gd name="connsiteY13-2242" fmla="*/ 989814 h 1900283"/>
              <a:gd name="connsiteX14-2243" fmla="*/ 3818 w 1277867"/>
              <a:gd name="connsiteY14-2244" fmla="*/ 588083 h 1900283"/>
              <a:gd name="connsiteX0-2245" fmla="*/ 3818 w 1277867"/>
              <a:gd name="connsiteY0-2246" fmla="*/ 588083 h 1900283"/>
              <a:gd name="connsiteX1-2247" fmla="*/ 28881 w 1277867"/>
              <a:gd name="connsiteY1-2248" fmla="*/ 196313 h 1900283"/>
              <a:gd name="connsiteX2-2249" fmla="*/ 151014 w 1277867"/>
              <a:gd name="connsiteY2-2250" fmla="*/ 30190 h 1900283"/>
              <a:gd name="connsiteX3-2251" fmla="*/ 386723 w 1277867"/>
              <a:gd name="connsiteY3-2252" fmla="*/ 23540 h 1900283"/>
              <a:gd name="connsiteX4-2253" fmla="*/ 502154 w 1277867"/>
              <a:gd name="connsiteY4-2254" fmla="*/ 217353 h 1900283"/>
              <a:gd name="connsiteX5-2255" fmla="*/ 1020400 w 1277867"/>
              <a:gd name="connsiteY5-2256" fmla="*/ 205851 h 1900283"/>
              <a:gd name="connsiteX6-2257" fmla="*/ 1253776 w 1277867"/>
              <a:gd name="connsiteY6-2258" fmla="*/ 231855 h 1900283"/>
              <a:gd name="connsiteX7-2259" fmla="*/ 1263911 w 1277867"/>
              <a:gd name="connsiteY7-2260" fmla="*/ 691743 h 1900283"/>
              <a:gd name="connsiteX8-2261" fmla="*/ 1267497 w 1277867"/>
              <a:gd name="connsiteY8-2262" fmla="*/ 1059491 h 1900283"/>
              <a:gd name="connsiteX9-2263" fmla="*/ 1268673 w 1277867"/>
              <a:gd name="connsiteY9-2264" fmla="*/ 1725383 h 1900283"/>
              <a:gd name="connsiteX10-2265" fmla="*/ 1122460 w 1277867"/>
              <a:gd name="connsiteY10-2266" fmla="*/ 1883563 h 1900283"/>
              <a:gd name="connsiteX11-2267" fmla="*/ 445407 w 1277867"/>
              <a:gd name="connsiteY11-2268" fmla="*/ 1892311 h 1900283"/>
              <a:gd name="connsiteX12-2269" fmla="*/ 287108 w 1277867"/>
              <a:gd name="connsiteY12-2270" fmla="*/ 1092103 h 1900283"/>
              <a:gd name="connsiteX13-2271" fmla="*/ 0 w 1277867"/>
              <a:gd name="connsiteY13-2272" fmla="*/ 989814 h 1900283"/>
              <a:gd name="connsiteX14-2273" fmla="*/ 3818 w 1277867"/>
              <a:gd name="connsiteY14-2274" fmla="*/ 588083 h 1900283"/>
              <a:gd name="connsiteX0-2275" fmla="*/ 3818 w 1277867"/>
              <a:gd name="connsiteY0-2276" fmla="*/ 588083 h 1894254"/>
              <a:gd name="connsiteX1-2277" fmla="*/ 28881 w 1277867"/>
              <a:gd name="connsiteY1-2278" fmla="*/ 196313 h 1894254"/>
              <a:gd name="connsiteX2-2279" fmla="*/ 151014 w 1277867"/>
              <a:gd name="connsiteY2-2280" fmla="*/ 30190 h 1894254"/>
              <a:gd name="connsiteX3-2281" fmla="*/ 386723 w 1277867"/>
              <a:gd name="connsiteY3-2282" fmla="*/ 23540 h 1894254"/>
              <a:gd name="connsiteX4-2283" fmla="*/ 502154 w 1277867"/>
              <a:gd name="connsiteY4-2284" fmla="*/ 217353 h 1894254"/>
              <a:gd name="connsiteX5-2285" fmla="*/ 1020400 w 1277867"/>
              <a:gd name="connsiteY5-2286" fmla="*/ 205851 h 1894254"/>
              <a:gd name="connsiteX6-2287" fmla="*/ 1253776 w 1277867"/>
              <a:gd name="connsiteY6-2288" fmla="*/ 231855 h 1894254"/>
              <a:gd name="connsiteX7-2289" fmla="*/ 1263911 w 1277867"/>
              <a:gd name="connsiteY7-2290" fmla="*/ 691743 h 1894254"/>
              <a:gd name="connsiteX8-2291" fmla="*/ 1267497 w 1277867"/>
              <a:gd name="connsiteY8-2292" fmla="*/ 1059491 h 1894254"/>
              <a:gd name="connsiteX9-2293" fmla="*/ 1268673 w 1277867"/>
              <a:gd name="connsiteY9-2294" fmla="*/ 1725383 h 1894254"/>
              <a:gd name="connsiteX10-2295" fmla="*/ 1122460 w 1277867"/>
              <a:gd name="connsiteY10-2296" fmla="*/ 1883563 h 1894254"/>
              <a:gd name="connsiteX11-2297" fmla="*/ 445407 w 1277867"/>
              <a:gd name="connsiteY11-2298" fmla="*/ 1892311 h 1894254"/>
              <a:gd name="connsiteX12-2299" fmla="*/ 287108 w 1277867"/>
              <a:gd name="connsiteY12-2300" fmla="*/ 1092103 h 1894254"/>
              <a:gd name="connsiteX13-2301" fmla="*/ 0 w 1277867"/>
              <a:gd name="connsiteY13-2302" fmla="*/ 989814 h 1894254"/>
              <a:gd name="connsiteX14-2303" fmla="*/ 3818 w 1277867"/>
              <a:gd name="connsiteY14-2304" fmla="*/ 588083 h 1894254"/>
              <a:gd name="connsiteX0-2305" fmla="*/ 3818 w 1277867"/>
              <a:gd name="connsiteY0-2306" fmla="*/ 588083 h 1894254"/>
              <a:gd name="connsiteX1-2307" fmla="*/ 28881 w 1277867"/>
              <a:gd name="connsiteY1-2308" fmla="*/ 196313 h 1894254"/>
              <a:gd name="connsiteX2-2309" fmla="*/ 151014 w 1277867"/>
              <a:gd name="connsiteY2-2310" fmla="*/ 30190 h 1894254"/>
              <a:gd name="connsiteX3-2311" fmla="*/ 386723 w 1277867"/>
              <a:gd name="connsiteY3-2312" fmla="*/ 23540 h 1894254"/>
              <a:gd name="connsiteX4-2313" fmla="*/ 502154 w 1277867"/>
              <a:gd name="connsiteY4-2314" fmla="*/ 217353 h 1894254"/>
              <a:gd name="connsiteX5-2315" fmla="*/ 1020400 w 1277867"/>
              <a:gd name="connsiteY5-2316" fmla="*/ 205851 h 1894254"/>
              <a:gd name="connsiteX6-2317" fmla="*/ 1253776 w 1277867"/>
              <a:gd name="connsiteY6-2318" fmla="*/ 231855 h 1894254"/>
              <a:gd name="connsiteX7-2319" fmla="*/ 1263911 w 1277867"/>
              <a:gd name="connsiteY7-2320" fmla="*/ 691743 h 1894254"/>
              <a:gd name="connsiteX8-2321" fmla="*/ 1267497 w 1277867"/>
              <a:gd name="connsiteY8-2322" fmla="*/ 1059491 h 1894254"/>
              <a:gd name="connsiteX9-2323" fmla="*/ 1268673 w 1277867"/>
              <a:gd name="connsiteY9-2324" fmla="*/ 1725383 h 1894254"/>
              <a:gd name="connsiteX10-2325" fmla="*/ 1122460 w 1277867"/>
              <a:gd name="connsiteY10-2326" fmla="*/ 1883563 h 1894254"/>
              <a:gd name="connsiteX11-2327" fmla="*/ 445407 w 1277867"/>
              <a:gd name="connsiteY11-2328" fmla="*/ 1892311 h 1894254"/>
              <a:gd name="connsiteX12-2329" fmla="*/ 287108 w 1277867"/>
              <a:gd name="connsiteY12-2330" fmla="*/ 1092103 h 1894254"/>
              <a:gd name="connsiteX13-2331" fmla="*/ 0 w 1277867"/>
              <a:gd name="connsiteY13-2332" fmla="*/ 989814 h 1894254"/>
              <a:gd name="connsiteX14-2333" fmla="*/ 3818 w 1277867"/>
              <a:gd name="connsiteY14-2334" fmla="*/ 588083 h 1894254"/>
              <a:gd name="connsiteX0-2335" fmla="*/ 3818 w 1277867"/>
              <a:gd name="connsiteY0-2336" fmla="*/ 588083 h 1894254"/>
              <a:gd name="connsiteX1-2337" fmla="*/ 28881 w 1277867"/>
              <a:gd name="connsiteY1-2338" fmla="*/ 196313 h 1894254"/>
              <a:gd name="connsiteX2-2339" fmla="*/ 151014 w 1277867"/>
              <a:gd name="connsiteY2-2340" fmla="*/ 30190 h 1894254"/>
              <a:gd name="connsiteX3-2341" fmla="*/ 386723 w 1277867"/>
              <a:gd name="connsiteY3-2342" fmla="*/ 23540 h 1894254"/>
              <a:gd name="connsiteX4-2343" fmla="*/ 502154 w 1277867"/>
              <a:gd name="connsiteY4-2344" fmla="*/ 217353 h 1894254"/>
              <a:gd name="connsiteX5-2345" fmla="*/ 1020400 w 1277867"/>
              <a:gd name="connsiteY5-2346" fmla="*/ 205851 h 1894254"/>
              <a:gd name="connsiteX6-2347" fmla="*/ 1253776 w 1277867"/>
              <a:gd name="connsiteY6-2348" fmla="*/ 231855 h 1894254"/>
              <a:gd name="connsiteX7-2349" fmla="*/ 1263911 w 1277867"/>
              <a:gd name="connsiteY7-2350" fmla="*/ 691743 h 1894254"/>
              <a:gd name="connsiteX8-2351" fmla="*/ 1267497 w 1277867"/>
              <a:gd name="connsiteY8-2352" fmla="*/ 1059491 h 1894254"/>
              <a:gd name="connsiteX9-2353" fmla="*/ 1268673 w 1277867"/>
              <a:gd name="connsiteY9-2354" fmla="*/ 1725383 h 1894254"/>
              <a:gd name="connsiteX10-2355" fmla="*/ 1122460 w 1277867"/>
              <a:gd name="connsiteY10-2356" fmla="*/ 1883563 h 1894254"/>
              <a:gd name="connsiteX11-2357" fmla="*/ 445407 w 1277867"/>
              <a:gd name="connsiteY11-2358" fmla="*/ 1892311 h 1894254"/>
              <a:gd name="connsiteX12-2359" fmla="*/ 287108 w 1277867"/>
              <a:gd name="connsiteY12-2360" fmla="*/ 1092103 h 1894254"/>
              <a:gd name="connsiteX13-2361" fmla="*/ 0 w 1277867"/>
              <a:gd name="connsiteY13-2362" fmla="*/ 989814 h 1894254"/>
              <a:gd name="connsiteX14-2363" fmla="*/ 3818 w 1277867"/>
              <a:gd name="connsiteY14-2364" fmla="*/ 588083 h 1894254"/>
              <a:gd name="connsiteX0-2365" fmla="*/ 3818 w 1277867"/>
              <a:gd name="connsiteY0-2366" fmla="*/ 588083 h 1894254"/>
              <a:gd name="connsiteX1-2367" fmla="*/ 28881 w 1277867"/>
              <a:gd name="connsiteY1-2368" fmla="*/ 196313 h 1894254"/>
              <a:gd name="connsiteX2-2369" fmla="*/ 151014 w 1277867"/>
              <a:gd name="connsiteY2-2370" fmla="*/ 30190 h 1894254"/>
              <a:gd name="connsiteX3-2371" fmla="*/ 386723 w 1277867"/>
              <a:gd name="connsiteY3-2372" fmla="*/ 23540 h 1894254"/>
              <a:gd name="connsiteX4-2373" fmla="*/ 502154 w 1277867"/>
              <a:gd name="connsiteY4-2374" fmla="*/ 217353 h 1894254"/>
              <a:gd name="connsiteX5-2375" fmla="*/ 1020400 w 1277867"/>
              <a:gd name="connsiteY5-2376" fmla="*/ 205851 h 1894254"/>
              <a:gd name="connsiteX6-2377" fmla="*/ 1253776 w 1277867"/>
              <a:gd name="connsiteY6-2378" fmla="*/ 231855 h 1894254"/>
              <a:gd name="connsiteX7-2379" fmla="*/ 1263911 w 1277867"/>
              <a:gd name="connsiteY7-2380" fmla="*/ 691743 h 1894254"/>
              <a:gd name="connsiteX8-2381" fmla="*/ 1267497 w 1277867"/>
              <a:gd name="connsiteY8-2382" fmla="*/ 1059491 h 1894254"/>
              <a:gd name="connsiteX9-2383" fmla="*/ 1268673 w 1277867"/>
              <a:gd name="connsiteY9-2384" fmla="*/ 1725383 h 1894254"/>
              <a:gd name="connsiteX10-2385" fmla="*/ 1122460 w 1277867"/>
              <a:gd name="connsiteY10-2386" fmla="*/ 1883563 h 1894254"/>
              <a:gd name="connsiteX11-2387" fmla="*/ 445407 w 1277867"/>
              <a:gd name="connsiteY11-2388" fmla="*/ 1892311 h 1894254"/>
              <a:gd name="connsiteX12-2389" fmla="*/ 287108 w 1277867"/>
              <a:gd name="connsiteY12-2390" fmla="*/ 1092103 h 1894254"/>
              <a:gd name="connsiteX13-2391" fmla="*/ 0 w 1277867"/>
              <a:gd name="connsiteY13-2392" fmla="*/ 989814 h 1894254"/>
              <a:gd name="connsiteX14-2393" fmla="*/ 3818 w 1277867"/>
              <a:gd name="connsiteY14-2394" fmla="*/ 588083 h 1894254"/>
              <a:gd name="connsiteX0-2395" fmla="*/ 3818 w 1278516"/>
              <a:gd name="connsiteY0-2396" fmla="*/ 588083 h 1894254"/>
              <a:gd name="connsiteX1-2397" fmla="*/ 28881 w 1278516"/>
              <a:gd name="connsiteY1-2398" fmla="*/ 196313 h 1894254"/>
              <a:gd name="connsiteX2-2399" fmla="*/ 151014 w 1278516"/>
              <a:gd name="connsiteY2-2400" fmla="*/ 30190 h 1894254"/>
              <a:gd name="connsiteX3-2401" fmla="*/ 386723 w 1278516"/>
              <a:gd name="connsiteY3-2402" fmla="*/ 23540 h 1894254"/>
              <a:gd name="connsiteX4-2403" fmla="*/ 502154 w 1278516"/>
              <a:gd name="connsiteY4-2404" fmla="*/ 217353 h 1894254"/>
              <a:gd name="connsiteX5-2405" fmla="*/ 1020400 w 1278516"/>
              <a:gd name="connsiteY5-2406" fmla="*/ 205851 h 1894254"/>
              <a:gd name="connsiteX6-2407" fmla="*/ 1253776 w 1278516"/>
              <a:gd name="connsiteY6-2408" fmla="*/ 231855 h 1894254"/>
              <a:gd name="connsiteX7-2409" fmla="*/ 1263911 w 1278516"/>
              <a:gd name="connsiteY7-2410" fmla="*/ 691743 h 1894254"/>
              <a:gd name="connsiteX8-2411" fmla="*/ 1268673 w 1278516"/>
              <a:gd name="connsiteY8-2412" fmla="*/ 1725383 h 1894254"/>
              <a:gd name="connsiteX9-2413" fmla="*/ 1122460 w 1278516"/>
              <a:gd name="connsiteY9-2414" fmla="*/ 1883563 h 1894254"/>
              <a:gd name="connsiteX10-2415" fmla="*/ 445407 w 1278516"/>
              <a:gd name="connsiteY10-2416" fmla="*/ 1892311 h 1894254"/>
              <a:gd name="connsiteX11-2417" fmla="*/ 287108 w 1278516"/>
              <a:gd name="connsiteY11-2418" fmla="*/ 1092103 h 1894254"/>
              <a:gd name="connsiteX12-2419" fmla="*/ 0 w 1278516"/>
              <a:gd name="connsiteY12-2420" fmla="*/ 989814 h 1894254"/>
              <a:gd name="connsiteX13-2421" fmla="*/ 3818 w 1278516"/>
              <a:gd name="connsiteY13-2422" fmla="*/ 588083 h 1894254"/>
              <a:gd name="connsiteX0-2423" fmla="*/ 3818 w 1281859"/>
              <a:gd name="connsiteY0-2424" fmla="*/ 588083 h 1894254"/>
              <a:gd name="connsiteX1-2425" fmla="*/ 28881 w 1281859"/>
              <a:gd name="connsiteY1-2426" fmla="*/ 196313 h 1894254"/>
              <a:gd name="connsiteX2-2427" fmla="*/ 151014 w 1281859"/>
              <a:gd name="connsiteY2-2428" fmla="*/ 30190 h 1894254"/>
              <a:gd name="connsiteX3-2429" fmla="*/ 386723 w 1281859"/>
              <a:gd name="connsiteY3-2430" fmla="*/ 23540 h 1894254"/>
              <a:gd name="connsiteX4-2431" fmla="*/ 502154 w 1281859"/>
              <a:gd name="connsiteY4-2432" fmla="*/ 217353 h 1894254"/>
              <a:gd name="connsiteX5-2433" fmla="*/ 1020400 w 1281859"/>
              <a:gd name="connsiteY5-2434" fmla="*/ 205851 h 1894254"/>
              <a:gd name="connsiteX6-2435" fmla="*/ 1253776 w 1281859"/>
              <a:gd name="connsiteY6-2436" fmla="*/ 231855 h 1894254"/>
              <a:gd name="connsiteX7-2437" fmla="*/ 1274168 w 1281859"/>
              <a:gd name="connsiteY7-2438" fmla="*/ 353230 h 1894254"/>
              <a:gd name="connsiteX8-2439" fmla="*/ 1268673 w 1281859"/>
              <a:gd name="connsiteY8-2440" fmla="*/ 1725383 h 1894254"/>
              <a:gd name="connsiteX9-2441" fmla="*/ 1122460 w 1281859"/>
              <a:gd name="connsiteY9-2442" fmla="*/ 1883563 h 1894254"/>
              <a:gd name="connsiteX10-2443" fmla="*/ 445407 w 1281859"/>
              <a:gd name="connsiteY10-2444" fmla="*/ 1892311 h 1894254"/>
              <a:gd name="connsiteX11-2445" fmla="*/ 287108 w 1281859"/>
              <a:gd name="connsiteY11-2446" fmla="*/ 1092103 h 1894254"/>
              <a:gd name="connsiteX12-2447" fmla="*/ 0 w 1281859"/>
              <a:gd name="connsiteY12-2448" fmla="*/ 989814 h 1894254"/>
              <a:gd name="connsiteX13-2449" fmla="*/ 3818 w 1281859"/>
              <a:gd name="connsiteY13-2450" fmla="*/ 588083 h 1894254"/>
              <a:gd name="connsiteX0-2451" fmla="*/ 3818 w 1281521"/>
              <a:gd name="connsiteY0-2452" fmla="*/ 588083 h 1894254"/>
              <a:gd name="connsiteX1-2453" fmla="*/ 28881 w 1281521"/>
              <a:gd name="connsiteY1-2454" fmla="*/ 196313 h 1894254"/>
              <a:gd name="connsiteX2-2455" fmla="*/ 151014 w 1281521"/>
              <a:gd name="connsiteY2-2456" fmla="*/ 30190 h 1894254"/>
              <a:gd name="connsiteX3-2457" fmla="*/ 386723 w 1281521"/>
              <a:gd name="connsiteY3-2458" fmla="*/ 23540 h 1894254"/>
              <a:gd name="connsiteX4-2459" fmla="*/ 502154 w 1281521"/>
              <a:gd name="connsiteY4-2460" fmla="*/ 217353 h 1894254"/>
              <a:gd name="connsiteX5-2461" fmla="*/ 1020400 w 1281521"/>
              <a:gd name="connsiteY5-2462" fmla="*/ 205851 h 1894254"/>
              <a:gd name="connsiteX6-2463" fmla="*/ 1176848 w 1281521"/>
              <a:gd name="connsiteY6-2464" fmla="*/ 215658 h 1894254"/>
              <a:gd name="connsiteX7-2465" fmla="*/ 1274168 w 1281521"/>
              <a:gd name="connsiteY7-2466" fmla="*/ 353230 h 1894254"/>
              <a:gd name="connsiteX8-2467" fmla="*/ 1268673 w 1281521"/>
              <a:gd name="connsiteY8-2468" fmla="*/ 1725383 h 1894254"/>
              <a:gd name="connsiteX9-2469" fmla="*/ 1122460 w 1281521"/>
              <a:gd name="connsiteY9-2470" fmla="*/ 1883563 h 1894254"/>
              <a:gd name="connsiteX10-2471" fmla="*/ 445407 w 1281521"/>
              <a:gd name="connsiteY10-2472" fmla="*/ 1892311 h 1894254"/>
              <a:gd name="connsiteX11-2473" fmla="*/ 287108 w 1281521"/>
              <a:gd name="connsiteY11-2474" fmla="*/ 1092103 h 1894254"/>
              <a:gd name="connsiteX12-2475" fmla="*/ 0 w 1281521"/>
              <a:gd name="connsiteY12-2476" fmla="*/ 989814 h 1894254"/>
              <a:gd name="connsiteX13-2477" fmla="*/ 3818 w 1281521"/>
              <a:gd name="connsiteY13-2478" fmla="*/ 588083 h 1894254"/>
              <a:gd name="connsiteX0-2479" fmla="*/ 3818 w 1281521"/>
              <a:gd name="connsiteY0-2480" fmla="*/ 588083 h 1894254"/>
              <a:gd name="connsiteX1-2481" fmla="*/ 28881 w 1281521"/>
              <a:gd name="connsiteY1-2482" fmla="*/ 196313 h 1894254"/>
              <a:gd name="connsiteX2-2483" fmla="*/ 151014 w 1281521"/>
              <a:gd name="connsiteY2-2484" fmla="*/ 30190 h 1894254"/>
              <a:gd name="connsiteX3-2485" fmla="*/ 386723 w 1281521"/>
              <a:gd name="connsiteY3-2486" fmla="*/ 23540 h 1894254"/>
              <a:gd name="connsiteX4-2487" fmla="*/ 502154 w 1281521"/>
              <a:gd name="connsiteY4-2488" fmla="*/ 217353 h 1894254"/>
              <a:gd name="connsiteX5-2489" fmla="*/ 1020400 w 1281521"/>
              <a:gd name="connsiteY5-2490" fmla="*/ 205851 h 1894254"/>
              <a:gd name="connsiteX6-2491" fmla="*/ 1176848 w 1281521"/>
              <a:gd name="connsiteY6-2492" fmla="*/ 215658 h 1894254"/>
              <a:gd name="connsiteX7-2493" fmla="*/ 1274168 w 1281521"/>
              <a:gd name="connsiteY7-2494" fmla="*/ 353230 h 1894254"/>
              <a:gd name="connsiteX8-2495" fmla="*/ 1268673 w 1281521"/>
              <a:gd name="connsiteY8-2496" fmla="*/ 1725383 h 1894254"/>
              <a:gd name="connsiteX9-2497" fmla="*/ 1122460 w 1281521"/>
              <a:gd name="connsiteY9-2498" fmla="*/ 1883563 h 1894254"/>
              <a:gd name="connsiteX10-2499" fmla="*/ 445407 w 1281521"/>
              <a:gd name="connsiteY10-2500" fmla="*/ 1892311 h 1894254"/>
              <a:gd name="connsiteX11-2501" fmla="*/ 287108 w 1281521"/>
              <a:gd name="connsiteY11-2502" fmla="*/ 1092103 h 1894254"/>
              <a:gd name="connsiteX12-2503" fmla="*/ 0 w 1281521"/>
              <a:gd name="connsiteY12-2504" fmla="*/ 989814 h 1894254"/>
              <a:gd name="connsiteX13-2505" fmla="*/ 3818 w 1281521"/>
              <a:gd name="connsiteY13-2506" fmla="*/ 588083 h 1894254"/>
              <a:gd name="connsiteX0-2507" fmla="*/ 3818 w 1281521"/>
              <a:gd name="connsiteY0-2508" fmla="*/ 588083 h 1894254"/>
              <a:gd name="connsiteX1-2509" fmla="*/ 28881 w 1281521"/>
              <a:gd name="connsiteY1-2510" fmla="*/ 196313 h 1894254"/>
              <a:gd name="connsiteX2-2511" fmla="*/ 151014 w 1281521"/>
              <a:gd name="connsiteY2-2512" fmla="*/ 30190 h 1894254"/>
              <a:gd name="connsiteX3-2513" fmla="*/ 386723 w 1281521"/>
              <a:gd name="connsiteY3-2514" fmla="*/ 23540 h 1894254"/>
              <a:gd name="connsiteX4-2515" fmla="*/ 502154 w 1281521"/>
              <a:gd name="connsiteY4-2516" fmla="*/ 217353 h 1894254"/>
              <a:gd name="connsiteX5-2517" fmla="*/ 1020400 w 1281521"/>
              <a:gd name="connsiteY5-2518" fmla="*/ 205851 h 1894254"/>
              <a:gd name="connsiteX6-2519" fmla="*/ 1176848 w 1281521"/>
              <a:gd name="connsiteY6-2520" fmla="*/ 215658 h 1894254"/>
              <a:gd name="connsiteX7-2521" fmla="*/ 1274168 w 1281521"/>
              <a:gd name="connsiteY7-2522" fmla="*/ 353230 h 1894254"/>
              <a:gd name="connsiteX8-2523" fmla="*/ 1268673 w 1281521"/>
              <a:gd name="connsiteY8-2524" fmla="*/ 1725383 h 1894254"/>
              <a:gd name="connsiteX9-2525" fmla="*/ 1122460 w 1281521"/>
              <a:gd name="connsiteY9-2526" fmla="*/ 1883563 h 1894254"/>
              <a:gd name="connsiteX10-2527" fmla="*/ 445407 w 1281521"/>
              <a:gd name="connsiteY10-2528" fmla="*/ 1892311 h 1894254"/>
              <a:gd name="connsiteX11-2529" fmla="*/ 287108 w 1281521"/>
              <a:gd name="connsiteY11-2530" fmla="*/ 1092103 h 1894254"/>
              <a:gd name="connsiteX12-2531" fmla="*/ 0 w 1281521"/>
              <a:gd name="connsiteY12-2532" fmla="*/ 989814 h 1894254"/>
              <a:gd name="connsiteX13-2533" fmla="*/ 3818 w 1281521"/>
              <a:gd name="connsiteY13-2534" fmla="*/ 588083 h 1894254"/>
              <a:gd name="connsiteX0-2535" fmla="*/ 3818 w 1281521"/>
              <a:gd name="connsiteY0-2536" fmla="*/ 588083 h 1894254"/>
              <a:gd name="connsiteX1-2537" fmla="*/ 28881 w 1281521"/>
              <a:gd name="connsiteY1-2538" fmla="*/ 196313 h 1894254"/>
              <a:gd name="connsiteX2-2539" fmla="*/ 151014 w 1281521"/>
              <a:gd name="connsiteY2-2540" fmla="*/ 30190 h 1894254"/>
              <a:gd name="connsiteX3-2541" fmla="*/ 386723 w 1281521"/>
              <a:gd name="connsiteY3-2542" fmla="*/ 23540 h 1894254"/>
              <a:gd name="connsiteX4-2543" fmla="*/ 502154 w 1281521"/>
              <a:gd name="connsiteY4-2544" fmla="*/ 217353 h 1894254"/>
              <a:gd name="connsiteX5-2545" fmla="*/ 1176848 w 1281521"/>
              <a:gd name="connsiteY5-2546" fmla="*/ 215658 h 1894254"/>
              <a:gd name="connsiteX6-2547" fmla="*/ 1274168 w 1281521"/>
              <a:gd name="connsiteY6-2548" fmla="*/ 353230 h 1894254"/>
              <a:gd name="connsiteX7-2549" fmla="*/ 1268673 w 1281521"/>
              <a:gd name="connsiteY7-2550" fmla="*/ 1725383 h 1894254"/>
              <a:gd name="connsiteX8-2551" fmla="*/ 1122460 w 1281521"/>
              <a:gd name="connsiteY8-2552" fmla="*/ 1883563 h 1894254"/>
              <a:gd name="connsiteX9-2553" fmla="*/ 445407 w 1281521"/>
              <a:gd name="connsiteY9-2554" fmla="*/ 1892311 h 1894254"/>
              <a:gd name="connsiteX10-2555" fmla="*/ 287108 w 1281521"/>
              <a:gd name="connsiteY10-2556" fmla="*/ 1092103 h 1894254"/>
              <a:gd name="connsiteX11-2557" fmla="*/ 0 w 1281521"/>
              <a:gd name="connsiteY11-2558" fmla="*/ 989814 h 1894254"/>
              <a:gd name="connsiteX12-2559" fmla="*/ 3818 w 1281521"/>
              <a:gd name="connsiteY12-2560" fmla="*/ 588083 h 1894254"/>
              <a:gd name="connsiteX0-2561" fmla="*/ 3818 w 1281521"/>
              <a:gd name="connsiteY0-2562" fmla="*/ 588083 h 1894254"/>
              <a:gd name="connsiteX1-2563" fmla="*/ 28881 w 1281521"/>
              <a:gd name="connsiteY1-2564" fmla="*/ 196313 h 1894254"/>
              <a:gd name="connsiteX2-2565" fmla="*/ 151014 w 1281521"/>
              <a:gd name="connsiteY2-2566" fmla="*/ 30190 h 1894254"/>
              <a:gd name="connsiteX3-2567" fmla="*/ 386723 w 1281521"/>
              <a:gd name="connsiteY3-2568" fmla="*/ 23540 h 1894254"/>
              <a:gd name="connsiteX4-2569" fmla="*/ 502154 w 1281521"/>
              <a:gd name="connsiteY4-2570" fmla="*/ 217353 h 1894254"/>
              <a:gd name="connsiteX5-2571" fmla="*/ 1176848 w 1281521"/>
              <a:gd name="connsiteY5-2572" fmla="*/ 215658 h 1894254"/>
              <a:gd name="connsiteX6-2573" fmla="*/ 1274168 w 1281521"/>
              <a:gd name="connsiteY6-2574" fmla="*/ 353230 h 1894254"/>
              <a:gd name="connsiteX7-2575" fmla="*/ 1268673 w 1281521"/>
              <a:gd name="connsiteY7-2576" fmla="*/ 1725383 h 1894254"/>
              <a:gd name="connsiteX8-2577" fmla="*/ 1122460 w 1281521"/>
              <a:gd name="connsiteY8-2578" fmla="*/ 1883563 h 1894254"/>
              <a:gd name="connsiteX9-2579" fmla="*/ 445407 w 1281521"/>
              <a:gd name="connsiteY9-2580" fmla="*/ 1892311 h 1894254"/>
              <a:gd name="connsiteX10-2581" fmla="*/ 287108 w 1281521"/>
              <a:gd name="connsiteY10-2582" fmla="*/ 1092103 h 1894254"/>
              <a:gd name="connsiteX11-2583" fmla="*/ 0 w 1281521"/>
              <a:gd name="connsiteY11-2584" fmla="*/ 989814 h 1894254"/>
              <a:gd name="connsiteX12-2585" fmla="*/ 3818 w 1281521"/>
              <a:gd name="connsiteY12-2586" fmla="*/ 588083 h 1894254"/>
              <a:gd name="connsiteX0-2587" fmla="*/ 3818 w 1281521"/>
              <a:gd name="connsiteY0-2588" fmla="*/ 588083 h 1894254"/>
              <a:gd name="connsiteX1-2589" fmla="*/ 28881 w 1281521"/>
              <a:gd name="connsiteY1-2590" fmla="*/ 196313 h 1894254"/>
              <a:gd name="connsiteX2-2591" fmla="*/ 151014 w 1281521"/>
              <a:gd name="connsiteY2-2592" fmla="*/ 30190 h 1894254"/>
              <a:gd name="connsiteX3-2593" fmla="*/ 386723 w 1281521"/>
              <a:gd name="connsiteY3-2594" fmla="*/ 23540 h 1894254"/>
              <a:gd name="connsiteX4-2595" fmla="*/ 502154 w 1281521"/>
              <a:gd name="connsiteY4-2596" fmla="*/ 217353 h 1894254"/>
              <a:gd name="connsiteX5-2597" fmla="*/ 500709 w 1281521"/>
              <a:gd name="connsiteY5-2598" fmla="*/ 215569 h 1894254"/>
              <a:gd name="connsiteX6-2599" fmla="*/ 1176848 w 1281521"/>
              <a:gd name="connsiteY6-2600" fmla="*/ 215658 h 1894254"/>
              <a:gd name="connsiteX7-2601" fmla="*/ 1274168 w 1281521"/>
              <a:gd name="connsiteY7-2602" fmla="*/ 353230 h 1894254"/>
              <a:gd name="connsiteX8-2603" fmla="*/ 1268673 w 1281521"/>
              <a:gd name="connsiteY8-2604" fmla="*/ 1725383 h 1894254"/>
              <a:gd name="connsiteX9-2605" fmla="*/ 1122460 w 1281521"/>
              <a:gd name="connsiteY9-2606" fmla="*/ 1883563 h 1894254"/>
              <a:gd name="connsiteX10-2607" fmla="*/ 445407 w 1281521"/>
              <a:gd name="connsiteY10-2608" fmla="*/ 1892311 h 1894254"/>
              <a:gd name="connsiteX11-2609" fmla="*/ 287108 w 1281521"/>
              <a:gd name="connsiteY11-2610" fmla="*/ 1092103 h 1894254"/>
              <a:gd name="connsiteX12-2611" fmla="*/ 0 w 1281521"/>
              <a:gd name="connsiteY12-2612" fmla="*/ 989814 h 1894254"/>
              <a:gd name="connsiteX13-2613" fmla="*/ 3818 w 1281521"/>
              <a:gd name="connsiteY13-2614" fmla="*/ 588083 h 1894254"/>
              <a:gd name="connsiteX0-2615" fmla="*/ 3818 w 1281521"/>
              <a:gd name="connsiteY0-2616" fmla="*/ 588083 h 1894254"/>
              <a:gd name="connsiteX1-2617" fmla="*/ 28881 w 1281521"/>
              <a:gd name="connsiteY1-2618" fmla="*/ 196313 h 1894254"/>
              <a:gd name="connsiteX2-2619" fmla="*/ 151014 w 1281521"/>
              <a:gd name="connsiteY2-2620" fmla="*/ 30190 h 1894254"/>
              <a:gd name="connsiteX3-2621" fmla="*/ 386723 w 1281521"/>
              <a:gd name="connsiteY3-2622" fmla="*/ 23540 h 1894254"/>
              <a:gd name="connsiteX4-2623" fmla="*/ 502154 w 1281521"/>
              <a:gd name="connsiteY4-2624" fmla="*/ 217353 h 1894254"/>
              <a:gd name="connsiteX5-2625" fmla="*/ 622084 w 1281521"/>
              <a:gd name="connsiteY5-2626" fmla="*/ 233385 h 1894254"/>
              <a:gd name="connsiteX6-2627" fmla="*/ 1176848 w 1281521"/>
              <a:gd name="connsiteY6-2628" fmla="*/ 215658 h 1894254"/>
              <a:gd name="connsiteX7-2629" fmla="*/ 1274168 w 1281521"/>
              <a:gd name="connsiteY7-2630" fmla="*/ 353230 h 1894254"/>
              <a:gd name="connsiteX8-2631" fmla="*/ 1268673 w 1281521"/>
              <a:gd name="connsiteY8-2632" fmla="*/ 1725383 h 1894254"/>
              <a:gd name="connsiteX9-2633" fmla="*/ 1122460 w 1281521"/>
              <a:gd name="connsiteY9-2634" fmla="*/ 1883563 h 1894254"/>
              <a:gd name="connsiteX10-2635" fmla="*/ 445407 w 1281521"/>
              <a:gd name="connsiteY10-2636" fmla="*/ 1892311 h 1894254"/>
              <a:gd name="connsiteX11-2637" fmla="*/ 287108 w 1281521"/>
              <a:gd name="connsiteY11-2638" fmla="*/ 1092103 h 1894254"/>
              <a:gd name="connsiteX12-2639" fmla="*/ 0 w 1281521"/>
              <a:gd name="connsiteY12-2640" fmla="*/ 989814 h 1894254"/>
              <a:gd name="connsiteX13-2641" fmla="*/ 3818 w 1281521"/>
              <a:gd name="connsiteY13-2642" fmla="*/ 588083 h 1894254"/>
              <a:gd name="connsiteX0-2643" fmla="*/ 3818 w 1281521"/>
              <a:gd name="connsiteY0-2644" fmla="*/ 588083 h 1894254"/>
              <a:gd name="connsiteX1-2645" fmla="*/ 28881 w 1281521"/>
              <a:gd name="connsiteY1-2646" fmla="*/ 196313 h 1894254"/>
              <a:gd name="connsiteX2-2647" fmla="*/ 151014 w 1281521"/>
              <a:gd name="connsiteY2-2648" fmla="*/ 30190 h 1894254"/>
              <a:gd name="connsiteX3-2649" fmla="*/ 386723 w 1281521"/>
              <a:gd name="connsiteY3-2650" fmla="*/ 23540 h 1894254"/>
              <a:gd name="connsiteX4-2651" fmla="*/ 445740 w 1281521"/>
              <a:gd name="connsiteY4-2652" fmla="*/ 188199 h 1894254"/>
              <a:gd name="connsiteX5-2653" fmla="*/ 622084 w 1281521"/>
              <a:gd name="connsiteY5-2654" fmla="*/ 233385 h 1894254"/>
              <a:gd name="connsiteX6-2655" fmla="*/ 1176848 w 1281521"/>
              <a:gd name="connsiteY6-2656" fmla="*/ 215658 h 1894254"/>
              <a:gd name="connsiteX7-2657" fmla="*/ 1274168 w 1281521"/>
              <a:gd name="connsiteY7-2658" fmla="*/ 353230 h 1894254"/>
              <a:gd name="connsiteX8-2659" fmla="*/ 1268673 w 1281521"/>
              <a:gd name="connsiteY8-2660" fmla="*/ 1725383 h 1894254"/>
              <a:gd name="connsiteX9-2661" fmla="*/ 1122460 w 1281521"/>
              <a:gd name="connsiteY9-2662" fmla="*/ 1883563 h 1894254"/>
              <a:gd name="connsiteX10-2663" fmla="*/ 445407 w 1281521"/>
              <a:gd name="connsiteY10-2664" fmla="*/ 1892311 h 1894254"/>
              <a:gd name="connsiteX11-2665" fmla="*/ 287108 w 1281521"/>
              <a:gd name="connsiteY11-2666" fmla="*/ 1092103 h 1894254"/>
              <a:gd name="connsiteX12-2667" fmla="*/ 0 w 1281521"/>
              <a:gd name="connsiteY12-2668" fmla="*/ 989814 h 1894254"/>
              <a:gd name="connsiteX13-2669" fmla="*/ 3818 w 1281521"/>
              <a:gd name="connsiteY13-2670" fmla="*/ 588083 h 1894254"/>
              <a:gd name="connsiteX0-2671" fmla="*/ 3818 w 1281521"/>
              <a:gd name="connsiteY0-2672" fmla="*/ 588083 h 1894254"/>
              <a:gd name="connsiteX1-2673" fmla="*/ 28881 w 1281521"/>
              <a:gd name="connsiteY1-2674" fmla="*/ 196313 h 1894254"/>
              <a:gd name="connsiteX2-2675" fmla="*/ 151014 w 1281521"/>
              <a:gd name="connsiteY2-2676" fmla="*/ 30190 h 1894254"/>
              <a:gd name="connsiteX3-2677" fmla="*/ 386723 w 1281521"/>
              <a:gd name="connsiteY3-2678" fmla="*/ 23540 h 1894254"/>
              <a:gd name="connsiteX4-2679" fmla="*/ 445740 w 1281521"/>
              <a:gd name="connsiteY4-2680" fmla="*/ 188199 h 1894254"/>
              <a:gd name="connsiteX5-2681" fmla="*/ 622084 w 1281521"/>
              <a:gd name="connsiteY5-2682" fmla="*/ 233385 h 1894254"/>
              <a:gd name="connsiteX6-2683" fmla="*/ 1176848 w 1281521"/>
              <a:gd name="connsiteY6-2684" fmla="*/ 215658 h 1894254"/>
              <a:gd name="connsiteX7-2685" fmla="*/ 1274168 w 1281521"/>
              <a:gd name="connsiteY7-2686" fmla="*/ 353230 h 1894254"/>
              <a:gd name="connsiteX8-2687" fmla="*/ 1268673 w 1281521"/>
              <a:gd name="connsiteY8-2688" fmla="*/ 1725383 h 1894254"/>
              <a:gd name="connsiteX9-2689" fmla="*/ 1122460 w 1281521"/>
              <a:gd name="connsiteY9-2690" fmla="*/ 1883563 h 1894254"/>
              <a:gd name="connsiteX10-2691" fmla="*/ 445407 w 1281521"/>
              <a:gd name="connsiteY10-2692" fmla="*/ 1892311 h 1894254"/>
              <a:gd name="connsiteX11-2693" fmla="*/ 287108 w 1281521"/>
              <a:gd name="connsiteY11-2694" fmla="*/ 1092103 h 1894254"/>
              <a:gd name="connsiteX12-2695" fmla="*/ 0 w 1281521"/>
              <a:gd name="connsiteY12-2696" fmla="*/ 989814 h 1894254"/>
              <a:gd name="connsiteX13-2697" fmla="*/ 3818 w 1281521"/>
              <a:gd name="connsiteY13-2698" fmla="*/ 588083 h 1894254"/>
              <a:gd name="connsiteX0-2699" fmla="*/ 3818 w 1281521"/>
              <a:gd name="connsiteY0-2700" fmla="*/ 588083 h 1894254"/>
              <a:gd name="connsiteX1-2701" fmla="*/ 28881 w 1281521"/>
              <a:gd name="connsiteY1-2702" fmla="*/ 196313 h 1894254"/>
              <a:gd name="connsiteX2-2703" fmla="*/ 151014 w 1281521"/>
              <a:gd name="connsiteY2-2704" fmla="*/ 30190 h 1894254"/>
              <a:gd name="connsiteX3-2705" fmla="*/ 386723 w 1281521"/>
              <a:gd name="connsiteY3-2706" fmla="*/ 23540 h 1894254"/>
              <a:gd name="connsiteX4-2707" fmla="*/ 445740 w 1281521"/>
              <a:gd name="connsiteY4-2708" fmla="*/ 188199 h 1894254"/>
              <a:gd name="connsiteX5-2709" fmla="*/ 497290 w 1281521"/>
              <a:gd name="connsiteY5-2710" fmla="*/ 239864 h 1894254"/>
              <a:gd name="connsiteX6-2711" fmla="*/ 1176848 w 1281521"/>
              <a:gd name="connsiteY6-2712" fmla="*/ 215658 h 1894254"/>
              <a:gd name="connsiteX7-2713" fmla="*/ 1274168 w 1281521"/>
              <a:gd name="connsiteY7-2714" fmla="*/ 353230 h 1894254"/>
              <a:gd name="connsiteX8-2715" fmla="*/ 1268673 w 1281521"/>
              <a:gd name="connsiteY8-2716" fmla="*/ 1725383 h 1894254"/>
              <a:gd name="connsiteX9-2717" fmla="*/ 1122460 w 1281521"/>
              <a:gd name="connsiteY9-2718" fmla="*/ 1883563 h 1894254"/>
              <a:gd name="connsiteX10-2719" fmla="*/ 445407 w 1281521"/>
              <a:gd name="connsiteY10-2720" fmla="*/ 1892311 h 1894254"/>
              <a:gd name="connsiteX11-2721" fmla="*/ 287108 w 1281521"/>
              <a:gd name="connsiteY11-2722" fmla="*/ 1092103 h 1894254"/>
              <a:gd name="connsiteX12-2723" fmla="*/ 0 w 1281521"/>
              <a:gd name="connsiteY12-2724" fmla="*/ 989814 h 1894254"/>
              <a:gd name="connsiteX13-2725" fmla="*/ 3818 w 1281521"/>
              <a:gd name="connsiteY13-2726" fmla="*/ 588083 h 1894254"/>
              <a:gd name="connsiteX0-2727" fmla="*/ 3818 w 1281521"/>
              <a:gd name="connsiteY0-2728" fmla="*/ 588083 h 1894254"/>
              <a:gd name="connsiteX1-2729" fmla="*/ 28881 w 1281521"/>
              <a:gd name="connsiteY1-2730" fmla="*/ 196313 h 1894254"/>
              <a:gd name="connsiteX2-2731" fmla="*/ 151014 w 1281521"/>
              <a:gd name="connsiteY2-2732" fmla="*/ 30190 h 1894254"/>
              <a:gd name="connsiteX3-2733" fmla="*/ 386723 w 1281521"/>
              <a:gd name="connsiteY3-2734" fmla="*/ 23540 h 1894254"/>
              <a:gd name="connsiteX4-2735" fmla="*/ 433773 w 1281521"/>
              <a:gd name="connsiteY4-2736" fmla="*/ 167143 h 1894254"/>
              <a:gd name="connsiteX5-2737" fmla="*/ 497290 w 1281521"/>
              <a:gd name="connsiteY5-2738" fmla="*/ 239864 h 1894254"/>
              <a:gd name="connsiteX6-2739" fmla="*/ 1176848 w 1281521"/>
              <a:gd name="connsiteY6-2740" fmla="*/ 215658 h 1894254"/>
              <a:gd name="connsiteX7-2741" fmla="*/ 1274168 w 1281521"/>
              <a:gd name="connsiteY7-2742" fmla="*/ 353230 h 1894254"/>
              <a:gd name="connsiteX8-2743" fmla="*/ 1268673 w 1281521"/>
              <a:gd name="connsiteY8-2744" fmla="*/ 1725383 h 1894254"/>
              <a:gd name="connsiteX9-2745" fmla="*/ 1122460 w 1281521"/>
              <a:gd name="connsiteY9-2746" fmla="*/ 1883563 h 1894254"/>
              <a:gd name="connsiteX10-2747" fmla="*/ 445407 w 1281521"/>
              <a:gd name="connsiteY10-2748" fmla="*/ 1892311 h 1894254"/>
              <a:gd name="connsiteX11-2749" fmla="*/ 287108 w 1281521"/>
              <a:gd name="connsiteY11-2750" fmla="*/ 1092103 h 1894254"/>
              <a:gd name="connsiteX12-2751" fmla="*/ 0 w 1281521"/>
              <a:gd name="connsiteY12-2752" fmla="*/ 989814 h 1894254"/>
              <a:gd name="connsiteX13-2753" fmla="*/ 3818 w 1281521"/>
              <a:gd name="connsiteY13-2754" fmla="*/ 588083 h 1894254"/>
              <a:gd name="connsiteX0-2755" fmla="*/ 3818 w 1281521"/>
              <a:gd name="connsiteY0-2756" fmla="*/ 588083 h 1894254"/>
              <a:gd name="connsiteX1-2757" fmla="*/ 28881 w 1281521"/>
              <a:gd name="connsiteY1-2758" fmla="*/ 196313 h 1894254"/>
              <a:gd name="connsiteX2-2759" fmla="*/ 151014 w 1281521"/>
              <a:gd name="connsiteY2-2760" fmla="*/ 30190 h 1894254"/>
              <a:gd name="connsiteX3-2761" fmla="*/ 386723 w 1281521"/>
              <a:gd name="connsiteY3-2762" fmla="*/ 23540 h 1894254"/>
              <a:gd name="connsiteX4-2763" fmla="*/ 433773 w 1281521"/>
              <a:gd name="connsiteY4-2764" fmla="*/ 167143 h 1894254"/>
              <a:gd name="connsiteX5-2765" fmla="*/ 497290 w 1281521"/>
              <a:gd name="connsiteY5-2766" fmla="*/ 239864 h 1894254"/>
              <a:gd name="connsiteX6-2767" fmla="*/ 1176848 w 1281521"/>
              <a:gd name="connsiteY6-2768" fmla="*/ 215658 h 1894254"/>
              <a:gd name="connsiteX7-2769" fmla="*/ 1274168 w 1281521"/>
              <a:gd name="connsiteY7-2770" fmla="*/ 353230 h 1894254"/>
              <a:gd name="connsiteX8-2771" fmla="*/ 1268673 w 1281521"/>
              <a:gd name="connsiteY8-2772" fmla="*/ 1725383 h 1894254"/>
              <a:gd name="connsiteX9-2773" fmla="*/ 1122460 w 1281521"/>
              <a:gd name="connsiteY9-2774" fmla="*/ 1883563 h 1894254"/>
              <a:gd name="connsiteX10-2775" fmla="*/ 445407 w 1281521"/>
              <a:gd name="connsiteY10-2776" fmla="*/ 1892311 h 1894254"/>
              <a:gd name="connsiteX11-2777" fmla="*/ 287108 w 1281521"/>
              <a:gd name="connsiteY11-2778" fmla="*/ 1092103 h 1894254"/>
              <a:gd name="connsiteX12-2779" fmla="*/ 0 w 1281521"/>
              <a:gd name="connsiteY12-2780" fmla="*/ 989814 h 1894254"/>
              <a:gd name="connsiteX13-2781" fmla="*/ 3818 w 1281521"/>
              <a:gd name="connsiteY13-2782" fmla="*/ 588083 h 1894254"/>
              <a:gd name="connsiteX0-2783" fmla="*/ 3818 w 1281521"/>
              <a:gd name="connsiteY0-2784" fmla="*/ 588083 h 1894254"/>
              <a:gd name="connsiteX1-2785" fmla="*/ 28881 w 1281521"/>
              <a:gd name="connsiteY1-2786" fmla="*/ 196313 h 1894254"/>
              <a:gd name="connsiteX2-2787" fmla="*/ 151014 w 1281521"/>
              <a:gd name="connsiteY2-2788" fmla="*/ 30190 h 1894254"/>
              <a:gd name="connsiteX3-2789" fmla="*/ 386723 w 1281521"/>
              <a:gd name="connsiteY3-2790" fmla="*/ 23540 h 1894254"/>
              <a:gd name="connsiteX4-2791" fmla="*/ 433773 w 1281521"/>
              <a:gd name="connsiteY4-2792" fmla="*/ 167143 h 1894254"/>
              <a:gd name="connsiteX5-2793" fmla="*/ 497290 w 1281521"/>
              <a:gd name="connsiteY5-2794" fmla="*/ 239864 h 1894254"/>
              <a:gd name="connsiteX6-2795" fmla="*/ 1176848 w 1281521"/>
              <a:gd name="connsiteY6-2796" fmla="*/ 215658 h 1894254"/>
              <a:gd name="connsiteX7-2797" fmla="*/ 1274168 w 1281521"/>
              <a:gd name="connsiteY7-2798" fmla="*/ 353230 h 1894254"/>
              <a:gd name="connsiteX8-2799" fmla="*/ 1268673 w 1281521"/>
              <a:gd name="connsiteY8-2800" fmla="*/ 1725383 h 1894254"/>
              <a:gd name="connsiteX9-2801" fmla="*/ 1122460 w 1281521"/>
              <a:gd name="connsiteY9-2802" fmla="*/ 1883563 h 1894254"/>
              <a:gd name="connsiteX10-2803" fmla="*/ 445407 w 1281521"/>
              <a:gd name="connsiteY10-2804" fmla="*/ 1892311 h 1894254"/>
              <a:gd name="connsiteX11-2805" fmla="*/ 287108 w 1281521"/>
              <a:gd name="connsiteY11-2806" fmla="*/ 1092103 h 1894254"/>
              <a:gd name="connsiteX12-2807" fmla="*/ 0 w 1281521"/>
              <a:gd name="connsiteY12-2808" fmla="*/ 989814 h 1894254"/>
              <a:gd name="connsiteX13-2809" fmla="*/ 3818 w 1281521"/>
              <a:gd name="connsiteY13-2810" fmla="*/ 588083 h 1894254"/>
              <a:gd name="connsiteX0-2811" fmla="*/ 3818 w 1281521"/>
              <a:gd name="connsiteY0-2812" fmla="*/ 588083 h 1894254"/>
              <a:gd name="connsiteX1-2813" fmla="*/ 28881 w 1281521"/>
              <a:gd name="connsiteY1-2814" fmla="*/ 196313 h 1894254"/>
              <a:gd name="connsiteX2-2815" fmla="*/ 151014 w 1281521"/>
              <a:gd name="connsiteY2-2816" fmla="*/ 30190 h 1894254"/>
              <a:gd name="connsiteX3-2817" fmla="*/ 386723 w 1281521"/>
              <a:gd name="connsiteY3-2818" fmla="*/ 23540 h 1894254"/>
              <a:gd name="connsiteX4-2819" fmla="*/ 433773 w 1281521"/>
              <a:gd name="connsiteY4-2820" fmla="*/ 167143 h 1894254"/>
              <a:gd name="connsiteX5-2821" fmla="*/ 497290 w 1281521"/>
              <a:gd name="connsiteY5-2822" fmla="*/ 239864 h 1894254"/>
              <a:gd name="connsiteX6-2823" fmla="*/ 1176848 w 1281521"/>
              <a:gd name="connsiteY6-2824" fmla="*/ 215658 h 1894254"/>
              <a:gd name="connsiteX7-2825" fmla="*/ 1274168 w 1281521"/>
              <a:gd name="connsiteY7-2826" fmla="*/ 353230 h 1894254"/>
              <a:gd name="connsiteX8-2827" fmla="*/ 1268673 w 1281521"/>
              <a:gd name="connsiteY8-2828" fmla="*/ 1725383 h 1894254"/>
              <a:gd name="connsiteX9-2829" fmla="*/ 1122460 w 1281521"/>
              <a:gd name="connsiteY9-2830" fmla="*/ 1883563 h 1894254"/>
              <a:gd name="connsiteX10-2831" fmla="*/ 445407 w 1281521"/>
              <a:gd name="connsiteY10-2832" fmla="*/ 1892311 h 1894254"/>
              <a:gd name="connsiteX11-2833" fmla="*/ 287108 w 1281521"/>
              <a:gd name="connsiteY11-2834" fmla="*/ 1092103 h 1894254"/>
              <a:gd name="connsiteX12-2835" fmla="*/ 0 w 1281521"/>
              <a:gd name="connsiteY12-2836" fmla="*/ 989814 h 1894254"/>
              <a:gd name="connsiteX13-2837" fmla="*/ 3818 w 1281521"/>
              <a:gd name="connsiteY13-2838" fmla="*/ 588083 h 1894254"/>
              <a:gd name="connsiteX0-2839" fmla="*/ 3818 w 1281521"/>
              <a:gd name="connsiteY0-2840" fmla="*/ 588083 h 1894254"/>
              <a:gd name="connsiteX1-2841" fmla="*/ 28881 w 1281521"/>
              <a:gd name="connsiteY1-2842" fmla="*/ 196313 h 1894254"/>
              <a:gd name="connsiteX2-2843" fmla="*/ 151014 w 1281521"/>
              <a:gd name="connsiteY2-2844" fmla="*/ 30190 h 1894254"/>
              <a:gd name="connsiteX3-2845" fmla="*/ 386723 w 1281521"/>
              <a:gd name="connsiteY3-2846" fmla="*/ 23540 h 1894254"/>
              <a:gd name="connsiteX4-2847" fmla="*/ 433773 w 1281521"/>
              <a:gd name="connsiteY4-2848" fmla="*/ 167143 h 1894254"/>
              <a:gd name="connsiteX5-2849" fmla="*/ 497290 w 1281521"/>
              <a:gd name="connsiteY5-2850" fmla="*/ 239864 h 1894254"/>
              <a:gd name="connsiteX6-2851" fmla="*/ 1176848 w 1281521"/>
              <a:gd name="connsiteY6-2852" fmla="*/ 215658 h 1894254"/>
              <a:gd name="connsiteX7-2853" fmla="*/ 1274168 w 1281521"/>
              <a:gd name="connsiteY7-2854" fmla="*/ 353230 h 1894254"/>
              <a:gd name="connsiteX8-2855" fmla="*/ 1268673 w 1281521"/>
              <a:gd name="connsiteY8-2856" fmla="*/ 1725383 h 1894254"/>
              <a:gd name="connsiteX9-2857" fmla="*/ 1122460 w 1281521"/>
              <a:gd name="connsiteY9-2858" fmla="*/ 1883563 h 1894254"/>
              <a:gd name="connsiteX10-2859" fmla="*/ 445407 w 1281521"/>
              <a:gd name="connsiteY10-2860" fmla="*/ 1892311 h 1894254"/>
              <a:gd name="connsiteX11-2861" fmla="*/ 287108 w 1281521"/>
              <a:gd name="connsiteY11-2862" fmla="*/ 1092103 h 1894254"/>
              <a:gd name="connsiteX12-2863" fmla="*/ 0 w 1281521"/>
              <a:gd name="connsiteY12-2864" fmla="*/ 989814 h 1894254"/>
              <a:gd name="connsiteX13-2865" fmla="*/ 3818 w 1281521"/>
              <a:gd name="connsiteY13-2866" fmla="*/ 588083 h 1894254"/>
              <a:gd name="connsiteX0-2867" fmla="*/ 3818 w 1281521"/>
              <a:gd name="connsiteY0-2868" fmla="*/ 588083 h 1894254"/>
              <a:gd name="connsiteX1-2869" fmla="*/ 28881 w 1281521"/>
              <a:gd name="connsiteY1-2870" fmla="*/ 196313 h 1894254"/>
              <a:gd name="connsiteX2-2871" fmla="*/ 151014 w 1281521"/>
              <a:gd name="connsiteY2-2872" fmla="*/ 30190 h 1894254"/>
              <a:gd name="connsiteX3-2873" fmla="*/ 386723 w 1281521"/>
              <a:gd name="connsiteY3-2874" fmla="*/ 23540 h 1894254"/>
              <a:gd name="connsiteX4-2875" fmla="*/ 433773 w 1281521"/>
              <a:gd name="connsiteY4-2876" fmla="*/ 167143 h 1894254"/>
              <a:gd name="connsiteX5-2877" fmla="*/ 497290 w 1281521"/>
              <a:gd name="connsiteY5-2878" fmla="*/ 239864 h 1894254"/>
              <a:gd name="connsiteX6-2879" fmla="*/ 1176848 w 1281521"/>
              <a:gd name="connsiteY6-2880" fmla="*/ 215658 h 1894254"/>
              <a:gd name="connsiteX7-2881" fmla="*/ 1274168 w 1281521"/>
              <a:gd name="connsiteY7-2882" fmla="*/ 353230 h 1894254"/>
              <a:gd name="connsiteX8-2883" fmla="*/ 1268673 w 1281521"/>
              <a:gd name="connsiteY8-2884" fmla="*/ 1725383 h 1894254"/>
              <a:gd name="connsiteX9-2885" fmla="*/ 1122460 w 1281521"/>
              <a:gd name="connsiteY9-2886" fmla="*/ 1883563 h 1894254"/>
              <a:gd name="connsiteX10-2887" fmla="*/ 445407 w 1281521"/>
              <a:gd name="connsiteY10-2888" fmla="*/ 1892311 h 1894254"/>
              <a:gd name="connsiteX11-2889" fmla="*/ 287108 w 1281521"/>
              <a:gd name="connsiteY11-2890" fmla="*/ 1092103 h 1894254"/>
              <a:gd name="connsiteX12-2891" fmla="*/ 0 w 1281521"/>
              <a:gd name="connsiteY12-2892" fmla="*/ 989814 h 1894254"/>
              <a:gd name="connsiteX13-2893" fmla="*/ 3818 w 1281521"/>
              <a:gd name="connsiteY13-2894" fmla="*/ 588083 h 1894254"/>
              <a:gd name="connsiteX0-2895" fmla="*/ 3818 w 1281521"/>
              <a:gd name="connsiteY0-2896" fmla="*/ 588083 h 1894254"/>
              <a:gd name="connsiteX1-2897" fmla="*/ 28881 w 1281521"/>
              <a:gd name="connsiteY1-2898" fmla="*/ 196313 h 1894254"/>
              <a:gd name="connsiteX2-2899" fmla="*/ 151014 w 1281521"/>
              <a:gd name="connsiteY2-2900" fmla="*/ 30190 h 1894254"/>
              <a:gd name="connsiteX3-2901" fmla="*/ 386723 w 1281521"/>
              <a:gd name="connsiteY3-2902" fmla="*/ 23540 h 1894254"/>
              <a:gd name="connsiteX4-2903" fmla="*/ 433773 w 1281521"/>
              <a:gd name="connsiteY4-2904" fmla="*/ 167143 h 1894254"/>
              <a:gd name="connsiteX5-2905" fmla="*/ 497290 w 1281521"/>
              <a:gd name="connsiteY5-2906" fmla="*/ 239864 h 1894254"/>
              <a:gd name="connsiteX6-2907" fmla="*/ 1176848 w 1281521"/>
              <a:gd name="connsiteY6-2908" fmla="*/ 229263 h 1894254"/>
              <a:gd name="connsiteX7-2909" fmla="*/ 1274168 w 1281521"/>
              <a:gd name="connsiteY7-2910" fmla="*/ 353230 h 1894254"/>
              <a:gd name="connsiteX8-2911" fmla="*/ 1268673 w 1281521"/>
              <a:gd name="connsiteY8-2912" fmla="*/ 1725383 h 1894254"/>
              <a:gd name="connsiteX9-2913" fmla="*/ 1122460 w 1281521"/>
              <a:gd name="connsiteY9-2914" fmla="*/ 1883563 h 1894254"/>
              <a:gd name="connsiteX10-2915" fmla="*/ 445407 w 1281521"/>
              <a:gd name="connsiteY10-2916" fmla="*/ 1892311 h 1894254"/>
              <a:gd name="connsiteX11-2917" fmla="*/ 287108 w 1281521"/>
              <a:gd name="connsiteY11-2918" fmla="*/ 1092103 h 1894254"/>
              <a:gd name="connsiteX12-2919" fmla="*/ 0 w 1281521"/>
              <a:gd name="connsiteY12-2920" fmla="*/ 989814 h 1894254"/>
              <a:gd name="connsiteX13-2921" fmla="*/ 3818 w 1281521"/>
              <a:gd name="connsiteY13-2922" fmla="*/ 588083 h 1894254"/>
              <a:gd name="connsiteX0-2923" fmla="*/ 3818 w 1281521"/>
              <a:gd name="connsiteY0-2924" fmla="*/ 588083 h 1894254"/>
              <a:gd name="connsiteX1-2925" fmla="*/ 28881 w 1281521"/>
              <a:gd name="connsiteY1-2926" fmla="*/ 196313 h 1894254"/>
              <a:gd name="connsiteX2-2927" fmla="*/ 151014 w 1281521"/>
              <a:gd name="connsiteY2-2928" fmla="*/ 30190 h 1894254"/>
              <a:gd name="connsiteX3-2929" fmla="*/ 386723 w 1281521"/>
              <a:gd name="connsiteY3-2930" fmla="*/ 23540 h 1894254"/>
              <a:gd name="connsiteX4-2931" fmla="*/ 433773 w 1281521"/>
              <a:gd name="connsiteY4-2932" fmla="*/ 167143 h 1894254"/>
              <a:gd name="connsiteX5-2933" fmla="*/ 497290 w 1281521"/>
              <a:gd name="connsiteY5-2934" fmla="*/ 239864 h 1894254"/>
              <a:gd name="connsiteX6-2935" fmla="*/ 1176848 w 1281521"/>
              <a:gd name="connsiteY6-2936" fmla="*/ 229263 h 1894254"/>
              <a:gd name="connsiteX7-2937" fmla="*/ 1274168 w 1281521"/>
              <a:gd name="connsiteY7-2938" fmla="*/ 353230 h 1894254"/>
              <a:gd name="connsiteX8-2939" fmla="*/ 1268673 w 1281521"/>
              <a:gd name="connsiteY8-2940" fmla="*/ 1725383 h 1894254"/>
              <a:gd name="connsiteX9-2941" fmla="*/ 1122460 w 1281521"/>
              <a:gd name="connsiteY9-2942" fmla="*/ 1883563 h 1894254"/>
              <a:gd name="connsiteX10-2943" fmla="*/ 445407 w 1281521"/>
              <a:gd name="connsiteY10-2944" fmla="*/ 1892311 h 1894254"/>
              <a:gd name="connsiteX11-2945" fmla="*/ 287108 w 1281521"/>
              <a:gd name="connsiteY11-2946" fmla="*/ 1092103 h 1894254"/>
              <a:gd name="connsiteX12-2947" fmla="*/ 0 w 1281521"/>
              <a:gd name="connsiteY12-2948" fmla="*/ 989814 h 1894254"/>
              <a:gd name="connsiteX13-2949" fmla="*/ 3818 w 1281521"/>
              <a:gd name="connsiteY13-2950" fmla="*/ 588083 h 1894254"/>
              <a:gd name="connsiteX0-2951" fmla="*/ 3818 w 1281521"/>
              <a:gd name="connsiteY0-2952" fmla="*/ 588083 h 1894254"/>
              <a:gd name="connsiteX1-2953" fmla="*/ 28881 w 1281521"/>
              <a:gd name="connsiteY1-2954" fmla="*/ 196313 h 1894254"/>
              <a:gd name="connsiteX2-2955" fmla="*/ 151014 w 1281521"/>
              <a:gd name="connsiteY2-2956" fmla="*/ 30190 h 1894254"/>
              <a:gd name="connsiteX3-2957" fmla="*/ 386723 w 1281521"/>
              <a:gd name="connsiteY3-2958" fmla="*/ 23540 h 1894254"/>
              <a:gd name="connsiteX4-2959" fmla="*/ 433773 w 1281521"/>
              <a:gd name="connsiteY4-2960" fmla="*/ 167143 h 1894254"/>
              <a:gd name="connsiteX5-2961" fmla="*/ 497290 w 1281521"/>
              <a:gd name="connsiteY5-2962" fmla="*/ 239864 h 1894254"/>
              <a:gd name="connsiteX6-2963" fmla="*/ 1176848 w 1281521"/>
              <a:gd name="connsiteY6-2964" fmla="*/ 229263 h 1894254"/>
              <a:gd name="connsiteX7-2965" fmla="*/ 1274168 w 1281521"/>
              <a:gd name="connsiteY7-2966" fmla="*/ 353230 h 1894254"/>
              <a:gd name="connsiteX8-2967" fmla="*/ 1268673 w 1281521"/>
              <a:gd name="connsiteY8-2968" fmla="*/ 1725383 h 1894254"/>
              <a:gd name="connsiteX9-2969" fmla="*/ 1122460 w 1281521"/>
              <a:gd name="connsiteY9-2970" fmla="*/ 1883563 h 1894254"/>
              <a:gd name="connsiteX10-2971" fmla="*/ 445407 w 1281521"/>
              <a:gd name="connsiteY10-2972" fmla="*/ 1892311 h 1894254"/>
              <a:gd name="connsiteX11-2973" fmla="*/ 287108 w 1281521"/>
              <a:gd name="connsiteY11-2974" fmla="*/ 1092103 h 1894254"/>
              <a:gd name="connsiteX12-2975" fmla="*/ 0 w 1281521"/>
              <a:gd name="connsiteY12-2976" fmla="*/ 989814 h 1894254"/>
              <a:gd name="connsiteX13-2977" fmla="*/ 3818 w 1281521"/>
              <a:gd name="connsiteY13-2978" fmla="*/ 588083 h 1894254"/>
              <a:gd name="connsiteX0-2979" fmla="*/ 3818 w 1281521"/>
              <a:gd name="connsiteY0-2980" fmla="*/ 588083 h 1894254"/>
              <a:gd name="connsiteX1-2981" fmla="*/ 28881 w 1281521"/>
              <a:gd name="connsiteY1-2982" fmla="*/ 196313 h 1894254"/>
              <a:gd name="connsiteX2-2983" fmla="*/ 151014 w 1281521"/>
              <a:gd name="connsiteY2-2984" fmla="*/ 30190 h 1894254"/>
              <a:gd name="connsiteX3-2985" fmla="*/ 386723 w 1281521"/>
              <a:gd name="connsiteY3-2986" fmla="*/ 23540 h 1894254"/>
              <a:gd name="connsiteX4-2987" fmla="*/ 433773 w 1281521"/>
              <a:gd name="connsiteY4-2988" fmla="*/ 167143 h 1894254"/>
              <a:gd name="connsiteX5-2989" fmla="*/ 497290 w 1281521"/>
              <a:gd name="connsiteY5-2990" fmla="*/ 239864 h 1894254"/>
              <a:gd name="connsiteX6-2991" fmla="*/ 1176848 w 1281521"/>
              <a:gd name="connsiteY6-2992" fmla="*/ 229263 h 1894254"/>
              <a:gd name="connsiteX7-2993" fmla="*/ 1274168 w 1281521"/>
              <a:gd name="connsiteY7-2994" fmla="*/ 353230 h 1894254"/>
              <a:gd name="connsiteX8-2995" fmla="*/ 1268673 w 1281521"/>
              <a:gd name="connsiteY8-2996" fmla="*/ 1725383 h 1894254"/>
              <a:gd name="connsiteX9-2997" fmla="*/ 1122460 w 1281521"/>
              <a:gd name="connsiteY9-2998" fmla="*/ 1883563 h 1894254"/>
              <a:gd name="connsiteX10-2999" fmla="*/ 445407 w 1281521"/>
              <a:gd name="connsiteY10-3000" fmla="*/ 1892311 h 1894254"/>
              <a:gd name="connsiteX11-3001" fmla="*/ 335742 w 1281521"/>
              <a:gd name="connsiteY11-3002" fmla="*/ 1782610 h 1894254"/>
              <a:gd name="connsiteX12-3003" fmla="*/ 287108 w 1281521"/>
              <a:gd name="connsiteY12-3004" fmla="*/ 1092103 h 1894254"/>
              <a:gd name="connsiteX13-3005" fmla="*/ 0 w 1281521"/>
              <a:gd name="connsiteY13-3006" fmla="*/ 989814 h 1894254"/>
              <a:gd name="connsiteX14-3007" fmla="*/ 3818 w 1281521"/>
              <a:gd name="connsiteY14-3008" fmla="*/ 588083 h 1894254"/>
              <a:gd name="connsiteX0-3009" fmla="*/ 3818 w 1281521"/>
              <a:gd name="connsiteY0-3010" fmla="*/ 588083 h 1894254"/>
              <a:gd name="connsiteX1-3011" fmla="*/ 28881 w 1281521"/>
              <a:gd name="connsiteY1-3012" fmla="*/ 196313 h 1894254"/>
              <a:gd name="connsiteX2-3013" fmla="*/ 151014 w 1281521"/>
              <a:gd name="connsiteY2-3014" fmla="*/ 30190 h 1894254"/>
              <a:gd name="connsiteX3-3015" fmla="*/ 386723 w 1281521"/>
              <a:gd name="connsiteY3-3016" fmla="*/ 23540 h 1894254"/>
              <a:gd name="connsiteX4-3017" fmla="*/ 433773 w 1281521"/>
              <a:gd name="connsiteY4-3018" fmla="*/ 167143 h 1894254"/>
              <a:gd name="connsiteX5-3019" fmla="*/ 497290 w 1281521"/>
              <a:gd name="connsiteY5-3020" fmla="*/ 239864 h 1894254"/>
              <a:gd name="connsiteX6-3021" fmla="*/ 1176848 w 1281521"/>
              <a:gd name="connsiteY6-3022" fmla="*/ 229263 h 1894254"/>
              <a:gd name="connsiteX7-3023" fmla="*/ 1274168 w 1281521"/>
              <a:gd name="connsiteY7-3024" fmla="*/ 353230 h 1894254"/>
              <a:gd name="connsiteX8-3025" fmla="*/ 1268673 w 1281521"/>
              <a:gd name="connsiteY8-3026" fmla="*/ 1725383 h 1894254"/>
              <a:gd name="connsiteX9-3027" fmla="*/ 1122460 w 1281521"/>
              <a:gd name="connsiteY9-3028" fmla="*/ 1883563 h 1894254"/>
              <a:gd name="connsiteX10-3029" fmla="*/ 445407 w 1281521"/>
              <a:gd name="connsiteY10-3030" fmla="*/ 1892311 h 1894254"/>
              <a:gd name="connsiteX11-3031" fmla="*/ 335742 w 1281521"/>
              <a:gd name="connsiteY11-3032" fmla="*/ 1782610 h 1894254"/>
              <a:gd name="connsiteX12-3033" fmla="*/ 287108 w 1281521"/>
              <a:gd name="connsiteY12-3034" fmla="*/ 1092103 h 1894254"/>
              <a:gd name="connsiteX13-3035" fmla="*/ 0 w 1281521"/>
              <a:gd name="connsiteY13-3036" fmla="*/ 989814 h 1894254"/>
              <a:gd name="connsiteX14-3037" fmla="*/ 3818 w 1281521"/>
              <a:gd name="connsiteY14-3038" fmla="*/ 588083 h 1894254"/>
              <a:gd name="connsiteX0-3039" fmla="*/ 3818 w 1281521"/>
              <a:gd name="connsiteY0-3040" fmla="*/ 588083 h 1894254"/>
              <a:gd name="connsiteX1-3041" fmla="*/ 28881 w 1281521"/>
              <a:gd name="connsiteY1-3042" fmla="*/ 196313 h 1894254"/>
              <a:gd name="connsiteX2-3043" fmla="*/ 151014 w 1281521"/>
              <a:gd name="connsiteY2-3044" fmla="*/ 30190 h 1894254"/>
              <a:gd name="connsiteX3-3045" fmla="*/ 386723 w 1281521"/>
              <a:gd name="connsiteY3-3046" fmla="*/ 23540 h 1894254"/>
              <a:gd name="connsiteX4-3047" fmla="*/ 433773 w 1281521"/>
              <a:gd name="connsiteY4-3048" fmla="*/ 167143 h 1894254"/>
              <a:gd name="connsiteX5-3049" fmla="*/ 497290 w 1281521"/>
              <a:gd name="connsiteY5-3050" fmla="*/ 239864 h 1894254"/>
              <a:gd name="connsiteX6-3051" fmla="*/ 1176848 w 1281521"/>
              <a:gd name="connsiteY6-3052" fmla="*/ 229263 h 1894254"/>
              <a:gd name="connsiteX7-3053" fmla="*/ 1274168 w 1281521"/>
              <a:gd name="connsiteY7-3054" fmla="*/ 353230 h 1894254"/>
              <a:gd name="connsiteX8-3055" fmla="*/ 1268673 w 1281521"/>
              <a:gd name="connsiteY8-3056" fmla="*/ 1725383 h 1894254"/>
              <a:gd name="connsiteX9-3057" fmla="*/ 1122460 w 1281521"/>
              <a:gd name="connsiteY9-3058" fmla="*/ 1883563 h 1894254"/>
              <a:gd name="connsiteX10-3059" fmla="*/ 445407 w 1281521"/>
              <a:gd name="connsiteY10-3060" fmla="*/ 1892311 h 1894254"/>
              <a:gd name="connsiteX11-3061" fmla="*/ 335742 w 1281521"/>
              <a:gd name="connsiteY11-3062" fmla="*/ 1782610 h 1894254"/>
              <a:gd name="connsiteX12-3063" fmla="*/ 287108 w 1281521"/>
              <a:gd name="connsiteY12-3064" fmla="*/ 1092103 h 1894254"/>
              <a:gd name="connsiteX13-3065" fmla="*/ 0 w 1281521"/>
              <a:gd name="connsiteY13-3066" fmla="*/ 989814 h 1894254"/>
              <a:gd name="connsiteX14-3067" fmla="*/ 3818 w 1281521"/>
              <a:gd name="connsiteY14-3068" fmla="*/ 588083 h 1894254"/>
              <a:gd name="connsiteX0-3069" fmla="*/ 3818 w 1281521"/>
              <a:gd name="connsiteY0-3070" fmla="*/ 588083 h 1892311"/>
              <a:gd name="connsiteX1-3071" fmla="*/ 28881 w 1281521"/>
              <a:gd name="connsiteY1-3072" fmla="*/ 196313 h 1892311"/>
              <a:gd name="connsiteX2-3073" fmla="*/ 151014 w 1281521"/>
              <a:gd name="connsiteY2-3074" fmla="*/ 30190 h 1892311"/>
              <a:gd name="connsiteX3-3075" fmla="*/ 386723 w 1281521"/>
              <a:gd name="connsiteY3-3076" fmla="*/ 23540 h 1892311"/>
              <a:gd name="connsiteX4-3077" fmla="*/ 433773 w 1281521"/>
              <a:gd name="connsiteY4-3078" fmla="*/ 167143 h 1892311"/>
              <a:gd name="connsiteX5-3079" fmla="*/ 497290 w 1281521"/>
              <a:gd name="connsiteY5-3080" fmla="*/ 239864 h 1892311"/>
              <a:gd name="connsiteX6-3081" fmla="*/ 1176848 w 1281521"/>
              <a:gd name="connsiteY6-3082" fmla="*/ 229263 h 1892311"/>
              <a:gd name="connsiteX7-3083" fmla="*/ 1274168 w 1281521"/>
              <a:gd name="connsiteY7-3084" fmla="*/ 353230 h 1892311"/>
              <a:gd name="connsiteX8-3085" fmla="*/ 1268673 w 1281521"/>
              <a:gd name="connsiteY8-3086" fmla="*/ 1725383 h 1892311"/>
              <a:gd name="connsiteX9-3087" fmla="*/ 1122460 w 1281521"/>
              <a:gd name="connsiteY9-3088" fmla="*/ 1883563 h 1892311"/>
              <a:gd name="connsiteX10-3089" fmla="*/ 445407 w 1281521"/>
              <a:gd name="connsiteY10-3090" fmla="*/ 1892311 h 1892311"/>
              <a:gd name="connsiteX11-3091" fmla="*/ 335742 w 1281521"/>
              <a:gd name="connsiteY11-3092" fmla="*/ 1782610 h 1892311"/>
              <a:gd name="connsiteX12-3093" fmla="*/ 287108 w 1281521"/>
              <a:gd name="connsiteY12-3094" fmla="*/ 1092103 h 1892311"/>
              <a:gd name="connsiteX13-3095" fmla="*/ 0 w 1281521"/>
              <a:gd name="connsiteY13-3096" fmla="*/ 989814 h 1892311"/>
              <a:gd name="connsiteX14-3097" fmla="*/ 3818 w 1281521"/>
              <a:gd name="connsiteY14-3098" fmla="*/ 588083 h 1892311"/>
              <a:gd name="connsiteX0-3099" fmla="*/ 3818 w 1281521"/>
              <a:gd name="connsiteY0-3100" fmla="*/ 588083 h 1892311"/>
              <a:gd name="connsiteX1-3101" fmla="*/ 28881 w 1281521"/>
              <a:gd name="connsiteY1-3102" fmla="*/ 196313 h 1892311"/>
              <a:gd name="connsiteX2-3103" fmla="*/ 151014 w 1281521"/>
              <a:gd name="connsiteY2-3104" fmla="*/ 30190 h 1892311"/>
              <a:gd name="connsiteX3-3105" fmla="*/ 386723 w 1281521"/>
              <a:gd name="connsiteY3-3106" fmla="*/ 23540 h 1892311"/>
              <a:gd name="connsiteX4-3107" fmla="*/ 433773 w 1281521"/>
              <a:gd name="connsiteY4-3108" fmla="*/ 167143 h 1892311"/>
              <a:gd name="connsiteX5-3109" fmla="*/ 497290 w 1281521"/>
              <a:gd name="connsiteY5-3110" fmla="*/ 239864 h 1892311"/>
              <a:gd name="connsiteX6-3111" fmla="*/ 1176848 w 1281521"/>
              <a:gd name="connsiteY6-3112" fmla="*/ 229263 h 1892311"/>
              <a:gd name="connsiteX7-3113" fmla="*/ 1274168 w 1281521"/>
              <a:gd name="connsiteY7-3114" fmla="*/ 353230 h 1892311"/>
              <a:gd name="connsiteX8-3115" fmla="*/ 1268673 w 1281521"/>
              <a:gd name="connsiteY8-3116" fmla="*/ 1725383 h 1892311"/>
              <a:gd name="connsiteX9-3117" fmla="*/ 1122460 w 1281521"/>
              <a:gd name="connsiteY9-3118" fmla="*/ 1883563 h 1892311"/>
              <a:gd name="connsiteX10-3119" fmla="*/ 445407 w 1281521"/>
              <a:gd name="connsiteY10-3120" fmla="*/ 1892311 h 1892311"/>
              <a:gd name="connsiteX11-3121" fmla="*/ 335742 w 1281521"/>
              <a:gd name="connsiteY11-3122" fmla="*/ 1782610 h 1892311"/>
              <a:gd name="connsiteX12-3123" fmla="*/ 287108 w 1281521"/>
              <a:gd name="connsiteY12-3124" fmla="*/ 1092103 h 1892311"/>
              <a:gd name="connsiteX13-3125" fmla="*/ 0 w 1281521"/>
              <a:gd name="connsiteY13-3126" fmla="*/ 989814 h 1892311"/>
              <a:gd name="connsiteX14-3127" fmla="*/ 3818 w 1281521"/>
              <a:gd name="connsiteY14-3128" fmla="*/ 588083 h 1892311"/>
              <a:gd name="connsiteX0-3129" fmla="*/ 3818 w 1281521"/>
              <a:gd name="connsiteY0-3130" fmla="*/ 588083 h 1892311"/>
              <a:gd name="connsiteX1-3131" fmla="*/ 28881 w 1281521"/>
              <a:gd name="connsiteY1-3132" fmla="*/ 196313 h 1892311"/>
              <a:gd name="connsiteX2-3133" fmla="*/ 151014 w 1281521"/>
              <a:gd name="connsiteY2-3134" fmla="*/ 30190 h 1892311"/>
              <a:gd name="connsiteX3-3135" fmla="*/ 386723 w 1281521"/>
              <a:gd name="connsiteY3-3136" fmla="*/ 23540 h 1892311"/>
              <a:gd name="connsiteX4-3137" fmla="*/ 433773 w 1281521"/>
              <a:gd name="connsiteY4-3138" fmla="*/ 167143 h 1892311"/>
              <a:gd name="connsiteX5-3139" fmla="*/ 497290 w 1281521"/>
              <a:gd name="connsiteY5-3140" fmla="*/ 239864 h 1892311"/>
              <a:gd name="connsiteX6-3141" fmla="*/ 1176848 w 1281521"/>
              <a:gd name="connsiteY6-3142" fmla="*/ 229263 h 1892311"/>
              <a:gd name="connsiteX7-3143" fmla="*/ 1274168 w 1281521"/>
              <a:gd name="connsiteY7-3144" fmla="*/ 353230 h 1892311"/>
              <a:gd name="connsiteX8-3145" fmla="*/ 1268673 w 1281521"/>
              <a:gd name="connsiteY8-3146" fmla="*/ 1725383 h 1892311"/>
              <a:gd name="connsiteX9-3147" fmla="*/ 1122460 w 1281521"/>
              <a:gd name="connsiteY9-3148" fmla="*/ 1883563 h 1892311"/>
              <a:gd name="connsiteX10-3149" fmla="*/ 445407 w 1281521"/>
              <a:gd name="connsiteY10-3150" fmla="*/ 1892311 h 1892311"/>
              <a:gd name="connsiteX11-3151" fmla="*/ 335742 w 1281521"/>
              <a:gd name="connsiteY11-3152" fmla="*/ 1782610 h 1892311"/>
              <a:gd name="connsiteX12-3153" fmla="*/ 287108 w 1281521"/>
              <a:gd name="connsiteY12-3154" fmla="*/ 1092103 h 1892311"/>
              <a:gd name="connsiteX13-3155" fmla="*/ 0 w 1281521"/>
              <a:gd name="connsiteY13-3156" fmla="*/ 989814 h 1892311"/>
              <a:gd name="connsiteX14-3157" fmla="*/ 3818 w 1281521"/>
              <a:gd name="connsiteY14-3158" fmla="*/ 588083 h 1892311"/>
              <a:gd name="connsiteX0-3159" fmla="*/ 3818 w 1274536"/>
              <a:gd name="connsiteY0-3160" fmla="*/ 588083 h 1892311"/>
              <a:gd name="connsiteX1-3161" fmla="*/ 28881 w 1274536"/>
              <a:gd name="connsiteY1-3162" fmla="*/ 196313 h 1892311"/>
              <a:gd name="connsiteX2-3163" fmla="*/ 151014 w 1274536"/>
              <a:gd name="connsiteY2-3164" fmla="*/ 30190 h 1892311"/>
              <a:gd name="connsiteX3-3165" fmla="*/ 386723 w 1274536"/>
              <a:gd name="connsiteY3-3166" fmla="*/ 23540 h 1892311"/>
              <a:gd name="connsiteX4-3167" fmla="*/ 433773 w 1274536"/>
              <a:gd name="connsiteY4-3168" fmla="*/ 167143 h 1892311"/>
              <a:gd name="connsiteX5-3169" fmla="*/ 497290 w 1274536"/>
              <a:gd name="connsiteY5-3170" fmla="*/ 239864 h 1892311"/>
              <a:gd name="connsiteX6-3171" fmla="*/ 1176848 w 1274536"/>
              <a:gd name="connsiteY6-3172" fmla="*/ 229263 h 1892311"/>
              <a:gd name="connsiteX7-3173" fmla="*/ 1274168 w 1274536"/>
              <a:gd name="connsiteY7-3174" fmla="*/ 353230 h 1892311"/>
              <a:gd name="connsiteX8-3175" fmla="*/ 1268673 w 1274536"/>
              <a:gd name="connsiteY8-3176" fmla="*/ 1725383 h 1892311"/>
              <a:gd name="connsiteX9-3177" fmla="*/ 1122460 w 1274536"/>
              <a:gd name="connsiteY9-3178" fmla="*/ 1883563 h 1892311"/>
              <a:gd name="connsiteX10-3179" fmla="*/ 445407 w 1274536"/>
              <a:gd name="connsiteY10-3180" fmla="*/ 1892311 h 1892311"/>
              <a:gd name="connsiteX11-3181" fmla="*/ 335742 w 1274536"/>
              <a:gd name="connsiteY11-3182" fmla="*/ 1782610 h 1892311"/>
              <a:gd name="connsiteX12-3183" fmla="*/ 287108 w 1274536"/>
              <a:gd name="connsiteY12-3184" fmla="*/ 1092103 h 1892311"/>
              <a:gd name="connsiteX13-3185" fmla="*/ 0 w 1274536"/>
              <a:gd name="connsiteY13-3186" fmla="*/ 989814 h 1892311"/>
              <a:gd name="connsiteX14-3187" fmla="*/ 3818 w 1274536"/>
              <a:gd name="connsiteY14-3188" fmla="*/ 588083 h 1892311"/>
              <a:gd name="connsiteX0-3189" fmla="*/ 3818 w 1274794"/>
              <a:gd name="connsiteY0-3190" fmla="*/ 588083 h 1892311"/>
              <a:gd name="connsiteX1-3191" fmla="*/ 28881 w 1274794"/>
              <a:gd name="connsiteY1-3192" fmla="*/ 196313 h 1892311"/>
              <a:gd name="connsiteX2-3193" fmla="*/ 151014 w 1274794"/>
              <a:gd name="connsiteY2-3194" fmla="*/ 30190 h 1892311"/>
              <a:gd name="connsiteX3-3195" fmla="*/ 386723 w 1274794"/>
              <a:gd name="connsiteY3-3196" fmla="*/ 23540 h 1892311"/>
              <a:gd name="connsiteX4-3197" fmla="*/ 433773 w 1274794"/>
              <a:gd name="connsiteY4-3198" fmla="*/ 167143 h 1892311"/>
              <a:gd name="connsiteX5-3199" fmla="*/ 497290 w 1274794"/>
              <a:gd name="connsiteY5-3200" fmla="*/ 239864 h 1892311"/>
              <a:gd name="connsiteX6-3201" fmla="*/ 1176848 w 1274794"/>
              <a:gd name="connsiteY6-3202" fmla="*/ 229263 h 1892311"/>
              <a:gd name="connsiteX7-3203" fmla="*/ 1274168 w 1274794"/>
              <a:gd name="connsiteY7-3204" fmla="*/ 353230 h 1892311"/>
              <a:gd name="connsiteX8-3205" fmla="*/ 1268673 w 1274794"/>
              <a:gd name="connsiteY8-3206" fmla="*/ 1725383 h 1892311"/>
              <a:gd name="connsiteX9-3207" fmla="*/ 1122460 w 1274794"/>
              <a:gd name="connsiteY9-3208" fmla="*/ 1883563 h 1892311"/>
              <a:gd name="connsiteX10-3209" fmla="*/ 445407 w 1274794"/>
              <a:gd name="connsiteY10-3210" fmla="*/ 1892311 h 1892311"/>
              <a:gd name="connsiteX11-3211" fmla="*/ 335742 w 1274794"/>
              <a:gd name="connsiteY11-3212" fmla="*/ 1782610 h 1892311"/>
              <a:gd name="connsiteX12-3213" fmla="*/ 287108 w 1274794"/>
              <a:gd name="connsiteY12-3214" fmla="*/ 1092103 h 1892311"/>
              <a:gd name="connsiteX13-3215" fmla="*/ 0 w 1274794"/>
              <a:gd name="connsiteY13-3216" fmla="*/ 989814 h 1892311"/>
              <a:gd name="connsiteX14-3217" fmla="*/ 3818 w 1274794"/>
              <a:gd name="connsiteY14-3218" fmla="*/ 588083 h 1892311"/>
              <a:gd name="connsiteX0-3219" fmla="*/ 3818 w 1274794"/>
              <a:gd name="connsiteY0-3220" fmla="*/ 588083 h 1892311"/>
              <a:gd name="connsiteX1-3221" fmla="*/ 28881 w 1274794"/>
              <a:gd name="connsiteY1-3222" fmla="*/ 196313 h 1892311"/>
              <a:gd name="connsiteX2-3223" fmla="*/ 151014 w 1274794"/>
              <a:gd name="connsiteY2-3224" fmla="*/ 30190 h 1892311"/>
              <a:gd name="connsiteX3-3225" fmla="*/ 386723 w 1274794"/>
              <a:gd name="connsiteY3-3226" fmla="*/ 23540 h 1892311"/>
              <a:gd name="connsiteX4-3227" fmla="*/ 433773 w 1274794"/>
              <a:gd name="connsiteY4-3228" fmla="*/ 167143 h 1892311"/>
              <a:gd name="connsiteX5-3229" fmla="*/ 497290 w 1274794"/>
              <a:gd name="connsiteY5-3230" fmla="*/ 239864 h 1892311"/>
              <a:gd name="connsiteX6-3231" fmla="*/ 1176848 w 1274794"/>
              <a:gd name="connsiteY6-3232" fmla="*/ 229263 h 1892311"/>
              <a:gd name="connsiteX7-3233" fmla="*/ 1274168 w 1274794"/>
              <a:gd name="connsiteY7-3234" fmla="*/ 353230 h 1892311"/>
              <a:gd name="connsiteX8-3235" fmla="*/ 1268673 w 1274794"/>
              <a:gd name="connsiteY8-3236" fmla="*/ 1725383 h 1892311"/>
              <a:gd name="connsiteX9-3237" fmla="*/ 1122460 w 1274794"/>
              <a:gd name="connsiteY9-3238" fmla="*/ 1883563 h 1892311"/>
              <a:gd name="connsiteX10-3239" fmla="*/ 445407 w 1274794"/>
              <a:gd name="connsiteY10-3240" fmla="*/ 1892311 h 1892311"/>
              <a:gd name="connsiteX11-3241" fmla="*/ 335742 w 1274794"/>
              <a:gd name="connsiteY11-3242" fmla="*/ 1782610 h 1892311"/>
              <a:gd name="connsiteX12-3243" fmla="*/ 287108 w 1274794"/>
              <a:gd name="connsiteY12-3244" fmla="*/ 1092103 h 1892311"/>
              <a:gd name="connsiteX13-3245" fmla="*/ 0 w 1274794"/>
              <a:gd name="connsiteY13-3246" fmla="*/ 989814 h 1892311"/>
              <a:gd name="connsiteX14-3247" fmla="*/ 3818 w 1274794"/>
              <a:gd name="connsiteY14-3248" fmla="*/ 588083 h 1892311"/>
              <a:gd name="connsiteX0-3249" fmla="*/ 3818 w 1274794"/>
              <a:gd name="connsiteY0-3250" fmla="*/ 588083 h 1892311"/>
              <a:gd name="connsiteX1-3251" fmla="*/ 28881 w 1274794"/>
              <a:gd name="connsiteY1-3252" fmla="*/ 196313 h 1892311"/>
              <a:gd name="connsiteX2-3253" fmla="*/ 151014 w 1274794"/>
              <a:gd name="connsiteY2-3254" fmla="*/ 30190 h 1892311"/>
              <a:gd name="connsiteX3-3255" fmla="*/ 386723 w 1274794"/>
              <a:gd name="connsiteY3-3256" fmla="*/ 23540 h 1892311"/>
              <a:gd name="connsiteX4-3257" fmla="*/ 433773 w 1274794"/>
              <a:gd name="connsiteY4-3258" fmla="*/ 167143 h 1892311"/>
              <a:gd name="connsiteX5-3259" fmla="*/ 497290 w 1274794"/>
              <a:gd name="connsiteY5-3260" fmla="*/ 239864 h 1892311"/>
              <a:gd name="connsiteX6-3261" fmla="*/ 1176848 w 1274794"/>
              <a:gd name="connsiteY6-3262" fmla="*/ 229263 h 1892311"/>
              <a:gd name="connsiteX7-3263" fmla="*/ 1274168 w 1274794"/>
              <a:gd name="connsiteY7-3264" fmla="*/ 353230 h 1892311"/>
              <a:gd name="connsiteX8-3265" fmla="*/ 1268673 w 1274794"/>
              <a:gd name="connsiteY8-3266" fmla="*/ 1725383 h 1892311"/>
              <a:gd name="connsiteX9-3267" fmla="*/ 1122460 w 1274794"/>
              <a:gd name="connsiteY9-3268" fmla="*/ 1883563 h 1892311"/>
              <a:gd name="connsiteX10-3269" fmla="*/ 445407 w 1274794"/>
              <a:gd name="connsiteY10-3270" fmla="*/ 1892311 h 1892311"/>
              <a:gd name="connsiteX11-3271" fmla="*/ 335742 w 1274794"/>
              <a:gd name="connsiteY11-3272" fmla="*/ 1782610 h 1892311"/>
              <a:gd name="connsiteX12-3273" fmla="*/ 287108 w 1274794"/>
              <a:gd name="connsiteY12-3274" fmla="*/ 1092103 h 1892311"/>
              <a:gd name="connsiteX13-3275" fmla="*/ 0 w 1274794"/>
              <a:gd name="connsiteY13-3276" fmla="*/ 989814 h 1892311"/>
              <a:gd name="connsiteX14-3277" fmla="*/ 3818 w 1274794"/>
              <a:gd name="connsiteY14-3278" fmla="*/ 588083 h 1892311"/>
              <a:gd name="connsiteX0-3279" fmla="*/ 3818 w 1281180"/>
              <a:gd name="connsiteY0-3280" fmla="*/ 588083 h 1905618"/>
              <a:gd name="connsiteX1-3281" fmla="*/ 28881 w 1281180"/>
              <a:gd name="connsiteY1-3282" fmla="*/ 196313 h 1905618"/>
              <a:gd name="connsiteX2-3283" fmla="*/ 151014 w 1281180"/>
              <a:gd name="connsiteY2-3284" fmla="*/ 30190 h 1905618"/>
              <a:gd name="connsiteX3-3285" fmla="*/ 386723 w 1281180"/>
              <a:gd name="connsiteY3-3286" fmla="*/ 23540 h 1905618"/>
              <a:gd name="connsiteX4-3287" fmla="*/ 433773 w 1281180"/>
              <a:gd name="connsiteY4-3288" fmla="*/ 167143 h 1905618"/>
              <a:gd name="connsiteX5-3289" fmla="*/ 497290 w 1281180"/>
              <a:gd name="connsiteY5-3290" fmla="*/ 239864 h 1905618"/>
              <a:gd name="connsiteX6-3291" fmla="*/ 1176848 w 1281180"/>
              <a:gd name="connsiteY6-3292" fmla="*/ 229263 h 1905618"/>
              <a:gd name="connsiteX7-3293" fmla="*/ 1271604 w 1281180"/>
              <a:gd name="connsiteY7-3294" fmla="*/ 282774 h 1905618"/>
              <a:gd name="connsiteX8-3295" fmla="*/ 1268673 w 1281180"/>
              <a:gd name="connsiteY8-3296" fmla="*/ 1725383 h 1905618"/>
              <a:gd name="connsiteX9-3297" fmla="*/ 1122460 w 1281180"/>
              <a:gd name="connsiteY9-3298" fmla="*/ 1883563 h 1905618"/>
              <a:gd name="connsiteX10-3299" fmla="*/ 445407 w 1281180"/>
              <a:gd name="connsiteY10-3300" fmla="*/ 1892311 h 1905618"/>
              <a:gd name="connsiteX11-3301" fmla="*/ 335742 w 1281180"/>
              <a:gd name="connsiteY11-3302" fmla="*/ 1782610 h 1905618"/>
              <a:gd name="connsiteX12-3303" fmla="*/ 287108 w 1281180"/>
              <a:gd name="connsiteY12-3304" fmla="*/ 1092103 h 1905618"/>
              <a:gd name="connsiteX13-3305" fmla="*/ 0 w 1281180"/>
              <a:gd name="connsiteY13-3306" fmla="*/ 989814 h 1905618"/>
              <a:gd name="connsiteX14-3307" fmla="*/ 3818 w 1281180"/>
              <a:gd name="connsiteY14-3308" fmla="*/ 588083 h 1905618"/>
              <a:gd name="connsiteX0-3309" fmla="*/ 3818 w 1281180"/>
              <a:gd name="connsiteY0-3310" fmla="*/ 588083 h 1905618"/>
              <a:gd name="connsiteX1-3311" fmla="*/ 28881 w 1281180"/>
              <a:gd name="connsiteY1-3312" fmla="*/ 196313 h 1905618"/>
              <a:gd name="connsiteX2-3313" fmla="*/ 151014 w 1281180"/>
              <a:gd name="connsiteY2-3314" fmla="*/ 30190 h 1905618"/>
              <a:gd name="connsiteX3-3315" fmla="*/ 386723 w 1281180"/>
              <a:gd name="connsiteY3-3316" fmla="*/ 23540 h 1905618"/>
              <a:gd name="connsiteX4-3317" fmla="*/ 433773 w 1281180"/>
              <a:gd name="connsiteY4-3318" fmla="*/ 167143 h 1905618"/>
              <a:gd name="connsiteX5-3319" fmla="*/ 497290 w 1281180"/>
              <a:gd name="connsiteY5-3320" fmla="*/ 239864 h 1905618"/>
              <a:gd name="connsiteX6-3321" fmla="*/ 1176848 w 1281180"/>
              <a:gd name="connsiteY6-3322" fmla="*/ 229263 h 1905618"/>
              <a:gd name="connsiteX7-3323" fmla="*/ 1271604 w 1281180"/>
              <a:gd name="connsiteY7-3324" fmla="*/ 282774 h 1905618"/>
              <a:gd name="connsiteX8-3325" fmla="*/ 1268673 w 1281180"/>
              <a:gd name="connsiteY8-3326" fmla="*/ 1725383 h 1905618"/>
              <a:gd name="connsiteX9-3327" fmla="*/ 1122460 w 1281180"/>
              <a:gd name="connsiteY9-3328" fmla="*/ 1883563 h 1905618"/>
              <a:gd name="connsiteX10-3329" fmla="*/ 445407 w 1281180"/>
              <a:gd name="connsiteY10-3330" fmla="*/ 1892311 h 1905618"/>
              <a:gd name="connsiteX11-3331" fmla="*/ 335742 w 1281180"/>
              <a:gd name="connsiteY11-3332" fmla="*/ 1782610 h 1905618"/>
              <a:gd name="connsiteX12-3333" fmla="*/ 287108 w 1281180"/>
              <a:gd name="connsiteY12-3334" fmla="*/ 1092103 h 1905618"/>
              <a:gd name="connsiteX13-3335" fmla="*/ 0 w 1281180"/>
              <a:gd name="connsiteY13-3336" fmla="*/ 989814 h 1905618"/>
              <a:gd name="connsiteX14-3337" fmla="*/ 3818 w 1281180"/>
              <a:gd name="connsiteY14-3338" fmla="*/ 588083 h 1905618"/>
              <a:gd name="connsiteX0-3339" fmla="*/ 3818 w 1276881"/>
              <a:gd name="connsiteY0-3340" fmla="*/ 588083 h 1905618"/>
              <a:gd name="connsiteX1-3341" fmla="*/ 28881 w 1276881"/>
              <a:gd name="connsiteY1-3342" fmla="*/ 196313 h 1905618"/>
              <a:gd name="connsiteX2-3343" fmla="*/ 151014 w 1276881"/>
              <a:gd name="connsiteY2-3344" fmla="*/ 30190 h 1905618"/>
              <a:gd name="connsiteX3-3345" fmla="*/ 386723 w 1276881"/>
              <a:gd name="connsiteY3-3346" fmla="*/ 23540 h 1905618"/>
              <a:gd name="connsiteX4-3347" fmla="*/ 433773 w 1276881"/>
              <a:gd name="connsiteY4-3348" fmla="*/ 167143 h 1905618"/>
              <a:gd name="connsiteX5-3349" fmla="*/ 497290 w 1276881"/>
              <a:gd name="connsiteY5-3350" fmla="*/ 239864 h 1905618"/>
              <a:gd name="connsiteX6-3351" fmla="*/ 1176848 w 1276881"/>
              <a:gd name="connsiteY6-3352" fmla="*/ 229263 h 1905618"/>
              <a:gd name="connsiteX7-3353" fmla="*/ 1271604 w 1276881"/>
              <a:gd name="connsiteY7-3354" fmla="*/ 282774 h 1905618"/>
              <a:gd name="connsiteX8-3355" fmla="*/ 1268673 w 1276881"/>
              <a:gd name="connsiteY8-3356" fmla="*/ 1725383 h 1905618"/>
              <a:gd name="connsiteX9-3357" fmla="*/ 1122460 w 1276881"/>
              <a:gd name="connsiteY9-3358" fmla="*/ 1883563 h 1905618"/>
              <a:gd name="connsiteX10-3359" fmla="*/ 445407 w 1276881"/>
              <a:gd name="connsiteY10-3360" fmla="*/ 1892311 h 1905618"/>
              <a:gd name="connsiteX11-3361" fmla="*/ 335742 w 1276881"/>
              <a:gd name="connsiteY11-3362" fmla="*/ 1782610 h 1905618"/>
              <a:gd name="connsiteX12-3363" fmla="*/ 287108 w 1276881"/>
              <a:gd name="connsiteY12-3364" fmla="*/ 1092103 h 1905618"/>
              <a:gd name="connsiteX13-3365" fmla="*/ 0 w 1276881"/>
              <a:gd name="connsiteY13-3366" fmla="*/ 989814 h 1905618"/>
              <a:gd name="connsiteX14-3367" fmla="*/ 3818 w 1276881"/>
              <a:gd name="connsiteY14-3368" fmla="*/ 588083 h 1905618"/>
              <a:gd name="connsiteX0-3369" fmla="*/ 3818 w 1279573"/>
              <a:gd name="connsiteY0-3370" fmla="*/ 588083 h 1905618"/>
              <a:gd name="connsiteX1-3371" fmla="*/ 28881 w 1279573"/>
              <a:gd name="connsiteY1-3372" fmla="*/ 196313 h 1905618"/>
              <a:gd name="connsiteX2-3373" fmla="*/ 151014 w 1279573"/>
              <a:gd name="connsiteY2-3374" fmla="*/ 30190 h 1905618"/>
              <a:gd name="connsiteX3-3375" fmla="*/ 386723 w 1279573"/>
              <a:gd name="connsiteY3-3376" fmla="*/ 23540 h 1905618"/>
              <a:gd name="connsiteX4-3377" fmla="*/ 433773 w 1279573"/>
              <a:gd name="connsiteY4-3378" fmla="*/ 167143 h 1905618"/>
              <a:gd name="connsiteX5-3379" fmla="*/ 497290 w 1279573"/>
              <a:gd name="connsiteY5-3380" fmla="*/ 239864 h 1905618"/>
              <a:gd name="connsiteX6-3381" fmla="*/ 1176848 w 1279573"/>
              <a:gd name="connsiteY6-3382" fmla="*/ 229263 h 1905618"/>
              <a:gd name="connsiteX7-3383" fmla="*/ 1271604 w 1279573"/>
              <a:gd name="connsiteY7-3384" fmla="*/ 282774 h 1905618"/>
              <a:gd name="connsiteX8-3385" fmla="*/ 1268673 w 1279573"/>
              <a:gd name="connsiteY8-3386" fmla="*/ 1725383 h 1905618"/>
              <a:gd name="connsiteX9-3387" fmla="*/ 1122460 w 1279573"/>
              <a:gd name="connsiteY9-3388" fmla="*/ 1883563 h 1905618"/>
              <a:gd name="connsiteX10-3389" fmla="*/ 445407 w 1279573"/>
              <a:gd name="connsiteY10-3390" fmla="*/ 1892311 h 1905618"/>
              <a:gd name="connsiteX11-3391" fmla="*/ 335742 w 1279573"/>
              <a:gd name="connsiteY11-3392" fmla="*/ 1782610 h 1905618"/>
              <a:gd name="connsiteX12-3393" fmla="*/ 287108 w 1279573"/>
              <a:gd name="connsiteY12-3394" fmla="*/ 1092103 h 1905618"/>
              <a:gd name="connsiteX13-3395" fmla="*/ 0 w 1279573"/>
              <a:gd name="connsiteY13-3396" fmla="*/ 989814 h 1905618"/>
              <a:gd name="connsiteX14-3397" fmla="*/ 3818 w 1279573"/>
              <a:gd name="connsiteY14-3398" fmla="*/ 588083 h 1905618"/>
              <a:gd name="connsiteX0-3399" fmla="*/ 3818 w 1279573"/>
              <a:gd name="connsiteY0-3400" fmla="*/ 588083 h 1905618"/>
              <a:gd name="connsiteX1-3401" fmla="*/ 28881 w 1279573"/>
              <a:gd name="connsiteY1-3402" fmla="*/ 196313 h 1905618"/>
              <a:gd name="connsiteX2-3403" fmla="*/ 151014 w 1279573"/>
              <a:gd name="connsiteY2-3404" fmla="*/ 30190 h 1905618"/>
              <a:gd name="connsiteX3-3405" fmla="*/ 386723 w 1279573"/>
              <a:gd name="connsiteY3-3406" fmla="*/ 23540 h 1905618"/>
              <a:gd name="connsiteX4-3407" fmla="*/ 433773 w 1279573"/>
              <a:gd name="connsiteY4-3408" fmla="*/ 167143 h 1905618"/>
              <a:gd name="connsiteX5-3409" fmla="*/ 497290 w 1279573"/>
              <a:gd name="connsiteY5-3410" fmla="*/ 239864 h 1905618"/>
              <a:gd name="connsiteX6-3411" fmla="*/ 1176848 w 1279573"/>
              <a:gd name="connsiteY6-3412" fmla="*/ 229263 h 1905618"/>
              <a:gd name="connsiteX7-3413" fmla="*/ 1271604 w 1279573"/>
              <a:gd name="connsiteY7-3414" fmla="*/ 282774 h 1905618"/>
              <a:gd name="connsiteX8-3415" fmla="*/ 1268673 w 1279573"/>
              <a:gd name="connsiteY8-3416" fmla="*/ 1725383 h 1905618"/>
              <a:gd name="connsiteX9-3417" fmla="*/ 1122460 w 1279573"/>
              <a:gd name="connsiteY9-3418" fmla="*/ 1883563 h 1905618"/>
              <a:gd name="connsiteX10-3419" fmla="*/ 445407 w 1279573"/>
              <a:gd name="connsiteY10-3420" fmla="*/ 1892311 h 1905618"/>
              <a:gd name="connsiteX11-3421" fmla="*/ 335742 w 1279573"/>
              <a:gd name="connsiteY11-3422" fmla="*/ 1782610 h 1905618"/>
              <a:gd name="connsiteX12-3423" fmla="*/ 287108 w 1279573"/>
              <a:gd name="connsiteY12-3424" fmla="*/ 1092103 h 1905618"/>
              <a:gd name="connsiteX13-3425" fmla="*/ 0 w 1279573"/>
              <a:gd name="connsiteY13-3426" fmla="*/ 989814 h 1905618"/>
              <a:gd name="connsiteX14-3427" fmla="*/ 3818 w 1279573"/>
              <a:gd name="connsiteY14-3428" fmla="*/ 588083 h 1905618"/>
              <a:gd name="connsiteX0-3429" fmla="*/ 3818 w 1278761"/>
              <a:gd name="connsiteY0-3430" fmla="*/ 588083 h 1903095"/>
              <a:gd name="connsiteX1-3431" fmla="*/ 28881 w 1278761"/>
              <a:gd name="connsiteY1-3432" fmla="*/ 196313 h 1903095"/>
              <a:gd name="connsiteX2-3433" fmla="*/ 151014 w 1278761"/>
              <a:gd name="connsiteY2-3434" fmla="*/ 30190 h 1903095"/>
              <a:gd name="connsiteX3-3435" fmla="*/ 386723 w 1278761"/>
              <a:gd name="connsiteY3-3436" fmla="*/ 23540 h 1903095"/>
              <a:gd name="connsiteX4-3437" fmla="*/ 433773 w 1278761"/>
              <a:gd name="connsiteY4-3438" fmla="*/ 167143 h 1903095"/>
              <a:gd name="connsiteX5-3439" fmla="*/ 497290 w 1278761"/>
              <a:gd name="connsiteY5-3440" fmla="*/ 239864 h 1903095"/>
              <a:gd name="connsiteX6-3441" fmla="*/ 1176848 w 1278761"/>
              <a:gd name="connsiteY6-3442" fmla="*/ 229263 h 1903095"/>
              <a:gd name="connsiteX7-3443" fmla="*/ 1269040 w 1278761"/>
              <a:gd name="connsiteY7-3444" fmla="*/ 328935 h 1903095"/>
              <a:gd name="connsiteX8-3445" fmla="*/ 1268673 w 1278761"/>
              <a:gd name="connsiteY8-3446" fmla="*/ 1725383 h 1903095"/>
              <a:gd name="connsiteX9-3447" fmla="*/ 1122460 w 1278761"/>
              <a:gd name="connsiteY9-3448" fmla="*/ 1883563 h 1903095"/>
              <a:gd name="connsiteX10-3449" fmla="*/ 445407 w 1278761"/>
              <a:gd name="connsiteY10-3450" fmla="*/ 1892311 h 1903095"/>
              <a:gd name="connsiteX11-3451" fmla="*/ 335742 w 1278761"/>
              <a:gd name="connsiteY11-3452" fmla="*/ 1782610 h 1903095"/>
              <a:gd name="connsiteX12-3453" fmla="*/ 287108 w 1278761"/>
              <a:gd name="connsiteY12-3454" fmla="*/ 1092103 h 1903095"/>
              <a:gd name="connsiteX13-3455" fmla="*/ 0 w 1278761"/>
              <a:gd name="connsiteY13-3456" fmla="*/ 989814 h 1903095"/>
              <a:gd name="connsiteX14-3457" fmla="*/ 3818 w 1278761"/>
              <a:gd name="connsiteY14-3458" fmla="*/ 588083 h 1903095"/>
              <a:gd name="connsiteX0-3459" fmla="*/ 3818 w 1278761"/>
              <a:gd name="connsiteY0-3460" fmla="*/ 588083 h 1903095"/>
              <a:gd name="connsiteX1-3461" fmla="*/ 28881 w 1278761"/>
              <a:gd name="connsiteY1-3462" fmla="*/ 196313 h 1903095"/>
              <a:gd name="connsiteX2-3463" fmla="*/ 151014 w 1278761"/>
              <a:gd name="connsiteY2-3464" fmla="*/ 30190 h 1903095"/>
              <a:gd name="connsiteX3-3465" fmla="*/ 386723 w 1278761"/>
              <a:gd name="connsiteY3-3466" fmla="*/ 23540 h 1903095"/>
              <a:gd name="connsiteX4-3467" fmla="*/ 433773 w 1278761"/>
              <a:gd name="connsiteY4-3468" fmla="*/ 167143 h 1903095"/>
              <a:gd name="connsiteX5-3469" fmla="*/ 497290 w 1278761"/>
              <a:gd name="connsiteY5-3470" fmla="*/ 239864 h 1903095"/>
              <a:gd name="connsiteX6-3471" fmla="*/ 1176848 w 1278761"/>
              <a:gd name="connsiteY6-3472" fmla="*/ 229263 h 1903095"/>
              <a:gd name="connsiteX7-3473" fmla="*/ 1269040 w 1278761"/>
              <a:gd name="connsiteY7-3474" fmla="*/ 328935 h 1903095"/>
              <a:gd name="connsiteX8-3475" fmla="*/ 1268673 w 1278761"/>
              <a:gd name="connsiteY8-3476" fmla="*/ 1725383 h 1903095"/>
              <a:gd name="connsiteX9-3477" fmla="*/ 1122460 w 1278761"/>
              <a:gd name="connsiteY9-3478" fmla="*/ 1883563 h 1903095"/>
              <a:gd name="connsiteX10-3479" fmla="*/ 445407 w 1278761"/>
              <a:gd name="connsiteY10-3480" fmla="*/ 1892311 h 1903095"/>
              <a:gd name="connsiteX11-3481" fmla="*/ 335742 w 1278761"/>
              <a:gd name="connsiteY11-3482" fmla="*/ 1782610 h 1903095"/>
              <a:gd name="connsiteX12-3483" fmla="*/ 287108 w 1278761"/>
              <a:gd name="connsiteY12-3484" fmla="*/ 1092103 h 1903095"/>
              <a:gd name="connsiteX13-3485" fmla="*/ 0 w 1278761"/>
              <a:gd name="connsiteY13-3486" fmla="*/ 989814 h 1903095"/>
              <a:gd name="connsiteX14-3487" fmla="*/ 3818 w 1278761"/>
              <a:gd name="connsiteY14-3488" fmla="*/ 588083 h 1903095"/>
              <a:gd name="connsiteX0-3489" fmla="*/ 3818 w 1278761"/>
              <a:gd name="connsiteY0-3490" fmla="*/ 588083 h 1903095"/>
              <a:gd name="connsiteX1-3491" fmla="*/ 28881 w 1278761"/>
              <a:gd name="connsiteY1-3492" fmla="*/ 196313 h 1903095"/>
              <a:gd name="connsiteX2-3493" fmla="*/ 151014 w 1278761"/>
              <a:gd name="connsiteY2-3494" fmla="*/ 30190 h 1903095"/>
              <a:gd name="connsiteX3-3495" fmla="*/ 386723 w 1278761"/>
              <a:gd name="connsiteY3-3496" fmla="*/ 23540 h 1903095"/>
              <a:gd name="connsiteX4-3497" fmla="*/ 433773 w 1278761"/>
              <a:gd name="connsiteY4-3498" fmla="*/ 167143 h 1903095"/>
              <a:gd name="connsiteX5-3499" fmla="*/ 497290 w 1278761"/>
              <a:gd name="connsiteY5-3500" fmla="*/ 239864 h 1903095"/>
              <a:gd name="connsiteX6-3501" fmla="*/ 1176848 w 1278761"/>
              <a:gd name="connsiteY6-3502" fmla="*/ 229263 h 1903095"/>
              <a:gd name="connsiteX7-3503" fmla="*/ 1269040 w 1278761"/>
              <a:gd name="connsiteY7-3504" fmla="*/ 328935 h 1903095"/>
              <a:gd name="connsiteX8-3505" fmla="*/ 1268673 w 1278761"/>
              <a:gd name="connsiteY8-3506" fmla="*/ 1725383 h 1903095"/>
              <a:gd name="connsiteX9-3507" fmla="*/ 1122460 w 1278761"/>
              <a:gd name="connsiteY9-3508" fmla="*/ 1883563 h 1903095"/>
              <a:gd name="connsiteX10-3509" fmla="*/ 445407 w 1278761"/>
              <a:gd name="connsiteY10-3510" fmla="*/ 1892311 h 1903095"/>
              <a:gd name="connsiteX11-3511" fmla="*/ 335742 w 1278761"/>
              <a:gd name="connsiteY11-3512" fmla="*/ 1782610 h 1903095"/>
              <a:gd name="connsiteX12-3513" fmla="*/ 287108 w 1278761"/>
              <a:gd name="connsiteY12-3514" fmla="*/ 1092103 h 1903095"/>
              <a:gd name="connsiteX13-3515" fmla="*/ 0 w 1278761"/>
              <a:gd name="connsiteY13-3516" fmla="*/ 989814 h 1903095"/>
              <a:gd name="connsiteX14-3517" fmla="*/ 3818 w 1278761"/>
              <a:gd name="connsiteY14-3518" fmla="*/ 588083 h 1903095"/>
              <a:gd name="connsiteX0-3519" fmla="*/ 3818 w 1278761"/>
              <a:gd name="connsiteY0-3520" fmla="*/ 588083 h 1903095"/>
              <a:gd name="connsiteX1-3521" fmla="*/ 28881 w 1278761"/>
              <a:gd name="connsiteY1-3522" fmla="*/ 196313 h 1903095"/>
              <a:gd name="connsiteX2-3523" fmla="*/ 151014 w 1278761"/>
              <a:gd name="connsiteY2-3524" fmla="*/ 30190 h 1903095"/>
              <a:gd name="connsiteX3-3525" fmla="*/ 386723 w 1278761"/>
              <a:gd name="connsiteY3-3526" fmla="*/ 23540 h 1903095"/>
              <a:gd name="connsiteX4-3527" fmla="*/ 433773 w 1278761"/>
              <a:gd name="connsiteY4-3528" fmla="*/ 167143 h 1903095"/>
              <a:gd name="connsiteX5-3529" fmla="*/ 497290 w 1278761"/>
              <a:gd name="connsiteY5-3530" fmla="*/ 239864 h 1903095"/>
              <a:gd name="connsiteX6-3531" fmla="*/ 1176848 w 1278761"/>
              <a:gd name="connsiteY6-3532" fmla="*/ 229263 h 1903095"/>
              <a:gd name="connsiteX7-3533" fmla="*/ 1269040 w 1278761"/>
              <a:gd name="connsiteY7-3534" fmla="*/ 328935 h 1903095"/>
              <a:gd name="connsiteX8-3535" fmla="*/ 1268673 w 1278761"/>
              <a:gd name="connsiteY8-3536" fmla="*/ 1725383 h 1903095"/>
              <a:gd name="connsiteX9-3537" fmla="*/ 1122460 w 1278761"/>
              <a:gd name="connsiteY9-3538" fmla="*/ 1883563 h 1903095"/>
              <a:gd name="connsiteX10-3539" fmla="*/ 445407 w 1278761"/>
              <a:gd name="connsiteY10-3540" fmla="*/ 1892311 h 1903095"/>
              <a:gd name="connsiteX11-3541" fmla="*/ 335742 w 1278761"/>
              <a:gd name="connsiteY11-3542" fmla="*/ 1782610 h 1903095"/>
              <a:gd name="connsiteX12-3543" fmla="*/ 287108 w 1278761"/>
              <a:gd name="connsiteY12-3544" fmla="*/ 1092103 h 1903095"/>
              <a:gd name="connsiteX13-3545" fmla="*/ 0 w 1278761"/>
              <a:gd name="connsiteY13-3546" fmla="*/ 989814 h 1903095"/>
              <a:gd name="connsiteX14-3547" fmla="*/ 3818 w 1278761"/>
              <a:gd name="connsiteY14-3548" fmla="*/ 588083 h 1903095"/>
              <a:gd name="connsiteX0-3549" fmla="*/ 3818 w 1278761"/>
              <a:gd name="connsiteY0-3550" fmla="*/ 588083 h 1903095"/>
              <a:gd name="connsiteX1-3551" fmla="*/ 28881 w 1278761"/>
              <a:gd name="connsiteY1-3552" fmla="*/ 196313 h 1903095"/>
              <a:gd name="connsiteX2-3553" fmla="*/ 151014 w 1278761"/>
              <a:gd name="connsiteY2-3554" fmla="*/ 30190 h 1903095"/>
              <a:gd name="connsiteX3-3555" fmla="*/ 386723 w 1278761"/>
              <a:gd name="connsiteY3-3556" fmla="*/ 23540 h 1903095"/>
              <a:gd name="connsiteX4-3557" fmla="*/ 433773 w 1278761"/>
              <a:gd name="connsiteY4-3558" fmla="*/ 167143 h 1903095"/>
              <a:gd name="connsiteX5-3559" fmla="*/ 497290 w 1278761"/>
              <a:gd name="connsiteY5-3560" fmla="*/ 239864 h 1903095"/>
              <a:gd name="connsiteX6-3561" fmla="*/ 1176848 w 1278761"/>
              <a:gd name="connsiteY6-3562" fmla="*/ 229263 h 1903095"/>
              <a:gd name="connsiteX7-3563" fmla="*/ 1269040 w 1278761"/>
              <a:gd name="connsiteY7-3564" fmla="*/ 328935 h 1903095"/>
              <a:gd name="connsiteX8-3565" fmla="*/ 1268673 w 1278761"/>
              <a:gd name="connsiteY8-3566" fmla="*/ 1725383 h 1903095"/>
              <a:gd name="connsiteX9-3567" fmla="*/ 1122460 w 1278761"/>
              <a:gd name="connsiteY9-3568" fmla="*/ 1883563 h 1903095"/>
              <a:gd name="connsiteX10-3569" fmla="*/ 445407 w 1278761"/>
              <a:gd name="connsiteY10-3570" fmla="*/ 1892311 h 1903095"/>
              <a:gd name="connsiteX11-3571" fmla="*/ 335742 w 1278761"/>
              <a:gd name="connsiteY11-3572" fmla="*/ 1782610 h 1903095"/>
              <a:gd name="connsiteX12-3573" fmla="*/ 287108 w 1278761"/>
              <a:gd name="connsiteY12-3574" fmla="*/ 1092103 h 1903095"/>
              <a:gd name="connsiteX13-3575" fmla="*/ 0 w 1278761"/>
              <a:gd name="connsiteY13-3576" fmla="*/ 989814 h 1903095"/>
              <a:gd name="connsiteX14-3577" fmla="*/ 3818 w 1278761"/>
              <a:gd name="connsiteY14-3578" fmla="*/ 588083 h 1903095"/>
              <a:gd name="connsiteX0-3579" fmla="*/ 3818 w 1278761"/>
              <a:gd name="connsiteY0-3580" fmla="*/ 588083 h 1903095"/>
              <a:gd name="connsiteX1-3581" fmla="*/ 28881 w 1278761"/>
              <a:gd name="connsiteY1-3582" fmla="*/ 196313 h 1903095"/>
              <a:gd name="connsiteX2-3583" fmla="*/ 151014 w 1278761"/>
              <a:gd name="connsiteY2-3584" fmla="*/ 30190 h 1903095"/>
              <a:gd name="connsiteX3-3585" fmla="*/ 386723 w 1278761"/>
              <a:gd name="connsiteY3-3586" fmla="*/ 23540 h 1903095"/>
              <a:gd name="connsiteX4-3587" fmla="*/ 433773 w 1278761"/>
              <a:gd name="connsiteY4-3588" fmla="*/ 167143 h 1903095"/>
              <a:gd name="connsiteX5-3589" fmla="*/ 497290 w 1278761"/>
              <a:gd name="connsiteY5-3590" fmla="*/ 239864 h 1903095"/>
              <a:gd name="connsiteX6-3591" fmla="*/ 1176848 w 1278761"/>
              <a:gd name="connsiteY6-3592" fmla="*/ 229263 h 1903095"/>
              <a:gd name="connsiteX7-3593" fmla="*/ 1269040 w 1278761"/>
              <a:gd name="connsiteY7-3594" fmla="*/ 328935 h 1903095"/>
              <a:gd name="connsiteX8-3595" fmla="*/ 1268673 w 1278761"/>
              <a:gd name="connsiteY8-3596" fmla="*/ 1725383 h 1903095"/>
              <a:gd name="connsiteX9-3597" fmla="*/ 1122460 w 1278761"/>
              <a:gd name="connsiteY9-3598" fmla="*/ 1883563 h 1903095"/>
              <a:gd name="connsiteX10-3599" fmla="*/ 445407 w 1278761"/>
              <a:gd name="connsiteY10-3600" fmla="*/ 1892311 h 1903095"/>
              <a:gd name="connsiteX11-3601" fmla="*/ 335742 w 1278761"/>
              <a:gd name="connsiteY11-3602" fmla="*/ 1782610 h 1903095"/>
              <a:gd name="connsiteX12-3603" fmla="*/ 287108 w 1278761"/>
              <a:gd name="connsiteY12-3604" fmla="*/ 1092103 h 1903095"/>
              <a:gd name="connsiteX13-3605" fmla="*/ 0 w 1278761"/>
              <a:gd name="connsiteY13-3606" fmla="*/ 989814 h 1903095"/>
              <a:gd name="connsiteX14-3607" fmla="*/ 3818 w 1278761"/>
              <a:gd name="connsiteY14-3608" fmla="*/ 588083 h 1903095"/>
              <a:gd name="connsiteX0-3609" fmla="*/ 3818 w 1278761"/>
              <a:gd name="connsiteY0-3610" fmla="*/ 588083 h 1903095"/>
              <a:gd name="connsiteX1-3611" fmla="*/ 28881 w 1278761"/>
              <a:gd name="connsiteY1-3612" fmla="*/ 196313 h 1903095"/>
              <a:gd name="connsiteX2-3613" fmla="*/ 151014 w 1278761"/>
              <a:gd name="connsiteY2-3614" fmla="*/ 30190 h 1903095"/>
              <a:gd name="connsiteX3-3615" fmla="*/ 386723 w 1278761"/>
              <a:gd name="connsiteY3-3616" fmla="*/ 23540 h 1903095"/>
              <a:gd name="connsiteX4-3617" fmla="*/ 433773 w 1278761"/>
              <a:gd name="connsiteY4-3618" fmla="*/ 167143 h 1903095"/>
              <a:gd name="connsiteX5-3619" fmla="*/ 497290 w 1278761"/>
              <a:gd name="connsiteY5-3620" fmla="*/ 239864 h 1903095"/>
              <a:gd name="connsiteX6-3621" fmla="*/ 1176848 w 1278761"/>
              <a:gd name="connsiteY6-3622" fmla="*/ 229263 h 1903095"/>
              <a:gd name="connsiteX7-3623" fmla="*/ 1269040 w 1278761"/>
              <a:gd name="connsiteY7-3624" fmla="*/ 328935 h 1903095"/>
              <a:gd name="connsiteX8-3625" fmla="*/ 1268673 w 1278761"/>
              <a:gd name="connsiteY8-3626" fmla="*/ 1725383 h 1903095"/>
              <a:gd name="connsiteX9-3627" fmla="*/ 1122460 w 1278761"/>
              <a:gd name="connsiteY9-3628" fmla="*/ 1883563 h 1903095"/>
              <a:gd name="connsiteX10-3629" fmla="*/ 445407 w 1278761"/>
              <a:gd name="connsiteY10-3630" fmla="*/ 1892311 h 1903095"/>
              <a:gd name="connsiteX11-3631" fmla="*/ 335742 w 1278761"/>
              <a:gd name="connsiteY11-3632" fmla="*/ 1782610 h 1903095"/>
              <a:gd name="connsiteX12-3633" fmla="*/ 287108 w 1278761"/>
              <a:gd name="connsiteY12-3634" fmla="*/ 1092103 h 1903095"/>
              <a:gd name="connsiteX13-3635" fmla="*/ 0 w 1278761"/>
              <a:gd name="connsiteY13-3636" fmla="*/ 989814 h 1903095"/>
              <a:gd name="connsiteX14-3637" fmla="*/ 3818 w 1278761"/>
              <a:gd name="connsiteY14-3638" fmla="*/ 588083 h 1903095"/>
              <a:gd name="connsiteX0-3639" fmla="*/ 3818 w 1269098"/>
              <a:gd name="connsiteY0-3640" fmla="*/ 588083 h 1892311"/>
              <a:gd name="connsiteX1-3641" fmla="*/ 28881 w 1269098"/>
              <a:gd name="connsiteY1-3642" fmla="*/ 196313 h 1892311"/>
              <a:gd name="connsiteX2-3643" fmla="*/ 151014 w 1269098"/>
              <a:gd name="connsiteY2-3644" fmla="*/ 30190 h 1892311"/>
              <a:gd name="connsiteX3-3645" fmla="*/ 386723 w 1269098"/>
              <a:gd name="connsiteY3-3646" fmla="*/ 23540 h 1892311"/>
              <a:gd name="connsiteX4-3647" fmla="*/ 433773 w 1269098"/>
              <a:gd name="connsiteY4-3648" fmla="*/ 167143 h 1892311"/>
              <a:gd name="connsiteX5-3649" fmla="*/ 497290 w 1269098"/>
              <a:gd name="connsiteY5-3650" fmla="*/ 239864 h 1892311"/>
              <a:gd name="connsiteX6-3651" fmla="*/ 1176848 w 1269098"/>
              <a:gd name="connsiteY6-3652" fmla="*/ 229263 h 1892311"/>
              <a:gd name="connsiteX7-3653" fmla="*/ 1269040 w 1269098"/>
              <a:gd name="connsiteY7-3654" fmla="*/ 328935 h 1892311"/>
              <a:gd name="connsiteX8-3655" fmla="*/ 1268673 w 1269098"/>
              <a:gd name="connsiteY8-3656" fmla="*/ 1725383 h 1892311"/>
              <a:gd name="connsiteX9-3657" fmla="*/ 1122460 w 1269098"/>
              <a:gd name="connsiteY9-3658" fmla="*/ 1883563 h 1892311"/>
              <a:gd name="connsiteX10-3659" fmla="*/ 445407 w 1269098"/>
              <a:gd name="connsiteY10-3660" fmla="*/ 1892311 h 1892311"/>
              <a:gd name="connsiteX11-3661" fmla="*/ 335742 w 1269098"/>
              <a:gd name="connsiteY11-3662" fmla="*/ 1782610 h 1892311"/>
              <a:gd name="connsiteX12-3663" fmla="*/ 287108 w 1269098"/>
              <a:gd name="connsiteY12-3664" fmla="*/ 1092103 h 1892311"/>
              <a:gd name="connsiteX13-3665" fmla="*/ 0 w 1269098"/>
              <a:gd name="connsiteY13-3666" fmla="*/ 989814 h 1892311"/>
              <a:gd name="connsiteX14-3667" fmla="*/ 3818 w 1269098"/>
              <a:gd name="connsiteY14-3668" fmla="*/ 588083 h 1892311"/>
              <a:gd name="connsiteX0-3669" fmla="*/ 3818 w 1269098"/>
              <a:gd name="connsiteY0-3670" fmla="*/ 588083 h 1892311"/>
              <a:gd name="connsiteX1-3671" fmla="*/ 28881 w 1269098"/>
              <a:gd name="connsiteY1-3672" fmla="*/ 196313 h 1892311"/>
              <a:gd name="connsiteX2-3673" fmla="*/ 151014 w 1269098"/>
              <a:gd name="connsiteY2-3674" fmla="*/ 30190 h 1892311"/>
              <a:gd name="connsiteX3-3675" fmla="*/ 386723 w 1269098"/>
              <a:gd name="connsiteY3-3676" fmla="*/ 23540 h 1892311"/>
              <a:gd name="connsiteX4-3677" fmla="*/ 433773 w 1269098"/>
              <a:gd name="connsiteY4-3678" fmla="*/ 167143 h 1892311"/>
              <a:gd name="connsiteX5-3679" fmla="*/ 497290 w 1269098"/>
              <a:gd name="connsiteY5-3680" fmla="*/ 239864 h 1892311"/>
              <a:gd name="connsiteX6-3681" fmla="*/ 1176848 w 1269098"/>
              <a:gd name="connsiteY6-3682" fmla="*/ 229263 h 1892311"/>
              <a:gd name="connsiteX7-3683" fmla="*/ 1269040 w 1269098"/>
              <a:gd name="connsiteY7-3684" fmla="*/ 328935 h 1892311"/>
              <a:gd name="connsiteX8-3685" fmla="*/ 1268673 w 1269098"/>
              <a:gd name="connsiteY8-3686" fmla="*/ 1725383 h 1892311"/>
              <a:gd name="connsiteX9-3687" fmla="*/ 1122460 w 1269098"/>
              <a:gd name="connsiteY9-3688" fmla="*/ 1883563 h 1892311"/>
              <a:gd name="connsiteX10-3689" fmla="*/ 445407 w 1269098"/>
              <a:gd name="connsiteY10-3690" fmla="*/ 1892311 h 1892311"/>
              <a:gd name="connsiteX11-3691" fmla="*/ 335742 w 1269098"/>
              <a:gd name="connsiteY11-3692" fmla="*/ 1782610 h 1892311"/>
              <a:gd name="connsiteX12-3693" fmla="*/ 287108 w 1269098"/>
              <a:gd name="connsiteY12-3694" fmla="*/ 1092103 h 1892311"/>
              <a:gd name="connsiteX13-3695" fmla="*/ 0 w 1269098"/>
              <a:gd name="connsiteY13-3696" fmla="*/ 989814 h 1892311"/>
              <a:gd name="connsiteX14-3697" fmla="*/ 3818 w 1269098"/>
              <a:gd name="connsiteY14-3698" fmla="*/ 588083 h 1892311"/>
              <a:gd name="connsiteX0-3699" fmla="*/ 3818 w 1269098"/>
              <a:gd name="connsiteY0-3700" fmla="*/ 588083 h 1892311"/>
              <a:gd name="connsiteX1-3701" fmla="*/ 28881 w 1269098"/>
              <a:gd name="connsiteY1-3702" fmla="*/ 196313 h 1892311"/>
              <a:gd name="connsiteX2-3703" fmla="*/ 151014 w 1269098"/>
              <a:gd name="connsiteY2-3704" fmla="*/ 30190 h 1892311"/>
              <a:gd name="connsiteX3-3705" fmla="*/ 386723 w 1269098"/>
              <a:gd name="connsiteY3-3706" fmla="*/ 23540 h 1892311"/>
              <a:gd name="connsiteX4-3707" fmla="*/ 433773 w 1269098"/>
              <a:gd name="connsiteY4-3708" fmla="*/ 167143 h 1892311"/>
              <a:gd name="connsiteX5-3709" fmla="*/ 497290 w 1269098"/>
              <a:gd name="connsiteY5-3710" fmla="*/ 239864 h 1892311"/>
              <a:gd name="connsiteX6-3711" fmla="*/ 1176848 w 1269098"/>
              <a:gd name="connsiteY6-3712" fmla="*/ 229263 h 1892311"/>
              <a:gd name="connsiteX7-3713" fmla="*/ 1269040 w 1269098"/>
              <a:gd name="connsiteY7-3714" fmla="*/ 328935 h 1892311"/>
              <a:gd name="connsiteX8-3715" fmla="*/ 1268673 w 1269098"/>
              <a:gd name="connsiteY8-3716" fmla="*/ 1725383 h 1892311"/>
              <a:gd name="connsiteX9-3717" fmla="*/ 1122460 w 1269098"/>
              <a:gd name="connsiteY9-3718" fmla="*/ 1883563 h 1892311"/>
              <a:gd name="connsiteX10-3719" fmla="*/ 445407 w 1269098"/>
              <a:gd name="connsiteY10-3720" fmla="*/ 1892311 h 1892311"/>
              <a:gd name="connsiteX11-3721" fmla="*/ 335742 w 1269098"/>
              <a:gd name="connsiteY11-3722" fmla="*/ 1782610 h 1892311"/>
              <a:gd name="connsiteX12-3723" fmla="*/ 287108 w 1269098"/>
              <a:gd name="connsiteY12-3724" fmla="*/ 1092103 h 1892311"/>
              <a:gd name="connsiteX13-3725" fmla="*/ 0 w 1269098"/>
              <a:gd name="connsiteY13-3726" fmla="*/ 989814 h 1892311"/>
              <a:gd name="connsiteX14-3727" fmla="*/ 3818 w 1269098"/>
              <a:gd name="connsiteY14-3728" fmla="*/ 588083 h 1892311"/>
              <a:gd name="connsiteX0-3729" fmla="*/ 3818 w 1269098"/>
              <a:gd name="connsiteY0-3730" fmla="*/ 588083 h 1892311"/>
              <a:gd name="connsiteX1-3731" fmla="*/ 28881 w 1269098"/>
              <a:gd name="connsiteY1-3732" fmla="*/ 196313 h 1892311"/>
              <a:gd name="connsiteX2-3733" fmla="*/ 151014 w 1269098"/>
              <a:gd name="connsiteY2-3734" fmla="*/ 30190 h 1892311"/>
              <a:gd name="connsiteX3-3735" fmla="*/ 386723 w 1269098"/>
              <a:gd name="connsiteY3-3736" fmla="*/ 23540 h 1892311"/>
              <a:gd name="connsiteX4-3737" fmla="*/ 433773 w 1269098"/>
              <a:gd name="connsiteY4-3738" fmla="*/ 167143 h 1892311"/>
              <a:gd name="connsiteX5-3739" fmla="*/ 497290 w 1269098"/>
              <a:gd name="connsiteY5-3740" fmla="*/ 239864 h 1892311"/>
              <a:gd name="connsiteX6-3741" fmla="*/ 1176848 w 1269098"/>
              <a:gd name="connsiteY6-3742" fmla="*/ 229263 h 1892311"/>
              <a:gd name="connsiteX7-3743" fmla="*/ 1269040 w 1269098"/>
              <a:gd name="connsiteY7-3744" fmla="*/ 328935 h 1892311"/>
              <a:gd name="connsiteX8-3745" fmla="*/ 1268673 w 1269098"/>
              <a:gd name="connsiteY8-3746" fmla="*/ 1725383 h 1892311"/>
              <a:gd name="connsiteX9-3747" fmla="*/ 1122460 w 1269098"/>
              <a:gd name="connsiteY9-3748" fmla="*/ 1883563 h 1892311"/>
              <a:gd name="connsiteX10-3749" fmla="*/ 445407 w 1269098"/>
              <a:gd name="connsiteY10-3750" fmla="*/ 1892311 h 1892311"/>
              <a:gd name="connsiteX11-3751" fmla="*/ 335742 w 1269098"/>
              <a:gd name="connsiteY11-3752" fmla="*/ 1782610 h 1892311"/>
              <a:gd name="connsiteX12-3753" fmla="*/ 287108 w 1269098"/>
              <a:gd name="connsiteY12-3754" fmla="*/ 1092103 h 1892311"/>
              <a:gd name="connsiteX13-3755" fmla="*/ 0 w 1269098"/>
              <a:gd name="connsiteY13-3756" fmla="*/ 989814 h 1892311"/>
              <a:gd name="connsiteX14-3757" fmla="*/ 3818 w 1269098"/>
              <a:gd name="connsiteY14-3758" fmla="*/ 588083 h 1892311"/>
              <a:gd name="connsiteX0-3759" fmla="*/ 3818 w 1269098"/>
              <a:gd name="connsiteY0-3760" fmla="*/ 588083 h 1898645"/>
              <a:gd name="connsiteX1-3761" fmla="*/ 28881 w 1269098"/>
              <a:gd name="connsiteY1-3762" fmla="*/ 196313 h 1898645"/>
              <a:gd name="connsiteX2-3763" fmla="*/ 151014 w 1269098"/>
              <a:gd name="connsiteY2-3764" fmla="*/ 30190 h 1898645"/>
              <a:gd name="connsiteX3-3765" fmla="*/ 386723 w 1269098"/>
              <a:gd name="connsiteY3-3766" fmla="*/ 23540 h 1898645"/>
              <a:gd name="connsiteX4-3767" fmla="*/ 433773 w 1269098"/>
              <a:gd name="connsiteY4-3768" fmla="*/ 167143 h 1898645"/>
              <a:gd name="connsiteX5-3769" fmla="*/ 497290 w 1269098"/>
              <a:gd name="connsiteY5-3770" fmla="*/ 239864 h 1898645"/>
              <a:gd name="connsiteX6-3771" fmla="*/ 1176848 w 1269098"/>
              <a:gd name="connsiteY6-3772" fmla="*/ 229263 h 1898645"/>
              <a:gd name="connsiteX7-3773" fmla="*/ 1269040 w 1269098"/>
              <a:gd name="connsiteY7-3774" fmla="*/ 328935 h 1898645"/>
              <a:gd name="connsiteX8-3775" fmla="*/ 1268673 w 1269098"/>
              <a:gd name="connsiteY8-3776" fmla="*/ 1725383 h 1898645"/>
              <a:gd name="connsiteX9-3777" fmla="*/ 1122460 w 1269098"/>
              <a:gd name="connsiteY9-3778" fmla="*/ 1883563 h 1898645"/>
              <a:gd name="connsiteX10-3779" fmla="*/ 445407 w 1269098"/>
              <a:gd name="connsiteY10-3780" fmla="*/ 1892311 h 1898645"/>
              <a:gd name="connsiteX11-3781" fmla="*/ 326340 w 1269098"/>
              <a:gd name="connsiteY11-3782" fmla="*/ 1780181 h 1898645"/>
              <a:gd name="connsiteX12-3783" fmla="*/ 287108 w 1269098"/>
              <a:gd name="connsiteY12-3784" fmla="*/ 1092103 h 1898645"/>
              <a:gd name="connsiteX13-3785" fmla="*/ 0 w 1269098"/>
              <a:gd name="connsiteY13-3786" fmla="*/ 989814 h 1898645"/>
              <a:gd name="connsiteX14-3787" fmla="*/ 3818 w 1269098"/>
              <a:gd name="connsiteY14-3788" fmla="*/ 588083 h 1898645"/>
              <a:gd name="connsiteX0-3789" fmla="*/ 3818 w 1269098"/>
              <a:gd name="connsiteY0-3790" fmla="*/ 588083 h 1898645"/>
              <a:gd name="connsiteX1-3791" fmla="*/ 28881 w 1269098"/>
              <a:gd name="connsiteY1-3792" fmla="*/ 196313 h 1898645"/>
              <a:gd name="connsiteX2-3793" fmla="*/ 151014 w 1269098"/>
              <a:gd name="connsiteY2-3794" fmla="*/ 30190 h 1898645"/>
              <a:gd name="connsiteX3-3795" fmla="*/ 386723 w 1269098"/>
              <a:gd name="connsiteY3-3796" fmla="*/ 23540 h 1898645"/>
              <a:gd name="connsiteX4-3797" fmla="*/ 433773 w 1269098"/>
              <a:gd name="connsiteY4-3798" fmla="*/ 167143 h 1898645"/>
              <a:gd name="connsiteX5-3799" fmla="*/ 497290 w 1269098"/>
              <a:gd name="connsiteY5-3800" fmla="*/ 239864 h 1898645"/>
              <a:gd name="connsiteX6-3801" fmla="*/ 1176848 w 1269098"/>
              <a:gd name="connsiteY6-3802" fmla="*/ 229263 h 1898645"/>
              <a:gd name="connsiteX7-3803" fmla="*/ 1269040 w 1269098"/>
              <a:gd name="connsiteY7-3804" fmla="*/ 328935 h 1898645"/>
              <a:gd name="connsiteX8-3805" fmla="*/ 1268673 w 1269098"/>
              <a:gd name="connsiteY8-3806" fmla="*/ 1725383 h 1898645"/>
              <a:gd name="connsiteX9-3807" fmla="*/ 1122460 w 1269098"/>
              <a:gd name="connsiteY9-3808" fmla="*/ 1883563 h 1898645"/>
              <a:gd name="connsiteX10-3809" fmla="*/ 445407 w 1269098"/>
              <a:gd name="connsiteY10-3810" fmla="*/ 1892311 h 1898645"/>
              <a:gd name="connsiteX11-3811" fmla="*/ 326340 w 1269098"/>
              <a:gd name="connsiteY11-3812" fmla="*/ 1780181 h 1898645"/>
              <a:gd name="connsiteX12-3813" fmla="*/ 287108 w 1269098"/>
              <a:gd name="connsiteY12-3814" fmla="*/ 1092103 h 1898645"/>
              <a:gd name="connsiteX13-3815" fmla="*/ 0 w 1269098"/>
              <a:gd name="connsiteY13-3816" fmla="*/ 989814 h 1898645"/>
              <a:gd name="connsiteX14-3817" fmla="*/ 3818 w 1269098"/>
              <a:gd name="connsiteY14-3818" fmla="*/ 588083 h 1898645"/>
              <a:gd name="connsiteX0-3819" fmla="*/ 3818 w 1269098"/>
              <a:gd name="connsiteY0-3820" fmla="*/ 588083 h 1904437"/>
              <a:gd name="connsiteX1-3821" fmla="*/ 28881 w 1269098"/>
              <a:gd name="connsiteY1-3822" fmla="*/ 196313 h 1904437"/>
              <a:gd name="connsiteX2-3823" fmla="*/ 151014 w 1269098"/>
              <a:gd name="connsiteY2-3824" fmla="*/ 30190 h 1904437"/>
              <a:gd name="connsiteX3-3825" fmla="*/ 386723 w 1269098"/>
              <a:gd name="connsiteY3-3826" fmla="*/ 23540 h 1904437"/>
              <a:gd name="connsiteX4-3827" fmla="*/ 433773 w 1269098"/>
              <a:gd name="connsiteY4-3828" fmla="*/ 167143 h 1904437"/>
              <a:gd name="connsiteX5-3829" fmla="*/ 497290 w 1269098"/>
              <a:gd name="connsiteY5-3830" fmla="*/ 239864 h 1904437"/>
              <a:gd name="connsiteX6-3831" fmla="*/ 1176848 w 1269098"/>
              <a:gd name="connsiteY6-3832" fmla="*/ 229263 h 1904437"/>
              <a:gd name="connsiteX7-3833" fmla="*/ 1269040 w 1269098"/>
              <a:gd name="connsiteY7-3834" fmla="*/ 328935 h 1904437"/>
              <a:gd name="connsiteX8-3835" fmla="*/ 1268673 w 1269098"/>
              <a:gd name="connsiteY8-3836" fmla="*/ 1725383 h 1904437"/>
              <a:gd name="connsiteX9-3837" fmla="*/ 1122460 w 1269098"/>
              <a:gd name="connsiteY9-3838" fmla="*/ 1883563 h 1904437"/>
              <a:gd name="connsiteX10-3839" fmla="*/ 438569 w 1269098"/>
              <a:gd name="connsiteY10-3840" fmla="*/ 1891501 h 1904437"/>
              <a:gd name="connsiteX11-3841" fmla="*/ 326340 w 1269098"/>
              <a:gd name="connsiteY11-3842" fmla="*/ 1780181 h 1904437"/>
              <a:gd name="connsiteX12-3843" fmla="*/ 287108 w 1269098"/>
              <a:gd name="connsiteY12-3844" fmla="*/ 1092103 h 1904437"/>
              <a:gd name="connsiteX13-3845" fmla="*/ 0 w 1269098"/>
              <a:gd name="connsiteY13-3846" fmla="*/ 989814 h 1904437"/>
              <a:gd name="connsiteX14-3847" fmla="*/ 3818 w 1269098"/>
              <a:gd name="connsiteY14-3848" fmla="*/ 588083 h 1904437"/>
              <a:gd name="connsiteX0-3849" fmla="*/ 3818 w 1269098"/>
              <a:gd name="connsiteY0-3850" fmla="*/ 588083 h 1899470"/>
              <a:gd name="connsiteX1-3851" fmla="*/ 28881 w 1269098"/>
              <a:gd name="connsiteY1-3852" fmla="*/ 196313 h 1899470"/>
              <a:gd name="connsiteX2-3853" fmla="*/ 151014 w 1269098"/>
              <a:gd name="connsiteY2-3854" fmla="*/ 30190 h 1899470"/>
              <a:gd name="connsiteX3-3855" fmla="*/ 386723 w 1269098"/>
              <a:gd name="connsiteY3-3856" fmla="*/ 23540 h 1899470"/>
              <a:gd name="connsiteX4-3857" fmla="*/ 433773 w 1269098"/>
              <a:gd name="connsiteY4-3858" fmla="*/ 167143 h 1899470"/>
              <a:gd name="connsiteX5-3859" fmla="*/ 497290 w 1269098"/>
              <a:gd name="connsiteY5-3860" fmla="*/ 239864 h 1899470"/>
              <a:gd name="connsiteX6-3861" fmla="*/ 1176848 w 1269098"/>
              <a:gd name="connsiteY6-3862" fmla="*/ 229263 h 1899470"/>
              <a:gd name="connsiteX7-3863" fmla="*/ 1269040 w 1269098"/>
              <a:gd name="connsiteY7-3864" fmla="*/ 328935 h 1899470"/>
              <a:gd name="connsiteX8-3865" fmla="*/ 1268673 w 1269098"/>
              <a:gd name="connsiteY8-3866" fmla="*/ 1725383 h 1899470"/>
              <a:gd name="connsiteX9-3867" fmla="*/ 1122460 w 1269098"/>
              <a:gd name="connsiteY9-3868" fmla="*/ 1883563 h 1899470"/>
              <a:gd name="connsiteX10-3869" fmla="*/ 438569 w 1269098"/>
              <a:gd name="connsiteY10-3870" fmla="*/ 1891501 h 1899470"/>
              <a:gd name="connsiteX11-3871" fmla="*/ 326340 w 1269098"/>
              <a:gd name="connsiteY11-3872" fmla="*/ 1780181 h 1899470"/>
              <a:gd name="connsiteX12-3873" fmla="*/ 287108 w 1269098"/>
              <a:gd name="connsiteY12-3874" fmla="*/ 1092103 h 1899470"/>
              <a:gd name="connsiteX13-3875" fmla="*/ 0 w 1269098"/>
              <a:gd name="connsiteY13-3876" fmla="*/ 989814 h 1899470"/>
              <a:gd name="connsiteX14-3877" fmla="*/ 3818 w 1269098"/>
              <a:gd name="connsiteY14-3878" fmla="*/ 588083 h 1899470"/>
              <a:gd name="connsiteX0-3879" fmla="*/ 3818 w 1269098"/>
              <a:gd name="connsiteY0-3880" fmla="*/ 588083 h 1897738"/>
              <a:gd name="connsiteX1-3881" fmla="*/ 28881 w 1269098"/>
              <a:gd name="connsiteY1-3882" fmla="*/ 196313 h 1897738"/>
              <a:gd name="connsiteX2-3883" fmla="*/ 151014 w 1269098"/>
              <a:gd name="connsiteY2-3884" fmla="*/ 30190 h 1897738"/>
              <a:gd name="connsiteX3-3885" fmla="*/ 386723 w 1269098"/>
              <a:gd name="connsiteY3-3886" fmla="*/ 23540 h 1897738"/>
              <a:gd name="connsiteX4-3887" fmla="*/ 433773 w 1269098"/>
              <a:gd name="connsiteY4-3888" fmla="*/ 167143 h 1897738"/>
              <a:gd name="connsiteX5-3889" fmla="*/ 497290 w 1269098"/>
              <a:gd name="connsiteY5-3890" fmla="*/ 239864 h 1897738"/>
              <a:gd name="connsiteX6-3891" fmla="*/ 1176848 w 1269098"/>
              <a:gd name="connsiteY6-3892" fmla="*/ 229263 h 1897738"/>
              <a:gd name="connsiteX7-3893" fmla="*/ 1269040 w 1269098"/>
              <a:gd name="connsiteY7-3894" fmla="*/ 328935 h 1897738"/>
              <a:gd name="connsiteX8-3895" fmla="*/ 1268673 w 1269098"/>
              <a:gd name="connsiteY8-3896" fmla="*/ 1725383 h 1897738"/>
              <a:gd name="connsiteX9-3897" fmla="*/ 1122460 w 1269098"/>
              <a:gd name="connsiteY9-3898" fmla="*/ 1883563 h 1897738"/>
              <a:gd name="connsiteX10-3899" fmla="*/ 438569 w 1269098"/>
              <a:gd name="connsiteY10-3900" fmla="*/ 1891501 h 1897738"/>
              <a:gd name="connsiteX11-3901" fmla="*/ 326340 w 1269098"/>
              <a:gd name="connsiteY11-3902" fmla="*/ 1780181 h 1897738"/>
              <a:gd name="connsiteX12-3903" fmla="*/ 287108 w 1269098"/>
              <a:gd name="connsiteY12-3904" fmla="*/ 1092103 h 1897738"/>
              <a:gd name="connsiteX13-3905" fmla="*/ 0 w 1269098"/>
              <a:gd name="connsiteY13-3906" fmla="*/ 989814 h 1897738"/>
              <a:gd name="connsiteX14-3907" fmla="*/ 3818 w 1269098"/>
              <a:gd name="connsiteY14-3908" fmla="*/ 588083 h 1897738"/>
              <a:gd name="connsiteX0-3909" fmla="*/ 3818 w 1269098"/>
              <a:gd name="connsiteY0-3910" fmla="*/ 588083 h 1901921"/>
              <a:gd name="connsiteX1-3911" fmla="*/ 28881 w 1269098"/>
              <a:gd name="connsiteY1-3912" fmla="*/ 196313 h 1901921"/>
              <a:gd name="connsiteX2-3913" fmla="*/ 151014 w 1269098"/>
              <a:gd name="connsiteY2-3914" fmla="*/ 30190 h 1901921"/>
              <a:gd name="connsiteX3-3915" fmla="*/ 386723 w 1269098"/>
              <a:gd name="connsiteY3-3916" fmla="*/ 23540 h 1901921"/>
              <a:gd name="connsiteX4-3917" fmla="*/ 433773 w 1269098"/>
              <a:gd name="connsiteY4-3918" fmla="*/ 167143 h 1901921"/>
              <a:gd name="connsiteX5-3919" fmla="*/ 497290 w 1269098"/>
              <a:gd name="connsiteY5-3920" fmla="*/ 239864 h 1901921"/>
              <a:gd name="connsiteX6-3921" fmla="*/ 1176848 w 1269098"/>
              <a:gd name="connsiteY6-3922" fmla="*/ 229263 h 1901921"/>
              <a:gd name="connsiteX7-3923" fmla="*/ 1269040 w 1269098"/>
              <a:gd name="connsiteY7-3924" fmla="*/ 328935 h 1901921"/>
              <a:gd name="connsiteX8-3925" fmla="*/ 1268673 w 1269098"/>
              <a:gd name="connsiteY8-3926" fmla="*/ 1725383 h 1901921"/>
              <a:gd name="connsiteX9-3927" fmla="*/ 1122460 w 1269098"/>
              <a:gd name="connsiteY9-3928" fmla="*/ 1883563 h 1901921"/>
              <a:gd name="connsiteX10-3929" fmla="*/ 438569 w 1269098"/>
              <a:gd name="connsiteY10-3930" fmla="*/ 1891501 h 1901921"/>
              <a:gd name="connsiteX11-3931" fmla="*/ 326340 w 1269098"/>
              <a:gd name="connsiteY11-3932" fmla="*/ 1780181 h 1901921"/>
              <a:gd name="connsiteX12-3933" fmla="*/ 287108 w 1269098"/>
              <a:gd name="connsiteY12-3934" fmla="*/ 1092103 h 1901921"/>
              <a:gd name="connsiteX13-3935" fmla="*/ 0 w 1269098"/>
              <a:gd name="connsiteY13-3936" fmla="*/ 989814 h 1901921"/>
              <a:gd name="connsiteX14-3937" fmla="*/ 3818 w 1269098"/>
              <a:gd name="connsiteY14-3938" fmla="*/ 588083 h 1901921"/>
              <a:gd name="connsiteX0-3939" fmla="*/ 3818 w 1269098"/>
              <a:gd name="connsiteY0-3940" fmla="*/ 588083 h 1901921"/>
              <a:gd name="connsiteX1-3941" fmla="*/ 28881 w 1269098"/>
              <a:gd name="connsiteY1-3942" fmla="*/ 196313 h 1901921"/>
              <a:gd name="connsiteX2-3943" fmla="*/ 151014 w 1269098"/>
              <a:gd name="connsiteY2-3944" fmla="*/ 30190 h 1901921"/>
              <a:gd name="connsiteX3-3945" fmla="*/ 386723 w 1269098"/>
              <a:gd name="connsiteY3-3946" fmla="*/ 23540 h 1901921"/>
              <a:gd name="connsiteX4-3947" fmla="*/ 433773 w 1269098"/>
              <a:gd name="connsiteY4-3948" fmla="*/ 167143 h 1901921"/>
              <a:gd name="connsiteX5-3949" fmla="*/ 497290 w 1269098"/>
              <a:gd name="connsiteY5-3950" fmla="*/ 239864 h 1901921"/>
              <a:gd name="connsiteX6-3951" fmla="*/ 1176848 w 1269098"/>
              <a:gd name="connsiteY6-3952" fmla="*/ 229263 h 1901921"/>
              <a:gd name="connsiteX7-3953" fmla="*/ 1269040 w 1269098"/>
              <a:gd name="connsiteY7-3954" fmla="*/ 328935 h 1901921"/>
              <a:gd name="connsiteX8-3955" fmla="*/ 1268673 w 1269098"/>
              <a:gd name="connsiteY8-3956" fmla="*/ 1725383 h 1901921"/>
              <a:gd name="connsiteX9-3957" fmla="*/ 1122460 w 1269098"/>
              <a:gd name="connsiteY9-3958" fmla="*/ 1883563 h 1901921"/>
              <a:gd name="connsiteX10-3959" fmla="*/ 438569 w 1269098"/>
              <a:gd name="connsiteY10-3960" fmla="*/ 1891501 h 1901921"/>
              <a:gd name="connsiteX11-3961" fmla="*/ 326340 w 1269098"/>
              <a:gd name="connsiteY11-3962" fmla="*/ 1780181 h 1901921"/>
              <a:gd name="connsiteX12-3963" fmla="*/ 287108 w 1269098"/>
              <a:gd name="connsiteY12-3964" fmla="*/ 1092103 h 1901921"/>
              <a:gd name="connsiteX13-3965" fmla="*/ 0 w 1269098"/>
              <a:gd name="connsiteY13-3966" fmla="*/ 989814 h 1901921"/>
              <a:gd name="connsiteX14-3967" fmla="*/ 3818 w 1269098"/>
              <a:gd name="connsiteY14-3968" fmla="*/ 588083 h 1901921"/>
              <a:gd name="connsiteX0-3969" fmla="*/ 3818 w 1269098"/>
              <a:gd name="connsiteY0-3970" fmla="*/ 588083 h 1898371"/>
              <a:gd name="connsiteX1-3971" fmla="*/ 28881 w 1269098"/>
              <a:gd name="connsiteY1-3972" fmla="*/ 196313 h 1898371"/>
              <a:gd name="connsiteX2-3973" fmla="*/ 151014 w 1269098"/>
              <a:gd name="connsiteY2-3974" fmla="*/ 30190 h 1898371"/>
              <a:gd name="connsiteX3-3975" fmla="*/ 386723 w 1269098"/>
              <a:gd name="connsiteY3-3976" fmla="*/ 23540 h 1898371"/>
              <a:gd name="connsiteX4-3977" fmla="*/ 433773 w 1269098"/>
              <a:gd name="connsiteY4-3978" fmla="*/ 167143 h 1898371"/>
              <a:gd name="connsiteX5-3979" fmla="*/ 497290 w 1269098"/>
              <a:gd name="connsiteY5-3980" fmla="*/ 239864 h 1898371"/>
              <a:gd name="connsiteX6-3981" fmla="*/ 1176848 w 1269098"/>
              <a:gd name="connsiteY6-3982" fmla="*/ 229263 h 1898371"/>
              <a:gd name="connsiteX7-3983" fmla="*/ 1269040 w 1269098"/>
              <a:gd name="connsiteY7-3984" fmla="*/ 328935 h 1898371"/>
              <a:gd name="connsiteX8-3985" fmla="*/ 1268673 w 1269098"/>
              <a:gd name="connsiteY8-3986" fmla="*/ 1725383 h 1898371"/>
              <a:gd name="connsiteX9-3987" fmla="*/ 1122460 w 1269098"/>
              <a:gd name="connsiteY9-3988" fmla="*/ 1883563 h 1898371"/>
              <a:gd name="connsiteX10-3989" fmla="*/ 438569 w 1269098"/>
              <a:gd name="connsiteY10-3990" fmla="*/ 1891501 h 1898371"/>
              <a:gd name="connsiteX11-3991" fmla="*/ 326340 w 1269098"/>
              <a:gd name="connsiteY11-3992" fmla="*/ 1780181 h 1898371"/>
              <a:gd name="connsiteX12-3993" fmla="*/ 287108 w 1269098"/>
              <a:gd name="connsiteY12-3994" fmla="*/ 1092103 h 1898371"/>
              <a:gd name="connsiteX13-3995" fmla="*/ 0 w 1269098"/>
              <a:gd name="connsiteY13-3996" fmla="*/ 989814 h 1898371"/>
              <a:gd name="connsiteX14-3997" fmla="*/ 3818 w 1269098"/>
              <a:gd name="connsiteY14-3998" fmla="*/ 588083 h 1898371"/>
              <a:gd name="connsiteX0-3999" fmla="*/ 3818 w 1269098"/>
              <a:gd name="connsiteY0-4000" fmla="*/ 588083 h 1898371"/>
              <a:gd name="connsiteX1-4001" fmla="*/ 28881 w 1269098"/>
              <a:gd name="connsiteY1-4002" fmla="*/ 196313 h 1898371"/>
              <a:gd name="connsiteX2-4003" fmla="*/ 151014 w 1269098"/>
              <a:gd name="connsiteY2-4004" fmla="*/ 30190 h 1898371"/>
              <a:gd name="connsiteX3-4005" fmla="*/ 386723 w 1269098"/>
              <a:gd name="connsiteY3-4006" fmla="*/ 23540 h 1898371"/>
              <a:gd name="connsiteX4-4007" fmla="*/ 433773 w 1269098"/>
              <a:gd name="connsiteY4-4008" fmla="*/ 167143 h 1898371"/>
              <a:gd name="connsiteX5-4009" fmla="*/ 497290 w 1269098"/>
              <a:gd name="connsiteY5-4010" fmla="*/ 239864 h 1898371"/>
              <a:gd name="connsiteX6-4011" fmla="*/ 1176848 w 1269098"/>
              <a:gd name="connsiteY6-4012" fmla="*/ 229263 h 1898371"/>
              <a:gd name="connsiteX7-4013" fmla="*/ 1269040 w 1269098"/>
              <a:gd name="connsiteY7-4014" fmla="*/ 328935 h 1898371"/>
              <a:gd name="connsiteX8-4015" fmla="*/ 1268673 w 1269098"/>
              <a:gd name="connsiteY8-4016" fmla="*/ 1725383 h 1898371"/>
              <a:gd name="connsiteX9-4017" fmla="*/ 1122460 w 1269098"/>
              <a:gd name="connsiteY9-4018" fmla="*/ 1883563 h 1898371"/>
              <a:gd name="connsiteX10-4019" fmla="*/ 438569 w 1269098"/>
              <a:gd name="connsiteY10-4020" fmla="*/ 1891501 h 1898371"/>
              <a:gd name="connsiteX11-4021" fmla="*/ 326340 w 1269098"/>
              <a:gd name="connsiteY11-4022" fmla="*/ 1780181 h 1898371"/>
              <a:gd name="connsiteX12-4023" fmla="*/ 287108 w 1269098"/>
              <a:gd name="connsiteY12-4024" fmla="*/ 1092103 h 1898371"/>
              <a:gd name="connsiteX13-4025" fmla="*/ 0 w 1269098"/>
              <a:gd name="connsiteY13-4026" fmla="*/ 989814 h 1898371"/>
              <a:gd name="connsiteX14-4027" fmla="*/ 3818 w 1269098"/>
              <a:gd name="connsiteY14-4028" fmla="*/ 588083 h 1898371"/>
              <a:gd name="connsiteX0-4029" fmla="*/ 3818 w 1269098"/>
              <a:gd name="connsiteY0-4030" fmla="*/ 588083 h 1898371"/>
              <a:gd name="connsiteX1-4031" fmla="*/ 28881 w 1269098"/>
              <a:gd name="connsiteY1-4032" fmla="*/ 196313 h 1898371"/>
              <a:gd name="connsiteX2-4033" fmla="*/ 151014 w 1269098"/>
              <a:gd name="connsiteY2-4034" fmla="*/ 30190 h 1898371"/>
              <a:gd name="connsiteX3-4035" fmla="*/ 386723 w 1269098"/>
              <a:gd name="connsiteY3-4036" fmla="*/ 23540 h 1898371"/>
              <a:gd name="connsiteX4-4037" fmla="*/ 433773 w 1269098"/>
              <a:gd name="connsiteY4-4038" fmla="*/ 167143 h 1898371"/>
              <a:gd name="connsiteX5-4039" fmla="*/ 497290 w 1269098"/>
              <a:gd name="connsiteY5-4040" fmla="*/ 239864 h 1898371"/>
              <a:gd name="connsiteX6-4041" fmla="*/ 1176848 w 1269098"/>
              <a:gd name="connsiteY6-4042" fmla="*/ 229263 h 1898371"/>
              <a:gd name="connsiteX7-4043" fmla="*/ 1269040 w 1269098"/>
              <a:gd name="connsiteY7-4044" fmla="*/ 328935 h 1898371"/>
              <a:gd name="connsiteX8-4045" fmla="*/ 1268673 w 1269098"/>
              <a:gd name="connsiteY8-4046" fmla="*/ 1725383 h 1898371"/>
              <a:gd name="connsiteX9-4047" fmla="*/ 1122460 w 1269098"/>
              <a:gd name="connsiteY9-4048" fmla="*/ 1883563 h 1898371"/>
              <a:gd name="connsiteX10-4049" fmla="*/ 438569 w 1269098"/>
              <a:gd name="connsiteY10-4050" fmla="*/ 1891501 h 1898371"/>
              <a:gd name="connsiteX11-4051" fmla="*/ 321211 w 1269098"/>
              <a:gd name="connsiteY11-4052" fmla="*/ 1766414 h 1898371"/>
              <a:gd name="connsiteX12-4053" fmla="*/ 287108 w 1269098"/>
              <a:gd name="connsiteY12-4054" fmla="*/ 1092103 h 1898371"/>
              <a:gd name="connsiteX13-4055" fmla="*/ 0 w 1269098"/>
              <a:gd name="connsiteY13-4056" fmla="*/ 989814 h 1898371"/>
              <a:gd name="connsiteX14-4057" fmla="*/ 3818 w 1269098"/>
              <a:gd name="connsiteY14-4058" fmla="*/ 588083 h 1898371"/>
              <a:gd name="connsiteX0-4059" fmla="*/ 3818 w 1269098"/>
              <a:gd name="connsiteY0-4060" fmla="*/ 588083 h 1898371"/>
              <a:gd name="connsiteX1-4061" fmla="*/ 28881 w 1269098"/>
              <a:gd name="connsiteY1-4062" fmla="*/ 196313 h 1898371"/>
              <a:gd name="connsiteX2-4063" fmla="*/ 151014 w 1269098"/>
              <a:gd name="connsiteY2-4064" fmla="*/ 30190 h 1898371"/>
              <a:gd name="connsiteX3-4065" fmla="*/ 386723 w 1269098"/>
              <a:gd name="connsiteY3-4066" fmla="*/ 23540 h 1898371"/>
              <a:gd name="connsiteX4-4067" fmla="*/ 433773 w 1269098"/>
              <a:gd name="connsiteY4-4068" fmla="*/ 167143 h 1898371"/>
              <a:gd name="connsiteX5-4069" fmla="*/ 497290 w 1269098"/>
              <a:gd name="connsiteY5-4070" fmla="*/ 239864 h 1898371"/>
              <a:gd name="connsiteX6-4071" fmla="*/ 1176848 w 1269098"/>
              <a:gd name="connsiteY6-4072" fmla="*/ 229263 h 1898371"/>
              <a:gd name="connsiteX7-4073" fmla="*/ 1269040 w 1269098"/>
              <a:gd name="connsiteY7-4074" fmla="*/ 328935 h 1898371"/>
              <a:gd name="connsiteX8-4075" fmla="*/ 1268673 w 1269098"/>
              <a:gd name="connsiteY8-4076" fmla="*/ 1725383 h 1898371"/>
              <a:gd name="connsiteX9-4077" fmla="*/ 1122460 w 1269098"/>
              <a:gd name="connsiteY9-4078" fmla="*/ 1883563 h 1898371"/>
              <a:gd name="connsiteX10-4079" fmla="*/ 438569 w 1269098"/>
              <a:gd name="connsiteY10-4080" fmla="*/ 1891501 h 1898371"/>
              <a:gd name="connsiteX11-4081" fmla="*/ 321211 w 1269098"/>
              <a:gd name="connsiteY11-4082" fmla="*/ 1766414 h 1898371"/>
              <a:gd name="connsiteX12-4083" fmla="*/ 287108 w 1269098"/>
              <a:gd name="connsiteY12-4084" fmla="*/ 1092103 h 1898371"/>
              <a:gd name="connsiteX13-4085" fmla="*/ 0 w 1269098"/>
              <a:gd name="connsiteY13-4086" fmla="*/ 989814 h 1898371"/>
              <a:gd name="connsiteX14-4087" fmla="*/ 3818 w 1269098"/>
              <a:gd name="connsiteY14-4088" fmla="*/ 588083 h 1898371"/>
              <a:gd name="connsiteX0-4089" fmla="*/ 3818 w 1269098"/>
              <a:gd name="connsiteY0-4090" fmla="*/ 588083 h 1898371"/>
              <a:gd name="connsiteX1-4091" fmla="*/ 28881 w 1269098"/>
              <a:gd name="connsiteY1-4092" fmla="*/ 196313 h 1898371"/>
              <a:gd name="connsiteX2-4093" fmla="*/ 151014 w 1269098"/>
              <a:gd name="connsiteY2-4094" fmla="*/ 30190 h 1898371"/>
              <a:gd name="connsiteX3-4095" fmla="*/ 386723 w 1269098"/>
              <a:gd name="connsiteY3-4096" fmla="*/ 23540 h 1898371"/>
              <a:gd name="connsiteX4-4097" fmla="*/ 433773 w 1269098"/>
              <a:gd name="connsiteY4-4098" fmla="*/ 167143 h 1898371"/>
              <a:gd name="connsiteX5-4099" fmla="*/ 497290 w 1269098"/>
              <a:gd name="connsiteY5-4100" fmla="*/ 239864 h 1898371"/>
              <a:gd name="connsiteX6-4101" fmla="*/ 1176848 w 1269098"/>
              <a:gd name="connsiteY6-4102" fmla="*/ 229263 h 1898371"/>
              <a:gd name="connsiteX7-4103" fmla="*/ 1269040 w 1269098"/>
              <a:gd name="connsiteY7-4104" fmla="*/ 328935 h 1898371"/>
              <a:gd name="connsiteX8-4105" fmla="*/ 1268673 w 1269098"/>
              <a:gd name="connsiteY8-4106" fmla="*/ 1725383 h 1898371"/>
              <a:gd name="connsiteX9-4107" fmla="*/ 1122460 w 1269098"/>
              <a:gd name="connsiteY9-4108" fmla="*/ 1883563 h 1898371"/>
              <a:gd name="connsiteX10-4109" fmla="*/ 438569 w 1269098"/>
              <a:gd name="connsiteY10-4110" fmla="*/ 1891501 h 1898371"/>
              <a:gd name="connsiteX11-4111" fmla="*/ 325485 w 1269098"/>
              <a:gd name="connsiteY11-4112" fmla="*/ 1765604 h 1898371"/>
              <a:gd name="connsiteX12-4113" fmla="*/ 287108 w 1269098"/>
              <a:gd name="connsiteY12-4114" fmla="*/ 1092103 h 1898371"/>
              <a:gd name="connsiteX13-4115" fmla="*/ 0 w 1269098"/>
              <a:gd name="connsiteY13-4116" fmla="*/ 989814 h 1898371"/>
              <a:gd name="connsiteX14-4117" fmla="*/ 3818 w 1269098"/>
              <a:gd name="connsiteY14-4118" fmla="*/ 588083 h 1898371"/>
              <a:gd name="connsiteX0-4119" fmla="*/ 3818 w 1269098"/>
              <a:gd name="connsiteY0-4120" fmla="*/ 588083 h 1898371"/>
              <a:gd name="connsiteX1-4121" fmla="*/ 28881 w 1269098"/>
              <a:gd name="connsiteY1-4122" fmla="*/ 196313 h 1898371"/>
              <a:gd name="connsiteX2-4123" fmla="*/ 151014 w 1269098"/>
              <a:gd name="connsiteY2-4124" fmla="*/ 30190 h 1898371"/>
              <a:gd name="connsiteX3-4125" fmla="*/ 386723 w 1269098"/>
              <a:gd name="connsiteY3-4126" fmla="*/ 23540 h 1898371"/>
              <a:gd name="connsiteX4-4127" fmla="*/ 433773 w 1269098"/>
              <a:gd name="connsiteY4-4128" fmla="*/ 167143 h 1898371"/>
              <a:gd name="connsiteX5-4129" fmla="*/ 497290 w 1269098"/>
              <a:gd name="connsiteY5-4130" fmla="*/ 239864 h 1898371"/>
              <a:gd name="connsiteX6-4131" fmla="*/ 1176848 w 1269098"/>
              <a:gd name="connsiteY6-4132" fmla="*/ 229263 h 1898371"/>
              <a:gd name="connsiteX7-4133" fmla="*/ 1269040 w 1269098"/>
              <a:gd name="connsiteY7-4134" fmla="*/ 328935 h 1898371"/>
              <a:gd name="connsiteX8-4135" fmla="*/ 1268673 w 1269098"/>
              <a:gd name="connsiteY8-4136" fmla="*/ 1725383 h 1898371"/>
              <a:gd name="connsiteX9-4137" fmla="*/ 1122460 w 1269098"/>
              <a:gd name="connsiteY9-4138" fmla="*/ 1883563 h 1898371"/>
              <a:gd name="connsiteX10-4139" fmla="*/ 438569 w 1269098"/>
              <a:gd name="connsiteY10-4140" fmla="*/ 1891501 h 1898371"/>
              <a:gd name="connsiteX11-4141" fmla="*/ 325485 w 1269098"/>
              <a:gd name="connsiteY11-4142" fmla="*/ 1765604 h 1898371"/>
              <a:gd name="connsiteX12-4143" fmla="*/ 287108 w 1269098"/>
              <a:gd name="connsiteY12-4144" fmla="*/ 1092103 h 1898371"/>
              <a:gd name="connsiteX13-4145" fmla="*/ 0 w 1269098"/>
              <a:gd name="connsiteY13-4146" fmla="*/ 989814 h 1898371"/>
              <a:gd name="connsiteX14-4147" fmla="*/ 3818 w 1269098"/>
              <a:gd name="connsiteY14-4148" fmla="*/ 588083 h 1898371"/>
              <a:gd name="connsiteX0-4149" fmla="*/ 3818 w 1269098"/>
              <a:gd name="connsiteY0-4150" fmla="*/ 588083 h 1898130"/>
              <a:gd name="connsiteX1-4151" fmla="*/ 28881 w 1269098"/>
              <a:gd name="connsiteY1-4152" fmla="*/ 196313 h 1898130"/>
              <a:gd name="connsiteX2-4153" fmla="*/ 151014 w 1269098"/>
              <a:gd name="connsiteY2-4154" fmla="*/ 30190 h 1898130"/>
              <a:gd name="connsiteX3-4155" fmla="*/ 386723 w 1269098"/>
              <a:gd name="connsiteY3-4156" fmla="*/ 23540 h 1898130"/>
              <a:gd name="connsiteX4-4157" fmla="*/ 433773 w 1269098"/>
              <a:gd name="connsiteY4-4158" fmla="*/ 167143 h 1898130"/>
              <a:gd name="connsiteX5-4159" fmla="*/ 497290 w 1269098"/>
              <a:gd name="connsiteY5-4160" fmla="*/ 239864 h 1898130"/>
              <a:gd name="connsiteX6-4161" fmla="*/ 1176848 w 1269098"/>
              <a:gd name="connsiteY6-4162" fmla="*/ 229263 h 1898130"/>
              <a:gd name="connsiteX7-4163" fmla="*/ 1269040 w 1269098"/>
              <a:gd name="connsiteY7-4164" fmla="*/ 328935 h 1898130"/>
              <a:gd name="connsiteX8-4165" fmla="*/ 1268673 w 1269098"/>
              <a:gd name="connsiteY8-4166" fmla="*/ 1725383 h 1898130"/>
              <a:gd name="connsiteX9-4167" fmla="*/ 1122460 w 1269098"/>
              <a:gd name="connsiteY9-4168" fmla="*/ 1883563 h 1898130"/>
              <a:gd name="connsiteX10-4169" fmla="*/ 438569 w 1269098"/>
              <a:gd name="connsiteY10-4170" fmla="*/ 1891501 h 1898130"/>
              <a:gd name="connsiteX11-4171" fmla="*/ 325485 w 1269098"/>
              <a:gd name="connsiteY11-4172" fmla="*/ 1765604 h 1898130"/>
              <a:gd name="connsiteX12-4173" fmla="*/ 287108 w 1269098"/>
              <a:gd name="connsiteY12-4174" fmla="*/ 1092103 h 1898130"/>
              <a:gd name="connsiteX13-4175" fmla="*/ 0 w 1269098"/>
              <a:gd name="connsiteY13-4176" fmla="*/ 989814 h 1898130"/>
              <a:gd name="connsiteX14-4177" fmla="*/ 3818 w 1269098"/>
              <a:gd name="connsiteY14-4178" fmla="*/ 588083 h 1898130"/>
              <a:gd name="connsiteX0-4179" fmla="*/ 3818 w 1275135"/>
              <a:gd name="connsiteY0-4180" fmla="*/ 588083 h 1903538"/>
              <a:gd name="connsiteX1-4181" fmla="*/ 28881 w 1275135"/>
              <a:gd name="connsiteY1-4182" fmla="*/ 196313 h 1903538"/>
              <a:gd name="connsiteX2-4183" fmla="*/ 151014 w 1275135"/>
              <a:gd name="connsiteY2-4184" fmla="*/ 30190 h 1903538"/>
              <a:gd name="connsiteX3-4185" fmla="*/ 386723 w 1275135"/>
              <a:gd name="connsiteY3-4186" fmla="*/ 23540 h 1903538"/>
              <a:gd name="connsiteX4-4187" fmla="*/ 433773 w 1275135"/>
              <a:gd name="connsiteY4-4188" fmla="*/ 167143 h 1903538"/>
              <a:gd name="connsiteX5-4189" fmla="*/ 497290 w 1275135"/>
              <a:gd name="connsiteY5-4190" fmla="*/ 239864 h 1903538"/>
              <a:gd name="connsiteX6-4191" fmla="*/ 1176848 w 1275135"/>
              <a:gd name="connsiteY6-4192" fmla="*/ 229263 h 1903538"/>
              <a:gd name="connsiteX7-4193" fmla="*/ 1269040 w 1275135"/>
              <a:gd name="connsiteY7-4194" fmla="*/ 328935 h 1903538"/>
              <a:gd name="connsiteX8-4195" fmla="*/ 1268673 w 1275135"/>
              <a:gd name="connsiteY8-4196" fmla="*/ 1725383 h 1903538"/>
              <a:gd name="connsiteX9-4197" fmla="*/ 1171694 w 1275135"/>
              <a:gd name="connsiteY9-4198" fmla="*/ 1891337 h 1903538"/>
              <a:gd name="connsiteX10-4199" fmla="*/ 438569 w 1275135"/>
              <a:gd name="connsiteY10-4200" fmla="*/ 1891501 h 1903538"/>
              <a:gd name="connsiteX11-4201" fmla="*/ 325485 w 1275135"/>
              <a:gd name="connsiteY11-4202" fmla="*/ 1765604 h 1903538"/>
              <a:gd name="connsiteX12-4203" fmla="*/ 287108 w 1275135"/>
              <a:gd name="connsiteY12-4204" fmla="*/ 1092103 h 1903538"/>
              <a:gd name="connsiteX13-4205" fmla="*/ 0 w 1275135"/>
              <a:gd name="connsiteY13-4206" fmla="*/ 989814 h 1903538"/>
              <a:gd name="connsiteX14-4207" fmla="*/ 3818 w 1275135"/>
              <a:gd name="connsiteY14-4208" fmla="*/ 588083 h 1903538"/>
              <a:gd name="connsiteX0-4209" fmla="*/ 3818 w 1275135"/>
              <a:gd name="connsiteY0-4210" fmla="*/ 588083 h 1907933"/>
              <a:gd name="connsiteX1-4211" fmla="*/ 28881 w 1275135"/>
              <a:gd name="connsiteY1-4212" fmla="*/ 196313 h 1907933"/>
              <a:gd name="connsiteX2-4213" fmla="*/ 151014 w 1275135"/>
              <a:gd name="connsiteY2-4214" fmla="*/ 30190 h 1907933"/>
              <a:gd name="connsiteX3-4215" fmla="*/ 386723 w 1275135"/>
              <a:gd name="connsiteY3-4216" fmla="*/ 23540 h 1907933"/>
              <a:gd name="connsiteX4-4217" fmla="*/ 433773 w 1275135"/>
              <a:gd name="connsiteY4-4218" fmla="*/ 167143 h 1907933"/>
              <a:gd name="connsiteX5-4219" fmla="*/ 497290 w 1275135"/>
              <a:gd name="connsiteY5-4220" fmla="*/ 239864 h 1907933"/>
              <a:gd name="connsiteX6-4221" fmla="*/ 1176848 w 1275135"/>
              <a:gd name="connsiteY6-4222" fmla="*/ 229263 h 1907933"/>
              <a:gd name="connsiteX7-4223" fmla="*/ 1269040 w 1275135"/>
              <a:gd name="connsiteY7-4224" fmla="*/ 328935 h 1907933"/>
              <a:gd name="connsiteX8-4225" fmla="*/ 1268673 w 1275135"/>
              <a:gd name="connsiteY8-4226" fmla="*/ 1725383 h 1907933"/>
              <a:gd name="connsiteX9-4227" fmla="*/ 1171694 w 1275135"/>
              <a:gd name="connsiteY9-4228" fmla="*/ 1891337 h 1907933"/>
              <a:gd name="connsiteX10-4229" fmla="*/ 438569 w 1275135"/>
              <a:gd name="connsiteY10-4230" fmla="*/ 1891501 h 1907933"/>
              <a:gd name="connsiteX11-4231" fmla="*/ 325485 w 1275135"/>
              <a:gd name="connsiteY11-4232" fmla="*/ 1765604 h 1907933"/>
              <a:gd name="connsiteX12-4233" fmla="*/ 287108 w 1275135"/>
              <a:gd name="connsiteY12-4234" fmla="*/ 1092103 h 1907933"/>
              <a:gd name="connsiteX13-4235" fmla="*/ 0 w 1275135"/>
              <a:gd name="connsiteY13-4236" fmla="*/ 989814 h 1907933"/>
              <a:gd name="connsiteX14-4237" fmla="*/ 3818 w 1275135"/>
              <a:gd name="connsiteY14-4238" fmla="*/ 588083 h 1907933"/>
              <a:gd name="connsiteX0-4239" fmla="*/ 3818 w 1275135"/>
              <a:gd name="connsiteY0-4240" fmla="*/ 588083 h 1906905"/>
              <a:gd name="connsiteX1-4241" fmla="*/ 28881 w 1275135"/>
              <a:gd name="connsiteY1-4242" fmla="*/ 196313 h 1906905"/>
              <a:gd name="connsiteX2-4243" fmla="*/ 151014 w 1275135"/>
              <a:gd name="connsiteY2-4244" fmla="*/ 30190 h 1906905"/>
              <a:gd name="connsiteX3-4245" fmla="*/ 386723 w 1275135"/>
              <a:gd name="connsiteY3-4246" fmla="*/ 23540 h 1906905"/>
              <a:gd name="connsiteX4-4247" fmla="*/ 433773 w 1275135"/>
              <a:gd name="connsiteY4-4248" fmla="*/ 167143 h 1906905"/>
              <a:gd name="connsiteX5-4249" fmla="*/ 497290 w 1275135"/>
              <a:gd name="connsiteY5-4250" fmla="*/ 239864 h 1906905"/>
              <a:gd name="connsiteX6-4251" fmla="*/ 1176848 w 1275135"/>
              <a:gd name="connsiteY6-4252" fmla="*/ 229263 h 1906905"/>
              <a:gd name="connsiteX7-4253" fmla="*/ 1269040 w 1275135"/>
              <a:gd name="connsiteY7-4254" fmla="*/ 328935 h 1906905"/>
              <a:gd name="connsiteX8-4255" fmla="*/ 1268673 w 1275135"/>
              <a:gd name="connsiteY8-4256" fmla="*/ 1725383 h 1906905"/>
              <a:gd name="connsiteX9-4257" fmla="*/ 1171694 w 1275135"/>
              <a:gd name="connsiteY9-4258" fmla="*/ 1891337 h 1906905"/>
              <a:gd name="connsiteX10-4259" fmla="*/ 438569 w 1275135"/>
              <a:gd name="connsiteY10-4260" fmla="*/ 1891501 h 1906905"/>
              <a:gd name="connsiteX11-4261" fmla="*/ 325485 w 1275135"/>
              <a:gd name="connsiteY11-4262" fmla="*/ 1765604 h 1906905"/>
              <a:gd name="connsiteX12-4263" fmla="*/ 287108 w 1275135"/>
              <a:gd name="connsiteY12-4264" fmla="*/ 1092103 h 1906905"/>
              <a:gd name="connsiteX13-4265" fmla="*/ 0 w 1275135"/>
              <a:gd name="connsiteY13-4266" fmla="*/ 989814 h 1906905"/>
              <a:gd name="connsiteX14-4267" fmla="*/ 3818 w 1275135"/>
              <a:gd name="connsiteY14-4268" fmla="*/ 588083 h 1906905"/>
              <a:gd name="connsiteX0-4269" fmla="*/ 3818 w 1275135"/>
              <a:gd name="connsiteY0-4270" fmla="*/ 588083 h 1908203"/>
              <a:gd name="connsiteX1-4271" fmla="*/ 28881 w 1275135"/>
              <a:gd name="connsiteY1-4272" fmla="*/ 196313 h 1908203"/>
              <a:gd name="connsiteX2-4273" fmla="*/ 151014 w 1275135"/>
              <a:gd name="connsiteY2-4274" fmla="*/ 30190 h 1908203"/>
              <a:gd name="connsiteX3-4275" fmla="*/ 386723 w 1275135"/>
              <a:gd name="connsiteY3-4276" fmla="*/ 23540 h 1908203"/>
              <a:gd name="connsiteX4-4277" fmla="*/ 433773 w 1275135"/>
              <a:gd name="connsiteY4-4278" fmla="*/ 167143 h 1908203"/>
              <a:gd name="connsiteX5-4279" fmla="*/ 497290 w 1275135"/>
              <a:gd name="connsiteY5-4280" fmla="*/ 239864 h 1908203"/>
              <a:gd name="connsiteX6-4281" fmla="*/ 1176848 w 1275135"/>
              <a:gd name="connsiteY6-4282" fmla="*/ 229263 h 1908203"/>
              <a:gd name="connsiteX7-4283" fmla="*/ 1269040 w 1275135"/>
              <a:gd name="connsiteY7-4284" fmla="*/ 328935 h 1908203"/>
              <a:gd name="connsiteX8-4285" fmla="*/ 1268673 w 1275135"/>
              <a:gd name="connsiteY8-4286" fmla="*/ 1725383 h 1908203"/>
              <a:gd name="connsiteX9-4287" fmla="*/ 1171694 w 1275135"/>
              <a:gd name="connsiteY9-4288" fmla="*/ 1891337 h 1908203"/>
              <a:gd name="connsiteX10-4289" fmla="*/ 438569 w 1275135"/>
              <a:gd name="connsiteY10-4290" fmla="*/ 1891501 h 1908203"/>
              <a:gd name="connsiteX11-4291" fmla="*/ 325485 w 1275135"/>
              <a:gd name="connsiteY11-4292" fmla="*/ 1765604 h 1908203"/>
              <a:gd name="connsiteX12-4293" fmla="*/ 287108 w 1275135"/>
              <a:gd name="connsiteY12-4294" fmla="*/ 1092103 h 1908203"/>
              <a:gd name="connsiteX13-4295" fmla="*/ 0 w 1275135"/>
              <a:gd name="connsiteY13-4296" fmla="*/ 989814 h 1908203"/>
              <a:gd name="connsiteX14-4297" fmla="*/ 3818 w 1275135"/>
              <a:gd name="connsiteY14-4298" fmla="*/ 588083 h 1908203"/>
              <a:gd name="connsiteX0-4299" fmla="*/ 3818 w 1284512"/>
              <a:gd name="connsiteY0-4300" fmla="*/ 588083 h 1933586"/>
              <a:gd name="connsiteX1-4301" fmla="*/ 28881 w 1284512"/>
              <a:gd name="connsiteY1-4302" fmla="*/ 196313 h 1933586"/>
              <a:gd name="connsiteX2-4303" fmla="*/ 151014 w 1284512"/>
              <a:gd name="connsiteY2-4304" fmla="*/ 30190 h 1933586"/>
              <a:gd name="connsiteX3-4305" fmla="*/ 386723 w 1284512"/>
              <a:gd name="connsiteY3-4306" fmla="*/ 23540 h 1933586"/>
              <a:gd name="connsiteX4-4307" fmla="*/ 433773 w 1284512"/>
              <a:gd name="connsiteY4-4308" fmla="*/ 167143 h 1933586"/>
              <a:gd name="connsiteX5-4309" fmla="*/ 497290 w 1284512"/>
              <a:gd name="connsiteY5-4310" fmla="*/ 239864 h 1933586"/>
              <a:gd name="connsiteX6-4311" fmla="*/ 1176848 w 1284512"/>
              <a:gd name="connsiteY6-4312" fmla="*/ 229263 h 1933586"/>
              <a:gd name="connsiteX7-4313" fmla="*/ 1269040 w 1284512"/>
              <a:gd name="connsiteY7-4314" fmla="*/ 328935 h 1933586"/>
              <a:gd name="connsiteX8-4315" fmla="*/ 1274827 w 1284512"/>
              <a:gd name="connsiteY8-4316" fmla="*/ 1789522 h 1933586"/>
              <a:gd name="connsiteX9-4317" fmla="*/ 1171694 w 1284512"/>
              <a:gd name="connsiteY9-4318" fmla="*/ 1891337 h 1933586"/>
              <a:gd name="connsiteX10-4319" fmla="*/ 438569 w 1284512"/>
              <a:gd name="connsiteY10-4320" fmla="*/ 1891501 h 1933586"/>
              <a:gd name="connsiteX11-4321" fmla="*/ 325485 w 1284512"/>
              <a:gd name="connsiteY11-4322" fmla="*/ 1765604 h 1933586"/>
              <a:gd name="connsiteX12-4323" fmla="*/ 287108 w 1284512"/>
              <a:gd name="connsiteY12-4324" fmla="*/ 1092103 h 1933586"/>
              <a:gd name="connsiteX13-4325" fmla="*/ 0 w 1284512"/>
              <a:gd name="connsiteY13-4326" fmla="*/ 989814 h 1933586"/>
              <a:gd name="connsiteX14-4327" fmla="*/ 3818 w 1284512"/>
              <a:gd name="connsiteY14-4328" fmla="*/ 588083 h 1933586"/>
              <a:gd name="connsiteX0-4329" fmla="*/ 3818 w 1279152"/>
              <a:gd name="connsiteY0-4330" fmla="*/ 588083 h 1898921"/>
              <a:gd name="connsiteX1-4331" fmla="*/ 28881 w 1279152"/>
              <a:gd name="connsiteY1-4332" fmla="*/ 196313 h 1898921"/>
              <a:gd name="connsiteX2-4333" fmla="*/ 151014 w 1279152"/>
              <a:gd name="connsiteY2-4334" fmla="*/ 30190 h 1898921"/>
              <a:gd name="connsiteX3-4335" fmla="*/ 386723 w 1279152"/>
              <a:gd name="connsiteY3-4336" fmla="*/ 23540 h 1898921"/>
              <a:gd name="connsiteX4-4337" fmla="*/ 433773 w 1279152"/>
              <a:gd name="connsiteY4-4338" fmla="*/ 167143 h 1898921"/>
              <a:gd name="connsiteX5-4339" fmla="*/ 497290 w 1279152"/>
              <a:gd name="connsiteY5-4340" fmla="*/ 239864 h 1898921"/>
              <a:gd name="connsiteX6-4341" fmla="*/ 1176848 w 1279152"/>
              <a:gd name="connsiteY6-4342" fmla="*/ 229263 h 1898921"/>
              <a:gd name="connsiteX7-4343" fmla="*/ 1269040 w 1279152"/>
              <a:gd name="connsiteY7-4344" fmla="*/ 328935 h 1898921"/>
              <a:gd name="connsiteX8-4345" fmla="*/ 1274827 w 1279152"/>
              <a:gd name="connsiteY8-4346" fmla="*/ 1789522 h 1898921"/>
              <a:gd name="connsiteX9-4347" fmla="*/ 1171694 w 1279152"/>
              <a:gd name="connsiteY9-4348" fmla="*/ 1891337 h 1898921"/>
              <a:gd name="connsiteX10-4349" fmla="*/ 438569 w 1279152"/>
              <a:gd name="connsiteY10-4350" fmla="*/ 1891501 h 1898921"/>
              <a:gd name="connsiteX11-4351" fmla="*/ 325485 w 1279152"/>
              <a:gd name="connsiteY11-4352" fmla="*/ 1765604 h 1898921"/>
              <a:gd name="connsiteX12-4353" fmla="*/ 287108 w 1279152"/>
              <a:gd name="connsiteY12-4354" fmla="*/ 1092103 h 1898921"/>
              <a:gd name="connsiteX13-4355" fmla="*/ 0 w 1279152"/>
              <a:gd name="connsiteY13-4356" fmla="*/ 989814 h 1898921"/>
              <a:gd name="connsiteX14-4357" fmla="*/ 3818 w 1279152"/>
              <a:gd name="connsiteY14-4358" fmla="*/ 588083 h 1898921"/>
              <a:gd name="connsiteX0-4359" fmla="*/ 3818 w 1279289"/>
              <a:gd name="connsiteY0-4360" fmla="*/ 588083 h 1898921"/>
              <a:gd name="connsiteX1-4361" fmla="*/ 28881 w 1279289"/>
              <a:gd name="connsiteY1-4362" fmla="*/ 196313 h 1898921"/>
              <a:gd name="connsiteX2-4363" fmla="*/ 151014 w 1279289"/>
              <a:gd name="connsiteY2-4364" fmla="*/ 30190 h 1898921"/>
              <a:gd name="connsiteX3-4365" fmla="*/ 386723 w 1279289"/>
              <a:gd name="connsiteY3-4366" fmla="*/ 23540 h 1898921"/>
              <a:gd name="connsiteX4-4367" fmla="*/ 433773 w 1279289"/>
              <a:gd name="connsiteY4-4368" fmla="*/ 167143 h 1898921"/>
              <a:gd name="connsiteX5-4369" fmla="*/ 497290 w 1279289"/>
              <a:gd name="connsiteY5-4370" fmla="*/ 239864 h 1898921"/>
              <a:gd name="connsiteX6-4371" fmla="*/ 1176848 w 1279289"/>
              <a:gd name="connsiteY6-4372" fmla="*/ 229263 h 1898921"/>
              <a:gd name="connsiteX7-4373" fmla="*/ 1269040 w 1279289"/>
              <a:gd name="connsiteY7-4374" fmla="*/ 328935 h 1898921"/>
              <a:gd name="connsiteX8-4375" fmla="*/ 1274827 w 1279289"/>
              <a:gd name="connsiteY8-4376" fmla="*/ 1789522 h 1898921"/>
              <a:gd name="connsiteX9-4377" fmla="*/ 1171694 w 1279289"/>
              <a:gd name="connsiteY9-4378" fmla="*/ 1891337 h 1898921"/>
              <a:gd name="connsiteX10-4379" fmla="*/ 438569 w 1279289"/>
              <a:gd name="connsiteY10-4380" fmla="*/ 1891501 h 1898921"/>
              <a:gd name="connsiteX11-4381" fmla="*/ 325485 w 1279289"/>
              <a:gd name="connsiteY11-4382" fmla="*/ 1765604 h 1898921"/>
              <a:gd name="connsiteX12-4383" fmla="*/ 287108 w 1279289"/>
              <a:gd name="connsiteY12-4384" fmla="*/ 1092103 h 1898921"/>
              <a:gd name="connsiteX13-4385" fmla="*/ 0 w 1279289"/>
              <a:gd name="connsiteY13-4386" fmla="*/ 989814 h 1898921"/>
              <a:gd name="connsiteX14-4387" fmla="*/ 3818 w 1279289"/>
              <a:gd name="connsiteY14-4388" fmla="*/ 588083 h 1898921"/>
              <a:gd name="connsiteX0-4389" fmla="*/ 3818 w 1277164"/>
              <a:gd name="connsiteY0-4390" fmla="*/ 588083 h 1895186"/>
              <a:gd name="connsiteX1-4391" fmla="*/ 28881 w 1277164"/>
              <a:gd name="connsiteY1-4392" fmla="*/ 196313 h 1895186"/>
              <a:gd name="connsiteX2-4393" fmla="*/ 151014 w 1277164"/>
              <a:gd name="connsiteY2-4394" fmla="*/ 30190 h 1895186"/>
              <a:gd name="connsiteX3-4395" fmla="*/ 386723 w 1277164"/>
              <a:gd name="connsiteY3-4396" fmla="*/ 23540 h 1895186"/>
              <a:gd name="connsiteX4-4397" fmla="*/ 433773 w 1277164"/>
              <a:gd name="connsiteY4-4398" fmla="*/ 167143 h 1895186"/>
              <a:gd name="connsiteX5-4399" fmla="*/ 497290 w 1277164"/>
              <a:gd name="connsiteY5-4400" fmla="*/ 239864 h 1895186"/>
              <a:gd name="connsiteX6-4401" fmla="*/ 1176848 w 1277164"/>
              <a:gd name="connsiteY6-4402" fmla="*/ 229263 h 1895186"/>
              <a:gd name="connsiteX7-4403" fmla="*/ 1269040 w 1277164"/>
              <a:gd name="connsiteY7-4404" fmla="*/ 328935 h 1895186"/>
              <a:gd name="connsiteX8-4405" fmla="*/ 1274827 w 1277164"/>
              <a:gd name="connsiteY8-4406" fmla="*/ 1789522 h 1895186"/>
              <a:gd name="connsiteX9-4407" fmla="*/ 1171694 w 1277164"/>
              <a:gd name="connsiteY9-4408" fmla="*/ 1891337 h 1895186"/>
              <a:gd name="connsiteX10-4409" fmla="*/ 438569 w 1277164"/>
              <a:gd name="connsiteY10-4410" fmla="*/ 1891501 h 1895186"/>
              <a:gd name="connsiteX11-4411" fmla="*/ 325485 w 1277164"/>
              <a:gd name="connsiteY11-4412" fmla="*/ 1765604 h 1895186"/>
              <a:gd name="connsiteX12-4413" fmla="*/ 287108 w 1277164"/>
              <a:gd name="connsiteY12-4414" fmla="*/ 1092103 h 1895186"/>
              <a:gd name="connsiteX13-4415" fmla="*/ 0 w 1277164"/>
              <a:gd name="connsiteY13-4416" fmla="*/ 989814 h 1895186"/>
              <a:gd name="connsiteX14-4417" fmla="*/ 3818 w 1277164"/>
              <a:gd name="connsiteY14-4418" fmla="*/ 588083 h 1895186"/>
              <a:gd name="connsiteX0-4419" fmla="*/ 3818 w 1277164"/>
              <a:gd name="connsiteY0-4420" fmla="*/ 588083 h 1891501"/>
              <a:gd name="connsiteX1-4421" fmla="*/ 28881 w 1277164"/>
              <a:gd name="connsiteY1-4422" fmla="*/ 196313 h 1891501"/>
              <a:gd name="connsiteX2-4423" fmla="*/ 151014 w 1277164"/>
              <a:gd name="connsiteY2-4424" fmla="*/ 30190 h 1891501"/>
              <a:gd name="connsiteX3-4425" fmla="*/ 386723 w 1277164"/>
              <a:gd name="connsiteY3-4426" fmla="*/ 23540 h 1891501"/>
              <a:gd name="connsiteX4-4427" fmla="*/ 433773 w 1277164"/>
              <a:gd name="connsiteY4-4428" fmla="*/ 167143 h 1891501"/>
              <a:gd name="connsiteX5-4429" fmla="*/ 497290 w 1277164"/>
              <a:gd name="connsiteY5-4430" fmla="*/ 239864 h 1891501"/>
              <a:gd name="connsiteX6-4431" fmla="*/ 1176848 w 1277164"/>
              <a:gd name="connsiteY6-4432" fmla="*/ 229263 h 1891501"/>
              <a:gd name="connsiteX7-4433" fmla="*/ 1269040 w 1277164"/>
              <a:gd name="connsiteY7-4434" fmla="*/ 328935 h 1891501"/>
              <a:gd name="connsiteX8-4435" fmla="*/ 1274827 w 1277164"/>
              <a:gd name="connsiteY8-4436" fmla="*/ 1789522 h 1891501"/>
              <a:gd name="connsiteX9-4437" fmla="*/ 1171694 w 1277164"/>
              <a:gd name="connsiteY9-4438" fmla="*/ 1891337 h 1891501"/>
              <a:gd name="connsiteX10-4439" fmla="*/ 438569 w 1277164"/>
              <a:gd name="connsiteY10-4440" fmla="*/ 1891501 h 1891501"/>
              <a:gd name="connsiteX11-4441" fmla="*/ 325485 w 1277164"/>
              <a:gd name="connsiteY11-4442" fmla="*/ 1765604 h 1891501"/>
              <a:gd name="connsiteX12-4443" fmla="*/ 287108 w 1277164"/>
              <a:gd name="connsiteY12-4444" fmla="*/ 1092103 h 1891501"/>
              <a:gd name="connsiteX13-4445" fmla="*/ 0 w 1277164"/>
              <a:gd name="connsiteY13-4446" fmla="*/ 989814 h 1891501"/>
              <a:gd name="connsiteX14-4447" fmla="*/ 3818 w 1277164"/>
              <a:gd name="connsiteY14-4448" fmla="*/ 588083 h 1891501"/>
              <a:gd name="connsiteX0-4449" fmla="*/ 3818 w 1286141"/>
              <a:gd name="connsiteY0-4450" fmla="*/ 588083 h 1939285"/>
              <a:gd name="connsiteX1-4451" fmla="*/ 28881 w 1286141"/>
              <a:gd name="connsiteY1-4452" fmla="*/ 196313 h 1939285"/>
              <a:gd name="connsiteX2-4453" fmla="*/ 151014 w 1286141"/>
              <a:gd name="connsiteY2-4454" fmla="*/ 30190 h 1939285"/>
              <a:gd name="connsiteX3-4455" fmla="*/ 386723 w 1286141"/>
              <a:gd name="connsiteY3-4456" fmla="*/ 23540 h 1939285"/>
              <a:gd name="connsiteX4-4457" fmla="*/ 433773 w 1286141"/>
              <a:gd name="connsiteY4-4458" fmla="*/ 167143 h 1939285"/>
              <a:gd name="connsiteX5-4459" fmla="*/ 497290 w 1286141"/>
              <a:gd name="connsiteY5-4460" fmla="*/ 239864 h 1939285"/>
              <a:gd name="connsiteX6-4461" fmla="*/ 1176848 w 1286141"/>
              <a:gd name="connsiteY6-4462" fmla="*/ 229263 h 1939285"/>
              <a:gd name="connsiteX7-4463" fmla="*/ 1272460 w 1286141"/>
              <a:gd name="connsiteY7-4464" fmla="*/ 324076 h 1939285"/>
              <a:gd name="connsiteX8-4465" fmla="*/ 1274827 w 1286141"/>
              <a:gd name="connsiteY8-4466" fmla="*/ 1789522 h 1939285"/>
              <a:gd name="connsiteX9-4467" fmla="*/ 1171694 w 1286141"/>
              <a:gd name="connsiteY9-4468" fmla="*/ 1891337 h 1939285"/>
              <a:gd name="connsiteX10-4469" fmla="*/ 438569 w 1286141"/>
              <a:gd name="connsiteY10-4470" fmla="*/ 1891501 h 1939285"/>
              <a:gd name="connsiteX11-4471" fmla="*/ 325485 w 1286141"/>
              <a:gd name="connsiteY11-4472" fmla="*/ 1765604 h 1939285"/>
              <a:gd name="connsiteX12-4473" fmla="*/ 287108 w 1286141"/>
              <a:gd name="connsiteY12-4474" fmla="*/ 1092103 h 1939285"/>
              <a:gd name="connsiteX13-4475" fmla="*/ 0 w 1286141"/>
              <a:gd name="connsiteY13-4476" fmla="*/ 989814 h 1939285"/>
              <a:gd name="connsiteX14-4477" fmla="*/ 3818 w 1286141"/>
              <a:gd name="connsiteY14-4478" fmla="*/ 588083 h 1939285"/>
              <a:gd name="connsiteX0-4479" fmla="*/ 3818 w 1285345"/>
              <a:gd name="connsiteY0-4480" fmla="*/ 588083 h 1939285"/>
              <a:gd name="connsiteX1-4481" fmla="*/ 28881 w 1285345"/>
              <a:gd name="connsiteY1-4482" fmla="*/ 196313 h 1939285"/>
              <a:gd name="connsiteX2-4483" fmla="*/ 151014 w 1285345"/>
              <a:gd name="connsiteY2-4484" fmla="*/ 30190 h 1939285"/>
              <a:gd name="connsiteX3-4485" fmla="*/ 386723 w 1285345"/>
              <a:gd name="connsiteY3-4486" fmla="*/ 23540 h 1939285"/>
              <a:gd name="connsiteX4-4487" fmla="*/ 433773 w 1285345"/>
              <a:gd name="connsiteY4-4488" fmla="*/ 167143 h 1939285"/>
              <a:gd name="connsiteX5-4489" fmla="*/ 497290 w 1285345"/>
              <a:gd name="connsiteY5-4490" fmla="*/ 239864 h 1939285"/>
              <a:gd name="connsiteX6-4491" fmla="*/ 1176848 w 1285345"/>
              <a:gd name="connsiteY6-4492" fmla="*/ 229263 h 1939285"/>
              <a:gd name="connsiteX7-4493" fmla="*/ 1272460 w 1285345"/>
              <a:gd name="connsiteY7-4494" fmla="*/ 324076 h 1939285"/>
              <a:gd name="connsiteX8-4495" fmla="*/ 1274827 w 1285345"/>
              <a:gd name="connsiteY8-4496" fmla="*/ 1789522 h 1939285"/>
              <a:gd name="connsiteX9-4497" fmla="*/ 1171694 w 1285345"/>
              <a:gd name="connsiteY9-4498" fmla="*/ 1891337 h 1939285"/>
              <a:gd name="connsiteX10-4499" fmla="*/ 438569 w 1285345"/>
              <a:gd name="connsiteY10-4500" fmla="*/ 1891501 h 1939285"/>
              <a:gd name="connsiteX11-4501" fmla="*/ 325485 w 1285345"/>
              <a:gd name="connsiteY11-4502" fmla="*/ 1765604 h 1939285"/>
              <a:gd name="connsiteX12-4503" fmla="*/ 287108 w 1285345"/>
              <a:gd name="connsiteY12-4504" fmla="*/ 1092103 h 1939285"/>
              <a:gd name="connsiteX13-4505" fmla="*/ 0 w 1285345"/>
              <a:gd name="connsiteY13-4506" fmla="*/ 989814 h 1939285"/>
              <a:gd name="connsiteX14-4507" fmla="*/ 3818 w 1285345"/>
              <a:gd name="connsiteY14-4508" fmla="*/ 588083 h 1939285"/>
              <a:gd name="connsiteX0-4509" fmla="*/ 3818 w 1282903"/>
              <a:gd name="connsiteY0-4510" fmla="*/ 588083 h 1939285"/>
              <a:gd name="connsiteX1-4511" fmla="*/ 28881 w 1282903"/>
              <a:gd name="connsiteY1-4512" fmla="*/ 196313 h 1939285"/>
              <a:gd name="connsiteX2-4513" fmla="*/ 151014 w 1282903"/>
              <a:gd name="connsiteY2-4514" fmla="*/ 30190 h 1939285"/>
              <a:gd name="connsiteX3-4515" fmla="*/ 386723 w 1282903"/>
              <a:gd name="connsiteY3-4516" fmla="*/ 23540 h 1939285"/>
              <a:gd name="connsiteX4-4517" fmla="*/ 433773 w 1282903"/>
              <a:gd name="connsiteY4-4518" fmla="*/ 167143 h 1939285"/>
              <a:gd name="connsiteX5-4519" fmla="*/ 497290 w 1282903"/>
              <a:gd name="connsiteY5-4520" fmla="*/ 239864 h 1939285"/>
              <a:gd name="connsiteX6-4521" fmla="*/ 1176848 w 1282903"/>
              <a:gd name="connsiteY6-4522" fmla="*/ 229263 h 1939285"/>
              <a:gd name="connsiteX7-4523" fmla="*/ 1272460 w 1282903"/>
              <a:gd name="connsiteY7-4524" fmla="*/ 324076 h 1939285"/>
              <a:gd name="connsiteX8-4525" fmla="*/ 1274827 w 1282903"/>
              <a:gd name="connsiteY8-4526" fmla="*/ 1789522 h 1939285"/>
              <a:gd name="connsiteX9-4527" fmla="*/ 1171694 w 1282903"/>
              <a:gd name="connsiteY9-4528" fmla="*/ 1891337 h 1939285"/>
              <a:gd name="connsiteX10-4529" fmla="*/ 438569 w 1282903"/>
              <a:gd name="connsiteY10-4530" fmla="*/ 1891501 h 1939285"/>
              <a:gd name="connsiteX11-4531" fmla="*/ 325485 w 1282903"/>
              <a:gd name="connsiteY11-4532" fmla="*/ 1765604 h 1939285"/>
              <a:gd name="connsiteX12-4533" fmla="*/ 287108 w 1282903"/>
              <a:gd name="connsiteY12-4534" fmla="*/ 1092103 h 1939285"/>
              <a:gd name="connsiteX13-4535" fmla="*/ 0 w 1282903"/>
              <a:gd name="connsiteY13-4536" fmla="*/ 989814 h 1939285"/>
              <a:gd name="connsiteX14-4537" fmla="*/ 3818 w 1282903"/>
              <a:gd name="connsiteY14-4538" fmla="*/ 588083 h 1939285"/>
              <a:gd name="connsiteX0-4539" fmla="*/ 3818 w 1282903"/>
              <a:gd name="connsiteY0-4540" fmla="*/ 588083 h 1939285"/>
              <a:gd name="connsiteX1-4541" fmla="*/ 28881 w 1282903"/>
              <a:gd name="connsiteY1-4542" fmla="*/ 196313 h 1939285"/>
              <a:gd name="connsiteX2-4543" fmla="*/ 151014 w 1282903"/>
              <a:gd name="connsiteY2-4544" fmla="*/ 30190 h 1939285"/>
              <a:gd name="connsiteX3-4545" fmla="*/ 386723 w 1282903"/>
              <a:gd name="connsiteY3-4546" fmla="*/ 23540 h 1939285"/>
              <a:gd name="connsiteX4-4547" fmla="*/ 433773 w 1282903"/>
              <a:gd name="connsiteY4-4548" fmla="*/ 167143 h 1939285"/>
              <a:gd name="connsiteX5-4549" fmla="*/ 497290 w 1282903"/>
              <a:gd name="connsiteY5-4550" fmla="*/ 239864 h 1939285"/>
              <a:gd name="connsiteX6-4551" fmla="*/ 1176848 w 1282903"/>
              <a:gd name="connsiteY6-4552" fmla="*/ 229263 h 1939285"/>
              <a:gd name="connsiteX7-4553" fmla="*/ 1272460 w 1282903"/>
              <a:gd name="connsiteY7-4554" fmla="*/ 324076 h 1939285"/>
              <a:gd name="connsiteX8-4555" fmla="*/ 1274827 w 1282903"/>
              <a:gd name="connsiteY8-4556" fmla="*/ 1789522 h 1939285"/>
              <a:gd name="connsiteX9-4557" fmla="*/ 1171694 w 1282903"/>
              <a:gd name="connsiteY9-4558" fmla="*/ 1891337 h 1939285"/>
              <a:gd name="connsiteX10-4559" fmla="*/ 438569 w 1282903"/>
              <a:gd name="connsiteY10-4560" fmla="*/ 1891501 h 1939285"/>
              <a:gd name="connsiteX11-4561" fmla="*/ 325485 w 1282903"/>
              <a:gd name="connsiteY11-4562" fmla="*/ 1765604 h 1939285"/>
              <a:gd name="connsiteX12-4563" fmla="*/ 287108 w 1282903"/>
              <a:gd name="connsiteY12-4564" fmla="*/ 1092103 h 1939285"/>
              <a:gd name="connsiteX13-4565" fmla="*/ 0 w 1282903"/>
              <a:gd name="connsiteY13-4566" fmla="*/ 989814 h 1939285"/>
              <a:gd name="connsiteX14-4567" fmla="*/ 3818 w 1282903"/>
              <a:gd name="connsiteY14-4568" fmla="*/ 588083 h 1939285"/>
              <a:gd name="connsiteX0-4569" fmla="*/ 3818 w 1282903"/>
              <a:gd name="connsiteY0-4570" fmla="*/ 588083 h 1939285"/>
              <a:gd name="connsiteX1-4571" fmla="*/ 28881 w 1282903"/>
              <a:gd name="connsiteY1-4572" fmla="*/ 196313 h 1939285"/>
              <a:gd name="connsiteX2-4573" fmla="*/ 151014 w 1282903"/>
              <a:gd name="connsiteY2-4574" fmla="*/ 30190 h 1939285"/>
              <a:gd name="connsiteX3-4575" fmla="*/ 386723 w 1282903"/>
              <a:gd name="connsiteY3-4576" fmla="*/ 23540 h 1939285"/>
              <a:gd name="connsiteX4-4577" fmla="*/ 433773 w 1282903"/>
              <a:gd name="connsiteY4-4578" fmla="*/ 167143 h 1939285"/>
              <a:gd name="connsiteX5-4579" fmla="*/ 497290 w 1282903"/>
              <a:gd name="connsiteY5-4580" fmla="*/ 239864 h 1939285"/>
              <a:gd name="connsiteX6-4581" fmla="*/ 1176848 w 1282903"/>
              <a:gd name="connsiteY6-4582" fmla="*/ 229263 h 1939285"/>
              <a:gd name="connsiteX7-4583" fmla="*/ 1272460 w 1282903"/>
              <a:gd name="connsiteY7-4584" fmla="*/ 324076 h 1939285"/>
              <a:gd name="connsiteX8-4585" fmla="*/ 1274827 w 1282903"/>
              <a:gd name="connsiteY8-4586" fmla="*/ 1789522 h 1939285"/>
              <a:gd name="connsiteX9-4587" fmla="*/ 1171694 w 1282903"/>
              <a:gd name="connsiteY9-4588" fmla="*/ 1891337 h 1939285"/>
              <a:gd name="connsiteX10-4589" fmla="*/ 438569 w 1282903"/>
              <a:gd name="connsiteY10-4590" fmla="*/ 1891501 h 1939285"/>
              <a:gd name="connsiteX11-4591" fmla="*/ 325485 w 1282903"/>
              <a:gd name="connsiteY11-4592" fmla="*/ 1765604 h 1939285"/>
              <a:gd name="connsiteX12-4593" fmla="*/ 287108 w 1282903"/>
              <a:gd name="connsiteY12-4594" fmla="*/ 1092103 h 1939285"/>
              <a:gd name="connsiteX13-4595" fmla="*/ 0 w 1282903"/>
              <a:gd name="connsiteY13-4596" fmla="*/ 989814 h 1939285"/>
              <a:gd name="connsiteX14-4597" fmla="*/ 3818 w 1282903"/>
              <a:gd name="connsiteY14-4598" fmla="*/ 588083 h 1939285"/>
              <a:gd name="connsiteX0-4599" fmla="*/ 3818 w 1282903"/>
              <a:gd name="connsiteY0-4600" fmla="*/ 588083 h 1939285"/>
              <a:gd name="connsiteX1-4601" fmla="*/ 28881 w 1282903"/>
              <a:gd name="connsiteY1-4602" fmla="*/ 196313 h 1939285"/>
              <a:gd name="connsiteX2-4603" fmla="*/ 151014 w 1282903"/>
              <a:gd name="connsiteY2-4604" fmla="*/ 30190 h 1939285"/>
              <a:gd name="connsiteX3-4605" fmla="*/ 386723 w 1282903"/>
              <a:gd name="connsiteY3-4606" fmla="*/ 23540 h 1939285"/>
              <a:gd name="connsiteX4-4607" fmla="*/ 433773 w 1282903"/>
              <a:gd name="connsiteY4-4608" fmla="*/ 167143 h 1939285"/>
              <a:gd name="connsiteX5-4609" fmla="*/ 497290 w 1282903"/>
              <a:gd name="connsiteY5-4610" fmla="*/ 239864 h 1939285"/>
              <a:gd name="connsiteX6-4611" fmla="*/ 1176848 w 1282903"/>
              <a:gd name="connsiteY6-4612" fmla="*/ 229263 h 1939285"/>
              <a:gd name="connsiteX7-4613" fmla="*/ 1272460 w 1282903"/>
              <a:gd name="connsiteY7-4614" fmla="*/ 324076 h 1939285"/>
              <a:gd name="connsiteX8-4615" fmla="*/ 1274827 w 1282903"/>
              <a:gd name="connsiteY8-4616" fmla="*/ 1789522 h 1939285"/>
              <a:gd name="connsiteX9-4617" fmla="*/ 1171694 w 1282903"/>
              <a:gd name="connsiteY9-4618" fmla="*/ 1891337 h 1939285"/>
              <a:gd name="connsiteX10-4619" fmla="*/ 438569 w 1282903"/>
              <a:gd name="connsiteY10-4620" fmla="*/ 1891501 h 1939285"/>
              <a:gd name="connsiteX11-4621" fmla="*/ 325485 w 1282903"/>
              <a:gd name="connsiteY11-4622" fmla="*/ 1765604 h 1939285"/>
              <a:gd name="connsiteX12-4623" fmla="*/ 287108 w 1282903"/>
              <a:gd name="connsiteY12-4624" fmla="*/ 1092103 h 1939285"/>
              <a:gd name="connsiteX13-4625" fmla="*/ 0 w 1282903"/>
              <a:gd name="connsiteY13-4626" fmla="*/ 989814 h 1939285"/>
              <a:gd name="connsiteX14-4627" fmla="*/ 3818 w 1282903"/>
              <a:gd name="connsiteY14-4628" fmla="*/ 588083 h 1939285"/>
              <a:gd name="connsiteX0-4629" fmla="*/ 3818 w 1282903"/>
              <a:gd name="connsiteY0-4630" fmla="*/ 588083 h 1939285"/>
              <a:gd name="connsiteX1-4631" fmla="*/ 28881 w 1282903"/>
              <a:gd name="connsiteY1-4632" fmla="*/ 196313 h 1939285"/>
              <a:gd name="connsiteX2-4633" fmla="*/ 151014 w 1282903"/>
              <a:gd name="connsiteY2-4634" fmla="*/ 30190 h 1939285"/>
              <a:gd name="connsiteX3-4635" fmla="*/ 386723 w 1282903"/>
              <a:gd name="connsiteY3-4636" fmla="*/ 23540 h 1939285"/>
              <a:gd name="connsiteX4-4637" fmla="*/ 433773 w 1282903"/>
              <a:gd name="connsiteY4-4638" fmla="*/ 167143 h 1939285"/>
              <a:gd name="connsiteX5-4639" fmla="*/ 497290 w 1282903"/>
              <a:gd name="connsiteY5-4640" fmla="*/ 239864 h 1939285"/>
              <a:gd name="connsiteX6-4641" fmla="*/ 1176848 w 1282903"/>
              <a:gd name="connsiteY6-4642" fmla="*/ 229263 h 1939285"/>
              <a:gd name="connsiteX7-4643" fmla="*/ 1272460 w 1282903"/>
              <a:gd name="connsiteY7-4644" fmla="*/ 324076 h 1939285"/>
              <a:gd name="connsiteX8-4645" fmla="*/ 1274827 w 1282903"/>
              <a:gd name="connsiteY8-4646" fmla="*/ 1789522 h 1939285"/>
              <a:gd name="connsiteX9-4647" fmla="*/ 1171694 w 1282903"/>
              <a:gd name="connsiteY9-4648" fmla="*/ 1891337 h 1939285"/>
              <a:gd name="connsiteX10-4649" fmla="*/ 438569 w 1282903"/>
              <a:gd name="connsiteY10-4650" fmla="*/ 1891501 h 1939285"/>
              <a:gd name="connsiteX11-4651" fmla="*/ 325485 w 1282903"/>
              <a:gd name="connsiteY11-4652" fmla="*/ 1765604 h 1939285"/>
              <a:gd name="connsiteX12-4653" fmla="*/ 287108 w 1282903"/>
              <a:gd name="connsiteY12-4654" fmla="*/ 1092103 h 1939285"/>
              <a:gd name="connsiteX13-4655" fmla="*/ 0 w 1282903"/>
              <a:gd name="connsiteY13-4656" fmla="*/ 989814 h 1939285"/>
              <a:gd name="connsiteX14-4657" fmla="*/ 3818 w 1282903"/>
              <a:gd name="connsiteY14-4658" fmla="*/ 588083 h 1939285"/>
              <a:gd name="connsiteX0-4659" fmla="*/ 3818 w 1282903"/>
              <a:gd name="connsiteY0-4660" fmla="*/ 588083 h 1939285"/>
              <a:gd name="connsiteX1-4661" fmla="*/ 28881 w 1282903"/>
              <a:gd name="connsiteY1-4662" fmla="*/ 196313 h 1939285"/>
              <a:gd name="connsiteX2-4663" fmla="*/ 151014 w 1282903"/>
              <a:gd name="connsiteY2-4664" fmla="*/ 30190 h 1939285"/>
              <a:gd name="connsiteX3-4665" fmla="*/ 386723 w 1282903"/>
              <a:gd name="connsiteY3-4666" fmla="*/ 23540 h 1939285"/>
              <a:gd name="connsiteX4-4667" fmla="*/ 433773 w 1282903"/>
              <a:gd name="connsiteY4-4668" fmla="*/ 167143 h 1939285"/>
              <a:gd name="connsiteX5-4669" fmla="*/ 497290 w 1282903"/>
              <a:gd name="connsiteY5-4670" fmla="*/ 239864 h 1939285"/>
              <a:gd name="connsiteX6-4671" fmla="*/ 1176848 w 1282903"/>
              <a:gd name="connsiteY6-4672" fmla="*/ 229263 h 1939285"/>
              <a:gd name="connsiteX7-4673" fmla="*/ 1272460 w 1282903"/>
              <a:gd name="connsiteY7-4674" fmla="*/ 324076 h 1939285"/>
              <a:gd name="connsiteX8-4675" fmla="*/ 1274827 w 1282903"/>
              <a:gd name="connsiteY8-4676" fmla="*/ 1789522 h 1939285"/>
              <a:gd name="connsiteX9-4677" fmla="*/ 1171694 w 1282903"/>
              <a:gd name="connsiteY9-4678" fmla="*/ 1891337 h 1939285"/>
              <a:gd name="connsiteX10-4679" fmla="*/ 438569 w 1282903"/>
              <a:gd name="connsiteY10-4680" fmla="*/ 1891501 h 1939285"/>
              <a:gd name="connsiteX11-4681" fmla="*/ 325485 w 1282903"/>
              <a:gd name="connsiteY11-4682" fmla="*/ 1765604 h 1939285"/>
              <a:gd name="connsiteX12-4683" fmla="*/ 287108 w 1282903"/>
              <a:gd name="connsiteY12-4684" fmla="*/ 1092103 h 1939285"/>
              <a:gd name="connsiteX13-4685" fmla="*/ 0 w 1282903"/>
              <a:gd name="connsiteY13-4686" fmla="*/ 989814 h 1939285"/>
              <a:gd name="connsiteX14-4687" fmla="*/ 3818 w 1282903"/>
              <a:gd name="connsiteY14-4688" fmla="*/ 588083 h 1939285"/>
              <a:gd name="connsiteX0-4689" fmla="*/ 3818 w 1282903"/>
              <a:gd name="connsiteY0-4690" fmla="*/ 588083 h 1939285"/>
              <a:gd name="connsiteX1-4691" fmla="*/ 28881 w 1282903"/>
              <a:gd name="connsiteY1-4692" fmla="*/ 196313 h 1939285"/>
              <a:gd name="connsiteX2-4693" fmla="*/ 151014 w 1282903"/>
              <a:gd name="connsiteY2-4694" fmla="*/ 30190 h 1939285"/>
              <a:gd name="connsiteX3-4695" fmla="*/ 386723 w 1282903"/>
              <a:gd name="connsiteY3-4696" fmla="*/ 23540 h 1939285"/>
              <a:gd name="connsiteX4-4697" fmla="*/ 433773 w 1282903"/>
              <a:gd name="connsiteY4-4698" fmla="*/ 167143 h 1939285"/>
              <a:gd name="connsiteX5-4699" fmla="*/ 497290 w 1282903"/>
              <a:gd name="connsiteY5-4700" fmla="*/ 239864 h 1939285"/>
              <a:gd name="connsiteX6-4701" fmla="*/ 1176848 w 1282903"/>
              <a:gd name="connsiteY6-4702" fmla="*/ 229263 h 1939285"/>
              <a:gd name="connsiteX7-4703" fmla="*/ 1272460 w 1282903"/>
              <a:gd name="connsiteY7-4704" fmla="*/ 324076 h 1939285"/>
              <a:gd name="connsiteX8-4705" fmla="*/ 1274827 w 1282903"/>
              <a:gd name="connsiteY8-4706" fmla="*/ 1789522 h 1939285"/>
              <a:gd name="connsiteX9-4707" fmla="*/ 1171694 w 1282903"/>
              <a:gd name="connsiteY9-4708" fmla="*/ 1891337 h 1939285"/>
              <a:gd name="connsiteX10-4709" fmla="*/ 438569 w 1282903"/>
              <a:gd name="connsiteY10-4710" fmla="*/ 1891501 h 1939285"/>
              <a:gd name="connsiteX11-4711" fmla="*/ 325485 w 1282903"/>
              <a:gd name="connsiteY11-4712" fmla="*/ 1765604 h 1939285"/>
              <a:gd name="connsiteX12-4713" fmla="*/ 287108 w 1282903"/>
              <a:gd name="connsiteY12-4714" fmla="*/ 1092103 h 1939285"/>
              <a:gd name="connsiteX13-4715" fmla="*/ 0 w 1282903"/>
              <a:gd name="connsiteY13-4716" fmla="*/ 989814 h 1939285"/>
              <a:gd name="connsiteX14-4717" fmla="*/ 3818 w 1282903"/>
              <a:gd name="connsiteY14-4718" fmla="*/ 588083 h 1939285"/>
              <a:gd name="connsiteX0-4719" fmla="*/ 3818 w 1282903"/>
              <a:gd name="connsiteY0-4720" fmla="*/ 588083 h 1939285"/>
              <a:gd name="connsiteX1-4721" fmla="*/ 28881 w 1282903"/>
              <a:gd name="connsiteY1-4722" fmla="*/ 196313 h 1939285"/>
              <a:gd name="connsiteX2-4723" fmla="*/ 151014 w 1282903"/>
              <a:gd name="connsiteY2-4724" fmla="*/ 30190 h 1939285"/>
              <a:gd name="connsiteX3-4725" fmla="*/ 386723 w 1282903"/>
              <a:gd name="connsiteY3-4726" fmla="*/ 23540 h 1939285"/>
              <a:gd name="connsiteX4-4727" fmla="*/ 433773 w 1282903"/>
              <a:gd name="connsiteY4-4728" fmla="*/ 167143 h 1939285"/>
              <a:gd name="connsiteX5-4729" fmla="*/ 497290 w 1282903"/>
              <a:gd name="connsiteY5-4730" fmla="*/ 239864 h 1939285"/>
              <a:gd name="connsiteX6-4731" fmla="*/ 1176848 w 1282903"/>
              <a:gd name="connsiteY6-4732" fmla="*/ 229263 h 1939285"/>
              <a:gd name="connsiteX7-4733" fmla="*/ 1272460 w 1282903"/>
              <a:gd name="connsiteY7-4734" fmla="*/ 324076 h 1939285"/>
              <a:gd name="connsiteX8-4735" fmla="*/ 1274827 w 1282903"/>
              <a:gd name="connsiteY8-4736" fmla="*/ 1789522 h 1939285"/>
              <a:gd name="connsiteX9-4737" fmla="*/ 1171694 w 1282903"/>
              <a:gd name="connsiteY9-4738" fmla="*/ 1891337 h 1939285"/>
              <a:gd name="connsiteX10-4739" fmla="*/ 438569 w 1282903"/>
              <a:gd name="connsiteY10-4740" fmla="*/ 1891501 h 1939285"/>
              <a:gd name="connsiteX11-4741" fmla="*/ 325485 w 1282903"/>
              <a:gd name="connsiteY11-4742" fmla="*/ 1765604 h 1939285"/>
              <a:gd name="connsiteX12-4743" fmla="*/ 287108 w 1282903"/>
              <a:gd name="connsiteY12-4744" fmla="*/ 1092103 h 1939285"/>
              <a:gd name="connsiteX13-4745" fmla="*/ 0 w 1282903"/>
              <a:gd name="connsiteY13-4746" fmla="*/ 989814 h 1939285"/>
              <a:gd name="connsiteX14-4747" fmla="*/ 3818 w 1282903"/>
              <a:gd name="connsiteY14-4748" fmla="*/ 588083 h 1939285"/>
              <a:gd name="connsiteX0-4749" fmla="*/ 3818 w 1282903"/>
              <a:gd name="connsiteY0-4750" fmla="*/ 586337 h 1937539"/>
              <a:gd name="connsiteX1-4751" fmla="*/ 28881 w 1282903"/>
              <a:gd name="connsiteY1-4752" fmla="*/ 194567 h 1937539"/>
              <a:gd name="connsiteX2-4753" fmla="*/ 151014 w 1282903"/>
              <a:gd name="connsiteY2-4754" fmla="*/ 28444 h 1937539"/>
              <a:gd name="connsiteX3-4755" fmla="*/ 378517 w 1282903"/>
              <a:gd name="connsiteY3-4756" fmla="*/ 19850 h 1937539"/>
              <a:gd name="connsiteX4-4757" fmla="*/ 433773 w 1282903"/>
              <a:gd name="connsiteY4-4758" fmla="*/ 165397 h 1937539"/>
              <a:gd name="connsiteX5-4759" fmla="*/ 497290 w 1282903"/>
              <a:gd name="connsiteY5-4760" fmla="*/ 238118 h 1937539"/>
              <a:gd name="connsiteX6-4761" fmla="*/ 1176848 w 1282903"/>
              <a:gd name="connsiteY6-4762" fmla="*/ 227517 h 1937539"/>
              <a:gd name="connsiteX7-4763" fmla="*/ 1272460 w 1282903"/>
              <a:gd name="connsiteY7-4764" fmla="*/ 322330 h 1937539"/>
              <a:gd name="connsiteX8-4765" fmla="*/ 1274827 w 1282903"/>
              <a:gd name="connsiteY8-4766" fmla="*/ 1787776 h 1937539"/>
              <a:gd name="connsiteX9-4767" fmla="*/ 1171694 w 1282903"/>
              <a:gd name="connsiteY9-4768" fmla="*/ 1889591 h 1937539"/>
              <a:gd name="connsiteX10-4769" fmla="*/ 438569 w 1282903"/>
              <a:gd name="connsiteY10-4770" fmla="*/ 1889755 h 1937539"/>
              <a:gd name="connsiteX11-4771" fmla="*/ 325485 w 1282903"/>
              <a:gd name="connsiteY11-4772" fmla="*/ 1763858 h 1937539"/>
              <a:gd name="connsiteX12-4773" fmla="*/ 287108 w 1282903"/>
              <a:gd name="connsiteY12-4774" fmla="*/ 1090357 h 1937539"/>
              <a:gd name="connsiteX13-4775" fmla="*/ 0 w 1282903"/>
              <a:gd name="connsiteY13-4776" fmla="*/ 988068 h 1937539"/>
              <a:gd name="connsiteX14-4777" fmla="*/ 3818 w 1282903"/>
              <a:gd name="connsiteY14-4778" fmla="*/ 586337 h 1937539"/>
              <a:gd name="connsiteX0-4779" fmla="*/ 3818 w 1282903"/>
              <a:gd name="connsiteY0-4780" fmla="*/ 586337 h 1937539"/>
              <a:gd name="connsiteX1-4781" fmla="*/ 28881 w 1282903"/>
              <a:gd name="connsiteY1-4782" fmla="*/ 194567 h 1937539"/>
              <a:gd name="connsiteX2-4783" fmla="*/ 151014 w 1282903"/>
              <a:gd name="connsiteY2-4784" fmla="*/ 28444 h 1937539"/>
              <a:gd name="connsiteX3-4785" fmla="*/ 378517 w 1282903"/>
              <a:gd name="connsiteY3-4786" fmla="*/ 19850 h 1937539"/>
              <a:gd name="connsiteX4-4787" fmla="*/ 433773 w 1282903"/>
              <a:gd name="connsiteY4-4788" fmla="*/ 165397 h 1937539"/>
              <a:gd name="connsiteX5-4789" fmla="*/ 497290 w 1282903"/>
              <a:gd name="connsiteY5-4790" fmla="*/ 238118 h 1937539"/>
              <a:gd name="connsiteX6-4791" fmla="*/ 1176848 w 1282903"/>
              <a:gd name="connsiteY6-4792" fmla="*/ 227517 h 1937539"/>
              <a:gd name="connsiteX7-4793" fmla="*/ 1272460 w 1282903"/>
              <a:gd name="connsiteY7-4794" fmla="*/ 322330 h 1937539"/>
              <a:gd name="connsiteX8-4795" fmla="*/ 1274827 w 1282903"/>
              <a:gd name="connsiteY8-4796" fmla="*/ 1787776 h 1937539"/>
              <a:gd name="connsiteX9-4797" fmla="*/ 1171694 w 1282903"/>
              <a:gd name="connsiteY9-4798" fmla="*/ 1889591 h 1937539"/>
              <a:gd name="connsiteX10-4799" fmla="*/ 438569 w 1282903"/>
              <a:gd name="connsiteY10-4800" fmla="*/ 1889755 h 1937539"/>
              <a:gd name="connsiteX11-4801" fmla="*/ 325485 w 1282903"/>
              <a:gd name="connsiteY11-4802" fmla="*/ 1763858 h 1937539"/>
              <a:gd name="connsiteX12-4803" fmla="*/ 287108 w 1282903"/>
              <a:gd name="connsiteY12-4804" fmla="*/ 1090357 h 1937539"/>
              <a:gd name="connsiteX13-4805" fmla="*/ 0 w 1282903"/>
              <a:gd name="connsiteY13-4806" fmla="*/ 988068 h 1937539"/>
              <a:gd name="connsiteX14-4807" fmla="*/ 3818 w 1282903"/>
              <a:gd name="connsiteY14-4808" fmla="*/ 586337 h 1937539"/>
              <a:gd name="connsiteX0-4809" fmla="*/ 3818 w 1282903"/>
              <a:gd name="connsiteY0-4810" fmla="*/ 573641 h 1924843"/>
              <a:gd name="connsiteX1-4811" fmla="*/ 28881 w 1282903"/>
              <a:gd name="connsiteY1-4812" fmla="*/ 181871 h 1924843"/>
              <a:gd name="connsiteX2-4813" fmla="*/ 151014 w 1282903"/>
              <a:gd name="connsiteY2-4814" fmla="*/ 15748 h 1924843"/>
              <a:gd name="connsiteX3-4815" fmla="*/ 378517 w 1282903"/>
              <a:gd name="connsiteY3-4816" fmla="*/ 7154 h 1924843"/>
              <a:gd name="connsiteX4-4817" fmla="*/ 433773 w 1282903"/>
              <a:gd name="connsiteY4-4818" fmla="*/ 152701 h 1924843"/>
              <a:gd name="connsiteX5-4819" fmla="*/ 497290 w 1282903"/>
              <a:gd name="connsiteY5-4820" fmla="*/ 225422 h 1924843"/>
              <a:gd name="connsiteX6-4821" fmla="*/ 1176848 w 1282903"/>
              <a:gd name="connsiteY6-4822" fmla="*/ 214821 h 1924843"/>
              <a:gd name="connsiteX7-4823" fmla="*/ 1272460 w 1282903"/>
              <a:gd name="connsiteY7-4824" fmla="*/ 309634 h 1924843"/>
              <a:gd name="connsiteX8-4825" fmla="*/ 1274827 w 1282903"/>
              <a:gd name="connsiteY8-4826" fmla="*/ 1775080 h 1924843"/>
              <a:gd name="connsiteX9-4827" fmla="*/ 1171694 w 1282903"/>
              <a:gd name="connsiteY9-4828" fmla="*/ 1876895 h 1924843"/>
              <a:gd name="connsiteX10-4829" fmla="*/ 438569 w 1282903"/>
              <a:gd name="connsiteY10-4830" fmla="*/ 1877059 h 1924843"/>
              <a:gd name="connsiteX11-4831" fmla="*/ 325485 w 1282903"/>
              <a:gd name="connsiteY11-4832" fmla="*/ 1751162 h 1924843"/>
              <a:gd name="connsiteX12-4833" fmla="*/ 287108 w 1282903"/>
              <a:gd name="connsiteY12-4834" fmla="*/ 1077661 h 1924843"/>
              <a:gd name="connsiteX13-4835" fmla="*/ 0 w 1282903"/>
              <a:gd name="connsiteY13-4836" fmla="*/ 975372 h 1924843"/>
              <a:gd name="connsiteX14-4837" fmla="*/ 3818 w 1282903"/>
              <a:gd name="connsiteY14-4838" fmla="*/ 573641 h 1924843"/>
              <a:gd name="connsiteX0-4839" fmla="*/ 3818 w 1282903"/>
              <a:gd name="connsiteY0-4840" fmla="*/ 573641 h 1924843"/>
              <a:gd name="connsiteX1-4841" fmla="*/ 28881 w 1282903"/>
              <a:gd name="connsiteY1-4842" fmla="*/ 181871 h 1924843"/>
              <a:gd name="connsiteX2-4843" fmla="*/ 130500 w 1282903"/>
              <a:gd name="connsiteY2-4844" fmla="*/ 15748 h 1924843"/>
              <a:gd name="connsiteX3-4845" fmla="*/ 378517 w 1282903"/>
              <a:gd name="connsiteY3-4846" fmla="*/ 7154 h 1924843"/>
              <a:gd name="connsiteX4-4847" fmla="*/ 433773 w 1282903"/>
              <a:gd name="connsiteY4-4848" fmla="*/ 152701 h 1924843"/>
              <a:gd name="connsiteX5-4849" fmla="*/ 497290 w 1282903"/>
              <a:gd name="connsiteY5-4850" fmla="*/ 225422 h 1924843"/>
              <a:gd name="connsiteX6-4851" fmla="*/ 1176848 w 1282903"/>
              <a:gd name="connsiteY6-4852" fmla="*/ 214821 h 1924843"/>
              <a:gd name="connsiteX7-4853" fmla="*/ 1272460 w 1282903"/>
              <a:gd name="connsiteY7-4854" fmla="*/ 309634 h 1924843"/>
              <a:gd name="connsiteX8-4855" fmla="*/ 1274827 w 1282903"/>
              <a:gd name="connsiteY8-4856" fmla="*/ 1775080 h 1924843"/>
              <a:gd name="connsiteX9-4857" fmla="*/ 1171694 w 1282903"/>
              <a:gd name="connsiteY9-4858" fmla="*/ 1876895 h 1924843"/>
              <a:gd name="connsiteX10-4859" fmla="*/ 438569 w 1282903"/>
              <a:gd name="connsiteY10-4860" fmla="*/ 1877059 h 1924843"/>
              <a:gd name="connsiteX11-4861" fmla="*/ 325485 w 1282903"/>
              <a:gd name="connsiteY11-4862" fmla="*/ 1751162 h 1924843"/>
              <a:gd name="connsiteX12-4863" fmla="*/ 287108 w 1282903"/>
              <a:gd name="connsiteY12-4864" fmla="*/ 1077661 h 1924843"/>
              <a:gd name="connsiteX13-4865" fmla="*/ 0 w 1282903"/>
              <a:gd name="connsiteY13-4866" fmla="*/ 975372 h 1924843"/>
              <a:gd name="connsiteX14-4867" fmla="*/ 3818 w 1282903"/>
              <a:gd name="connsiteY14-4868" fmla="*/ 573641 h 1924843"/>
              <a:gd name="connsiteX0-4869" fmla="*/ 3818 w 1282903"/>
              <a:gd name="connsiteY0-4870" fmla="*/ 567033 h 1918235"/>
              <a:gd name="connsiteX1-4871" fmla="*/ 28881 w 1282903"/>
              <a:gd name="connsiteY1-4872" fmla="*/ 175263 h 1918235"/>
              <a:gd name="connsiteX2-4873" fmla="*/ 130500 w 1282903"/>
              <a:gd name="connsiteY2-4874" fmla="*/ 9140 h 1918235"/>
              <a:gd name="connsiteX3-4875" fmla="*/ 378517 w 1282903"/>
              <a:gd name="connsiteY3-4876" fmla="*/ 546 h 1918235"/>
              <a:gd name="connsiteX4-4877" fmla="*/ 433773 w 1282903"/>
              <a:gd name="connsiteY4-4878" fmla="*/ 146093 h 1918235"/>
              <a:gd name="connsiteX5-4879" fmla="*/ 497290 w 1282903"/>
              <a:gd name="connsiteY5-4880" fmla="*/ 218814 h 1918235"/>
              <a:gd name="connsiteX6-4881" fmla="*/ 1176848 w 1282903"/>
              <a:gd name="connsiteY6-4882" fmla="*/ 208213 h 1918235"/>
              <a:gd name="connsiteX7-4883" fmla="*/ 1272460 w 1282903"/>
              <a:gd name="connsiteY7-4884" fmla="*/ 303026 h 1918235"/>
              <a:gd name="connsiteX8-4885" fmla="*/ 1274827 w 1282903"/>
              <a:gd name="connsiteY8-4886" fmla="*/ 1768472 h 1918235"/>
              <a:gd name="connsiteX9-4887" fmla="*/ 1171694 w 1282903"/>
              <a:gd name="connsiteY9-4888" fmla="*/ 1870287 h 1918235"/>
              <a:gd name="connsiteX10-4889" fmla="*/ 438569 w 1282903"/>
              <a:gd name="connsiteY10-4890" fmla="*/ 1870451 h 1918235"/>
              <a:gd name="connsiteX11-4891" fmla="*/ 325485 w 1282903"/>
              <a:gd name="connsiteY11-4892" fmla="*/ 1744554 h 1918235"/>
              <a:gd name="connsiteX12-4893" fmla="*/ 287108 w 1282903"/>
              <a:gd name="connsiteY12-4894" fmla="*/ 1071053 h 1918235"/>
              <a:gd name="connsiteX13-4895" fmla="*/ 0 w 1282903"/>
              <a:gd name="connsiteY13-4896" fmla="*/ 968764 h 1918235"/>
              <a:gd name="connsiteX14-4897" fmla="*/ 3818 w 1282903"/>
              <a:gd name="connsiteY14-4898" fmla="*/ 567033 h 1918235"/>
              <a:gd name="connsiteX0-4899" fmla="*/ 3818 w 1282903"/>
              <a:gd name="connsiteY0-4900" fmla="*/ 566512 h 1917714"/>
              <a:gd name="connsiteX1-4901" fmla="*/ 28881 w 1282903"/>
              <a:gd name="connsiteY1-4902" fmla="*/ 174742 h 1917714"/>
              <a:gd name="connsiteX2-4903" fmla="*/ 130500 w 1282903"/>
              <a:gd name="connsiteY2-4904" fmla="*/ 8619 h 1917714"/>
              <a:gd name="connsiteX3-4905" fmla="*/ 378517 w 1282903"/>
              <a:gd name="connsiteY3-4906" fmla="*/ 25 h 1917714"/>
              <a:gd name="connsiteX4-4907" fmla="*/ 433773 w 1282903"/>
              <a:gd name="connsiteY4-4908" fmla="*/ 145572 h 1917714"/>
              <a:gd name="connsiteX5-4909" fmla="*/ 497290 w 1282903"/>
              <a:gd name="connsiteY5-4910" fmla="*/ 218293 h 1917714"/>
              <a:gd name="connsiteX6-4911" fmla="*/ 1176848 w 1282903"/>
              <a:gd name="connsiteY6-4912" fmla="*/ 207692 h 1917714"/>
              <a:gd name="connsiteX7-4913" fmla="*/ 1272460 w 1282903"/>
              <a:gd name="connsiteY7-4914" fmla="*/ 302505 h 1917714"/>
              <a:gd name="connsiteX8-4915" fmla="*/ 1274827 w 1282903"/>
              <a:gd name="connsiteY8-4916" fmla="*/ 1767951 h 1917714"/>
              <a:gd name="connsiteX9-4917" fmla="*/ 1171694 w 1282903"/>
              <a:gd name="connsiteY9-4918" fmla="*/ 1869766 h 1917714"/>
              <a:gd name="connsiteX10-4919" fmla="*/ 438569 w 1282903"/>
              <a:gd name="connsiteY10-4920" fmla="*/ 1869930 h 1917714"/>
              <a:gd name="connsiteX11-4921" fmla="*/ 325485 w 1282903"/>
              <a:gd name="connsiteY11-4922" fmla="*/ 1744033 h 1917714"/>
              <a:gd name="connsiteX12-4923" fmla="*/ 287108 w 1282903"/>
              <a:gd name="connsiteY12-4924" fmla="*/ 1070532 h 1917714"/>
              <a:gd name="connsiteX13-4925" fmla="*/ 0 w 1282903"/>
              <a:gd name="connsiteY13-4926" fmla="*/ 968243 h 1917714"/>
              <a:gd name="connsiteX14-4927" fmla="*/ 3818 w 1282903"/>
              <a:gd name="connsiteY14-4928" fmla="*/ 566512 h 1917714"/>
              <a:gd name="connsiteX0-4929" fmla="*/ 3818 w 1282903"/>
              <a:gd name="connsiteY0-4930" fmla="*/ 566512 h 1917714"/>
              <a:gd name="connsiteX1-4931" fmla="*/ 28881 w 1282903"/>
              <a:gd name="connsiteY1-4932" fmla="*/ 174742 h 1917714"/>
              <a:gd name="connsiteX2-4933" fmla="*/ 130500 w 1282903"/>
              <a:gd name="connsiteY2-4934" fmla="*/ 8619 h 1917714"/>
              <a:gd name="connsiteX3-4935" fmla="*/ 378517 w 1282903"/>
              <a:gd name="connsiteY3-4936" fmla="*/ 25 h 1917714"/>
              <a:gd name="connsiteX4-4937" fmla="*/ 433773 w 1282903"/>
              <a:gd name="connsiteY4-4938" fmla="*/ 145572 h 1917714"/>
              <a:gd name="connsiteX5-4939" fmla="*/ 497290 w 1282903"/>
              <a:gd name="connsiteY5-4940" fmla="*/ 218293 h 1917714"/>
              <a:gd name="connsiteX6-4941" fmla="*/ 1176848 w 1282903"/>
              <a:gd name="connsiteY6-4942" fmla="*/ 207692 h 1917714"/>
              <a:gd name="connsiteX7-4943" fmla="*/ 1272460 w 1282903"/>
              <a:gd name="connsiteY7-4944" fmla="*/ 302505 h 1917714"/>
              <a:gd name="connsiteX8-4945" fmla="*/ 1274827 w 1282903"/>
              <a:gd name="connsiteY8-4946" fmla="*/ 1767951 h 1917714"/>
              <a:gd name="connsiteX9-4947" fmla="*/ 1171694 w 1282903"/>
              <a:gd name="connsiteY9-4948" fmla="*/ 1869766 h 1917714"/>
              <a:gd name="connsiteX10-4949" fmla="*/ 438569 w 1282903"/>
              <a:gd name="connsiteY10-4950" fmla="*/ 1869930 h 1917714"/>
              <a:gd name="connsiteX11-4951" fmla="*/ 325485 w 1282903"/>
              <a:gd name="connsiteY11-4952" fmla="*/ 1744033 h 1917714"/>
              <a:gd name="connsiteX12-4953" fmla="*/ 287108 w 1282903"/>
              <a:gd name="connsiteY12-4954" fmla="*/ 1070532 h 1917714"/>
              <a:gd name="connsiteX13-4955" fmla="*/ 0 w 1282903"/>
              <a:gd name="connsiteY13-4956" fmla="*/ 968243 h 1917714"/>
              <a:gd name="connsiteX14-4957" fmla="*/ 3818 w 1282903"/>
              <a:gd name="connsiteY14-4958" fmla="*/ 566512 h 1917714"/>
              <a:gd name="connsiteX0-4959" fmla="*/ 3818 w 1282903"/>
              <a:gd name="connsiteY0-4960" fmla="*/ 566533 h 1917735"/>
              <a:gd name="connsiteX1-4961" fmla="*/ 28881 w 1282903"/>
              <a:gd name="connsiteY1-4962" fmla="*/ 174763 h 1917735"/>
              <a:gd name="connsiteX2-4963" fmla="*/ 130500 w 1282903"/>
              <a:gd name="connsiteY2-4964" fmla="*/ 8640 h 1917735"/>
              <a:gd name="connsiteX3-4965" fmla="*/ 378517 w 1282903"/>
              <a:gd name="connsiteY3-4966" fmla="*/ 46 h 1917735"/>
              <a:gd name="connsiteX4-4967" fmla="*/ 433773 w 1282903"/>
              <a:gd name="connsiteY4-4968" fmla="*/ 145593 h 1917735"/>
              <a:gd name="connsiteX5-4969" fmla="*/ 497290 w 1282903"/>
              <a:gd name="connsiteY5-4970" fmla="*/ 218314 h 1917735"/>
              <a:gd name="connsiteX6-4971" fmla="*/ 1176848 w 1282903"/>
              <a:gd name="connsiteY6-4972" fmla="*/ 207713 h 1917735"/>
              <a:gd name="connsiteX7-4973" fmla="*/ 1272460 w 1282903"/>
              <a:gd name="connsiteY7-4974" fmla="*/ 302526 h 1917735"/>
              <a:gd name="connsiteX8-4975" fmla="*/ 1274827 w 1282903"/>
              <a:gd name="connsiteY8-4976" fmla="*/ 1767972 h 1917735"/>
              <a:gd name="connsiteX9-4977" fmla="*/ 1171694 w 1282903"/>
              <a:gd name="connsiteY9-4978" fmla="*/ 1869787 h 1917735"/>
              <a:gd name="connsiteX10-4979" fmla="*/ 438569 w 1282903"/>
              <a:gd name="connsiteY10-4980" fmla="*/ 1869951 h 1917735"/>
              <a:gd name="connsiteX11-4981" fmla="*/ 325485 w 1282903"/>
              <a:gd name="connsiteY11-4982" fmla="*/ 1744054 h 1917735"/>
              <a:gd name="connsiteX12-4983" fmla="*/ 287108 w 1282903"/>
              <a:gd name="connsiteY12-4984" fmla="*/ 1070553 h 1917735"/>
              <a:gd name="connsiteX13-4985" fmla="*/ 0 w 1282903"/>
              <a:gd name="connsiteY13-4986" fmla="*/ 968264 h 1917735"/>
              <a:gd name="connsiteX14-4987" fmla="*/ 3818 w 1282903"/>
              <a:gd name="connsiteY14-4988" fmla="*/ 566533 h 1917735"/>
              <a:gd name="connsiteX0-4989" fmla="*/ 3818 w 1282903"/>
              <a:gd name="connsiteY0-4990" fmla="*/ 566508 h 1917710"/>
              <a:gd name="connsiteX1-4991" fmla="*/ 28881 w 1282903"/>
              <a:gd name="connsiteY1-4992" fmla="*/ 174738 h 1917710"/>
              <a:gd name="connsiteX2-4993" fmla="*/ 130500 w 1282903"/>
              <a:gd name="connsiteY2-4994" fmla="*/ 8615 h 1917710"/>
              <a:gd name="connsiteX3-4995" fmla="*/ 378517 w 1282903"/>
              <a:gd name="connsiteY3-4996" fmla="*/ 21 h 1917710"/>
              <a:gd name="connsiteX4-4997" fmla="*/ 433773 w 1282903"/>
              <a:gd name="connsiteY4-4998" fmla="*/ 145568 h 1917710"/>
              <a:gd name="connsiteX5-4999" fmla="*/ 497290 w 1282903"/>
              <a:gd name="connsiteY5-5000" fmla="*/ 218289 h 1917710"/>
              <a:gd name="connsiteX6-5001" fmla="*/ 1176848 w 1282903"/>
              <a:gd name="connsiteY6-5002" fmla="*/ 207688 h 1917710"/>
              <a:gd name="connsiteX7-5003" fmla="*/ 1272460 w 1282903"/>
              <a:gd name="connsiteY7-5004" fmla="*/ 302501 h 1917710"/>
              <a:gd name="connsiteX8-5005" fmla="*/ 1274827 w 1282903"/>
              <a:gd name="connsiteY8-5006" fmla="*/ 1767947 h 1917710"/>
              <a:gd name="connsiteX9-5007" fmla="*/ 1171694 w 1282903"/>
              <a:gd name="connsiteY9-5008" fmla="*/ 1869762 h 1917710"/>
              <a:gd name="connsiteX10-5009" fmla="*/ 438569 w 1282903"/>
              <a:gd name="connsiteY10-5010" fmla="*/ 1869926 h 1917710"/>
              <a:gd name="connsiteX11-5011" fmla="*/ 325485 w 1282903"/>
              <a:gd name="connsiteY11-5012" fmla="*/ 1744029 h 1917710"/>
              <a:gd name="connsiteX12-5013" fmla="*/ 287108 w 1282903"/>
              <a:gd name="connsiteY12-5014" fmla="*/ 1070528 h 1917710"/>
              <a:gd name="connsiteX13-5015" fmla="*/ 0 w 1282903"/>
              <a:gd name="connsiteY13-5016" fmla="*/ 968239 h 1917710"/>
              <a:gd name="connsiteX14-5017" fmla="*/ 3818 w 1282903"/>
              <a:gd name="connsiteY14-5018" fmla="*/ 566508 h 1917710"/>
              <a:gd name="connsiteX0-5019" fmla="*/ 3818 w 1282903"/>
              <a:gd name="connsiteY0-5020" fmla="*/ 566508 h 1917710"/>
              <a:gd name="connsiteX1-5021" fmla="*/ 28881 w 1282903"/>
              <a:gd name="connsiteY1-5022" fmla="*/ 174738 h 1917710"/>
              <a:gd name="connsiteX2-5023" fmla="*/ 130500 w 1282903"/>
              <a:gd name="connsiteY2-5024" fmla="*/ 8615 h 1917710"/>
              <a:gd name="connsiteX3-5025" fmla="*/ 378517 w 1282903"/>
              <a:gd name="connsiteY3-5026" fmla="*/ 21 h 1917710"/>
              <a:gd name="connsiteX4-5027" fmla="*/ 433773 w 1282903"/>
              <a:gd name="connsiteY4-5028" fmla="*/ 145568 h 1917710"/>
              <a:gd name="connsiteX5-5029" fmla="*/ 497290 w 1282903"/>
              <a:gd name="connsiteY5-5030" fmla="*/ 218289 h 1917710"/>
              <a:gd name="connsiteX6-5031" fmla="*/ 1176848 w 1282903"/>
              <a:gd name="connsiteY6-5032" fmla="*/ 207688 h 1917710"/>
              <a:gd name="connsiteX7-5033" fmla="*/ 1272460 w 1282903"/>
              <a:gd name="connsiteY7-5034" fmla="*/ 302501 h 1917710"/>
              <a:gd name="connsiteX8-5035" fmla="*/ 1274827 w 1282903"/>
              <a:gd name="connsiteY8-5036" fmla="*/ 1767947 h 1917710"/>
              <a:gd name="connsiteX9-5037" fmla="*/ 1171694 w 1282903"/>
              <a:gd name="connsiteY9-5038" fmla="*/ 1869762 h 1917710"/>
              <a:gd name="connsiteX10-5039" fmla="*/ 438569 w 1282903"/>
              <a:gd name="connsiteY10-5040" fmla="*/ 1869926 h 1917710"/>
              <a:gd name="connsiteX11-5041" fmla="*/ 325485 w 1282903"/>
              <a:gd name="connsiteY11-5042" fmla="*/ 1744029 h 1917710"/>
              <a:gd name="connsiteX12-5043" fmla="*/ 287108 w 1282903"/>
              <a:gd name="connsiteY12-5044" fmla="*/ 1070528 h 1917710"/>
              <a:gd name="connsiteX13-5045" fmla="*/ 43416 w 1282903"/>
              <a:gd name="connsiteY13-5046" fmla="*/ 983588 h 1917710"/>
              <a:gd name="connsiteX14-5047" fmla="*/ 0 w 1282903"/>
              <a:gd name="connsiteY14-5048" fmla="*/ 968239 h 1917710"/>
              <a:gd name="connsiteX15-5049" fmla="*/ 3818 w 1282903"/>
              <a:gd name="connsiteY15-5050" fmla="*/ 566508 h 1917710"/>
              <a:gd name="connsiteX0-5051" fmla="*/ 6382 w 1285467"/>
              <a:gd name="connsiteY0-5052" fmla="*/ 566508 h 1917710"/>
              <a:gd name="connsiteX1-5053" fmla="*/ 31445 w 1285467"/>
              <a:gd name="connsiteY1-5054" fmla="*/ 174738 h 1917710"/>
              <a:gd name="connsiteX2-5055" fmla="*/ 133064 w 1285467"/>
              <a:gd name="connsiteY2-5056" fmla="*/ 8615 h 1917710"/>
              <a:gd name="connsiteX3-5057" fmla="*/ 381081 w 1285467"/>
              <a:gd name="connsiteY3-5058" fmla="*/ 21 h 1917710"/>
              <a:gd name="connsiteX4-5059" fmla="*/ 436337 w 1285467"/>
              <a:gd name="connsiteY4-5060" fmla="*/ 145568 h 1917710"/>
              <a:gd name="connsiteX5-5061" fmla="*/ 499854 w 1285467"/>
              <a:gd name="connsiteY5-5062" fmla="*/ 218289 h 1917710"/>
              <a:gd name="connsiteX6-5063" fmla="*/ 1179412 w 1285467"/>
              <a:gd name="connsiteY6-5064" fmla="*/ 207688 h 1917710"/>
              <a:gd name="connsiteX7-5065" fmla="*/ 1275024 w 1285467"/>
              <a:gd name="connsiteY7-5066" fmla="*/ 302501 h 1917710"/>
              <a:gd name="connsiteX8-5067" fmla="*/ 1277391 w 1285467"/>
              <a:gd name="connsiteY8-5068" fmla="*/ 1767947 h 1917710"/>
              <a:gd name="connsiteX9-5069" fmla="*/ 1174258 w 1285467"/>
              <a:gd name="connsiteY9-5070" fmla="*/ 1869762 h 1917710"/>
              <a:gd name="connsiteX10-5071" fmla="*/ 441133 w 1285467"/>
              <a:gd name="connsiteY10-5072" fmla="*/ 1869926 h 1917710"/>
              <a:gd name="connsiteX11-5073" fmla="*/ 328049 w 1285467"/>
              <a:gd name="connsiteY11-5074" fmla="*/ 1744029 h 1917710"/>
              <a:gd name="connsiteX12-5075" fmla="*/ 289672 w 1285467"/>
              <a:gd name="connsiteY12-5076" fmla="*/ 1070528 h 1917710"/>
              <a:gd name="connsiteX13-5077" fmla="*/ 45980 w 1285467"/>
              <a:gd name="connsiteY13-5078" fmla="*/ 983588 h 1917710"/>
              <a:gd name="connsiteX14-5079" fmla="*/ 0 w 1285467"/>
              <a:gd name="connsiteY14-5080" fmla="*/ 885635 h 1917710"/>
              <a:gd name="connsiteX15-5081" fmla="*/ 6382 w 1285467"/>
              <a:gd name="connsiteY15-5082" fmla="*/ 566508 h 1917710"/>
              <a:gd name="connsiteX0-5083" fmla="*/ 8923 w 1288008"/>
              <a:gd name="connsiteY0-5084" fmla="*/ 566508 h 1917710"/>
              <a:gd name="connsiteX1-5085" fmla="*/ 33986 w 1288008"/>
              <a:gd name="connsiteY1-5086" fmla="*/ 174738 h 1917710"/>
              <a:gd name="connsiteX2-5087" fmla="*/ 135605 w 1288008"/>
              <a:gd name="connsiteY2-5088" fmla="*/ 8615 h 1917710"/>
              <a:gd name="connsiteX3-5089" fmla="*/ 383622 w 1288008"/>
              <a:gd name="connsiteY3-5090" fmla="*/ 21 h 1917710"/>
              <a:gd name="connsiteX4-5091" fmla="*/ 438878 w 1288008"/>
              <a:gd name="connsiteY4-5092" fmla="*/ 145568 h 1917710"/>
              <a:gd name="connsiteX5-5093" fmla="*/ 502395 w 1288008"/>
              <a:gd name="connsiteY5-5094" fmla="*/ 218289 h 1917710"/>
              <a:gd name="connsiteX6-5095" fmla="*/ 1181953 w 1288008"/>
              <a:gd name="connsiteY6-5096" fmla="*/ 207688 h 1917710"/>
              <a:gd name="connsiteX7-5097" fmla="*/ 1277565 w 1288008"/>
              <a:gd name="connsiteY7-5098" fmla="*/ 302501 h 1917710"/>
              <a:gd name="connsiteX8-5099" fmla="*/ 1279932 w 1288008"/>
              <a:gd name="connsiteY8-5100" fmla="*/ 1767947 h 1917710"/>
              <a:gd name="connsiteX9-5101" fmla="*/ 1176799 w 1288008"/>
              <a:gd name="connsiteY9-5102" fmla="*/ 1869762 h 1917710"/>
              <a:gd name="connsiteX10-5103" fmla="*/ 443674 w 1288008"/>
              <a:gd name="connsiteY10-5104" fmla="*/ 1869926 h 1917710"/>
              <a:gd name="connsiteX11-5105" fmla="*/ 330590 w 1288008"/>
              <a:gd name="connsiteY11-5106" fmla="*/ 1744029 h 1917710"/>
              <a:gd name="connsiteX12-5107" fmla="*/ 292213 w 1288008"/>
              <a:gd name="connsiteY12-5108" fmla="*/ 1070528 h 1917710"/>
              <a:gd name="connsiteX13-5109" fmla="*/ 48521 w 1288008"/>
              <a:gd name="connsiteY13-5110" fmla="*/ 983588 h 1917710"/>
              <a:gd name="connsiteX14-5111" fmla="*/ 2541 w 1288008"/>
              <a:gd name="connsiteY14-5112" fmla="*/ 885635 h 1917710"/>
              <a:gd name="connsiteX15-5113" fmla="*/ 8923 w 1288008"/>
              <a:gd name="connsiteY15-5114" fmla="*/ 566508 h 1917710"/>
              <a:gd name="connsiteX0-5115" fmla="*/ 8923 w 1288008"/>
              <a:gd name="connsiteY0-5116" fmla="*/ 566508 h 1917710"/>
              <a:gd name="connsiteX1-5117" fmla="*/ 33986 w 1288008"/>
              <a:gd name="connsiteY1-5118" fmla="*/ 174738 h 1917710"/>
              <a:gd name="connsiteX2-5119" fmla="*/ 135605 w 1288008"/>
              <a:gd name="connsiteY2-5120" fmla="*/ 8615 h 1917710"/>
              <a:gd name="connsiteX3-5121" fmla="*/ 383622 w 1288008"/>
              <a:gd name="connsiteY3-5122" fmla="*/ 21 h 1917710"/>
              <a:gd name="connsiteX4-5123" fmla="*/ 438878 w 1288008"/>
              <a:gd name="connsiteY4-5124" fmla="*/ 145568 h 1917710"/>
              <a:gd name="connsiteX5-5125" fmla="*/ 502395 w 1288008"/>
              <a:gd name="connsiteY5-5126" fmla="*/ 218289 h 1917710"/>
              <a:gd name="connsiteX6-5127" fmla="*/ 1181953 w 1288008"/>
              <a:gd name="connsiteY6-5128" fmla="*/ 207688 h 1917710"/>
              <a:gd name="connsiteX7-5129" fmla="*/ 1277565 w 1288008"/>
              <a:gd name="connsiteY7-5130" fmla="*/ 302501 h 1917710"/>
              <a:gd name="connsiteX8-5131" fmla="*/ 1279932 w 1288008"/>
              <a:gd name="connsiteY8-5132" fmla="*/ 1767947 h 1917710"/>
              <a:gd name="connsiteX9-5133" fmla="*/ 1176799 w 1288008"/>
              <a:gd name="connsiteY9-5134" fmla="*/ 1869762 h 1917710"/>
              <a:gd name="connsiteX10-5135" fmla="*/ 443674 w 1288008"/>
              <a:gd name="connsiteY10-5136" fmla="*/ 1869926 h 1917710"/>
              <a:gd name="connsiteX11-5137" fmla="*/ 330590 w 1288008"/>
              <a:gd name="connsiteY11-5138" fmla="*/ 1744029 h 1917710"/>
              <a:gd name="connsiteX12-5139" fmla="*/ 292213 w 1288008"/>
              <a:gd name="connsiteY12-5140" fmla="*/ 1070528 h 1917710"/>
              <a:gd name="connsiteX13-5141" fmla="*/ 48521 w 1288008"/>
              <a:gd name="connsiteY13-5142" fmla="*/ 983588 h 1917710"/>
              <a:gd name="connsiteX14-5143" fmla="*/ 2541 w 1288008"/>
              <a:gd name="connsiteY14-5144" fmla="*/ 885635 h 1917710"/>
              <a:gd name="connsiteX15-5145" fmla="*/ 8923 w 1288008"/>
              <a:gd name="connsiteY15-5146" fmla="*/ 566508 h 1917710"/>
              <a:gd name="connsiteX0-5147" fmla="*/ 1741 w 1280826"/>
              <a:gd name="connsiteY0-5148" fmla="*/ 566508 h 1917710"/>
              <a:gd name="connsiteX1-5149" fmla="*/ 26804 w 1280826"/>
              <a:gd name="connsiteY1-5150" fmla="*/ 174738 h 1917710"/>
              <a:gd name="connsiteX2-5151" fmla="*/ 128423 w 1280826"/>
              <a:gd name="connsiteY2-5152" fmla="*/ 8615 h 1917710"/>
              <a:gd name="connsiteX3-5153" fmla="*/ 376440 w 1280826"/>
              <a:gd name="connsiteY3-5154" fmla="*/ 21 h 1917710"/>
              <a:gd name="connsiteX4-5155" fmla="*/ 431696 w 1280826"/>
              <a:gd name="connsiteY4-5156" fmla="*/ 145568 h 1917710"/>
              <a:gd name="connsiteX5-5157" fmla="*/ 495213 w 1280826"/>
              <a:gd name="connsiteY5-5158" fmla="*/ 218289 h 1917710"/>
              <a:gd name="connsiteX6-5159" fmla="*/ 1174771 w 1280826"/>
              <a:gd name="connsiteY6-5160" fmla="*/ 207688 h 1917710"/>
              <a:gd name="connsiteX7-5161" fmla="*/ 1270383 w 1280826"/>
              <a:gd name="connsiteY7-5162" fmla="*/ 302501 h 1917710"/>
              <a:gd name="connsiteX8-5163" fmla="*/ 1272750 w 1280826"/>
              <a:gd name="connsiteY8-5164" fmla="*/ 1767947 h 1917710"/>
              <a:gd name="connsiteX9-5165" fmla="*/ 1169617 w 1280826"/>
              <a:gd name="connsiteY9-5166" fmla="*/ 1869762 h 1917710"/>
              <a:gd name="connsiteX10-5167" fmla="*/ 436492 w 1280826"/>
              <a:gd name="connsiteY10-5168" fmla="*/ 1869926 h 1917710"/>
              <a:gd name="connsiteX11-5169" fmla="*/ 323408 w 1280826"/>
              <a:gd name="connsiteY11-5170" fmla="*/ 1744029 h 1917710"/>
              <a:gd name="connsiteX12-5171" fmla="*/ 285031 w 1280826"/>
              <a:gd name="connsiteY12-5172" fmla="*/ 1070528 h 1917710"/>
              <a:gd name="connsiteX13-5173" fmla="*/ 41339 w 1280826"/>
              <a:gd name="connsiteY13-5174" fmla="*/ 983588 h 1917710"/>
              <a:gd name="connsiteX14-5175" fmla="*/ 10745 w 1280826"/>
              <a:gd name="connsiteY14-5176" fmla="*/ 906691 h 1917710"/>
              <a:gd name="connsiteX15-5177" fmla="*/ 1741 w 1280826"/>
              <a:gd name="connsiteY15-5178" fmla="*/ 566508 h 1917710"/>
              <a:gd name="connsiteX0-5179" fmla="*/ 3092 w 1282177"/>
              <a:gd name="connsiteY0-5180" fmla="*/ 571937 h 1923139"/>
              <a:gd name="connsiteX1-5181" fmla="*/ 12770 w 1282177"/>
              <a:gd name="connsiteY1-5182" fmla="*/ 155872 h 1923139"/>
              <a:gd name="connsiteX2-5183" fmla="*/ 129774 w 1282177"/>
              <a:gd name="connsiteY2-5184" fmla="*/ 14044 h 1923139"/>
              <a:gd name="connsiteX3-5185" fmla="*/ 377791 w 1282177"/>
              <a:gd name="connsiteY3-5186" fmla="*/ 5450 h 1923139"/>
              <a:gd name="connsiteX4-5187" fmla="*/ 433047 w 1282177"/>
              <a:gd name="connsiteY4-5188" fmla="*/ 150997 h 1923139"/>
              <a:gd name="connsiteX5-5189" fmla="*/ 496564 w 1282177"/>
              <a:gd name="connsiteY5-5190" fmla="*/ 223718 h 1923139"/>
              <a:gd name="connsiteX6-5191" fmla="*/ 1176122 w 1282177"/>
              <a:gd name="connsiteY6-5192" fmla="*/ 213117 h 1923139"/>
              <a:gd name="connsiteX7-5193" fmla="*/ 1271734 w 1282177"/>
              <a:gd name="connsiteY7-5194" fmla="*/ 307930 h 1923139"/>
              <a:gd name="connsiteX8-5195" fmla="*/ 1274101 w 1282177"/>
              <a:gd name="connsiteY8-5196" fmla="*/ 1773376 h 1923139"/>
              <a:gd name="connsiteX9-5197" fmla="*/ 1170968 w 1282177"/>
              <a:gd name="connsiteY9-5198" fmla="*/ 1875191 h 1923139"/>
              <a:gd name="connsiteX10-5199" fmla="*/ 437843 w 1282177"/>
              <a:gd name="connsiteY10-5200" fmla="*/ 1875355 h 1923139"/>
              <a:gd name="connsiteX11-5201" fmla="*/ 324759 w 1282177"/>
              <a:gd name="connsiteY11-5202" fmla="*/ 1749458 h 1923139"/>
              <a:gd name="connsiteX12-5203" fmla="*/ 286382 w 1282177"/>
              <a:gd name="connsiteY12-5204" fmla="*/ 1075957 h 1923139"/>
              <a:gd name="connsiteX13-5205" fmla="*/ 42690 w 1282177"/>
              <a:gd name="connsiteY13-5206" fmla="*/ 989017 h 1923139"/>
              <a:gd name="connsiteX14-5207" fmla="*/ 12096 w 1282177"/>
              <a:gd name="connsiteY14-5208" fmla="*/ 912120 h 1923139"/>
              <a:gd name="connsiteX15-5209" fmla="*/ 3092 w 1282177"/>
              <a:gd name="connsiteY15-5210" fmla="*/ 571937 h 1923139"/>
              <a:gd name="connsiteX0-5211" fmla="*/ 1741 w 1280826"/>
              <a:gd name="connsiteY0-5212" fmla="*/ 571937 h 1923139"/>
              <a:gd name="connsiteX1-5213" fmla="*/ 11419 w 1280826"/>
              <a:gd name="connsiteY1-5214" fmla="*/ 155872 h 1923139"/>
              <a:gd name="connsiteX2-5215" fmla="*/ 128423 w 1280826"/>
              <a:gd name="connsiteY2-5216" fmla="*/ 14044 h 1923139"/>
              <a:gd name="connsiteX3-5217" fmla="*/ 376440 w 1280826"/>
              <a:gd name="connsiteY3-5218" fmla="*/ 5450 h 1923139"/>
              <a:gd name="connsiteX4-5219" fmla="*/ 431696 w 1280826"/>
              <a:gd name="connsiteY4-5220" fmla="*/ 150997 h 1923139"/>
              <a:gd name="connsiteX5-5221" fmla="*/ 495213 w 1280826"/>
              <a:gd name="connsiteY5-5222" fmla="*/ 223718 h 1923139"/>
              <a:gd name="connsiteX6-5223" fmla="*/ 1174771 w 1280826"/>
              <a:gd name="connsiteY6-5224" fmla="*/ 213117 h 1923139"/>
              <a:gd name="connsiteX7-5225" fmla="*/ 1270383 w 1280826"/>
              <a:gd name="connsiteY7-5226" fmla="*/ 307930 h 1923139"/>
              <a:gd name="connsiteX8-5227" fmla="*/ 1272750 w 1280826"/>
              <a:gd name="connsiteY8-5228" fmla="*/ 1773376 h 1923139"/>
              <a:gd name="connsiteX9-5229" fmla="*/ 1169617 w 1280826"/>
              <a:gd name="connsiteY9-5230" fmla="*/ 1875191 h 1923139"/>
              <a:gd name="connsiteX10-5231" fmla="*/ 436492 w 1280826"/>
              <a:gd name="connsiteY10-5232" fmla="*/ 1875355 h 1923139"/>
              <a:gd name="connsiteX11-5233" fmla="*/ 323408 w 1280826"/>
              <a:gd name="connsiteY11-5234" fmla="*/ 1749458 h 1923139"/>
              <a:gd name="connsiteX12-5235" fmla="*/ 285031 w 1280826"/>
              <a:gd name="connsiteY12-5236" fmla="*/ 1075957 h 1923139"/>
              <a:gd name="connsiteX13-5237" fmla="*/ 41339 w 1280826"/>
              <a:gd name="connsiteY13-5238" fmla="*/ 989017 h 1923139"/>
              <a:gd name="connsiteX14-5239" fmla="*/ 10745 w 1280826"/>
              <a:gd name="connsiteY14-5240" fmla="*/ 912120 h 1923139"/>
              <a:gd name="connsiteX15-5241" fmla="*/ 1741 w 1280826"/>
              <a:gd name="connsiteY15-5242" fmla="*/ 571937 h 1923139"/>
              <a:gd name="connsiteX0-5243" fmla="*/ 1741 w 1280826"/>
              <a:gd name="connsiteY0-5244" fmla="*/ 571937 h 1923139"/>
              <a:gd name="connsiteX1-5245" fmla="*/ 11419 w 1280826"/>
              <a:gd name="connsiteY1-5246" fmla="*/ 155872 h 1923139"/>
              <a:gd name="connsiteX2-5247" fmla="*/ 128423 w 1280826"/>
              <a:gd name="connsiteY2-5248" fmla="*/ 14044 h 1923139"/>
              <a:gd name="connsiteX3-5249" fmla="*/ 376440 w 1280826"/>
              <a:gd name="connsiteY3-5250" fmla="*/ 5450 h 1923139"/>
              <a:gd name="connsiteX4-5251" fmla="*/ 431696 w 1280826"/>
              <a:gd name="connsiteY4-5252" fmla="*/ 150997 h 1923139"/>
              <a:gd name="connsiteX5-5253" fmla="*/ 495213 w 1280826"/>
              <a:gd name="connsiteY5-5254" fmla="*/ 223718 h 1923139"/>
              <a:gd name="connsiteX6-5255" fmla="*/ 1174771 w 1280826"/>
              <a:gd name="connsiteY6-5256" fmla="*/ 213117 h 1923139"/>
              <a:gd name="connsiteX7-5257" fmla="*/ 1270383 w 1280826"/>
              <a:gd name="connsiteY7-5258" fmla="*/ 307930 h 1923139"/>
              <a:gd name="connsiteX8-5259" fmla="*/ 1272750 w 1280826"/>
              <a:gd name="connsiteY8-5260" fmla="*/ 1773376 h 1923139"/>
              <a:gd name="connsiteX9-5261" fmla="*/ 1169617 w 1280826"/>
              <a:gd name="connsiteY9-5262" fmla="*/ 1875191 h 1923139"/>
              <a:gd name="connsiteX10-5263" fmla="*/ 436492 w 1280826"/>
              <a:gd name="connsiteY10-5264" fmla="*/ 1875355 h 1923139"/>
              <a:gd name="connsiteX11-5265" fmla="*/ 323408 w 1280826"/>
              <a:gd name="connsiteY11-5266" fmla="*/ 1749458 h 1923139"/>
              <a:gd name="connsiteX12-5267" fmla="*/ 285031 w 1280826"/>
              <a:gd name="connsiteY12-5268" fmla="*/ 1075957 h 1923139"/>
              <a:gd name="connsiteX13-5269" fmla="*/ 41339 w 1280826"/>
              <a:gd name="connsiteY13-5270" fmla="*/ 989017 h 1923139"/>
              <a:gd name="connsiteX14-5271" fmla="*/ 10745 w 1280826"/>
              <a:gd name="connsiteY14-5272" fmla="*/ 912120 h 1923139"/>
              <a:gd name="connsiteX15-5273" fmla="*/ 1741 w 1280826"/>
              <a:gd name="connsiteY15-5274" fmla="*/ 571937 h 1923139"/>
              <a:gd name="connsiteX0-5275" fmla="*/ 1741 w 1280826"/>
              <a:gd name="connsiteY0-5276" fmla="*/ 577360 h 1928562"/>
              <a:gd name="connsiteX1-5277" fmla="*/ 11419 w 1280826"/>
              <a:gd name="connsiteY1-5278" fmla="*/ 161295 h 1928562"/>
              <a:gd name="connsiteX2-5279" fmla="*/ 66881 w 1280826"/>
              <a:gd name="connsiteY2-5280" fmla="*/ 11369 h 1928562"/>
              <a:gd name="connsiteX3-5281" fmla="*/ 376440 w 1280826"/>
              <a:gd name="connsiteY3-5282" fmla="*/ 10873 h 1928562"/>
              <a:gd name="connsiteX4-5283" fmla="*/ 431696 w 1280826"/>
              <a:gd name="connsiteY4-5284" fmla="*/ 156420 h 1928562"/>
              <a:gd name="connsiteX5-5285" fmla="*/ 495213 w 1280826"/>
              <a:gd name="connsiteY5-5286" fmla="*/ 229141 h 1928562"/>
              <a:gd name="connsiteX6-5287" fmla="*/ 1174771 w 1280826"/>
              <a:gd name="connsiteY6-5288" fmla="*/ 218540 h 1928562"/>
              <a:gd name="connsiteX7-5289" fmla="*/ 1270383 w 1280826"/>
              <a:gd name="connsiteY7-5290" fmla="*/ 313353 h 1928562"/>
              <a:gd name="connsiteX8-5291" fmla="*/ 1272750 w 1280826"/>
              <a:gd name="connsiteY8-5292" fmla="*/ 1778799 h 1928562"/>
              <a:gd name="connsiteX9-5293" fmla="*/ 1169617 w 1280826"/>
              <a:gd name="connsiteY9-5294" fmla="*/ 1880614 h 1928562"/>
              <a:gd name="connsiteX10-5295" fmla="*/ 436492 w 1280826"/>
              <a:gd name="connsiteY10-5296" fmla="*/ 1880778 h 1928562"/>
              <a:gd name="connsiteX11-5297" fmla="*/ 323408 w 1280826"/>
              <a:gd name="connsiteY11-5298" fmla="*/ 1754881 h 1928562"/>
              <a:gd name="connsiteX12-5299" fmla="*/ 285031 w 1280826"/>
              <a:gd name="connsiteY12-5300" fmla="*/ 1081380 h 1928562"/>
              <a:gd name="connsiteX13-5301" fmla="*/ 41339 w 1280826"/>
              <a:gd name="connsiteY13-5302" fmla="*/ 994440 h 1928562"/>
              <a:gd name="connsiteX14-5303" fmla="*/ 10745 w 1280826"/>
              <a:gd name="connsiteY14-5304" fmla="*/ 917543 h 1928562"/>
              <a:gd name="connsiteX15-5305" fmla="*/ 1741 w 1280826"/>
              <a:gd name="connsiteY15-5306" fmla="*/ 577360 h 1928562"/>
              <a:gd name="connsiteX0-5307" fmla="*/ 1741 w 1280826"/>
              <a:gd name="connsiteY0-5308" fmla="*/ 577705 h 1928907"/>
              <a:gd name="connsiteX1-5309" fmla="*/ 11419 w 1280826"/>
              <a:gd name="connsiteY1-5310" fmla="*/ 161640 h 1928907"/>
              <a:gd name="connsiteX2-5311" fmla="*/ 66881 w 1280826"/>
              <a:gd name="connsiteY2-5312" fmla="*/ 11714 h 1928907"/>
              <a:gd name="connsiteX3-5313" fmla="*/ 376440 w 1280826"/>
              <a:gd name="connsiteY3-5314" fmla="*/ 11218 h 1928907"/>
              <a:gd name="connsiteX4-5315" fmla="*/ 431696 w 1280826"/>
              <a:gd name="connsiteY4-5316" fmla="*/ 156765 h 1928907"/>
              <a:gd name="connsiteX5-5317" fmla="*/ 495213 w 1280826"/>
              <a:gd name="connsiteY5-5318" fmla="*/ 229486 h 1928907"/>
              <a:gd name="connsiteX6-5319" fmla="*/ 1174771 w 1280826"/>
              <a:gd name="connsiteY6-5320" fmla="*/ 218885 h 1928907"/>
              <a:gd name="connsiteX7-5321" fmla="*/ 1270383 w 1280826"/>
              <a:gd name="connsiteY7-5322" fmla="*/ 313698 h 1928907"/>
              <a:gd name="connsiteX8-5323" fmla="*/ 1272750 w 1280826"/>
              <a:gd name="connsiteY8-5324" fmla="*/ 1779144 h 1928907"/>
              <a:gd name="connsiteX9-5325" fmla="*/ 1169617 w 1280826"/>
              <a:gd name="connsiteY9-5326" fmla="*/ 1880959 h 1928907"/>
              <a:gd name="connsiteX10-5327" fmla="*/ 436492 w 1280826"/>
              <a:gd name="connsiteY10-5328" fmla="*/ 1881123 h 1928907"/>
              <a:gd name="connsiteX11-5329" fmla="*/ 323408 w 1280826"/>
              <a:gd name="connsiteY11-5330" fmla="*/ 1755226 h 1928907"/>
              <a:gd name="connsiteX12-5331" fmla="*/ 285031 w 1280826"/>
              <a:gd name="connsiteY12-5332" fmla="*/ 1081725 h 1928907"/>
              <a:gd name="connsiteX13-5333" fmla="*/ 41339 w 1280826"/>
              <a:gd name="connsiteY13-5334" fmla="*/ 994785 h 1928907"/>
              <a:gd name="connsiteX14-5335" fmla="*/ 10745 w 1280826"/>
              <a:gd name="connsiteY14-5336" fmla="*/ 917888 h 1928907"/>
              <a:gd name="connsiteX15-5337" fmla="*/ 1741 w 1280826"/>
              <a:gd name="connsiteY15-5338" fmla="*/ 577705 h 1928907"/>
              <a:gd name="connsiteX0-5339" fmla="*/ 1741 w 1280826"/>
              <a:gd name="connsiteY0-5340" fmla="*/ 572670 h 1923872"/>
              <a:gd name="connsiteX1-5341" fmla="*/ 11419 w 1280826"/>
              <a:gd name="connsiteY1-5342" fmla="*/ 156605 h 1923872"/>
              <a:gd name="connsiteX2-5343" fmla="*/ 66881 w 1280826"/>
              <a:gd name="connsiteY2-5344" fmla="*/ 6679 h 1923872"/>
              <a:gd name="connsiteX3-5345" fmla="*/ 376440 w 1280826"/>
              <a:gd name="connsiteY3-5346" fmla="*/ 6183 h 1923872"/>
              <a:gd name="connsiteX4-5347" fmla="*/ 431696 w 1280826"/>
              <a:gd name="connsiteY4-5348" fmla="*/ 151730 h 1923872"/>
              <a:gd name="connsiteX5-5349" fmla="*/ 495213 w 1280826"/>
              <a:gd name="connsiteY5-5350" fmla="*/ 224451 h 1923872"/>
              <a:gd name="connsiteX6-5351" fmla="*/ 1174771 w 1280826"/>
              <a:gd name="connsiteY6-5352" fmla="*/ 213850 h 1923872"/>
              <a:gd name="connsiteX7-5353" fmla="*/ 1270383 w 1280826"/>
              <a:gd name="connsiteY7-5354" fmla="*/ 308663 h 1923872"/>
              <a:gd name="connsiteX8-5355" fmla="*/ 1272750 w 1280826"/>
              <a:gd name="connsiteY8-5356" fmla="*/ 1774109 h 1923872"/>
              <a:gd name="connsiteX9-5357" fmla="*/ 1169617 w 1280826"/>
              <a:gd name="connsiteY9-5358" fmla="*/ 1875924 h 1923872"/>
              <a:gd name="connsiteX10-5359" fmla="*/ 436492 w 1280826"/>
              <a:gd name="connsiteY10-5360" fmla="*/ 1876088 h 1923872"/>
              <a:gd name="connsiteX11-5361" fmla="*/ 323408 w 1280826"/>
              <a:gd name="connsiteY11-5362" fmla="*/ 1750191 h 1923872"/>
              <a:gd name="connsiteX12-5363" fmla="*/ 285031 w 1280826"/>
              <a:gd name="connsiteY12-5364" fmla="*/ 1076690 h 1923872"/>
              <a:gd name="connsiteX13-5365" fmla="*/ 41339 w 1280826"/>
              <a:gd name="connsiteY13-5366" fmla="*/ 989750 h 1923872"/>
              <a:gd name="connsiteX14-5367" fmla="*/ 10745 w 1280826"/>
              <a:gd name="connsiteY14-5368" fmla="*/ 912853 h 1923872"/>
              <a:gd name="connsiteX15-5369" fmla="*/ 1741 w 1280826"/>
              <a:gd name="connsiteY15-5370" fmla="*/ 572670 h 1923872"/>
              <a:gd name="connsiteX0-5371" fmla="*/ 1741 w 1280826"/>
              <a:gd name="connsiteY0-5372" fmla="*/ 571128 h 1922330"/>
              <a:gd name="connsiteX1-5373" fmla="*/ 9709 w 1280826"/>
              <a:gd name="connsiteY1-5374" fmla="*/ 70840 h 1922330"/>
              <a:gd name="connsiteX2-5375" fmla="*/ 66881 w 1280826"/>
              <a:gd name="connsiteY2-5376" fmla="*/ 5137 h 1922330"/>
              <a:gd name="connsiteX3-5377" fmla="*/ 376440 w 1280826"/>
              <a:gd name="connsiteY3-5378" fmla="*/ 4641 h 1922330"/>
              <a:gd name="connsiteX4-5379" fmla="*/ 431696 w 1280826"/>
              <a:gd name="connsiteY4-5380" fmla="*/ 150188 h 1922330"/>
              <a:gd name="connsiteX5-5381" fmla="*/ 495213 w 1280826"/>
              <a:gd name="connsiteY5-5382" fmla="*/ 222909 h 1922330"/>
              <a:gd name="connsiteX6-5383" fmla="*/ 1174771 w 1280826"/>
              <a:gd name="connsiteY6-5384" fmla="*/ 212308 h 1922330"/>
              <a:gd name="connsiteX7-5385" fmla="*/ 1270383 w 1280826"/>
              <a:gd name="connsiteY7-5386" fmla="*/ 307121 h 1922330"/>
              <a:gd name="connsiteX8-5387" fmla="*/ 1272750 w 1280826"/>
              <a:gd name="connsiteY8-5388" fmla="*/ 1772567 h 1922330"/>
              <a:gd name="connsiteX9-5389" fmla="*/ 1169617 w 1280826"/>
              <a:gd name="connsiteY9-5390" fmla="*/ 1874382 h 1922330"/>
              <a:gd name="connsiteX10-5391" fmla="*/ 436492 w 1280826"/>
              <a:gd name="connsiteY10-5392" fmla="*/ 1874546 h 1922330"/>
              <a:gd name="connsiteX11-5393" fmla="*/ 323408 w 1280826"/>
              <a:gd name="connsiteY11-5394" fmla="*/ 1748649 h 1922330"/>
              <a:gd name="connsiteX12-5395" fmla="*/ 285031 w 1280826"/>
              <a:gd name="connsiteY12-5396" fmla="*/ 1075148 h 1922330"/>
              <a:gd name="connsiteX13-5397" fmla="*/ 41339 w 1280826"/>
              <a:gd name="connsiteY13-5398" fmla="*/ 988208 h 1922330"/>
              <a:gd name="connsiteX14-5399" fmla="*/ 10745 w 1280826"/>
              <a:gd name="connsiteY14-5400" fmla="*/ 911311 h 1922330"/>
              <a:gd name="connsiteX15-5401" fmla="*/ 1741 w 1280826"/>
              <a:gd name="connsiteY15-5402" fmla="*/ 571128 h 1922330"/>
              <a:gd name="connsiteX0-5403" fmla="*/ 1741 w 1280826"/>
              <a:gd name="connsiteY0-5404" fmla="*/ 571128 h 1922330"/>
              <a:gd name="connsiteX1-5405" fmla="*/ 9709 w 1280826"/>
              <a:gd name="connsiteY1-5406" fmla="*/ 70840 h 1922330"/>
              <a:gd name="connsiteX2-5407" fmla="*/ 66881 w 1280826"/>
              <a:gd name="connsiteY2-5408" fmla="*/ 5137 h 1922330"/>
              <a:gd name="connsiteX3-5409" fmla="*/ 376440 w 1280826"/>
              <a:gd name="connsiteY3-5410" fmla="*/ 4641 h 1922330"/>
              <a:gd name="connsiteX4-5411" fmla="*/ 431696 w 1280826"/>
              <a:gd name="connsiteY4-5412" fmla="*/ 150188 h 1922330"/>
              <a:gd name="connsiteX5-5413" fmla="*/ 495213 w 1280826"/>
              <a:gd name="connsiteY5-5414" fmla="*/ 222909 h 1922330"/>
              <a:gd name="connsiteX6-5415" fmla="*/ 1174771 w 1280826"/>
              <a:gd name="connsiteY6-5416" fmla="*/ 212308 h 1922330"/>
              <a:gd name="connsiteX7-5417" fmla="*/ 1270383 w 1280826"/>
              <a:gd name="connsiteY7-5418" fmla="*/ 307121 h 1922330"/>
              <a:gd name="connsiteX8-5419" fmla="*/ 1272750 w 1280826"/>
              <a:gd name="connsiteY8-5420" fmla="*/ 1772567 h 1922330"/>
              <a:gd name="connsiteX9-5421" fmla="*/ 1169617 w 1280826"/>
              <a:gd name="connsiteY9-5422" fmla="*/ 1874382 h 1922330"/>
              <a:gd name="connsiteX10-5423" fmla="*/ 436492 w 1280826"/>
              <a:gd name="connsiteY10-5424" fmla="*/ 1874546 h 1922330"/>
              <a:gd name="connsiteX11-5425" fmla="*/ 323408 w 1280826"/>
              <a:gd name="connsiteY11-5426" fmla="*/ 1748649 h 1922330"/>
              <a:gd name="connsiteX12-5427" fmla="*/ 285031 w 1280826"/>
              <a:gd name="connsiteY12-5428" fmla="*/ 1075148 h 1922330"/>
              <a:gd name="connsiteX13-5429" fmla="*/ 41339 w 1280826"/>
              <a:gd name="connsiteY13-5430" fmla="*/ 988208 h 1922330"/>
              <a:gd name="connsiteX14-5431" fmla="*/ 10745 w 1280826"/>
              <a:gd name="connsiteY14-5432" fmla="*/ 911311 h 1922330"/>
              <a:gd name="connsiteX15-5433" fmla="*/ 1741 w 1280826"/>
              <a:gd name="connsiteY15-5434" fmla="*/ 571128 h 1922330"/>
              <a:gd name="connsiteX0-5435" fmla="*/ 1741 w 1280826"/>
              <a:gd name="connsiteY0-5436" fmla="*/ 571128 h 1922330"/>
              <a:gd name="connsiteX1-5437" fmla="*/ 9709 w 1280826"/>
              <a:gd name="connsiteY1-5438" fmla="*/ 70840 h 1922330"/>
              <a:gd name="connsiteX2-5439" fmla="*/ 66881 w 1280826"/>
              <a:gd name="connsiteY2-5440" fmla="*/ 5137 h 1922330"/>
              <a:gd name="connsiteX3-5441" fmla="*/ 376440 w 1280826"/>
              <a:gd name="connsiteY3-5442" fmla="*/ 4641 h 1922330"/>
              <a:gd name="connsiteX4-5443" fmla="*/ 431696 w 1280826"/>
              <a:gd name="connsiteY4-5444" fmla="*/ 150188 h 1922330"/>
              <a:gd name="connsiteX5-5445" fmla="*/ 495213 w 1280826"/>
              <a:gd name="connsiteY5-5446" fmla="*/ 222909 h 1922330"/>
              <a:gd name="connsiteX6-5447" fmla="*/ 1174771 w 1280826"/>
              <a:gd name="connsiteY6-5448" fmla="*/ 212308 h 1922330"/>
              <a:gd name="connsiteX7-5449" fmla="*/ 1270383 w 1280826"/>
              <a:gd name="connsiteY7-5450" fmla="*/ 307121 h 1922330"/>
              <a:gd name="connsiteX8-5451" fmla="*/ 1272750 w 1280826"/>
              <a:gd name="connsiteY8-5452" fmla="*/ 1772567 h 1922330"/>
              <a:gd name="connsiteX9-5453" fmla="*/ 1169617 w 1280826"/>
              <a:gd name="connsiteY9-5454" fmla="*/ 1874382 h 1922330"/>
              <a:gd name="connsiteX10-5455" fmla="*/ 436492 w 1280826"/>
              <a:gd name="connsiteY10-5456" fmla="*/ 1874546 h 1922330"/>
              <a:gd name="connsiteX11-5457" fmla="*/ 323408 w 1280826"/>
              <a:gd name="connsiteY11-5458" fmla="*/ 1748649 h 1922330"/>
              <a:gd name="connsiteX12-5459" fmla="*/ 285031 w 1280826"/>
              <a:gd name="connsiteY12-5460" fmla="*/ 1075148 h 1922330"/>
              <a:gd name="connsiteX13-5461" fmla="*/ 41339 w 1280826"/>
              <a:gd name="connsiteY13-5462" fmla="*/ 988208 h 1922330"/>
              <a:gd name="connsiteX14-5463" fmla="*/ 10745 w 1280826"/>
              <a:gd name="connsiteY14-5464" fmla="*/ 911311 h 1922330"/>
              <a:gd name="connsiteX15-5465" fmla="*/ 1741 w 1280826"/>
              <a:gd name="connsiteY15-5466" fmla="*/ 571128 h 1922330"/>
              <a:gd name="connsiteX0-5467" fmla="*/ 1741 w 1280826"/>
              <a:gd name="connsiteY0-5468" fmla="*/ 571128 h 1922330"/>
              <a:gd name="connsiteX1-5469" fmla="*/ 9709 w 1280826"/>
              <a:gd name="connsiteY1-5470" fmla="*/ 70840 h 1922330"/>
              <a:gd name="connsiteX2-5471" fmla="*/ 66881 w 1280826"/>
              <a:gd name="connsiteY2-5472" fmla="*/ 5137 h 1922330"/>
              <a:gd name="connsiteX3-5473" fmla="*/ 376440 w 1280826"/>
              <a:gd name="connsiteY3-5474" fmla="*/ 4641 h 1922330"/>
              <a:gd name="connsiteX4-5475" fmla="*/ 431696 w 1280826"/>
              <a:gd name="connsiteY4-5476" fmla="*/ 150188 h 1922330"/>
              <a:gd name="connsiteX5-5477" fmla="*/ 495213 w 1280826"/>
              <a:gd name="connsiteY5-5478" fmla="*/ 222909 h 1922330"/>
              <a:gd name="connsiteX6-5479" fmla="*/ 1174771 w 1280826"/>
              <a:gd name="connsiteY6-5480" fmla="*/ 212308 h 1922330"/>
              <a:gd name="connsiteX7-5481" fmla="*/ 1270383 w 1280826"/>
              <a:gd name="connsiteY7-5482" fmla="*/ 307121 h 1922330"/>
              <a:gd name="connsiteX8-5483" fmla="*/ 1272750 w 1280826"/>
              <a:gd name="connsiteY8-5484" fmla="*/ 1772567 h 1922330"/>
              <a:gd name="connsiteX9-5485" fmla="*/ 1169617 w 1280826"/>
              <a:gd name="connsiteY9-5486" fmla="*/ 1874382 h 1922330"/>
              <a:gd name="connsiteX10-5487" fmla="*/ 436492 w 1280826"/>
              <a:gd name="connsiteY10-5488" fmla="*/ 1874546 h 1922330"/>
              <a:gd name="connsiteX11-5489" fmla="*/ 323408 w 1280826"/>
              <a:gd name="connsiteY11-5490" fmla="*/ 1748649 h 1922330"/>
              <a:gd name="connsiteX12-5491" fmla="*/ 285031 w 1280826"/>
              <a:gd name="connsiteY12-5492" fmla="*/ 1075148 h 1922330"/>
              <a:gd name="connsiteX13-5493" fmla="*/ 41339 w 1280826"/>
              <a:gd name="connsiteY13-5494" fmla="*/ 988208 h 1922330"/>
              <a:gd name="connsiteX14-5495" fmla="*/ 10745 w 1280826"/>
              <a:gd name="connsiteY14-5496" fmla="*/ 911311 h 1922330"/>
              <a:gd name="connsiteX15-5497" fmla="*/ 1741 w 1280826"/>
              <a:gd name="connsiteY15-5498" fmla="*/ 571128 h 1922330"/>
              <a:gd name="connsiteX0-5499" fmla="*/ 1741 w 1280826"/>
              <a:gd name="connsiteY0-5500" fmla="*/ 571128 h 1922330"/>
              <a:gd name="connsiteX1-5501" fmla="*/ 9709 w 1280826"/>
              <a:gd name="connsiteY1-5502" fmla="*/ 70840 h 1922330"/>
              <a:gd name="connsiteX2-5503" fmla="*/ 66881 w 1280826"/>
              <a:gd name="connsiteY2-5504" fmla="*/ 5137 h 1922330"/>
              <a:gd name="connsiteX3-5505" fmla="*/ 376440 w 1280826"/>
              <a:gd name="connsiteY3-5506" fmla="*/ 4641 h 1922330"/>
              <a:gd name="connsiteX4-5507" fmla="*/ 431696 w 1280826"/>
              <a:gd name="connsiteY4-5508" fmla="*/ 150188 h 1922330"/>
              <a:gd name="connsiteX5-5509" fmla="*/ 495213 w 1280826"/>
              <a:gd name="connsiteY5-5510" fmla="*/ 222909 h 1922330"/>
              <a:gd name="connsiteX6-5511" fmla="*/ 1174771 w 1280826"/>
              <a:gd name="connsiteY6-5512" fmla="*/ 212308 h 1922330"/>
              <a:gd name="connsiteX7-5513" fmla="*/ 1270383 w 1280826"/>
              <a:gd name="connsiteY7-5514" fmla="*/ 307121 h 1922330"/>
              <a:gd name="connsiteX8-5515" fmla="*/ 1272750 w 1280826"/>
              <a:gd name="connsiteY8-5516" fmla="*/ 1772567 h 1922330"/>
              <a:gd name="connsiteX9-5517" fmla="*/ 1169617 w 1280826"/>
              <a:gd name="connsiteY9-5518" fmla="*/ 1874382 h 1922330"/>
              <a:gd name="connsiteX10-5519" fmla="*/ 436492 w 1280826"/>
              <a:gd name="connsiteY10-5520" fmla="*/ 1874546 h 1922330"/>
              <a:gd name="connsiteX11-5521" fmla="*/ 323408 w 1280826"/>
              <a:gd name="connsiteY11-5522" fmla="*/ 1748649 h 1922330"/>
              <a:gd name="connsiteX12-5523" fmla="*/ 285031 w 1280826"/>
              <a:gd name="connsiteY12-5524" fmla="*/ 1075148 h 1922330"/>
              <a:gd name="connsiteX13-5525" fmla="*/ 41339 w 1280826"/>
              <a:gd name="connsiteY13-5526" fmla="*/ 988208 h 1922330"/>
              <a:gd name="connsiteX14-5527" fmla="*/ 10745 w 1280826"/>
              <a:gd name="connsiteY14-5528" fmla="*/ 911311 h 1922330"/>
              <a:gd name="connsiteX15-5529" fmla="*/ 1741 w 1280826"/>
              <a:gd name="connsiteY15-5530" fmla="*/ 571128 h 1922330"/>
              <a:gd name="connsiteX0-5531" fmla="*/ 1741 w 1280826"/>
              <a:gd name="connsiteY0-5532" fmla="*/ 571128 h 1922330"/>
              <a:gd name="connsiteX1-5533" fmla="*/ 9709 w 1280826"/>
              <a:gd name="connsiteY1-5534" fmla="*/ 70840 h 1922330"/>
              <a:gd name="connsiteX2-5535" fmla="*/ 66881 w 1280826"/>
              <a:gd name="connsiteY2-5536" fmla="*/ 5137 h 1922330"/>
              <a:gd name="connsiteX3-5537" fmla="*/ 376440 w 1280826"/>
              <a:gd name="connsiteY3-5538" fmla="*/ 4641 h 1922330"/>
              <a:gd name="connsiteX4-5539" fmla="*/ 431696 w 1280826"/>
              <a:gd name="connsiteY4-5540" fmla="*/ 150188 h 1922330"/>
              <a:gd name="connsiteX5-5541" fmla="*/ 495213 w 1280826"/>
              <a:gd name="connsiteY5-5542" fmla="*/ 222909 h 1922330"/>
              <a:gd name="connsiteX6-5543" fmla="*/ 1174771 w 1280826"/>
              <a:gd name="connsiteY6-5544" fmla="*/ 212308 h 1922330"/>
              <a:gd name="connsiteX7-5545" fmla="*/ 1270383 w 1280826"/>
              <a:gd name="connsiteY7-5546" fmla="*/ 307121 h 1922330"/>
              <a:gd name="connsiteX8-5547" fmla="*/ 1272750 w 1280826"/>
              <a:gd name="connsiteY8-5548" fmla="*/ 1772567 h 1922330"/>
              <a:gd name="connsiteX9-5549" fmla="*/ 1169617 w 1280826"/>
              <a:gd name="connsiteY9-5550" fmla="*/ 1874382 h 1922330"/>
              <a:gd name="connsiteX10-5551" fmla="*/ 436492 w 1280826"/>
              <a:gd name="connsiteY10-5552" fmla="*/ 1874546 h 1922330"/>
              <a:gd name="connsiteX11-5553" fmla="*/ 323408 w 1280826"/>
              <a:gd name="connsiteY11-5554" fmla="*/ 1748649 h 1922330"/>
              <a:gd name="connsiteX12-5555" fmla="*/ 285031 w 1280826"/>
              <a:gd name="connsiteY12-5556" fmla="*/ 1075148 h 1922330"/>
              <a:gd name="connsiteX13-5557" fmla="*/ 41339 w 1280826"/>
              <a:gd name="connsiteY13-5558" fmla="*/ 988208 h 1922330"/>
              <a:gd name="connsiteX14-5559" fmla="*/ 10745 w 1280826"/>
              <a:gd name="connsiteY14-5560" fmla="*/ 911311 h 1922330"/>
              <a:gd name="connsiteX15-5561" fmla="*/ 1741 w 1280826"/>
              <a:gd name="connsiteY15-5562" fmla="*/ 571128 h 1922330"/>
              <a:gd name="connsiteX0-5563" fmla="*/ 1741 w 1280826"/>
              <a:gd name="connsiteY0-5564" fmla="*/ 571128 h 1922330"/>
              <a:gd name="connsiteX1-5565" fmla="*/ 9709 w 1280826"/>
              <a:gd name="connsiteY1-5566" fmla="*/ 70840 h 1922330"/>
              <a:gd name="connsiteX2-5567" fmla="*/ 66881 w 1280826"/>
              <a:gd name="connsiteY2-5568" fmla="*/ 5137 h 1922330"/>
              <a:gd name="connsiteX3-5569" fmla="*/ 376440 w 1280826"/>
              <a:gd name="connsiteY3-5570" fmla="*/ 4641 h 1922330"/>
              <a:gd name="connsiteX4-5571" fmla="*/ 431696 w 1280826"/>
              <a:gd name="connsiteY4-5572" fmla="*/ 150188 h 1922330"/>
              <a:gd name="connsiteX5-5573" fmla="*/ 495213 w 1280826"/>
              <a:gd name="connsiteY5-5574" fmla="*/ 222909 h 1922330"/>
              <a:gd name="connsiteX6-5575" fmla="*/ 1174771 w 1280826"/>
              <a:gd name="connsiteY6-5576" fmla="*/ 212308 h 1922330"/>
              <a:gd name="connsiteX7-5577" fmla="*/ 1270383 w 1280826"/>
              <a:gd name="connsiteY7-5578" fmla="*/ 307121 h 1922330"/>
              <a:gd name="connsiteX8-5579" fmla="*/ 1272750 w 1280826"/>
              <a:gd name="connsiteY8-5580" fmla="*/ 1772567 h 1922330"/>
              <a:gd name="connsiteX9-5581" fmla="*/ 1169617 w 1280826"/>
              <a:gd name="connsiteY9-5582" fmla="*/ 1874382 h 1922330"/>
              <a:gd name="connsiteX10-5583" fmla="*/ 436492 w 1280826"/>
              <a:gd name="connsiteY10-5584" fmla="*/ 1874546 h 1922330"/>
              <a:gd name="connsiteX11-5585" fmla="*/ 323408 w 1280826"/>
              <a:gd name="connsiteY11-5586" fmla="*/ 1748649 h 1922330"/>
              <a:gd name="connsiteX12-5587" fmla="*/ 285031 w 1280826"/>
              <a:gd name="connsiteY12-5588" fmla="*/ 1075148 h 1922330"/>
              <a:gd name="connsiteX13-5589" fmla="*/ 41339 w 1280826"/>
              <a:gd name="connsiteY13-5590" fmla="*/ 988208 h 1922330"/>
              <a:gd name="connsiteX14-5591" fmla="*/ 10745 w 1280826"/>
              <a:gd name="connsiteY14-5592" fmla="*/ 911311 h 1922330"/>
              <a:gd name="connsiteX15-5593" fmla="*/ 1741 w 1280826"/>
              <a:gd name="connsiteY15-5594" fmla="*/ 571128 h 1922330"/>
              <a:gd name="connsiteX0-5595" fmla="*/ 1741 w 1280826"/>
              <a:gd name="connsiteY0-5596" fmla="*/ 573283 h 1924485"/>
              <a:gd name="connsiteX1-5597" fmla="*/ 11419 w 1280826"/>
              <a:gd name="connsiteY1-5598" fmla="*/ 102149 h 1924485"/>
              <a:gd name="connsiteX2-5599" fmla="*/ 66881 w 1280826"/>
              <a:gd name="connsiteY2-5600" fmla="*/ 7292 h 1924485"/>
              <a:gd name="connsiteX3-5601" fmla="*/ 376440 w 1280826"/>
              <a:gd name="connsiteY3-5602" fmla="*/ 6796 h 1924485"/>
              <a:gd name="connsiteX4-5603" fmla="*/ 431696 w 1280826"/>
              <a:gd name="connsiteY4-5604" fmla="*/ 152343 h 1924485"/>
              <a:gd name="connsiteX5-5605" fmla="*/ 495213 w 1280826"/>
              <a:gd name="connsiteY5-5606" fmla="*/ 225064 h 1924485"/>
              <a:gd name="connsiteX6-5607" fmla="*/ 1174771 w 1280826"/>
              <a:gd name="connsiteY6-5608" fmla="*/ 214463 h 1924485"/>
              <a:gd name="connsiteX7-5609" fmla="*/ 1270383 w 1280826"/>
              <a:gd name="connsiteY7-5610" fmla="*/ 309276 h 1924485"/>
              <a:gd name="connsiteX8-5611" fmla="*/ 1272750 w 1280826"/>
              <a:gd name="connsiteY8-5612" fmla="*/ 1774722 h 1924485"/>
              <a:gd name="connsiteX9-5613" fmla="*/ 1169617 w 1280826"/>
              <a:gd name="connsiteY9-5614" fmla="*/ 1876537 h 1924485"/>
              <a:gd name="connsiteX10-5615" fmla="*/ 436492 w 1280826"/>
              <a:gd name="connsiteY10-5616" fmla="*/ 1876701 h 1924485"/>
              <a:gd name="connsiteX11-5617" fmla="*/ 323408 w 1280826"/>
              <a:gd name="connsiteY11-5618" fmla="*/ 1750804 h 1924485"/>
              <a:gd name="connsiteX12-5619" fmla="*/ 285031 w 1280826"/>
              <a:gd name="connsiteY12-5620" fmla="*/ 1077303 h 1924485"/>
              <a:gd name="connsiteX13-5621" fmla="*/ 41339 w 1280826"/>
              <a:gd name="connsiteY13-5622" fmla="*/ 990363 h 1924485"/>
              <a:gd name="connsiteX14-5623" fmla="*/ 10745 w 1280826"/>
              <a:gd name="connsiteY14-5624" fmla="*/ 913466 h 1924485"/>
              <a:gd name="connsiteX15-5625" fmla="*/ 1741 w 1280826"/>
              <a:gd name="connsiteY15-5626" fmla="*/ 573283 h 1924485"/>
              <a:gd name="connsiteX0-5627" fmla="*/ 1741 w 1280826"/>
              <a:gd name="connsiteY0-5628" fmla="*/ 573283 h 1924485"/>
              <a:gd name="connsiteX1-5629" fmla="*/ 11419 w 1280826"/>
              <a:gd name="connsiteY1-5630" fmla="*/ 102149 h 1924485"/>
              <a:gd name="connsiteX2-5631" fmla="*/ 66881 w 1280826"/>
              <a:gd name="connsiteY2-5632" fmla="*/ 7292 h 1924485"/>
              <a:gd name="connsiteX3-5633" fmla="*/ 376440 w 1280826"/>
              <a:gd name="connsiteY3-5634" fmla="*/ 6796 h 1924485"/>
              <a:gd name="connsiteX4-5635" fmla="*/ 431696 w 1280826"/>
              <a:gd name="connsiteY4-5636" fmla="*/ 152343 h 1924485"/>
              <a:gd name="connsiteX5-5637" fmla="*/ 495213 w 1280826"/>
              <a:gd name="connsiteY5-5638" fmla="*/ 225064 h 1924485"/>
              <a:gd name="connsiteX6-5639" fmla="*/ 1174771 w 1280826"/>
              <a:gd name="connsiteY6-5640" fmla="*/ 214463 h 1924485"/>
              <a:gd name="connsiteX7-5641" fmla="*/ 1270383 w 1280826"/>
              <a:gd name="connsiteY7-5642" fmla="*/ 309276 h 1924485"/>
              <a:gd name="connsiteX8-5643" fmla="*/ 1272750 w 1280826"/>
              <a:gd name="connsiteY8-5644" fmla="*/ 1774722 h 1924485"/>
              <a:gd name="connsiteX9-5645" fmla="*/ 1169617 w 1280826"/>
              <a:gd name="connsiteY9-5646" fmla="*/ 1876537 h 1924485"/>
              <a:gd name="connsiteX10-5647" fmla="*/ 436492 w 1280826"/>
              <a:gd name="connsiteY10-5648" fmla="*/ 1876701 h 1924485"/>
              <a:gd name="connsiteX11-5649" fmla="*/ 323408 w 1280826"/>
              <a:gd name="connsiteY11-5650" fmla="*/ 1750804 h 1924485"/>
              <a:gd name="connsiteX12-5651" fmla="*/ 285031 w 1280826"/>
              <a:gd name="connsiteY12-5652" fmla="*/ 1077303 h 1924485"/>
              <a:gd name="connsiteX13-5653" fmla="*/ 41339 w 1280826"/>
              <a:gd name="connsiteY13-5654" fmla="*/ 990363 h 1924485"/>
              <a:gd name="connsiteX14-5655" fmla="*/ 10745 w 1280826"/>
              <a:gd name="connsiteY14-5656" fmla="*/ 913466 h 1924485"/>
              <a:gd name="connsiteX15-5657" fmla="*/ 1741 w 1280826"/>
              <a:gd name="connsiteY15-5658" fmla="*/ 573283 h 1924485"/>
              <a:gd name="connsiteX0-5659" fmla="*/ 1741 w 1280826"/>
              <a:gd name="connsiteY0-5660" fmla="*/ 568262 h 1919464"/>
              <a:gd name="connsiteX1-5661" fmla="*/ 11419 w 1280826"/>
              <a:gd name="connsiteY1-5662" fmla="*/ 97128 h 1919464"/>
              <a:gd name="connsiteX2-5663" fmla="*/ 66881 w 1280826"/>
              <a:gd name="connsiteY2-5664" fmla="*/ 2271 h 1919464"/>
              <a:gd name="connsiteX3-5665" fmla="*/ 376440 w 1280826"/>
              <a:gd name="connsiteY3-5666" fmla="*/ 1775 h 1919464"/>
              <a:gd name="connsiteX4-5667" fmla="*/ 431696 w 1280826"/>
              <a:gd name="connsiteY4-5668" fmla="*/ 147322 h 1919464"/>
              <a:gd name="connsiteX5-5669" fmla="*/ 495213 w 1280826"/>
              <a:gd name="connsiteY5-5670" fmla="*/ 220043 h 1919464"/>
              <a:gd name="connsiteX6-5671" fmla="*/ 1174771 w 1280826"/>
              <a:gd name="connsiteY6-5672" fmla="*/ 209442 h 1919464"/>
              <a:gd name="connsiteX7-5673" fmla="*/ 1270383 w 1280826"/>
              <a:gd name="connsiteY7-5674" fmla="*/ 304255 h 1919464"/>
              <a:gd name="connsiteX8-5675" fmla="*/ 1272750 w 1280826"/>
              <a:gd name="connsiteY8-5676" fmla="*/ 1769701 h 1919464"/>
              <a:gd name="connsiteX9-5677" fmla="*/ 1169617 w 1280826"/>
              <a:gd name="connsiteY9-5678" fmla="*/ 1871516 h 1919464"/>
              <a:gd name="connsiteX10-5679" fmla="*/ 436492 w 1280826"/>
              <a:gd name="connsiteY10-5680" fmla="*/ 1871680 h 1919464"/>
              <a:gd name="connsiteX11-5681" fmla="*/ 323408 w 1280826"/>
              <a:gd name="connsiteY11-5682" fmla="*/ 1745783 h 1919464"/>
              <a:gd name="connsiteX12-5683" fmla="*/ 285031 w 1280826"/>
              <a:gd name="connsiteY12-5684" fmla="*/ 1072282 h 1919464"/>
              <a:gd name="connsiteX13-5685" fmla="*/ 41339 w 1280826"/>
              <a:gd name="connsiteY13-5686" fmla="*/ 985342 h 1919464"/>
              <a:gd name="connsiteX14-5687" fmla="*/ 10745 w 1280826"/>
              <a:gd name="connsiteY14-5688" fmla="*/ 908445 h 1919464"/>
              <a:gd name="connsiteX15-5689" fmla="*/ 1741 w 1280826"/>
              <a:gd name="connsiteY15-5690" fmla="*/ 568262 h 1919464"/>
              <a:gd name="connsiteX0-5691" fmla="*/ 1741 w 1280826"/>
              <a:gd name="connsiteY0-5692" fmla="*/ 568262 h 1919464"/>
              <a:gd name="connsiteX1-5693" fmla="*/ 11419 w 1280826"/>
              <a:gd name="connsiteY1-5694" fmla="*/ 97128 h 1919464"/>
              <a:gd name="connsiteX2-5695" fmla="*/ 66881 w 1280826"/>
              <a:gd name="connsiteY2-5696" fmla="*/ 2271 h 1919464"/>
              <a:gd name="connsiteX3-5697" fmla="*/ 376440 w 1280826"/>
              <a:gd name="connsiteY3-5698" fmla="*/ 1775 h 1919464"/>
              <a:gd name="connsiteX4-5699" fmla="*/ 431696 w 1280826"/>
              <a:gd name="connsiteY4-5700" fmla="*/ 147322 h 1919464"/>
              <a:gd name="connsiteX5-5701" fmla="*/ 495213 w 1280826"/>
              <a:gd name="connsiteY5-5702" fmla="*/ 220043 h 1919464"/>
              <a:gd name="connsiteX6-5703" fmla="*/ 1174771 w 1280826"/>
              <a:gd name="connsiteY6-5704" fmla="*/ 209442 h 1919464"/>
              <a:gd name="connsiteX7-5705" fmla="*/ 1270383 w 1280826"/>
              <a:gd name="connsiteY7-5706" fmla="*/ 304255 h 1919464"/>
              <a:gd name="connsiteX8-5707" fmla="*/ 1272750 w 1280826"/>
              <a:gd name="connsiteY8-5708" fmla="*/ 1769701 h 1919464"/>
              <a:gd name="connsiteX9-5709" fmla="*/ 1169617 w 1280826"/>
              <a:gd name="connsiteY9-5710" fmla="*/ 1871516 h 1919464"/>
              <a:gd name="connsiteX10-5711" fmla="*/ 436492 w 1280826"/>
              <a:gd name="connsiteY10-5712" fmla="*/ 1871680 h 1919464"/>
              <a:gd name="connsiteX11-5713" fmla="*/ 323408 w 1280826"/>
              <a:gd name="connsiteY11-5714" fmla="*/ 1745783 h 1919464"/>
              <a:gd name="connsiteX12-5715" fmla="*/ 285031 w 1280826"/>
              <a:gd name="connsiteY12-5716" fmla="*/ 1072282 h 1919464"/>
              <a:gd name="connsiteX13-5717" fmla="*/ 41339 w 1280826"/>
              <a:gd name="connsiteY13-5718" fmla="*/ 985342 h 1919464"/>
              <a:gd name="connsiteX14-5719" fmla="*/ 10745 w 1280826"/>
              <a:gd name="connsiteY14-5720" fmla="*/ 908445 h 1919464"/>
              <a:gd name="connsiteX15-5721" fmla="*/ 1741 w 1280826"/>
              <a:gd name="connsiteY15-5722" fmla="*/ 568262 h 1919464"/>
              <a:gd name="connsiteX0-5723" fmla="*/ 5100 w 1275181"/>
              <a:gd name="connsiteY0-5724" fmla="*/ 914855 h 1925874"/>
              <a:gd name="connsiteX1-5725" fmla="*/ 5774 w 1275181"/>
              <a:gd name="connsiteY1-5726" fmla="*/ 103538 h 1925874"/>
              <a:gd name="connsiteX2-5727" fmla="*/ 61236 w 1275181"/>
              <a:gd name="connsiteY2-5728" fmla="*/ 8681 h 1925874"/>
              <a:gd name="connsiteX3-5729" fmla="*/ 370795 w 1275181"/>
              <a:gd name="connsiteY3-5730" fmla="*/ 8185 h 1925874"/>
              <a:gd name="connsiteX4-5731" fmla="*/ 426051 w 1275181"/>
              <a:gd name="connsiteY4-5732" fmla="*/ 153732 h 1925874"/>
              <a:gd name="connsiteX5-5733" fmla="*/ 489568 w 1275181"/>
              <a:gd name="connsiteY5-5734" fmla="*/ 226453 h 1925874"/>
              <a:gd name="connsiteX6-5735" fmla="*/ 1169126 w 1275181"/>
              <a:gd name="connsiteY6-5736" fmla="*/ 215852 h 1925874"/>
              <a:gd name="connsiteX7-5737" fmla="*/ 1264738 w 1275181"/>
              <a:gd name="connsiteY7-5738" fmla="*/ 310665 h 1925874"/>
              <a:gd name="connsiteX8-5739" fmla="*/ 1267105 w 1275181"/>
              <a:gd name="connsiteY8-5740" fmla="*/ 1776111 h 1925874"/>
              <a:gd name="connsiteX9-5741" fmla="*/ 1163972 w 1275181"/>
              <a:gd name="connsiteY9-5742" fmla="*/ 1877926 h 1925874"/>
              <a:gd name="connsiteX10-5743" fmla="*/ 430847 w 1275181"/>
              <a:gd name="connsiteY10-5744" fmla="*/ 1878090 h 1925874"/>
              <a:gd name="connsiteX11-5745" fmla="*/ 317763 w 1275181"/>
              <a:gd name="connsiteY11-5746" fmla="*/ 1752193 h 1925874"/>
              <a:gd name="connsiteX12-5747" fmla="*/ 279386 w 1275181"/>
              <a:gd name="connsiteY12-5748" fmla="*/ 1078692 h 1925874"/>
              <a:gd name="connsiteX13-5749" fmla="*/ 35694 w 1275181"/>
              <a:gd name="connsiteY13-5750" fmla="*/ 991752 h 1925874"/>
              <a:gd name="connsiteX14-5751" fmla="*/ 5100 w 1275181"/>
              <a:gd name="connsiteY14-5752" fmla="*/ 914855 h 1925874"/>
              <a:gd name="connsiteX0-5753" fmla="*/ 8050 w 1278131"/>
              <a:gd name="connsiteY0-5754" fmla="*/ 914855 h 1925874"/>
              <a:gd name="connsiteX1-5755" fmla="*/ 8724 w 1278131"/>
              <a:gd name="connsiteY1-5756" fmla="*/ 103538 h 1925874"/>
              <a:gd name="connsiteX2-5757" fmla="*/ 64186 w 1278131"/>
              <a:gd name="connsiteY2-5758" fmla="*/ 8681 h 1925874"/>
              <a:gd name="connsiteX3-5759" fmla="*/ 373745 w 1278131"/>
              <a:gd name="connsiteY3-5760" fmla="*/ 8185 h 1925874"/>
              <a:gd name="connsiteX4-5761" fmla="*/ 429001 w 1278131"/>
              <a:gd name="connsiteY4-5762" fmla="*/ 153732 h 1925874"/>
              <a:gd name="connsiteX5-5763" fmla="*/ 492518 w 1278131"/>
              <a:gd name="connsiteY5-5764" fmla="*/ 226453 h 1925874"/>
              <a:gd name="connsiteX6-5765" fmla="*/ 1172076 w 1278131"/>
              <a:gd name="connsiteY6-5766" fmla="*/ 215852 h 1925874"/>
              <a:gd name="connsiteX7-5767" fmla="*/ 1267688 w 1278131"/>
              <a:gd name="connsiteY7-5768" fmla="*/ 310665 h 1925874"/>
              <a:gd name="connsiteX8-5769" fmla="*/ 1270055 w 1278131"/>
              <a:gd name="connsiteY8-5770" fmla="*/ 1776111 h 1925874"/>
              <a:gd name="connsiteX9-5771" fmla="*/ 1166922 w 1278131"/>
              <a:gd name="connsiteY9-5772" fmla="*/ 1877926 h 1925874"/>
              <a:gd name="connsiteX10-5773" fmla="*/ 433797 w 1278131"/>
              <a:gd name="connsiteY10-5774" fmla="*/ 1878090 h 1925874"/>
              <a:gd name="connsiteX11-5775" fmla="*/ 320713 w 1278131"/>
              <a:gd name="connsiteY11-5776" fmla="*/ 1752193 h 1925874"/>
              <a:gd name="connsiteX12-5777" fmla="*/ 282336 w 1278131"/>
              <a:gd name="connsiteY12-5778" fmla="*/ 1078692 h 1925874"/>
              <a:gd name="connsiteX13-5779" fmla="*/ 38644 w 1278131"/>
              <a:gd name="connsiteY13-5780" fmla="*/ 991752 h 1925874"/>
              <a:gd name="connsiteX14-5781" fmla="*/ 8050 w 1278131"/>
              <a:gd name="connsiteY14-5782" fmla="*/ 914855 h 1925874"/>
              <a:gd name="connsiteX0-5783" fmla="*/ 3863 w 1273944"/>
              <a:gd name="connsiteY0-5784" fmla="*/ 914855 h 1925874"/>
              <a:gd name="connsiteX1-5785" fmla="*/ 4537 w 1273944"/>
              <a:gd name="connsiteY1-5786" fmla="*/ 103538 h 1925874"/>
              <a:gd name="connsiteX2-5787" fmla="*/ 59999 w 1273944"/>
              <a:gd name="connsiteY2-5788" fmla="*/ 8681 h 1925874"/>
              <a:gd name="connsiteX3-5789" fmla="*/ 369558 w 1273944"/>
              <a:gd name="connsiteY3-5790" fmla="*/ 8185 h 1925874"/>
              <a:gd name="connsiteX4-5791" fmla="*/ 424814 w 1273944"/>
              <a:gd name="connsiteY4-5792" fmla="*/ 153732 h 1925874"/>
              <a:gd name="connsiteX5-5793" fmla="*/ 488331 w 1273944"/>
              <a:gd name="connsiteY5-5794" fmla="*/ 226453 h 1925874"/>
              <a:gd name="connsiteX6-5795" fmla="*/ 1167889 w 1273944"/>
              <a:gd name="connsiteY6-5796" fmla="*/ 215852 h 1925874"/>
              <a:gd name="connsiteX7-5797" fmla="*/ 1263501 w 1273944"/>
              <a:gd name="connsiteY7-5798" fmla="*/ 310665 h 1925874"/>
              <a:gd name="connsiteX8-5799" fmla="*/ 1265868 w 1273944"/>
              <a:gd name="connsiteY8-5800" fmla="*/ 1776111 h 1925874"/>
              <a:gd name="connsiteX9-5801" fmla="*/ 1162735 w 1273944"/>
              <a:gd name="connsiteY9-5802" fmla="*/ 1877926 h 1925874"/>
              <a:gd name="connsiteX10-5803" fmla="*/ 429610 w 1273944"/>
              <a:gd name="connsiteY10-5804" fmla="*/ 1878090 h 1925874"/>
              <a:gd name="connsiteX11-5805" fmla="*/ 316526 w 1273944"/>
              <a:gd name="connsiteY11-5806" fmla="*/ 1752193 h 1925874"/>
              <a:gd name="connsiteX12-5807" fmla="*/ 278149 w 1273944"/>
              <a:gd name="connsiteY12-5808" fmla="*/ 1078692 h 1925874"/>
              <a:gd name="connsiteX13-5809" fmla="*/ 34457 w 1273944"/>
              <a:gd name="connsiteY13-5810" fmla="*/ 991752 h 1925874"/>
              <a:gd name="connsiteX14-5811" fmla="*/ 3863 w 1273944"/>
              <a:gd name="connsiteY14-5812" fmla="*/ 914855 h 1925874"/>
              <a:gd name="connsiteX0-5813" fmla="*/ 7669 w 1277750"/>
              <a:gd name="connsiteY0-5814" fmla="*/ 914855 h 1925874"/>
              <a:gd name="connsiteX1-5815" fmla="*/ 8343 w 1277750"/>
              <a:gd name="connsiteY1-5816" fmla="*/ 103538 h 1925874"/>
              <a:gd name="connsiteX2-5817" fmla="*/ 63805 w 1277750"/>
              <a:gd name="connsiteY2-5818" fmla="*/ 8681 h 1925874"/>
              <a:gd name="connsiteX3-5819" fmla="*/ 373364 w 1277750"/>
              <a:gd name="connsiteY3-5820" fmla="*/ 8185 h 1925874"/>
              <a:gd name="connsiteX4-5821" fmla="*/ 428620 w 1277750"/>
              <a:gd name="connsiteY4-5822" fmla="*/ 153732 h 1925874"/>
              <a:gd name="connsiteX5-5823" fmla="*/ 492137 w 1277750"/>
              <a:gd name="connsiteY5-5824" fmla="*/ 226453 h 1925874"/>
              <a:gd name="connsiteX6-5825" fmla="*/ 1171695 w 1277750"/>
              <a:gd name="connsiteY6-5826" fmla="*/ 215852 h 1925874"/>
              <a:gd name="connsiteX7-5827" fmla="*/ 1267307 w 1277750"/>
              <a:gd name="connsiteY7-5828" fmla="*/ 310665 h 1925874"/>
              <a:gd name="connsiteX8-5829" fmla="*/ 1269674 w 1277750"/>
              <a:gd name="connsiteY8-5830" fmla="*/ 1776111 h 1925874"/>
              <a:gd name="connsiteX9-5831" fmla="*/ 1166541 w 1277750"/>
              <a:gd name="connsiteY9-5832" fmla="*/ 1877926 h 1925874"/>
              <a:gd name="connsiteX10-5833" fmla="*/ 433416 w 1277750"/>
              <a:gd name="connsiteY10-5834" fmla="*/ 1878090 h 1925874"/>
              <a:gd name="connsiteX11-5835" fmla="*/ 320332 w 1277750"/>
              <a:gd name="connsiteY11-5836" fmla="*/ 1752193 h 1925874"/>
              <a:gd name="connsiteX12-5837" fmla="*/ 281955 w 1277750"/>
              <a:gd name="connsiteY12-5838" fmla="*/ 1078692 h 1925874"/>
              <a:gd name="connsiteX13-5839" fmla="*/ 79291 w 1277750"/>
              <a:gd name="connsiteY13-5840" fmla="*/ 993372 h 1925874"/>
              <a:gd name="connsiteX14-5841" fmla="*/ 7669 w 1277750"/>
              <a:gd name="connsiteY14-5842" fmla="*/ 914855 h 1925874"/>
              <a:gd name="connsiteX0-5843" fmla="*/ 7669 w 1277750"/>
              <a:gd name="connsiteY0-5844" fmla="*/ 914855 h 1925874"/>
              <a:gd name="connsiteX1-5845" fmla="*/ 8343 w 1277750"/>
              <a:gd name="connsiteY1-5846" fmla="*/ 103538 h 1925874"/>
              <a:gd name="connsiteX2-5847" fmla="*/ 63805 w 1277750"/>
              <a:gd name="connsiteY2-5848" fmla="*/ 8681 h 1925874"/>
              <a:gd name="connsiteX3-5849" fmla="*/ 373364 w 1277750"/>
              <a:gd name="connsiteY3-5850" fmla="*/ 8185 h 1925874"/>
              <a:gd name="connsiteX4-5851" fmla="*/ 428620 w 1277750"/>
              <a:gd name="connsiteY4-5852" fmla="*/ 153732 h 1925874"/>
              <a:gd name="connsiteX5-5853" fmla="*/ 492137 w 1277750"/>
              <a:gd name="connsiteY5-5854" fmla="*/ 226453 h 1925874"/>
              <a:gd name="connsiteX6-5855" fmla="*/ 1171695 w 1277750"/>
              <a:gd name="connsiteY6-5856" fmla="*/ 215852 h 1925874"/>
              <a:gd name="connsiteX7-5857" fmla="*/ 1267307 w 1277750"/>
              <a:gd name="connsiteY7-5858" fmla="*/ 310665 h 1925874"/>
              <a:gd name="connsiteX8-5859" fmla="*/ 1269674 w 1277750"/>
              <a:gd name="connsiteY8-5860" fmla="*/ 1776111 h 1925874"/>
              <a:gd name="connsiteX9-5861" fmla="*/ 1166541 w 1277750"/>
              <a:gd name="connsiteY9-5862" fmla="*/ 1877926 h 1925874"/>
              <a:gd name="connsiteX10-5863" fmla="*/ 433416 w 1277750"/>
              <a:gd name="connsiteY10-5864" fmla="*/ 1878090 h 1925874"/>
              <a:gd name="connsiteX11-5865" fmla="*/ 320332 w 1277750"/>
              <a:gd name="connsiteY11-5866" fmla="*/ 1752193 h 1925874"/>
              <a:gd name="connsiteX12-5867" fmla="*/ 281955 w 1277750"/>
              <a:gd name="connsiteY12-5868" fmla="*/ 1078692 h 1925874"/>
              <a:gd name="connsiteX13-5869" fmla="*/ 79291 w 1277750"/>
              <a:gd name="connsiteY13-5870" fmla="*/ 993372 h 1925874"/>
              <a:gd name="connsiteX14-5871" fmla="*/ 7669 w 1277750"/>
              <a:gd name="connsiteY14-5872" fmla="*/ 914855 h 1925874"/>
              <a:gd name="connsiteX0-5873" fmla="*/ 7669 w 1277750"/>
              <a:gd name="connsiteY0-5874" fmla="*/ 914855 h 1925874"/>
              <a:gd name="connsiteX1-5875" fmla="*/ 8343 w 1277750"/>
              <a:gd name="connsiteY1-5876" fmla="*/ 103538 h 1925874"/>
              <a:gd name="connsiteX2-5877" fmla="*/ 63805 w 1277750"/>
              <a:gd name="connsiteY2-5878" fmla="*/ 8681 h 1925874"/>
              <a:gd name="connsiteX3-5879" fmla="*/ 373364 w 1277750"/>
              <a:gd name="connsiteY3-5880" fmla="*/ 8185 h 1925874"/>
              <a:gd name="connsiteX4-5881" fmla="*/ 428620 w 1277750"/>
              <a:gd name="connsiteY4-5882" fmla="*/ 153732 h 1925874"/>
              <a:gd name="connsiteX5-5883" fmla="*/ 492137 w 1277750"/>
              <a:gd name="connsiteY5-5884" fmla="*/ 226453 h 1925874"/>
              <a:gd name="connsiteX6-5885" fmla="*/ 1171695 w 1277750"/>
              <a:gd name="connsiteY6-5886" fmla="*/ 215852 h 1925874"/>
              <a:gd name="connsiteX7-5887" fmla="*/ 1267307 w 1277750"/>
              <a:gd name="connsiteY7-5888" fmla="*/ 310665 h 1925874"/>
              <a:gd name="connsiteX8-5889" fmla="*/ 1269674 w 1277750"/>
              <a:gd name="connsiteY8-5890" fmla="*/ 1776111 h 1925874"/>
              <a:gd name="connsiteX9-5891" fmla="*/ 1166541 w 1277750"/>
              <a:gd name="connsiteY9-5892" fmla="*/ 1877926 h 1925874"/>
              <a:gd name="connsiteX10-5893" fmla="*/ 433416 w 1277750"/>
              <a:gd name="connsiteY10-5894" fmla="*/ 1878090 h 1925874"/>
              <a:gd name="connsiteX11-5895" fmla="*/ 320332 w 1277750"/>
              <a:gd name="connsiteY11-5896" fmla="*/ 1752193 h 1925874"/>
              <a:gd name="connsiteX12-5897" fmla="*/ 281955 w 1277750"/>
              <a:gd name="connsiteY12-5898" fmla="*/ 1078692 h 1925874"/>
              <a:gd name="connsiteX13-5899" fmla="*/ 79291 w 1277750"/>
              <a:gd name="connsiteY13-5900" fmla="*/ 993372 h 1925874"/>
              <a:gd name="connsiteX14-5901" fmla="*/ 7669 w 1277750"/>
              <a:gd name="connsiteY14-5902" fmla="*/ 914855 h 1925874"/>
              <a:gd name="connsiteX0-5903" fmla="*/ 7669 w 1277750"/>
              <a:gd name="connsiteY0-5904" fmla="*/ 914855 h 1925874"/>
              <a:gd name="connsiteX1-5905" fmla="*/ 8343 w 1277750"/>
              <a:gd name="connsiteY1-5906" fmla="*/ 103538 h 1925874"/>
              <a:gd name="connsiteX2-5907" fmla="*/ 63805 w 1277750"/>
              <a:gd name="connsiteY2-5908" fmla="*/ 8681 h 1925874"/>
              <a:gd name="connsiteX3-5909" fmla="*/ 373364 w 1277750"/>
              <a:gd name="connsiteY3-5910" fmla="*/ 8185 h 1925874"/>
              <a:gd name="connsiteX4-5911" fmla="*/ 428620 w 1277750"/>
              <a:gd name="connsiteY4-5912" fmla="*/ 153732 h 1925874"/>
              <a:gd name="connsiteX5-5913" fmla="*/ 492137 w 1277750"/>
              <a:gd name="connsiteY5-5914" fmla="*/ 226453 h 1925874"/>
              <a:gd name="connsiteX6-5915" fmla="*/ 1171695 w 1277750"/>
              <a:gd name="connsiteY6-5916" fmla="*/ 215852 h 1925874"/>
              <a:gd name="connsiteX7-5917" fmla="*/ 1267307 w 1277750"/>
              <a:gd name="connsiteY7-5918" fmla="*/ 310665 h 1925874"/>
              <a:gd name="connsiteX8-5919" fmla="*/ 1269674 w 1277750"/>
              <a:gd name="connsiteY8-5920" fmla="*/ 1776111 h 1925874"/>
              <a:gd name="connsiteX9-5921" fmla="*/ 1166541 w 1277750"/>
              <a:gd name="connsiteY9-5922" fmla="*/ 1877926 h 1925874"/>
              <a:gd name="connsiteX10-5923" fmla="*/ 433416 w 1277750"/>
              <a:gd name="connsiteY10-5924" fmla="*/ 1878090 h 1925874"/>
              <a:gd name="connsiteX11-5925" fmla="*/ 320332 w 1277750"/>
              <a:gd name="connsiteY11-5926" fmla="*/ 1752193 h 1925874"/>
              <a:gd name="connsiteX12-5927" fmla="*/ 281955 w 1277750"/>
              <a:gd name="connsiteY12-5928" fmla="*/ 1078692 h 1925874"/>
              <a:gd name="connsiteX13-5929" fmla="*/ 208359 w 1277750"/>
              <a:gd name="connsiteY13-5930" fmla="*/ 1033054 h 1925874"/>
              <a:gd name="connsiteX14-5931" fmla="*/ 79291 w 1277750"/>
              <a:gd name="connsiteY14-5932" fmla="*/ 993372 h 1925874"/>
              <a:gd name="connsiteX15-5933" fmla="*/ 7669 w 1277750"/>
              <a:gd name="connsiteY15-5934" fmla="*/ 914855 h 1925874"/>
              <a:gd name="connsiteX0-5935" fmla="*/ 7669 w 1277750"/>
              <a:gd name="connsiteY0-5936" fmla="*/ 914855 h 1925874"/>
              <a:gd name="connsiteX1-5937" fmla="*/ 8343 w 1277750"/>
              <a:gd name="connsiteY1-5938" fmla="*/ 103538 h 1925874"/>
              <a:gd name="connsiteX2-5939" fmla="*/ 63805 w 1277750"/>
              <a:gd name="connsiteY2-5940" fmla="*/ 8681 h 1925874"/>
              <a:gd name="connsiteX3-5941" fmla="*/ 373364 w 1277750"/>
              <a:gd name="connsiteY3-5942" fmla="*/ 8185 h 1925874"/>
              <a:gd name="connsiteX4-5943" fmla="*/ 428620 w 1277750"/>
              <a:gd name="connsiteY4-5944" fmla="*/ 153732 h 1925874"/>
              <a:gd name="connsiteX5-5945" fmla="*/ 492137 w 1277750"/>
              <a:gd name="connsiteY5-5946" fmla="*/ 226453 h 1925874"/>
              <a:gd name="connsiteX6-5947" fmla="*/ 1171695 w 1277750"/>
              <a:gd name="connsiteY6-5948" fmla="*/ 215852 h 1925874"/>
              <a:gd name="connsiteX7-5949" fmla="*/ 1267307 w 1277750"/>
              <a:gd name="connsiteY7-5950" fmla="*/ 310665 h 1925874"/>
              <a:gd name="connsiteX8-5951" fmla="*/ 1269674 w 1277750"/>
              <a:gd name="connsiteY8-5952" fmla="*/ 1776111 h 1925874"/>
              <a:gd name="connsiteX9-5953" fmla="*/ 1166541 w 1277750"/>
              <a:gd name="connsiteY9-5954" fmla="*/ 1877926 h 1925874"/>
              <a:gd name="connsiteX10-5955" fmla="*/ 433416 w 1277750"/>
              <a:gd name="connsiteY10-5956" fmla="*/ 1878090 h 1925874"/>
              <a:gd name="connsiteX11-5957" fmla="*/ 320332 w 1277750"/>
              <a:gd name="connsiteY11-5958" fmla="*/ 1752193 h 1925874"/>
              <a:gd name="connsiteX12-5959" fmla="*/ 281955 w 1277750"/>
              <a:gd name="connsiteY12-5960" fmla="*/ 1078692 h 1925874"/>
              <a:gd name="connsiteX13-5961" fmla="*/ 237421 w 1277750"/>
              <a:gd name="connsiteY13-5962" fmla="*/ 1003900 h 1925874"/>
              <a:gd name="connsiteX14-5963" fmla="*/ 79291 w 1277750"/>
              <a:gd name="connsiteY14-5964" fmla="*/ 993372 h 1925874"/>
              <a:gd name="connsiteX15-5965" fmla="*/ 7669 w 1277750"/>
              <a:gd name="connsiteY15-5966" fmla="*/ 914855 h 1925874"/>
              <a:gd name="connsiteX0-5967" fmla="*/ 7669 w 1277750"/>
              <a:gd name="connsiteY0-5968" fmla="*/ 914855 h 1925874"/>
              <a:gd name="connsiteX1-5969" fmla="*/ 8343 w 1277750"/>
              <a:gd name="connsiteY1-5970" fmla="*/ 103538 h 1925874"/>
              <a:gd name="connsiteX2-5971" fmla="*/ 63805 w 1277750"/>
              <a:gd name="connsiteY2-5972" fmla="*/ 8681 h 1925874"/>
              <a:gd name="connsiteX3-5973" fmla="*/ 373364 w 1277750"/>
              <a:gd name="connsiteY3-5974" fmla="*/ 8185 h 1925874"/>
              <a:gd name="connsiteX4-5975" fmla="*/ 428620 w 1277750"/>
              <a:gd name="connsiteY4-5976" fmla="*/ 153732 h 1925874"/>
              <a:gd name="connsiteX5-5977" fmla="*/ 492137 w 1277750"/>
              <a:gd name="connsiteY5-5978" fmla="*/ 226453 h 1925874"/>
              <a:gd name="connsiteX6-5979" fmla="*/ 1171695 w 1277750"/>
              <a:gd name="connsiteY6-5980" fmla="*/ 215852 h 1925874"/>
              <a:gd name="connsiteX7-5981" fmla="*/ 1267307 w 1277750"/>
              <a:gd name="connsiteY7-5982" fmla="*/ 310665 h 1925874"/>
              <a:gd name="connsiteX8-5983" fmla="*/ 1269674 w 1277750"/>
              <a:gd name="connsiteY8-5984" fmla="*/ 1776111 h 1925874"/>
              <a:gd name="connsiteX9-5985" fmla="*/ 1166541 w 1277750"/>
              <a:gd name="connsiteY9-5986" fmla="*/ 1877926 h 1925874"/>
              <a:gd name="connsiteX10-5987" fmla="*/ 433416 w 1277750"/>
              <a:gd name="connsiteY10-5988" fmla="*/ 1878090 h 1925874"/>
              <a:gd name="connsiteX11-5989" fmla="*/ 320332 w 1277750"/>
              <a:gd name="connsiteY11-5990" fmla="*/ 1752193 h 1925874"/>
              <a:gd name="connsiteX12-5991" fmla="*/ 281955 w 1277750"/>
              <a:gd name="connsiteY12-5992" fmla="*/ 1078692 h 1925874"/>
              <a:gd name="connsiteX13-5993" fmla="*/ 237421 w 1277750"/>
              <a:gd name="connsiteY13-5994" fmla="*/ 1003900 h 1925874"/>
              <a:gd name="connsiteX14-5995" fmla="*/ 79291 w 1277750"/>
              <a:gd name="connsiteY14-5996" fmla="*/ 993372 h 1925874"/>
              <a:gd name="connsiteX15-5997" fmla="*/ 7669 w 1277750"/>
              <a:gd name="connsiteY15-5998" fmla="*/ 914855 h 1925874"/>
              <a:gd name="connsiteX0-5999" fmla="*/ 7669 w 1277750"/>
              <a:gd name="connsiteY0-6000" fmla="*/ 914855 h 1925874"/>
              <a:gd name="connsiteX1-6001" fmla="*/ 8343 w 1277750"/>
              <a:gd name="connsiteY1-6002" fmla="*/ 103538 h 1925874"/>
              <a:gd name="connsiteX2-6003" fmla="*/ 63805 w 1277750"/>
              <a:gd name="connsiteY2-6004" fmla="*/ 8681 h 1925874"/>
              <a:gd name="connsiteX3-6005" fmla="*/ 373364 w 1277750"/>
              <a:gd name="connsiteY3-6006" fmla="*/ 8185 h 1925874"/>
              <a:gd name="connsiteX4-6007" fmla="*/ 428620 w 1277750"/>
              <a:gd name="connsiteY4-6008" fmla="*/ 153732 h 1925874"/>
              <a:gd name="connsiteX5-6009" fmla="*/ 492137 w 1277750"/>
              <a:gd name="connsiteY5-6010" fmla="*/ 226453 h 1925874"/>
              <a:gd name="connsiteX6-6011" fmla="*/ 1171695 w 1277750"/>
              <a:gd name="connsiteY6-6012" fmla="*/ 215852 h 1925874"/>
              <a:gd name="connsiteX7-6013" fmla="*/ 1267307 w 1277750"/>
              <a:gd name="connsiteY7-6014" fmla="*/ 310665 h 1925874"/>
              <a:gd name="connsiteX8-6015" fmla="*/ 1269674 w 1277750"/>
              <a:gd name="connsiteY8-6016" fmla="*/ 1776111 h 1925874"/>
              <a:gd name="connsiteX9-6017" fmla="*/ 1166541 w 1277750"/>
              <a:gd name="connsiteY9-6018" fmla="*/ 1877926 h 1925874"/>
              <a:gd name="connsiteX10-6019" fmla="*/ 433416 w 1277750"/>
              <a:gd name="connsiteY10-6020" fmla="*/ 1878090 h 1925874"/>
              <a:gd name="connsiteX11-6021" fmla="*/ 320332 w 1277750"/>
              <a:gd name="connsiteY11-6022" fmla="*/ 1752193 h 1925874"/>
              <a:gd name="connsiteX12-6023" fmla="*/ 281955 w 1277750"/>
              <a:gd name="connsiteY12-6024" fmla="*/ 1078692 h 1925874"/>
              <a:gd name="connsiteX13-6025" fmla="*/ 216907 w 1277750"/>
              <a:gd name="connsiteY13-6026" fmla="*/ 1003900 h 1925874"/>
              <a:gd name="connsiteX14-6027" fmla="*/ 79291 w 1277750"/>
              <a:gd name="connsiteY14-6028" fmla="*/ 993372 h 1925874"/>
              <a:gd name="connsiteX15-6029" fmla="*/ 7669 w 1277750"/>
              <a:gd name="connsiteY15-6030" fmla="*/ 914855 h 1925874"/>
              <a:gd name="connsiteX0-6031" fmla="*/ 7669 w 1277750"/>
              <a:gd name="connsiteY0-6032" fmla="*/ 914855 h 1925874"/>
              <a:gd name="connsiteX1-6033" fmla="*/ 8343 w 1277750"/>
              <a:gd name="connsiteY1-6034" fmla="*/ 103538 h 1925874"/>
              <a:gd name="connsiteX2-6035" fmla="*/ 63805 w 1277750"/>
              <a:gd name="connsiteY2-6036" fmla="*/ 8681 h 1925874"/>
              <a:gd name="connsiteX3-6037" fmla="*/ 373364 w 1277750"/>
              <a:gd name="connsiteY3-6038" fmla="*/ 8185 h 1925874"/>
              <a:gd name="connsiteX4-6039" fmla="*/ 428620 w 1277750"/>
              <a:gd name="connsiteY4-6040" fmla="*/ 153732 h 1925874"/>
              <a:gd name="connsiteX5-6041" fmla="*/ 492137 w 1277750"/>
              <a:gd name="connsiteY5-6042" fmla="*/ 226453 h 1925874"/>
              <a:gd name="connsiteX6-6043" fmla="*/ 1171695 w 1277750"/>
              <a:gd name="connsiteY6-6044" fmla="*/ 215852 h 1925874"/>
              <a:gd name="connsiteX7-6045" fmla="*/ 1267307 w 1277750"/>
              <a:gd name="connsiteY7-6046" fmla="*/ 310665 h 1925874"/>
              <a:gd name="connsiteX8-6047" fmla="*/ 1269674 w 1277750"/>
              <a:gd name="connsiteY8-6048" fmla="*/ 1776111 h 1925874"/>
              <a:gd name="connsiteX9-6049" fmla="*/ 1166541 w 1277750"/>
              <a:gd name="connsiteY9-6050" fmla="*/ 1877926 h 1925874"/>
              <a:gd name="connsiteX10-6051" fmla="*/ 433416 w 1277750"/>
              <a:gd name="connsiteY10-6052" fmla="*/ 1878090 h 1925874"/>
              <a:gd name="connsiteX11-6053" fmla="*/ 320332 w 1277750"/>
              <a:gd name="connsiteY11-6054" fmla="*/ 1752193 h 1925874"/>
              <a:gd name="connsiteX12-6055" fmla="*/ 281955 w 1277750"/>
              <a:gd name="connsiteY12-6056" fmla="*/ 1078692 h 1925874"/>
              <a:gd name="connsiteX13-6057" fmla="*/ 216907 w 1277750"/>
              <a:gd name="connsiteY13-6058" fmla="*/ 1003900 h 1925874"/>
              <a:gd name="connsiteX14-6059" fmla="*/ 79291 w 1277750"/>
              <a:gd name="connsiteY14-6060" fmla="*/ 993372 h 1925874"/>
              <a:gd name="connsiteX15-6061" fmla="*/ 7669 w 1277750"/>
              <a:gd name="connsiteY15-6062" fmla="*/ 914855 h 1925874"/>
              <a:gd name="connsiteX0-6063" fmla="*/ 7669 w 1277750"/>
              <a:gd name="connsiteY0-6064" fmla="*/ 914855 h 1925874"/>
              <a:gd name="connsiteX1-6065" fmla="*/ 8343 w 1277750"/>
              <a:gd name="connsiteY1-6066" fmla="*/ 103538 h 1925874"/>
              <a:gd name="connsiteX2-6067" fmla="*/ 63805 w 1277750"/>
              <a:gd name="connsiteY2-6068" fmla="*/ 8681 h 1925874"/>
              <a:gd name="connsiteX3-6069" fmla="*/ 373364 w 1277750"/>
              <a:gd name="connsiteY3-6070" fmla="*/ 8185 h 1925874"/>
              <a:gd name="connsiteX4-6071" fmla="*/ 428620 w 1277750"/>
              <a:gd name="connsiteY4-6072" fmla="*/ 153732 h 1925874"/>
              <a:gd name="connsiteX5-6073" fmla="*/ 492137 w 1277750"/>
              <a:gd name="connsiteY5-6074" fmla="*/ 226453 h 1925874"/>
              <a:gd name="connsiteX6-6075" fmla="*/ 1171695 w 1277750"/>
              <a:gd name="connsiteY6-6076" fmla="*/ 215852 h 1925874"/>
              <a:gd name="connsiteX7-6077" fmla="*/ 1267307 w 1277750"/>
              <a:gd name="connsiteY7-6078" fmla="*/ 310665 h 1925874"/>
              <a:gd name="connsiteX8-6079" fmla="*/ 1269674 w 1277750"/>
              <a:gd name="connsiteY8-6080" fmla="*/ 1776111 h 1925874"/>
              <a:gd name="connsiteX9-6081" fmla="*/ 1166541 w 1277750"/>
              <a:gd name="connsiteY9-6082" fmla="*/ 1877926 h 1925874"/>
              <a:gd name="connsiteX10-6083" fmla="*/ 433416 w 1277750"/>
              <a:gd name="connsiteY10-6084" fmla="*/ 1878090 h 1925874"/>
              <a:gd name="connsiteX11-6085" fmla="*/ 320332 w 1277750"/>
              <a:gd name="connsiteY11-6086" fmla="*/ 1752193 h 1925874"/>
              <a:gd name="connsiteX12-6087" fmla="*/ 310675 w 1277750"/>
              <a:gd name="connsiteY12-6088" fmla="*/ 1026214 h 1925874"/>
              <a:gd name="connsiteX13-6089" fmla="*/ 216907 w 1277750"/>
              <a:gd name="connsiteY13-6090" fmla="*/ 1003900 h 1925874"/>
              <a:gd name="connsiteX14-6091" fmla="*/ 79291 w 1277750"/>
              <a:gd name="connsiteY14-6092" fmla="*/ 993372 h 1925874"/>
              <a:gd name="connsiteX15-6093" fmla="*/ 7669 w 1277750"/>
              <a:gd name="connsiteY15-6094" fmla="*/ 914855 h 1925874"/>
              <a:gd name="connsiteX0-6095" fmla="*/ 7669 w 1277750"/>
              <a:gd name="connsiteY0-6096" fmla="*/ 914855 h 1925874"/>
              <a:gd name="connsiteX1-6097" fmla="*/ 8343 w 1277750"/>
              <a:gd name="connsiteY1-6098" fmla="*/ 103538 h 1925874"/>
              <a:gd name="connsiteX2-6099" fmla="*/ 63805 w 1277750"/>
              <a:gd name="connsiteY2-6100" fmla="*/ 8681 h 1925874"/>
              <a:gd name="connsiteX3-6101" fmla="*/ 373364 w 1277750"/>
              <a:gd name="connsiteY3-6102" fmla="*/ 8185 h 1925874"/>
              <a:gd name="connsiteX4-6103" fmla="*/ 428620 w 1277750"/>
              <a:gd name="connsiteY4-6104" fmla="*/ 153732 h 1925874"/>
              <a:gd name="connsiteX5-6105" fmla="*/ 492137 w 1277750"/>
              <a:gd name="connsiteY5-6106" fmla="*/ 226453 h 1925874"/>
              <a:gd name="connsiteX6-6107" fmla="*/ 1171695 w 1277750"/>
              <a:gd name="connsiteY6-6108" fmla="*/ 215852 h 1925874"/>
              <a:gd name="connsiteX7-6109" fmla="*/ 1267307 w 1277750"/>
              <a:gd name="connsiteY7-6110" fmla="*/ 310665 h 1925874"/>
              <a:gd name="connsiteX8-6111" fmla="*/ 1269674 w 1277750"/>
              <a:gd name="connsiteY8-6112" fmla="*/ 1776111 h 1925874"/>
              <a:gd name="connsiteX9-6113" fmla="*/ 1166541 w 1277750"/>
              <a:gd name="connsiteY9-6114" fmla="*/ 1877926 h 1925874"/>
              <a:gd name="connsiteX10-6115" fmla="*/ 433416 w 1277750"/>
              <a:gd name="connsiteY10-6116" fmla="*/ 1878090 h 1925874"/>
              <a:gd name="connsiteX11-6117" fmla="*/ 320332 w 1277750"/>
              <a:gd name="connsiteY11-6118" fmla="*/ 1752193 h 1925874"/>
              <a:gd name="connsiteX12-6119" fmla="*/ 310675 w 1277750"/>
              <a:gd name="connsiteY12-6120" fmla="*/ 1026214 h 1925874"/>
              <a:gd name="connsiteX13-6121" fmla="*/ 216907 w 1277750"/>
              <a:gd name="connsiteY13-6122" fmla="*/ 1003900 h 1925874"/>
              <a:gd name="connsiteX14-6123" fmla="*/ 79291 w 1277750"/>
              <a:gd name="connsiteY14-6124" fmla="*/ 993372 h 1925874"/>
              <a:gd name="connsiteX15-6125" fmla="*/ 7669 w 1277750"/>
              <a:gd name="connsiteY15-6126" fmla="*/ 914855 h 1925874"/>
              <a:gd name="connsiteX0-6127" fmla="*/ 7669 w 1277750"/>
              <a:gd name="connsiteY0-6128" fmla="*/ 914855 h 1925874"/>
              <a:gd name="connsiteX1-6129" fmla="*/ 8343 w 1277750"/>
              <a:gd name="connsiteY1-6130" fmla="*/ 103538 h 1925874"/>
              <a:gd name="connsiteX2-6131" fmla="*/ 63805 w 1277750"/>
              <a:gd name="connsiteY2-6132" fmla="*/ 8681 h 1925874"/>
              <a:gd name="connsiteX3-6133" fmla="*/ 373364 w 1277750"/>
              <a:gd name="connsiteY3-6134" fmla="*/ 8185 h 1925874"/>
              <a:gd name="connsiteX4-6135" fmla="*/ 428620 w 1277750"/>
              <a:gd name="connsiteY4-6136" fmla="*/ 153732 h 1925874"/>
              <a:gd name="connsiteX5-6137" fmla="*/ 492137 w 1277750"/>
              <a:gd name="connsiteY5-6138" fmla="*/ 226453 h 1925874"/>
              <a:gd name="connsiteX6-6139" fmla="*/ 1171695 w 1277750"/>
              <a:gd name="connsiteY6-6140" fmla="*/ 215852 h 1925874"/>
              <a:gd name="connsiteX7-6141" fmla="*/ 1267307 w 1277750"/>
              <a:gd name="connsiteY7-6142" fmla="*/ 310665 h 1925874"/>
              <a:gd name="connsiteX8-6143" fmla="*/ 1269674 w 1277750"/>
              <a:gd name="connsiteY8-6144" fmla="*/ 1776111 h 1925874"/>
              <a:gd name="connsiteX9-6145" fmla="*/ 1166541 w 1277750"/>
              <a:gd name="connsiteY9-6146" fmla="*/ 1877926 h 1925874"/>
              <a:gd name="connsiteX10-6147" fmla="*/ 433416 w 1277750"/>
              <a:gd name="connsiteY10-6148" fmla="*/ 1878090 h 1925874"/>
              <a:gd name="connsiteX11-6149" fmla="*/ 320332 w 1277750"/>
              <a:gd name="connsiteY11-6150" fmla="*/ 1752193 h 1925874"/>
              <a:gd name="connsiteX12-6151" fmla="*/ 310675 w 1277750"/>
              <a:gd name="connsiteY12-6152" fmla="*/ 1026214 h 1925874"/>
              <a:gd name="connsiteX13-6153" fmla="*/ 216907 w 1277750"/>
              <a:gd name="connsiteY13-6154" fmla="*/ 1003900 h 1925874"/>
              <a:gd name="connsiteX14-6155" fmla="*/ 79291 w 1277750"/>
              <a:gd name="connsiteY14-6156" fmla="*/ 993372 h 1925874"/>
              <a:gd name="connsiteX15-6157" fmla="*/ 7669 w 1277750"/>
              <a:gd name="connsiteY15-6158" fmla="*/ 914855 h 1925874"/>
              <a:gd name="connsiteX0-6159" fmla="*/ 7669 w 1277750"/>
              <a:gd name="connsiteY0-6160" fmla="*/ 914855 h 1925874"/>
              <a:gd name="connsiteX1-6161" fmla="*/ 8343 w 1277750"/>
              <a:gd name="connsiteY1-6162" fmla="*/ 103538 h 1925874"/>
              <a:gd name="connsiteX2-6163" fmla="*/ 63805 w 1277750"/>
              <a:gd name="connsiteY2-6164" fmla="*/ 8681 h 1925874"/>
              <a:gd name="connsiteX3-6165" fmla="*/ 373364 w 1277750"/>
              <a:gd name="connsiteY3-6166" fmla="*/ 8185 h 1925874"/>
              <a:gd name="connsiteX4-6167" fmla="*/ 428620 w 1277750"/>
              <a:gd name="connsiteY4-6168" fmla="*/ 153732 h 1925874"/>
              <a:gd name="connsiteX5-6169" fmla="*/ 492137 w 1277750"/>
              <a:gd name="connsiteY5-6170" fmla="*/ 226453 h 1925874"/>
              <a:gd name="connsiteX6-6171" fmla="*/ 1171695 w 1277750"/>
              <a:gd name="connsiteY6-6172" fmla="*/ 215852 h 1925874"/>
              <a:gd name="connsiteX7-6173" fmla="*/ 1267307 w 1277750"/>
              <a:gd name="connsiteY7-6174" fmla="*/ 310665 h 1925874"/>
              <a:gd name="connsiteX8-6175" fmla="*/ 1269674 w 1277750"/>
              <a:gd name="connsiteY8-6176" fmla="*/ 1776111 h 1925874"/>
              <a:gd name="connsiteX9-6177" fmla="*/ 1166541 w 1277750"/>
              <a:gd name="connsiteY9-6178" fmla="*/ 1877926 h 1925874"/>
              <a:gd name="connsiteX10-6179" fmla="*/ 433416 w 1277750"/>
              <a:gd name="connsiteY10-6180" fmla="*/ 1878090 h 1925874"/>
              <a:gd name="connsiteX11-6181" fmla="*/ 320332 w 1277750"/>
              <a:gd name="connsiteY11-6182" fmla="*/ 1752193 h 1925874"/>
              <a:gd name="connsiteX12-6183" fmla="*/ 314778 w 1277750"/>
              <a:gd name="connsiteY12-6184" fmla="*/ 1070917 h 1925874"/>
              <a:gd name="connsiteX13-6185" fmla="*/ 216907 w 1277750"/>
              <a:gd name="connsiteY13-6186" fmla="*/ 1003900 h 1925874"/>
              <a:gd name="connsiteX14-6187" fmla="*/ 79291 w 1277750"/>
              <a:gd name="connsiteY14-6188" fmla="*/ 993372 h 1925874"/>
              <a:gd name="connsiteX15-6189" fmla="*/ 7669 w 1277750"/>
              <a:gd name="connsiteY15-6190" fmla="*/ 914855 h 1925874"/>
              <a:gd name="connsiteX0-6191" fmla="*/ 7669 w 1277750"/>
              <a:gd name="connsiteY0-6192" fmla="*/ 914855 h 1925874"/>
              <a:gd name="connsiteX1-6193" fmla="*/ 8343 w 1277750"/>
              <a:gd name="connsiteY1-6194" fmla="*/ 103538 h 1925874"/>
              <a:gd name="connsiteX2-6195" fmla="*/ 63805 w 1277750"/>
              <a:gd name="connsiteY2-6196" fmla="*/ 8681 h 1925874"/>
              <a:gd name="connsiteX3-6197" fmla="*/ 373364 w 1277750"/>
              <a:gd name="connsiteY3-6198" fmla="*/ 8185 h 1925874"/>
              <a:gd name="connsiteX4-6199" fmla="*/ 428620 w 1277750"/>
              <a:gd name="connsiteY4-6200" fmla="*/ 153732 h 1925874"/>
              <a:gd name="connsiteX5-6201" fmla="*/ 492137 w 1277750"/>
              <a:gd name="connsiteY5-6202" fmla="*/ 226453 h 1925874"/>
              <a:gd name="connsiteX6-6203" fmla="*/ 1171695 w 1277750"/>
              <a:gd name="connsiteY6-6204" fmla="*/ 215852 h 1925874"/>
              <a:gd name="connsiteX7-6205" fmla="*/ 1267307 w 1277750"/>
              <a:gd name="connsiteY7-6206" fmla="*/ 310665 h 1925874"/>
              <a:gd name="connsiteX8-6207" fmla="*/ 1269674 w 1277750"/>
              <a:gd name="connsiteY8-6208" fmla="*/ 1776111 h 1925874"/>
              <a:gd name="connsiteX9-6209" fmla="*/ 1166541 w 1277750"/>
              <a:gd name="connsiteY9-6210" fmla="*/ 1877926 h 1925874"/>
              <a:gd name="connsiteX10-6211" fmla="*/ 433416 w 1277750"/>
              <a:gd name="connsiteY10-6212" fmla="*/ 1878090 h 1925874"/>
              <a:gd name="connsiteX11-6213" fmla="*/ 320332 w 1277750"/>
              <a:gd name="connsiteY11-6214" fmla="*/ 1752193 h 1925874"/>
              <a:gd name="connsiteX12-6215" fmla="*/ 314778 w 1277750"/>
              <a:gd name="connsiteY12-6216" fmla="*/ 1070917 h 1925874"/>
              <a:gd name="connsiteX13-6217" fmla="*/ 216907 w 1277750"/>
              <a:gd name="connsiteY13-6218" fmla="*/ 1003900 h 1925874"/>
              <a:gd name="connsiteX14-6219" fmla="*/ 79291 w 1277750"/>
              <a:gd name="connsiteY14-6220" fmla="*/ 993372 h 1925874"/>
              <a:gd name="connsiteX15-6221" fmla="*/ 7669 w 1277750"/>
              <a:gd name="connsiteY15-6222" fmla="*/ 914855 h 1925874"/>
              <a:gd name="connsiteX0-6223" fmla="*/ 7669 w 1277750"/>
              <a:gd name="connsiteY0-6224" fmla="*/ 914855 h 1925874"/>
              <a:gd name="connsiteX1-6225" fmla="*/ 8343 w 1277750"/>
              <a:gd name="connsiteY1-6226" fmla="*/ 103538 h 1925874"/>
              <a:gd name="connsiteX2-6227" fmla="*/ 63805 w 1277750"/>
              <a:gd name="connsiteY2-6228" fmla="*/ 8681 h 1925874"/>
              <a:gd name="connsiteX3-6229" fmla="*/ 373364 w 1277750"/>
              <a:gd name="connsiteY3-6230" fmla="*/ 8185 h 1925874"/>
              <a:gd name="connsiteX4-6231" fmla="*/ 428620 w 1277750"/>
              <a:gd name="connsiteY4-6232" fmla="*/ 153732 h 1925874"/>
              <a:gd name="connsiteX5-6233" fmla="*/ 492137 w 1277750"/>
              <a:gd name="connsiteY5-6234" fmla="*/ 226453 h 1925874"/>
              <a:gd name="connsiteX6-6235" fmla="*/ 1171695 w 1277750"/>
              <a:gd name="connsiteY6-6236" fmla="*/ 215852 h 1925874"/>
              <a:gd name="connsiteX7-6237" fmla="*/ 1267307 w 1277750"/>
              <a:gd name="connsiteY7-6238" fmla="*/ 310665 h 1925874"/>
              <a:gd name="connsiteX8-6239" fmla="*/ 1269674 w 1277750"/>
              <a:gd name="connsiteY8-6240" fmla="*/ 1776111 h 1925874"/>
              <a:gd name="connsiteX9-6241" fmla="*/ 1166541 w 1277750"/>
              <a:gd name="connsiteY9-6242" fmla="*/ 1877926 h 1925874"/>
              <a:gd name="connsiteX10-6243" fmla="*/ 433416 w 1277750"/>
              <a:gd name="connsiteY10-6244" fmla="*/ 1878090 h 1925874"/>
              <a:gd name="connsiteX11-6245" fmla="*/ 320332 w 1277750"/>
              <a:gd name="connsiteY11-6246" fmla="*/ 1752193 h 1925874"/>
              <a:gd name="connsiteX12-6247" fmla="*/ 314778 w 1277750"/>
              <a:gd name="connsiteY12-6248" fmla="*/ 1070917 h 1925874"/>
              <a:gd name="connsiteX13-6249" fmla="*/ 216907 w 1277750"/>
              <a:gd name="connsiteY13-6250" fmla="*/ 1003900 h 1925874"/>
              <a:gd name="connsiteX14-6251" fmla="*/ 79291 w 1277750"/>
              <a:gd name="connsiteY14-6252" fmla="*/ 993372 h 1925874"/>
              <a:gd name="connsiteX15-6253" fmla="*/ 7669 w 1277750"/>
              <a:gd name="connsiteY15-6254" fmla="*/ 914855 h 1925874"/>
              <a:gd name="connsiteX0-6255" fmla="*/ 7669 w 1277750"/>
              <a:gd name="connsiteY0-6256" fmla="*/ 914855 h 1925874"/>
              <a:gd name="connsiteX1-6257" fmla="*/ 8343 w 1277750"/>
              <a:gd name="connsiteY1-6258" fmla="*/ 103538 h 1925874"/>
              <a:gd name="connsiteX2-6259" fmla="*/ 63805 w 1277750"/>
              <a:gd name="connsiteY2-6260" fmla="*/ 8681 h 1925874"/>
              <a:gd name="connsiteX3-6261" fmla="*/ 373364 w 1277750"/>
              <a:gd name="connsiteY3-6262" fmla="*/ 8185 h 1925874"/>
              <a:gd name="connsiteX4-6263" fmla="*/ 428620 w 1277750"/>
              <a:gd name="connsiteY4-6264" fmla="*/ 153732 h 1925874"/>
              <a:gd name="connsiteX5-6265" fmla="*/ 492137 w 1277750"/>
              <a:gd name="connsiteY5-6266" fmla="*/ 226453 h 1925874"/>
              <a:gd name="connsiteX6-6267" fmla="*/ 1171695 w 1277750"/>
              <a:gd name="connsiteY6-6268" fmla="*/ 215852 h 1925874"/>
              <a:gd name="connsiteX7-6269" fmla="*/ 1267307 w 1277750"/>
              <a:gd name="connsiteY7-6270" fmla="*/ 310665 h 1925874"/>
              <a:gd name="connsiteX8-6271" fmla="*/ 1269674 w 1277750"/>
              <a:gd name="connsiteY8-6272" fmla="*/ 1776111 h 1925874"/>
              <a:gd name="connsiteX9-6273" fmla="*/ 1166541 w 1277750"/>
              <a:gd name="connsiteY9-6274" fmla="*/ 1877926 h 1925874"/>
              <a:gd name="connsiteX10-6275" fmla="*/ 433416 w 1277750"/>
              <a:gd name="connsiteY10-6276" fmla="*/ 1878090 h 1925874"/>
              <a:gd name="connsiteX11-6277" fmla="*/ 320332 w 1277750"/>
              <a:gd name="connsiteY11-6278" fmla="*/ 1752193 h 1925874"/>
              <a:gd name="connsiteX12-6279" fmla="*/ 314778 w 1277750"/>
              <a:gd name="connsiteY12-6280" fmla="*/ 1070917 h 1925874"/>
              <a:gd name="connsiteX13-6281" fmla="*/ 216907 w 1277750"/>
              <a:gd name="connsiteY13-6282" fmla="*/ 1003900 h 1925874"/>
              <a:gd name="connsiteX14-6283" fmla="*/ 79291 w 1277750"/>
              <a:gd name="connsiteY14-6284" fmla="*/ 993372 h 1925874"/>
              <a:gd name="connsiteX15-6285" fmla="*/ 7669 w 1277750"/>
              <a:gd name="connsiteY15-6286" fmla="*/ 914855 h 1925874"/>
              <a:gd name="connsiteX0-6287" fmla="*/ 7669 w 1277750"/>
              <a:gd name="connsiteY0-6288" fmla="*/ 914855 h 1925874"/>
              <a:gd name="connsiteX1-6289" fmla="*/ 8343 w 1277750"/>
              <a:gd name="connsiteY1-6290" fmla="*/ 103538 h 1925874"/>
              <a:gd name="connsiteX2-6291" fmla="*/ 63805 w 1277750"/>
              <a:gd name="connsiteY2-6292" fmla="*/ 8681 h 1925874"/>
              <a:gd name="connsiteX3-6293" fmla="*/ 373364 w 1277750"/>
              <a:gd name="connsiteY3-6294" fmla="*/ 8185 h 1925874"/>
              <a:gd name="connsiteX4-6295" fmla="*/ 428620 w 1277750"/>
              <a:gd name="connsiteY4-6296" fmla="*/ 153732 h 1925874"/>
              <a:gd name="connsiteX5-6297" fmla="*/ 492137 w 1277750"/>
              <a:gd name="connsiteY5-6298" fmla="*/ 226453 h 1925874"/>
              <a:gd name="connsiteX6-6299" fmla="*/ 1171695 w 1277750"/>
              <a:gd name="connsiteY6-6300" fmla="*/ 215852 h 1925874"/>
              <a:gd name="connsiteX7-6301" fmla="*/ 1267307 w 1277750"/>
              <a:gd name="connsiteY7-6302" fmla="*/ 310665 h 1925874"/>
              <a:gd name="connsiteX8-6303" fmla="*/ 1269674 w 1277750"/>
              <a:gd name="connsiteY8-6304" fmla="*/ 1776111 h 1925874"/>
              <a:gd name="connsiteX9-6305" fmla="*/ 1166541 w 1277750"/>
              <a:gd name="connsiteY9-6306" fmla="*/ 1877926 h 1925874"/>
              <a:gd name="connsiteX10-6307" fmla="*/ 433416 w 1277750"/>
              <a:gd name="connsiteY10-6308" fmla="*/ 1878090 h 1925874"/>
              <a:gd name="connsiteX11-6309" fmla="*/ 320332 w 1277750"/>
              <a:gd name="connsiteY11-6310" fmla="*/ 1752193 h 1925874"/>
              <a:gd name="connsiteX12-6311" fmla="*/ 314778 w 1277750"/>
              <a:gd name="connsiteY12-6312" fmla="*/ 1070917 h 1925874"/>
              <a:gd name="connsiteX13-6313" fmla="*/ 216907 w 1277750"/>
              <a:gd name="connsiteY13-6314" fmla="*/ 1003900 h 1925874"/>
              <a:gd name="connsiteX14-6315" fmla="*/ 79291 w 1277750"/>
              <a:gd name="connsiteY14-6316" fmla="*/ 999041 h 1925874"/>
              <a:gd name="connsiteX15-6317" fmla="*/ 7669 w 1277750"/>
              <a:gd name="connsiteY15-6318" fmla="*/ 914855 h 1925874"/>
              <a:gd name="connsiteX0-6319" fmla="*/ 7669 w 1277750"/>
              <a:gd name="connsiteY0-6320" fmla="*/ 914855 h 1925874"/>
              <a:gd name="connsiteX1-6321" fmla="*/ 8343 w 1277750"/>
              <a:gd name="connsiteY1-6322" fmla="*/ 103538 h 1925874"/>
              <a:gd name="connsiteX2-6323" fmla="*/ 63805 w 1277750"/>
              <a:gd name="connsiteY2-6324" fmla="*/ 8681 h 1925874"/>
              <a:gd name="connsiteX3-6325" fmla="*/ 373364 w 1277750"/>
              <a:gd name="connsiteY3-6326" fmla="*/ 8185 h 1925874"/>
              <a:gd name="connsiteX4-6327" fmla="*/ 428620 w 1277750"/>
              <a:gd name="connsiteY4-6328" fmla="*/ 153732 h 1925874"/>
              <a:gd name="connsiteX5-6329" fmla="*/ 492137 w 1277750"/>
              <a:gd name="connsiteY5-6330" fmla="*/ 226453 h 1925874"/>
              <a:gd name="connsiteX6-6331" fmla="*/ 1171695 w 1277750"/>
              <a:gd name="connsiteY6-6332" fmla="*/ 215852 h 1925874"/>
              <a:gd name="connsiteX7-6333" fmla="*/ 1267307 w 1277750"/>
              <a:gd name="connsiteY7-6334" fmla="*/ 310665 h 1925874"/>
              <a:gd name="connsiteX8-6335" fmla="*/ 1269674 w 1277750"/>
              <a:gd name="connsiteY8-6336" fmla="*/ 1776111 h 1925874"/>
              <a:gd name="connsiteX9-6337" fmla="*/ 1166541 w 1277750"/>
              <a:gd name="connsiteY9-6338" fmla="*/ 1877926 h 1925874"/>
              <a:gd name="connsiteX10-6339" fmla="*/ 433416 w 1277750"/>
              <a:gd name="connsiteY10-6340" fmla="*/ 1878090 h 1925874"/>
              <a:gd name="connsiteX11-6341" fmla="*/ 320332 w 1277750"/>
              <a:gd name="connsiteY11-6342" fmla="*/ 1752193 h 1925874"/>
              <a:gd name="connsiteX12-6343" fmla="*/ 314778 w 1277750"/>
              <a:gd name="connsiteY12-6344" fmla="*/ 1070917 h 1925874"/>
              <a:gd name="connsiteX13-6345" fmla="*/ 216907 w 1277750"/>
              <a:gd name="connsiteY13-6346" fmla="*/ 1003900 h 1925874"/>
              <a:gd name="connsiteX14-6347" fmla="*/ 79291 w 1277750"/>
              <a:gd name="connsiteY14-6348" fmla="*/ 999041 h 1925874"/>
              <a:gd name="connsiteX15-6349" fmla="*/ 7669 w 1277750"/>
              <a:gd name="connsiteY15-6350" fmla="*/ 914855 h 1925874"/>
              <a:gd name="connsiteX0-6351" fmla="*/ 6743 w 1276824"/>
              <a:gd name="connsiteY0-6352" fmla="*/ 914855 h 1925874"/>
              <a:gd name="connsiteX1-6353" fmla="*/ 7417 w 1276824"/>
              <a:gd name="connsiteY1-6354" fmla="*/ 103538 h 1925874"/>
              <a:gd name="connsiteX2-6355" fmla="*/ 62879 w 1276824"/>
              <a:gd name="connsiteY2-6356" fmla="*/ 8681 h 1925874"/>
              <a:gd name="connsiteX3-6357" fmla="*/ 372438 w 1276824"/>
              <a:gd name="connsiteY3-6358" fmla="*/ 8185 h 1925874"/>
              <a:gd name="connsiteX4-6359" fmla="*/ 427694 w 1276824"/>
              <a:gd name="connsiteY4-6360" fmla="*/ 153732 h 1925874"/>
              <a:gd name="connsiteX5-6361" fmla="*/ 491211 w 1276824"/>
              <a:gd name="connsiteY5-6362" fmla="*/ 226453 h 1925874"/>
              <a:gd name="connsiteX6-6363" fmla="*/ 1170769 w 1276824"/>
              <a:gd name="connsiteY6-6364" fmla="*/ 215852 h 1925874"/>
              <a:gd name="connsiteX7-6365" fmla="*/ 1266381 w 1276824"/>
              <a:gd name="connsiteY7-6366" fmla="*/ 310665 h 1925874"/>
              <a:gd name="connsiteX8-6367" fmla="*/ 1268748 w 1276824"/>
              <a:gd name="connsiteY8-6368" fmla="*/ 1776111 h 1925874"/>
              <a:gd name="connsiteX9-6369" fmla="*/ 1165615 w 1276824"/>
              <a:gd name="connsiteY9-6370" fmla="*/ 1877926 h 1925874"/>
              <a:gd name="connsiteX10-6371" fmla="*/ 432490 w 1276824"/>
              <a:gd name="connsiteY10-6372" fmla="*/ 1878090 h 1925874"/>
              <a:gd name="connsiteX11-6373" fmla="*/ 319406 w 1276824"/>
              <a:gd name="connsiteY11-6374" fmla="*/ 1752193 h 1925874"/>
              <a:gd name="connsiteX12-6375" fmla="*/ 313852 w 1276824"/>
              <a:gd name="connsiteY12-6376" fmla="*/ 1070917 h 1925874"/>
              <a:gd name="connsiteX13-6377" fmla="*/ 215981 w 1276824"/>
              <a:gd name="connsiteY13-6378" fmla="*/ 1003900 h 1925874"/>
              <a:gd name="connsiteX14-6379" fmla="*/ 78365 w 1276824"/>
              <a:gd name="connsiteY14-6380" fmla="*/ 999041 h 1925874"/>
              <a:gd name="connsiteX15-6381" fmla="*/ 6743 w 1276824"/>
              <a:gd name="connsiteY15-6382" fmla="*/ 914855 h 1925874"/>
              <a:gd name="connsiteX0-6383" fmla="*/ 4371 w 1274452"/>
              <a:gd name="connsiteY0-6384" fmla="*/ 914855 h 1925874"/>
              <a:gd name="connsiteX1-6385" fmla="*/ 5045 w 1274452"/>
              <a:gd name="connsiteY1-6386" fmla="*/ 103538 h 1925874"/>
              <a:gd name="connsiteX2-6387" fmla="*/ 60507 w 1274452"/>
              <a:gd name="connsiteY2-6388" fmla="*/ 8681 h 1925874"/>
              <a:gd name="connsiteX3-6389" fmla="*/ 370066 w 1274452"/>
              <a:gd name="connsiteY3-6390" fmla="*/ 8185 h 1925874"/>
              <a:gd name="connsiteX4-6391" fmla="*/ 425322 w 1274452"/>
              <a:gd name="connsiteY4-6392" fmla="*/ 153732 h 1925874"/>
              <a:gd name="connsiteX5-6393" fmla="*/ 488839 w 1274452"/>
              <a:gd name="connsiteY5-6394" fmla="*/ 226453 h 1925874"/>
              <a:gd name="connsiteX6-6395" fmla="*/ 1168397 w 1274452"/>
              <a:gd name="connsiteY6-6396" fmla="*/ 215852 h 1925874"/>
              <a:gd name="connsiteX7-6397" fmla="*/ 1264009 w 1274452"/>
              <a:gd name="connsiteY7-6398" fmla="*/ 310665 h 1925874"/>
              <a:gd name="connsiteX8-6399" fmla="*/ 1266376 w 1274452"/>
              <a:gd name="connsiteY8-6400" fmla="*/ 1776111 h 1925874"/>
              <a:gd name="connsiteX9-6401" fmla="*/ 1163243 w 1274452"/>
              <a:gd name="connsiteY9-6402" fmla="*/ 1877926 h 1925874"/>
              <a:gd name="connsiteX10-6403" fmla="*/ 430118 w 1274452"/>
              <a:gd name="connsiteY10-6404" fmla="*/ 1878090 h 1925874"/>
              <a:gd name="connsiteX11-6405" fmla="*/ 317034 w 1274452"/>
              <a:gd name="connsiteY11-6406" fmla="*/ 1752193 h 1925874"/>
              <a:gd name="connsiteX12-6407" fmla="*/ 311480 w 1274452"/>
              <a:gd name="connsiteY12-6408" fmla="*/ 1070917 h 1925874"/>
              <a:gd name="connsiteX13-6409" fmla="*/ 213609 w 1274452"/>
              <a:gd name="connsiteY13-6410" fmla="*/ 1003900 h 1925874"/>
              <a:gd name="connsiteX14-6411" fmla="*/ 75993 w 1274452"/>
              <a:gd name="connsiteY14-6412" fmla="*/ 999041 h 1925874"/>
              <a:gd name="connsiteX15-6413" fmla="*/ 4371 w 1274452"/>
              <a:gd name="connsiteY15-6414" fmla="*/ 914855 h 1925874"/>
              <a:gd name="connsiteX0-6415" fmla="*/ 7669 w 1277750"/>
              <a:gd name="connsiteY0-6416" fmla="*/ 914855 h 1925874"/>
              <a:gd name="connsiteX1-6417" fmla="*/ 8343 w 1277750"/>
              <a:gd name="connsiteY1-6418" fmla="*/ 103538 h 1925874"/>
              <a:gd name="connsiteX2-6419" fmla="*/ 63805 w 1277750"/>
              <a:gd name="connsiteY2-6420" fmla="*/ 8681 h 1925874"/>
              <a:gd name="connsiteX3-6421" fmla="*/ 373364 w 1277750"/>
              <a:gd name="connsiteY3-6422" fmla="*/ 8185 h 1925874"/>
              <a:gd name="connsiteX4-6423" fmla="*/ 428620 w 1277750"/>
              <a:gd name="connsiteY4-6424" fmla="*/ 153732 h 1925874"/>
              <a:gd name="connsiteX5-6425" fmla="*/ 492137 w 1277750"/>
              <a:gd name="connsiteY5-6426" fmla="*/ 226453 h 1925874"/>
              <a:gd name="connsiteX6-6427" fmla="*/ 1171695 w 1277750"/>
              <a:gd name="connsiteY6-6428" fmla="*/ 215852 h 1925874"/>
              <a:gd name="connsiteX7-6429" fmla="*/ 1267307 w 1277750"/>
              <a:gd name="connsiteY7-6430" fmla="*/ 310665 h 1925874"/>
              <a:gd name="connsiteX8-6431" fmla="*/ 1269674 w 1277750"/>
              <a:gd name="connsiteY8-6432" fmla="*/ 1776111 h 1925874"/>
              <a:gd name="connsiteX9-6433" fmla="*/ 1166541 w 1277750"/>
              <a:gd name="connsiteY9-6434" fmla="*/ 1877926 h 1925874"/>
              <a:gd name="connsiteX10-6435" fmla="*/ 433416 w 1277750"/>
              <a:gd name="connsiteY10-6436" fmla="*/ 1878090 h 1925874"/>
              <a:gd name="connsiteX11-6437" fmla="*/ 320332 w 1277750"/>
              <a:gd name="connsiteY11-6438" fmla="*/ 1752193 h 1925874"/>
              <a:gd name="connsiteX12-6439" fmla="*/ 314778 w 1277750"/>
              <a:gd name="connsiteY12-6440" fmla="*/ 1070917 h 1925874"/>
              <a:gd name="connsiteX13-6441" fmla="*/ 216907 w 1277750"/>
              <a:gd name="connsiteY13-6442" fmla="*/ 1003900 h 1925874"/>
              <a:gd name="connsiteX14-6443" fmla="*/ 79291 w 1277750"/>
              <a:gd name="connsiteY14-6444" fmla="*/ 1003090 h 1925874"/>
              <a:gd name="connsiteX15-6445" fmla="*/ 7669 w 1277750"/>
              <a:gd name="connsiteY15-6446" fmla="*/ 914855 h 1925874"/>
              <a:gd name="connsiteX0-6447" fmla="*/ 7669 w 1277750"/>
              <a:gd name="connsiteY0-6448" fmla="*/ 914855 h 1925874"/>
              <a:gd name="connsiteX1-6449" fmla="*/ 8343 w 1277750"/>
              <a:gd name="connsiteY1-6450" fmla="*/ 103538 h 1925874"/>
              <a:gd name="connsiteX2-6451" fmla="*/ 63805 w 1277750"/>
              <a:gd name="connsiteY2-6452" fmla="*/ 8681 h 1925874"/>
              <a:gd name="connsiteX3-6453" fmla="*/ 373364 w 1277750"/>
              <a:gd name="connsiteY3-6454" fmla="*/ 8185 h 1925874"/>
              <a:gd name="connsiteX4-6455" fmla="*/ 428620 w 1277750"/>
              <a:gd name="connsiteY4-6456" fmla="*/ 153732 h 1925874"/>
              <a:gd name="connsiteX5-6457" fmla="*/ 492137 w 1277750"/>
              <a:gd name="connsiteY5-6458" fmla="*/ 226453 h 1925874"/>
              <a:gd name="connsiteX6-6459" fmla="*/ 1171695 w 1277750"/>
              <a:gd name="connsiteY6-6460" fmla="*/ 215852 h 1925874"/>
              <a:gd name="connsiteX7-6461" fmla="*/ 1267307 w 1277750"/>
              <a:gd name="connsiteY7-6462" fmla="*/ 310665 h 1925874"/>
              <a:gd name="connsiteX8-6463" fmla="*/ 1269674 w 1277750"/>
              <a:gd name="connsiteY8-6464" fmla="*/ 1776111 h 1925874"/>
              <a:gd name="connsiteX9-6465" fmla="*/ 1166541 w 1277750"/>
              <a:gd name="connsiteY9-6466" fmla="*/ 1877926 h 1925874"/>
              <a:gd name="connsiteX10-6467" fmla="*/ 433416 w 1277750"/>
              <a:gd name="connsiteY10-6468" fmla="*/ 1878090 h 1925874"/>
              <a:gd name="connsiteX11-6469" fmla="*/ 320332 w 1277750"/>
              <a:gd name="connsiteY11-6470" fmla="*/ 1752193 h 1925874"/>
              <a:gd name="connsiteX12-6471" fmla="*/ 314778 w 1277750"/>
              <a:gd name="connsiteY12-6472" fmla="*/ 1070917 h 1925874"/>
              <a:gd name="connsiteX13-6473" fmla="*/ 216907 w 1277750"/>
              <a:gd name="connsiteY13-6474" fmla="*/ 1003900 h 1925874"/>
              <a:gd name="connsiteX14-6475" fmla="*/ 79291 w 1277750"/>
              <a:gd name="connsiteY14-6476" fmla="*/ 1003090 h 1925874"/>
              <a:gd name="connsiteX15-6477" fmla="*/ 7669 w 1277750"/>
              <a:gd name="connsiteY15-6478" fmla="*/ 914855 h 1925874"/>
              <a:gd name="connsiteX0-6479" fmla="*/ 5441 w 1275522"/>
              <a:gd name="connsiteY0-6480" fmla="*/ 914855 h 1925874"/>
              <a:gd name="connsiteX1-6481" fmla="*/ 6115 w 1275522"/>
              <a:gd name="connsiteY1-6482" fmla="*/ 103538 h 1925874"/>
              <a:gd name="connsiteX2-6483" fmla="*/ 61577 w 1275522"/>
              <a:gd name="connsiteY2-6484" fmla="*/ 8681 h 1925874"/>
              <a:gd name="connsiteX3-6485" fmla="*/ 371136 w 1275522"/>
              <a:gd name="connsiteY3-6486" fmla="*/ 8185 h 1925874"/>
              <a:gd name="connsiteX4-6487" fmla="*/ 426392 w 1275522"/>
              <a:gd name="connsiteY4-6488" fmla="*/ 153732 h 1925874"/>
              <a:gd name="connsiteX5-6489" fmla="*/ 489909 w 1275522"/>
              <a:gd name="connsiteY5-6490" fmla="*/ 226453 h 1925874"/>
              <a:gd name="connsiteX6-6491" fmla="*/ 1169467 w 1275522"/>
              <a:gd name="connsiteY6-6492" fmla="*/ 215852 h 1925874"/>
              <a:gd name="connsiteX7-6493" fmla="*/ 1265079 w 1275522"/>
              <a:gd name="connsiteY7-6494" fmla="*/ 310665 h 1925874"/>
              <a:gd name="connsiteX8-6495" fmla="*/ 1267446 w 1275522"/>
              <a:gd name="connsiteY8-6496" fmla="*/ 1776111 h 1925874"/>
              <a:gd name="connsiteX9-6497" fmla="*/ 1164313 w 1275522"/>
              <a:gd name="connsiteY9-6498" fmla="*/ 1877926 h 1925874"/>
              <a:gd name="connsiteX10-6499" fmla="*/ 431188 w 1275522"/>
              <a:gd name="connsiteY10-6500" fmla="*/ 1878090 h 1925874"/>
              <a:gd name="connsiteX11-6501" fmla="*/ 318104 w 1275522"/>
              <a:gd name="connsiteY11-6502" fmla="*/ 1752193 h 1925874"/>
              <a:gd name="connsiteX12-6503" fmla="*/ 312550 w 1275522"/>
              <a:gd name="connsiteY12-6504" fmla="*/ 1070917 h 1925874"/>
              <a:gd name="connsiteX13-6505" fmla="*/ 214679 w 1275522"/>
              <a:gd name="connsiteY13-6506" fmla="*/ 1003900 h 1925874"/>
              <a:gd name="connsiteX14-6507" fmla="*/ 77063 w 1275522"/>
              <a:gd name="connsiteY14-6508" fmla="*/ 1003090 h 1925874"/>
              <a:gd name="connsiteX15-6509" fmla="*/ 5441 w 1275522"/>
              <a:gd name="connsiteY15-6510" fmla="*/ 914855 h 1925874"/>
              <a:gd name="connsiteX0-6511" fmla="*/ 3878 w 1273959"/>
              <a:gd name="connsiteY0-6512" fmla="*/ 914855 h 1925874"/>
              <a:gd name="connsiteX1-6513" fmla="*/ 4552 w 1273959"/>
              <a:gd name="connsiteY1-6514" fmla="*/ 103538 h 1925874"/>
              <a:gd name="connsiteX2-6515" fmla="*/ 60014 w 1273959"/>
              <a:gd name="connsiteY2-6516" fmla="*/ 8681 h 1925874"/>
              <a:gd name="connsiteX3-6517" fmla="*/ 369573 w 1273959"/>
              <a:gd name="connsiteY3-6518" fmla="*/ 8185 h 1925874"/>
              <a:gd name="connsiteX4-6519" fmla="*/ 424829 w 1273959"/>
              <a:gd name="connsiteY4-6520" fmla="*/ 153732 h 1925874"/>
              <a:gd name="connsiteX5-6521" fmla="*/ 488346 w 1273959"/>
              <a:gd name="connsiteY5-6522" fmla="*/ 226453 h 1925874"/>
              <a:gd name="connsiteX6-6523" fmla="*/ 1167904 w 1273959"/>
              <a:gd name="connsiteY6-6524" fmla="*/ 215852 h 1925874"/>
              <a:gd name="connsiteX7-6525" fmla="*/ 1263516 w 1273959"/>
              <a:gd name="connsiteY7-6526" fmla="*/ 310665 h 1925874"/>
              <a:gd name="connsiteX8-6527" fmla="*/ 1265883 w 1273959"/>
              <a:gd name="connsiteY8-6528" fmla="*/ 1776111 h 1925874"/>
              <a:gd name="connsiteX9-6529" fmla="*/ 1162750 w 1273959"/>
              <a:gd name="connsiteY9-6530" fmla="*/ 1877926 h 1925874"/>
              <a:gd name="connsiteX10-6531" fmla="*/ 429625 w 1273959"/>
              <a:gd name="connsiteY10-6532" fmla="*/ 1878090 h 1925874"/>
              <a:gd name="connsiteX11-6533" fmla="*/ 316541 w 1273959"/>
              <a:gd name="connsiteY11-6534" fmla="*/ 1752193 h 1925874"/>
              <a:gd name="connsiteX12-6535" fmla="*/ 310987 w 1273959"/>
              <a:gd name="connsiteY12-6536" fmla="*/ 1070917 h 1925874"/>
              <a:gd name="connsiteX13-6537" fmla="*/ 213116 w 1273959"/>
              <a:gd name="connsiteY13-6538" fmla="*/ 1003900 h 1925874"/>
              <a:gd name="connsiteX14-6539" fmla="*/ 75500 w 1273959"/>
              <a:gd name="connsiteY14-6540" fmla="*/ 1003090 h 1925874"/>
              <a:gd name="connsiteX15-6541" fmla="*/ 3878 w 1273959"/>
              <a:gd name="connsiteY15-6542" fmla="*/ 914855 h 1925874"/>
              <a:gd name="connsiteX0-6543" fmla="*/ 3878 w 1273959"/>
              <a:gd name="connsiteY0-6544" fmla="*/ 914855 h 1925874"/>
              <a:gd name="connsiteX1-6545" fmla="*/ 4552 w 1273959"/>
              <a:gd name="connsiteY1-6546" fmla="*/ 103538 h 1925874"/>
              <a:gd name="connsiteX2-6547" fmla="*/ 60014 w 1273959"/>
              <a:gd name="connsiteY2-6548" fmla="*/ 8681 h 1925874"/>
              <a:gd name="connsiteX3-6549" fmla="*/ 369573 w 1273959"/>
              <a:gd name="connsiteY3-6550" fmla="*/ 8185 h 1925874"/>
              <a:gd name="connsiteX4-6551" fmla="*/ 424829 w 1273959"/>
              <a:gd name="connsiteY4-6552" fmla="*/ 153732 h 1925874"/>
              <a:gd name="connsiteX5-6553" fmla="*/ 488346 w 1273959"/>
              <a:gd name="connsiteY5-6554" fmla="*/ 226453 h 1925874"/>
              <a:gd name="connsiteX6-6555" fmla="*/ 1167904 w 1273959"/>
              <a:gd name="connsiteY6-6556" fmla="*/ 215852 h 1925874"/>
              <a:gd name="connsiteX7-6557" fmla="*/ 1263516 w 1273959"/>
              <a:gd name="connsiteY7-6558" fmla="*/ 310665 h 1925874"/>
              <a:gd name="connsiteX8-6559" fmla="*/ 1265883 w 1273959"/>
              <a:gd name="connsiteY8-6560" fmla="*/ 1776111 h 1925874"/>
              <a:gd name="connsiteX9-6561" fmla="*/ 1162750 w 1273959"/>
              <a:gd name="connsiteY9-6562" fmla="*/ 1877926 h 1925874"/>
              <a:gd name="connsiteX10-6563" fmla="*/ 429625 w 1273959"/>
              <a:gd name="connsiteY10-6564" fmla="*/ 1878090 h 1925874"/>
              <a:gd name="connsiteX11-6565" fmla="*/ 316541 w 1273959"/>
              <a:gd name="connsiteY11-6566" fmla="*/ 1752193 h 1925874"/>
              <a:gd name="connsiteX12-6567" fmla="*/ 310987 w 1273959"/>
              <a:gd name="connsiteY12-6568" fmla="*/ 1070917 h 1925874"/>
              <a:gd name="connsiteX13-6569" fmla="*/ 213116 w 1273959"/>
              <a:gd name="connsiteY13-6570" fmla="*/ 1003900 h 1925874"/>
              <a:gd name="connsiteX14-6571" fmla="*/ 75500 w 1273959"/>
              <a:gd name="connsiteY14-6572" fmla="*/ 1003090 h 1925874"/>
              <a:gd name="connsiteX15-6573" fmla="*/ 3878 w 1273959"/>
              <a:gd name="connsiteY15-6574" fmla="*/ 914855 h 1925874"/>
              <a:gd name="connsiteX0-6575" fmla="*/ 6525 w 1276606"/>
              <a:gd name="connsiteY0-6576" fmla="*/ 914855 h 1925874"/>
              <a:gd name="connsiteX1-6577" fmla="*/ 7199 w 1276606"/>
              <a:gd name="connsiteY1-6578" fmla="*/ 103538 h 1925874"/>
              <a:gd name="connsiteX2-6579" fmla="*/ 98561 w 1276606"/>
              <a:gd name="connsiteY2-6580" fmla="*/ 8681 h 1925874"/>
              <a:gd name="connsiteX3-6581" fmla="*/ 372220 w 1276606"/>
              <a:gd name="connsiteY3-6582" fmla="*/ 8185 h 1925874"/>
              <a:gd name="connsiteX4-6583" fmla="*/ 427476 w 1276606"/>
              <a:gd name="connsiteY4-6584" fmla="*/ 153732 h 1925874"/>
              <a:gd name="connsiteX5-6585" fmla="*/ 490993 w 1276606"/>
              <a:gd name="connsiteY5-6586" fmla="*/ 226453 h 1925874"/>
              <a:gd name="connsiteX6-6587" fmla="*/ 1170551 w 1276606"/>
              <a:gd name="connsiteY6-6588" fmla="*/ 215852 h 1925874"/>
              <a:gd name="connsiteX7-6589" fmla="*/ 1266163 w 1276606"/>
              <a:gd name="connsiteY7-6590" fmla="*/ 310665 h 1925874"/>
              <a:gd name="connsiteX8-6591" fmla="*/ 1268530 w 1276606"/>
              <a:gd name="connsiteY8-6592" fmla="*/ 1776111 h 1925874"/>
              <a:gd name="connsiteX9-6593" fmla="*/ 1165397 w 1276606"/>
              <a:gd name="connsiteY9-6594" fmla="*/ 1877926 h 1925874"/>
              <a:gd name="connsiteX10-6595" fmla="*/ 432272 w 1276606"/>
              <a:gd name="connsiteY10-6596" fmla="*/ 1878090 h 1925874"/>
              <a:gd name="connsiteX11-6597" fmla="*/ 319188 w 1276606"/>
              <a:gd name="connsiteY11-6598" fmla="*/ 1752193 h 1925874"/>
              <a:gd name="connsiteX12-6599" fmla="*/ 313634 w 1276606"/>
              <a:gd name="connsiteY12-6600" fmla="*/ 1070917 h 1925874"/>
              <a:gd name="connsiteX13-6601" fmla="*/ 215763 w 1276606"/>
              <a:gd name="connsiteY13-6602" fmla="*/ 1003900 h 1925874"/>
              <a:gd name="connsiteX14-6603" fmla="*/ 78147 w 1276606"/>
              <a:gd name="connsiteY14-6604" fmla="*/ 1003090 h 1925874"/>
              <a:gd name="connsiteX15-6605" fmla="*/ 6525 w 1276606"/>
              <a:gd name="connsiteY15-6606" fmla="*/ 914855 h 1925874"/>
              <a:gd name="connsiteX0-6607" fmla="*/ 6525 w 1276606"/>
              <a:gd name="connsiteY0-6608" fmla="*/ 913843 h 1924862"/>
              <a:gd name="connsiteX1-6609" fmla="*/ 7199 w 1276606"/>
              <a:gd name="connsiteY1-6610" fmla="*/ 102526 h 1924862"/>
              <a:gd name="connsiteX2-6611" fmla="*/ 98561 w 1276606"/>
              <a:gd name="connsiteY2-6612" fmla="*/ 7669 h 1924862"/>
              <a:gd name="connsiteX3-6613" fmla="*/ 372220 w 1276606"/>
              <a:gd name="connsiteY3-6614" fmla="*/ 7173 h 1924862"/>
              <a:gd name="connsiteX4-6615" fmla="*/ 427476 w 1276606"/>
              <a:gd name="connsiteY4-6616" fmla="*/ 152720 h 1924862"/>
              <a:gd name="connsiteX5-6617" fmla="*/ 490993 w 1276606"/>
              <a:gd name="connsiteY5-6618" fmla="*/ 225441 h 1924862"/>
              <a:gd name="connsiteX6-6619" fmla="*/ 1170551 w 1276606"/>
              <a:gd name="connsiteY6-6620" fmla="*/ 214840 h 1924862"/>
              <a:gd name="connsiteX7-6621" fmla="*/ 1266163 w 1276606"/>
              <a:gd name="connsiteY7-6622" fmla="*/ 309653 h 1924862"/>
              <a:gd name="connsiteX8-6623" fmla="*/ 1268530 w 1276606"/>
              <a:gd name="connsiteY8-6624" fmla="*/ 1775099 h 1924862"/>
              <a:gd name="connsiteX9-6625" fmla="*/ 1165397 w 1276606"/>
              <a:gd name="connsiteY9-6626" fmla="*/ 1876914 h 1924862"/>
              <a:gd name="connsiteX10-6627" fmla="*/ 432272 w 1276606"/>
              <a:gd name="connsiteY10-6628" fmla="*/ 1877078 h 1924862"/>
              <a:gd name="connsiteX11-6629" fmla="*/ 319188 w 1276606"/>
              <a:gd name="connsiteY11-6630" fmla="*/ 1751181 h 1924862"/>
              <a:gd name="connsiteX12-6631" fmla="*/ 313634 w 1276606"/>
              <a:gd name="connsiteY12-6632" fmla="*/ 1069905 h 1924862"/>
              <a:gd name="connsiteX13-6633" fmla="*/ 215763 w 1276606"/>
              <a:gd name="connsiteY13-6634" fmla="*/ 1002888 h 1924862"/>
              <a:gd name="connsiteX14-6635" fmla="*/ 78147 w 1276606"/>
              <a:gd name="connsiteY14-6636" fmla="*/ 1002078 h 1924862"/>
              <a:gd name="connsiteX15-6637" fmla="*/ 6525 w 1276606"/>
              <a:gd name="connsiteY15-6638" fmla="*/ 913843 h 1924862"/>
              <a:gd name="connsiteX0-6639" fmla="*/ 6525 w 1276606"/>
              <a:gd name="connsiteY0-6640" fmla="*/ 915466 h 1926485"/>
              <a:gd name="connsiteX1-6641" fmla="*/ 7199 w 1276606"/>
              <a:gd name="connsiteY1-6642" fmla="*/ 104149 h 1926485"/>
              <a:gd name="connsiteX2-6643" fmla="*/ 98561 w 1276606"/>
              <a:gd name="connsiteY2-6644" fmla="*/ 9292 h 1926485"/>
              <a:gd name="connsiteX3-6645" fmla="*/ 372220 w 1276606"/>
              <a:gd name="connsiteY3-6646" fmla="*/ 8796 h 1926485"/>
              <a:gd name="connsiteX4-6647" fmla="*/ 427476 w 1276606"/>
              <a:gd name="connsiteY4-6648" fmla="*/ 154343 h 1926485"/>
              <a:gd name="connsiteX5-6649" fmla="*/ 490993 w 1276606"/>
              <a:gd name="connsiteY5-6650" fmla="*/ 227064 h 1926485"/>
              <a:gd name="connsiteX6-6651" fmla="*/ 1170551 w 1276606"/>
              <a:gd name="connsiteY6-6652" fmla="*/ 216463 h 1926485"/>
              <a:gd name="connsiteX7-6653" fmla="*/ 1266163 w 1276606"/>
              <a:gd name="connsiteY7-6654" fmla="*/ 311276 h 1926485"/>
              <a:gd name="connsiteX8-6655" fmla="*/ 1268530 w 1276606"/>
              <a:gd name="connsiteY8-6656" fmla="*/ 1776722 h 1926485"/>
              <a:gd name="connsiteX9-6657" fmla="*/ 1165397 w 1276606"/>
              <a:gd name="connsiteY9-6658" fmla="*/ 1878537 h 1926485"/>
              <a:gd name="connsiteX10-6659" fmla="*/ 432272 w 1276606"/>
              <a:gd name="connsiteY10-6660" fmla="*/ 1878701 h 1926485"/>
              <a:gd name="connsiteX11-6661" fmla="*/ 319188 w 1276606"/>
              <a:gd name="connsiteY11-6662" fmla="*/ 1752804 h 1926485"/>
              <a:gd name="connsiteX12-6663" fmla="*/ 313634 w 1276606"/>
              <a:gd name="connsiteY12-6664" fmla="*/ 1071528 h 1926485"/>
              <a:gd name="connsiteX13-6665" fmla="*/ 215763 w 1276606"/>
              <a:gd name="connsiteY13-6666" fmla="*/ 1004511 h 1926485"/>
              <a:gd name="connsiteX14-6667" fmla="*/ 78147 w 1276606"/>
              <a:gd name="connsiteY14-6668" fmla="*/ 1003701 h 1926485"/>
              <a:gd name="connsiteX15-6669" fmla="*/ 6525 w 1276606"/>
              <a:gd name="connsiteY15-6670" fmla="*/ 915466 h 1926485"/>
              <a:gd name="connsiteX0-6671" fmla="*/ 1640 w 1271721"/>
              <a:gd name="connsiteY0-6672" fmla="*/ 907920 h 1918939"/>
              <a:gd name="connsiteX1-6673" fmla="*/ 2314 w 1271721"/>
              <a:gd name="connsiteY1-6674" fmla="*/ 96603 h 1918939"/>
              <a:gd name="connsiteX2-6675" fmla="*/ 93676 w 1271721"/>
              <a:gd name="connsiteY2-6676" fmla="*/ 1746 h 1918939"/>
              <a:gd name="connsiteX3-6677" fmla="*/ 367335 w 1271721"/>
              <a:gd name="connsiteY3-6678" fmla="*/ 1250 h 1918939"/>
              <a:gd name="connsiteX4-6679" fmla="*/ 422591 w 1271721"/>
              <a:gd name="connsiteY4-6680" fmla="*/ 146797 h 1918939"/>
              <a:gd name="connsiteX5-6681" fmla="*/ 486108 w 1271721"/>
              <a:gd name="connsiteY5-6682" fmla="*/ 219518 h 1918939"/>
              <a:gd name="connsiteX6-6683" fmla="*/ 1165666 w 1271721"/>
              <a:gd name="connsiteY6-6684" fmla="*/ 208917 h 1918939"/>
              <a:gd name="connsiteX7-6685" fmla="*/ 1261278 w 1271721"/>
              <a:gd name="connsiteY7-6686" fmla="*/ 303730 h 1918939"/>
              <a:gd name="connsiteX8-6687" fmla="*/ 1263645 w 1271721"/>
              <a:gd name="connsiteY8-6688" fmla="*/ 1769176 h 1918939"/>
              <a:gd name="connsiteX9-6689" fmla="*/ 1160512 w 1271721"/>
              <a:gd name="connsiteY9-6690" fmla="*/ 1870991 h 1918939"/>
              <a:gd name="connsiteX10-6691" fmla="*/ 427387 w 1271721"/>
              <a:gd name="connsiteY10-6692" fmla="*/ 1871155 h 1918939"/>
              <a:gd name="connsiteX11-6693" fmla="*/ 314303 w 1271721"/>
              <a:gd name="connsiteY11-6694" fmla="*/ 1745258 h 1918939"/>
              <a:gd name="connsiteX12-6695" fmla="*/ 308749 w 1271721"/>
              <a:gd name="connsiteY12-6696" fmla="*/ 1063982 h 1918939"/>
              <a:gd name="connsiteX13-6697" fmla="*/ 210878 w 1271721"/>
              <a:gd name="connsiteY13-6698" fmla="*/ 996965 h 1918939"/>
              <a:gd name="connsiteX14-6699" fmla="*/ 73262 w 1271721"/>
              <a:gd name="connsiteY14-6700" fmla="*/ 996155 h 1918939"/>
              <a:gd name="connsiteX15-6701" fmla="*/ 1640 w 1271721"/>
              <a:gd name="connsiteY15-6702" fmla="*/ 907920 h 1918939"/>
              <a:gd name="connsiteX0-6703" fmla="*/ 186 w 1270267"/>
              <a:gd name="connsiteY0-6704" fmla="*/ 907920 h 1918939"/>
              <a:gd name="connsiteX1-6705" fmla="*/ 860 w 1270267"/>
              <a:gd name="connsiteY1-6706" fmla="*/ 96603 h 1918939"/>
              <a:gd name="connsiteX2-6707" fmla="*/ 92222 w 1270267"/>
              <a:gd name="connsiteY2-6708" fmla="*/ 1746 h 1918939"/>
              <a:gd name="connsiteX3-6709" fmla="*/ 365881 w 1270267"/>
              <a:gd name="connsiteY3-6710" fmla="*/ 1250 h 1918939"/>
              <a:gd name="connsiteX4-6711" fmla="*/ 421137 w 1270267"/>
              <a:gd name="connsiteY4-6712" fmla="*/ 146797 h 1918939"/>
              <a:gd name="connsiteX5-6713" fmla="*/ 484654 w 1270267"/>
              <a:gd name="connsiteY5-6714" fmla="*/ 219518 h 1918939"/>
              <a:gd name="connsiteX6-6715" fmla="*/ 1164212 w 1270267"/>
              <a:gd name="connsiteY6-6716" fmla="*/ 208917 h 1918939"/>
              <a:gd name="connsiteX7-6717" fmla="*/ 1259824 w 1270267"/>
              <a:gd name="connsiteY7-6718" fmla="*/ 303730 h 1918939"/>
              <a:gd name="connsiteX8-6719" fmla="*/ 1262191 w 1270267"/>
              <a:gd name="connsiteY8-6720" fmla="*/ 1769176 h 1918939"/>
              <a:gd name="connsiteX9-6721" fmla="*/ 1159058 w 1270267"/>
              <a:gd name="connsiteY9-6722" fmla="*/ 1870991 h 1918939"/>
              <a:gd name="connsiteX10-6723" fmla="*/ 425933 w 1270267"/>
              <a:gd name="connsiteY10-6724" fmla="*/ 1871155 h 1918939"/>
              <a:gd name="connsiteX11-6725" fmla="*/ 312849 w 1270267"/>
              <a:gd name="connsiteY11-6726" fmla="*/ 1745258 h 1918939"/>
              <a:gd name="connsiteX12-6727" fmla="*/ 307295 w 1270267"/>
              <a:gd name="connsiteY12-6728" fmla="*/ 1063982 h 1918939"/>
              <a:gd name="connsiteX13-6729" fmla="*/ 209424 w 1270267"/>
              <a:gd name="connsiteY13-6730" fmla="*/ 996965 h 1918939"/>
              <a:gd name="connsiteX14-6731" fmla="*/ 71808 w 1270267"/>
              <a:gd name="connsiteY14-6732" fmla="*/ 996155 h 1918939"/>
              <a:gd name="connsiteX15-6733" fmla="*/ 186 w 1270267"/>
              <a:gd name="connsiteY15-6734" fmla="*/ 907920 h 1918939"/>
              <a:gd name="connsiteX0-6735" fmla="*/ 186 w 1285431"/>
              <a:gd name="connsiteY0-6736" fmla="*/ 907920 h 1871155"/>
              <a:gd name="connsiteX1-6737" fmla="*/ 860 w 1285431"/>
              <a:gd name="connsiteY1-6738" fmla="*/ 96603 h 1871155"/>
              <a:gd name="connsiteX2-6739" fmla="*/ 92222 w 1285431"/>
              <a:gd name="connsiteY2-6740" fmla="*/ 1746 h 1871155"/>
              <a:gd name="connsiteX3-6741" fmla="*/ 365881 w 1285431"/>
              <a:gd name="connsiteY3-6742" fmla="*/ 1250 h 1871155"/>
              <a:gd name="connsiteX4-6743" fmla="*/ 421137 w 1285431"/>
              <a:gd name="connsiteY4-6744" fmla="*/ 146797 h 1871155"/>
              <a:gd name="connsiteX5-6745" fmla="*/ 484654 w 1285431"/>
              <a:gd name="connsiteY5-6746" fmla="*/ 219518 h 1871155"/>
              <a:gd name="connsiteX6-6747" fmla="*/ 1164212 w 1285431"/>
              <a:gd name="connsiteY6-6748" fmla="*/ 208917 h 1871155"/>
              <a:gd name="connsiteX7-6749" fmla="*/ 1259824 w 1285431"/>
              <a:gd name="connsiteY7-6750" fmla="*/ 303730 h 1871155"/>
              <a:gd name="connsiteX8-6751" fmla="*/ 1262191 w 1285431"/>
              <a:gd name="connsiteY8-6752" fmla="*/ 1769176 h 1871155"/>
              <a:gd name="connsiteX9-6753" fmla="*/ 1159058 w 1285431"/>
              <a:gd name="connsiteY9-6754" fmla="*/ 1870991 h 1871155"/>
              <a:gd name="connsiteX10-6755" fmla="*/ 425933 w 1285431"/>
              <a:gd name="connsiteY10-6756" fmla="*/ 1871155 h 1871155"/>
              <a:gd name="connsiteX11-6757" fmla="*/ 312849 w 1285431"/>
              <a:gd name="connsiteY11-6758" fmla="*/ 1745258 h 1871155"/>
              <a:gd name="connsiteX12-6759" fmla="*/ 307295 w 1285431"/>
              <a:gd name="connsiteY12-6760" fmla="*/ 1063982 h 1871155"/>
              <a:gd name="connsiteX13-6761" fmla="*/ 209424 w 1285431"/>
              <a:gd name="connsiteY13-6762" fmla="*/ 996965 h 1871155"/>
              <a:gd name="connsiteX14-6763" fmla="*/ 71808 w 1285431"/>
              <a:gd name="connsiteY14-6764" fmla="*/ 996155 h 1871155"/>
              <a:gd name="connsiteX15-6765" fmla="*/ 186 w 1285431"/>
              <a:gd name="connsiteY15-6766" fmla="*/ 907920 h 1871155"/>
              <a:gd name="connsiteX0-6767" fmla="*/ 186 w 1263901"/>
              <a:gd name="connsiteY0-6768" fmla="*/ 907920 h 1871155"/>
              <a:gd name="connsiteX1-6769" fmla="*/ 860 w 1263901"/>
              <a:gd name="connsiteY1-6770" fmla="*/ 96603 h 1871155"/>
              <a:gd name="connsiteX2-6771" fmla="*/ 92222 w 1263901"/>
              <a:gd name="connsiteY2-6772" fmla="*/ 1746 h 1871155"/>
              <a:gd name="connsiteX3-6773" fmla="*/ 365881 w 1263901"/>
              <a:gd name="connsiteY3-6774" fmla="*/ 1250 h 1871155"/>
              <a:gd name="connsiteX4-6775" fmla="*/ 421137 w 1263901"/>
              <a:gd name="connsiteY4-6776" fmla="*/ 146797 h 1871155"/>
              <a:gd name="connsiteX5-6777" fmla="*/ 484654 w 1263901"/>
              <a:gd name="connsiteY5-6778" fmla="*/ 219518 h 1871155"/>
              <a:gd name="connsiteX6-6779" fmla="*/ 1164212 w 1263901"/>
              <a:gd name="connsiteY6-6780" fmla="*/ 208917 h 1871155"/>
              <a:gd name="connsiteX7-6781" fmla="*/ 1259824 w 1263901"/>
              <a:gd name="connsiteY7-6782" fmla="*/ 303730 h 1871155"/>
              <a:gd name="connsiteX8-6783" fmla="*/ 1262191 w 1263901"/>
              <a:gd name="connsiteY8-6784" fmla="*/ 1769176 h 1871155"/>
              <a:gd name="connsiteX9-6785" fmla="*/ 1159058 w 1263901"/>
              <a:gd name="connsiteY9-6786" fmla="*/ 1870991 h 1871155"/>
              <a:gd name="connsiteX10-6787" fmla="*/ 425933 w 1263901"/>
              <a:gd name="connsiteY10-6788" fmla="*/ 1871155 h 1871155"/>
              <a:gd name="connsiteX11-6789" fmla="*/ 312849 w 1263901"/>
              <a:gd name="connsiteY11-6790" fmla="*/ 1745258 h 1871155"/>
              <a:gd name="connsiteX12-6791" fmla="*/ 307295 w 1263901"/>
              <a:gd name="connsiteY12-6792" fmla="*/ 1063982 h 1871155"/>
              <a:gd name="connsiteX13-6793" fmla="*/ 209424 w 1263901"/>
              <a:gd name="connsiteY13-6794" fmla="*/ 996965 h 1871155"/>
              <a:gd name="connsiteX14-6795" fmla="*/ 71808 w 1263901"/>
              <a:gd name="connsiteY14-6796" fmla="*/ 996155 h 1871155"/>
              <a:gd name="connsiteX15-6797" fmla="*/ 186 w 1263901"/>
              <a:gd name="connsiteY15-6798" fmla="*/ 907920 h 1871155"/>
              <a:gd name="connsiteX0-6799" fmla="*/ 186 w 1263901"/>
              <a:gd name="connsiteY0-6800" fmla="*/ 907920 h 1874516"/>
              <a:gd name="connsiteX1-6801" fmla="*/ 860 w 1263901"/>
              <a:gd name="connsiteY1-6802" fmla="*/ 96603 h 1874516"/>
              <a:gd name="connsiteX2-6803" fmla="*/ 92222 w 1263901"/>
              <a:gd name="connsiteY2-6804" fmla="*/ 1746 h 1874516"/>
              <a:gd name="connsiteX3-6805" fmla="*/ 365881 w 1263901"/>
              <a:gd name="connsiteY3-6806" fmla="*/ 1250 h 1874516"/>
              <a:gd name="connsiteX4-6807" fmla="*/ 421137 w 1263901"/>
              <a:gd name="connsiteY4-6808" fmla="*/ 146797 h 1874516"/>
              <a:gd name="connsiteX5-6809" fmla="*/ 484654 w 1263901"/>
              <a:gd name="connsiteY5-6810" fmla="*/ 219518 h 1874516"/>
              <a:gd name="connsiteX6-6811" fmla="*/ 1164212 w 1263901"/>
              <a:gd name="connsiteY6-6812" fmla="*/ 208917 h 1874516"/>
              <a:gd name="connsiteX7-6813" fmla="*/ 1259824 w 1263901"/>
              <a:gd name="connsiteY7-6814" fmla="*/ 303730 h 1874516"/>
              <a:gd name="connsiteX8-6815" fmla="*/ 1262191 w 1263901"/>
              <a:gd name="connsiteY8-6816" fmla="*/ 1769176 h 1874516"/>
              <a:gd name="connsiteX9-6817" fmla="*/ 1159058 w 1263901"/>
              <a:gd name="connsiteY9-6818" fmla="*/ 1870991 h 1874516"/>
              <a:gd name="connsiteX10-6819" fmla="*/ 425933 w 1263901"/>
              <a:gd name="connsiteY10-6820" fmla="*/ 1871155 h 1874516"/>
              <a:gd name="connsiteX11-6821" fmla="*/ 309430 w 1263901"/>
              <a:gd name="connsiteY11-6822" fmla="*/ 1776842 h 1874516"/>
              <a:gd name="connsiteX12-6823" fmla="*/ 307295 w 1263901"/>
              <a:gd name="connsiteY12-6824" fmla="*/ 1063982 h 1874516"/>
              <a:gd name="connsiteX13-6825" fmla="*/ 209424 w 1263901"/>
              <a:gd name="connsiteY13-6826" fmla="*/ 996965 h 1874516"/>
              <a:gd name="connsiteX14-6827" fmla="*/ 71808 w 1263901"/>
              <a:gd name="connsiteY14-6828" fmla="*/ 996155 h 1874516"/>
              <a:gd name="connsiteX15-6829" fmla="*/ 186 w 1263901"/>
              <a:gd name="connsiteY15-6830" fmla="*/ 907920 h 1874516"/>
              <a:gd name="connsiteX0-6831" fmla="*/ 186 w 1263901"/>
              <a:gd name="connsiteY0-6832" fmla="*/ 907920 h 1874888"/>
              <a:gd name="connsiteX1-6833" fmla="*/ 860 w 1263901"/>
              <a:gd name="connsiteY1-6834" fmla="*/ 96603 h 1874888"/>
              <a:gd name="connsiteX2-6835" fmla="*/ 92222 w 1263901"/>
              <a:gd name="connsiteY2-6836" fmla="*/ 1746 h 1874888"/>
              <a:gd name="connsiteX3-6837" fmla="*/ 365881 w 1263901"/>
              <a:gd name="connsiteY3-6838" fmla="*/ 1250 h 1874888"/>
              <a:gd name="connsiteX4-6839" fmla="*/ 421137 w 1263901"/>
              <a:gd name="connsiteY4-6840" fmla="*/ 146797 h 1874888"/>
              <a:gd name="connsiteX5-6841" fmla="*/ 484654 w 1263901"/>
              <a:gd name="connsiteY5-6842" fmla="*/ 219518 h 1874888"/>
              <a:gd name="connsiteX6-6843" fmla="*/ 1164212 w 1263901"/>
              <a:gd name="connsiteY6-6844" fmla="*/ 208917 h 1874888"/>
              <a:gd name="connsiteX7-6845" fmla="*/ 1259824 w 1263901"/>
              <a:gd name="connsiteY7-6846" fmla="*/ 303730 h 1874888"/>
              <a:gd name="connsiteX8-6847" fmla="*/ 1262191 w 1263901"/>
              <a:gd name="connsiteY8-6848" fmla="*/ 1769176 h 1874888"/>
              <a:gd name="connsiteX9-6849" fmla="*/ 1159058 w 1263901"/>
              <a:gd name="connsiteY9-6850" fmla="*/ 1870991 h 1874888"/>
              <a:gd name="connsiteX10-6851" fmla="*/ 425933 w 1263901"/>
              <a:gd name="connsiteY10-6852" fmla="*/ 1871155 h 1874888"/>
              <a:gd name="connsiteX11-6853" fmla="*/ 309430 w 1263901"/>
              <a:gd name="connsiteY11-6854" fmla="*/ 1776842 h 1874888"/>
              <a:gd name="connsiteX12-6855" fmla="*/ 307295 w 1263901"/>
              <a:gd name="connsiteY12-6856" fmla="*/ 1063982 h 1874888"/>
              <a:gd name="connsiteX13-6857" fmla="*/ 209424 w 1263901"/>
              <a:gd name="connsiteY13-6858" fmla="*/ 996965 h 1874888"/>
              <a:gd name="connsiteX14-6859" fmla="*/ 71808 w 1263901"/>
              <a:gd name="connsiteY14-6860" fmla="*/ 996155 h 1874888"/>
              <a:gd name="connsiteX15-6861" fmla="*/ 186 w 1263901"/>
              <a:gd name="connsiteY15-6862" fmla="*/ 907920 h 1874888"/>
              <a:gd name="connsiteX0-6863" fmla="*/ 186 w 1263901"/>
              <a:gd name="connsiteY0-6864" fmla="*/ 907920 h 1871155"/>
              <a:gd name="connsiteX1-6865" fmla="*/ 860 w 1263901"/>
              <a:gd name="connsiteY1-6866" fmla="*/ 96603 h 1871155"/>
              <a:gd name="connsiteX2-6867" fmla="*/ 92222 w 1263901"/>
              <a:gd name="connsiteY2-6868" fmla="*/ 1746 h 1871155"/>
              <a:gd name="connsiteX3-6869" fmla="*/ 365881 w 1263901"/>
              <a:gd name="connsiteY3-6870" fmla="*/ 1250 h 1871155"/>
              <a:gd name="connsiteX4-6871" fmla="*/ 421137 w 1263901"/>
              <a:gd name="connsiteY4-6872" fmla="*/ 146797 h 1871155"/>
              <a:gd name="connsiteX5-6873" fmla="*/ 484654 w 1263901"/>
              <a:gd name="connsiteY5-6874" fmla="*/ 219518 h 1871155"/>
              <a:gd name="connsiteX6-6875" fmla="*/ 1164212 w 1263901"/>
              <a:gd name="connsiteY6-6876" fmla="*/ 208917 h 1871155"/>
              <a:gd name="connsiteX7-6877" fmla="*/ 1259824 w 1263901"/>
              <a:gd name="connsiteY7-6878" fmla="*/ 303730 h 1871155"/>
              <a:gd name="connsiteX8-6879" fmla="*/ 1262191 w 1263901"/>
              <a:gd name="connsiteY8-6880" fmla="*/ 1769176 h 1871155"/>
              <a:gd name="connsiteX9-6881" fmla="*/ 1159058 w 1263901"/>
              <a:gd name="connsiteY9-6882" fmla="*/ 1870991 h 1871155"/>
              <a:gd name="connsiteX10-6883" fmla="*/ 425933 w 1263901"/>
              <a:gd name="connsiteY10-6884" fmla="*/ 1871155 h 1871155"/>
              <a:gd name="connsiteX11-6885" fmla="*/ 309430 w 1263901"/>
              <a:gd name="connsiteY11-6886" fmla="*/ 1776842 h 1871155"/>
              <a:gd name="connsiteX12-6887" fmla="*/ 307295 w 1263901"/>
              <a:gd name="connsiteY12-6888" fmla="*/ 1063982 h 1871155"/>
              <a:gd name="connsiteX13-6889" fmla="*/ 209424 w 1263901"/>
              <a:gd name="connsiteY13-6890" fmla="*/ 996965 h 1871155"/>
              <a:gd name="connsiteX14-6891" fmla="*/ 71808 w 1263901"/>
              <a:gd name="connsiteY14-6892" fmla="*/ 996155 h 1871155"/>
              <a:gd name="connsiteX15-6893" fmla="*/ 186 w 1263901"/>
              <a:gd name="connsiteY15-6894" fmla="*/ 907920 h 1871155"/>
              <a:gd name="connsiteX0-6895" fmla="*/ 186 w 1263901"/>
              <a:gd name="connsiteY0-6896" fmla="*/ 907920 h 1871155"/>
              <a:gd name="connsiteX1-6897" fmla="*/ 860 w 1263901"/>
              <a:gd name="connsiteY1-6898" fmla="*/ 96603 h 1871155"/>
              <a:gd name="connsiteX2-6899" fmla="*/ 92222 w 1263901"/>
              <a:gd name="connsiteY2-6900" fmla="*/ 1746 h 1871155"/>
              <a:gd name="connsiteX3-6901" fmla="*/ 365881 w 1263901"/>
              <a:gd name="connsiteY3-6902" fmla="*/ 1250 h 1871155"/>
              <a:gd name="connsiteX4-6903" fmla="*/ 421137 w 1263901"/>
              <a:gd name="connsiteY4-6904" fmla="*/ 146797 h 1871155"/>
              <a:gd name="connsiteX5-6905" fmla="*/ 484654 w 1263901"/>
              <a:gd name="connsiteY5-6906" fmla="*/ 219518 h 1871155"/>
              <a:gd name="connsiteX6-6907" fmla="*/ 1164212 w 1263901"/>
              <a:gd name="connsiteY6-6908" fmla="*/ 208917 h 1871155"/>
              <a:gd name="connsiteX7-6909" fmla="*/ 1259824 w 1263901"/>
              <a:gd name="connsiteY7-6910" fmla="*/ 303730 h 1871155"/>
              <a:gd name="connsiteX8-6911" fmla="*/ 1262191 w 1263901"/>
              <a:gd name="connsiteY8-6912" fmla="*/ 1769176 h 1871155"/>
              <a:gd name="connsiteX9-6913" fmla="*/ 1159058 w 1263901"/>
              <a:gd name="connsiteY9-6914" fmla="*/ 1870991 h 1871155"/>
              <a:gd name="connsiteX10-6915" fmla="*/ 425933 w 1263901"/>
              <a:gd name="connsiteY10-6916" fmla="*/ 1871155 h 1871155"/>
              <a:gd name="connsiteX11-6917" fmla="*/ 309430 w 1263901"/>
              <a:gd name="connsiteY11-6918" fmla="*/ 1776842 h 1871155"/>
              <a:gd name="connsiteX12-6919" fmla="*/ 307295 w 1263901"/>
              <a:gd name="connsiteY12-6920" fmla="*/ 1063982 h 1871155"/>
              <a:gd name="connsiteX13-6921" fmla="*/ 209424 w 1263901"/>
              <a:gd name="connsiteY13-6922" fmla="*/ 996965 h 1871155"/>
              <a:gd name="connsiteX14-6923" fmla="*/ 71808 w 1263901"/>
              <a:gd name="connsiteY14-6924" fmla="*/ 996155 h 1871155"/>
              <a:gd name="connsiteX15-6925" fmla="*/ 186 w 1263901"/>
              <a:gd name="connsiteY15-6926" fmla="*/ 907920 h 1871155"/>
              <a:gd name="connsiteX0-6927" fmla="*/ 186 w 1263901"/>
              <a:gd name="connsiteY0-6928" fmla="*/ 907920 h 1871155"/>
              <a:gd name="connsiteX1-6929" fmla="*/ 860 w 1263901"/>
              <a:gd name="connsiteY1-6930" fmla="*/ 96603 h 1871155"/>
              <a:gd name="connsiteX2-6931" fmla="*/ 92222 w 1263901"/>
              <a:gd name="connsiteY2-6932" fmla="*/ 1746 h 1871155"/>
              <a:gd name="connsiteX3-6933" fmla="*/ 365881 w 1263901"/>
              <a:gd name="connsiteY3-6934" fmla="*/ 1250 h 1871155"/>
              <a:gd name="connsiteX4-6935" fmla="*/ 421137 w 1263901"/>
              <a:gd name="connsiteY4-6936" fmla="*/ 146797 h 1871155"/>
              <a:gd name="connsiteX5-6937" fmla="*/ 484654 w 1263901"/>
              <a:gd name="connsiteY5-6938" fmla="*/ 219518 h 1871155"/>
              <a:gd name="connsiteX6-6939" fmla="*/ 1164212 w 1263901"/>
              <a:gd name="connsiteY6-6940" fmla="*/ 208917 h 1871155"/>
              <a:gd name="connsiteX7-6941" fmla="*/ 1259824 w 1263901"/>
              <a:gd name="connsiteY7-6942" fmla="*/ 303730 h 1871155"/>
              <a:gd name="connsiteX8-6943" fmla="*/ 1262191 w 1263901"/>
              <a:gd name="connsiteY8-6944" fmla="*/ 1769176 h 1871155"/>
              <a:gd name="connsiteX9-6945" fmla="*/ 1159058 w 1263901"/>
              <a:gd name="connsiteY9-6946" fmla="*/ 1870991 h 1871155"/>
              <a:gd name="connsiteX10-6947" fmla="*/ 425933 w 1263901"/>
              <a:gd name="connsiteY10-6948" fmla="*/ 1871155 h 1871155"/>
              <a:gd name="connsiteX11-6949" fmla="*/ 309430 w 1263901"/>
              <a:gd name="connsiteY11-6950" fmla="*/ 1776842 h 1871155"/>
              <a:gd name="connsiteX12-6951" fmla="*/ 307295 w 1263901"/>
              <a:gd name="connsiteY12-6952" fmla="*/ 1063982 h 1871155"/>
              <a:gd name="connsiteX13-6953" fmla="*/ 209424 w 1263901"/>
              <a:gd name="connsiteY13-6954" fmla="*/ 996965 h 1871155"/>
              <a:gd name="connsiteX14-6955" fmla="*/ 71808 w 1263901"/>
              <a:gd name="connsiteY14-6956" fmla="*/ 996155 h 1871155"/>
              <a:gd name="connsiteX15-6957" fmla="*/ 186 w 1263901"/>
              <a:gd name="connsiteY15-6958" fmla="*/ 907920 h 1871155"/>
              <a:gd name="connsiteX0-6959" fmla="*/ 186 w 1263901"/>
              <a:gd name="connsiteY0-6960" fmla="*/ 907920 h 1871155"/>
              <a:gd name="connsiteX1-6961" fmla="*/ 860 w 1263901"/>
              <a:gd name="connsiteY1-6962" fmla="*/ 96603 h 1871155"/>
              <a:gd name="connsiteX2-6963" fmla="*/ 92222 w 1263901"/>
              <a:gd name="connsiteY2-6964" fmla="*/ 1746 h 1871155"/>
              <a:gd name="connsiteX3-6965" fmla="*/ 365881 w 1263901"/>
              <a:gd name="connsiteY3-6966" fmla="*/ 1250 h 1871155"/>
              <a:gd name="connsiteX4-6967" fmla="*/ 421137 w 1263901"/>
              <a:gd name="connsiteY4-6968" fmla="*/ 146797 h 1871155"/>
              <a:gd name="connsiteX5-6969" fmla="*/ 484654 w 1263901"/>
              <a:gd name="connsiteY5-6970" fmla="*/ 219518 h 1871155"/>
              <a:gd name="connsiteX6-6971" fmla="*/ 1164212 w 1263901"/>
              <a:gd name="connsiteY6-6972" fmla="*/ 208917 h 1871155"/>
              <a:gd name="connsiteX7-6973" fmla="*/ 1259824 w 1263901"/>
              <a:gd name="connsiteY7-6974" fmla="*/ 303730 h 1871155"/>
              <a:gd name="connsiteX8-6975" fmla="*/ 1262191 w 1263901"/>
              <a:gd name="connsiteY8-6976" fmla="*/ 1769176 h 1871155"/>
              <a:gd name="connsiteX9-6977" fmla="*/ 1159058 w 1263901"/>
              <a:gd name="connsiteY9-6978" fmla="*/ 1870991 h 1871155"/>
              <a:gd name="connsiteX10-6979" fmla="*/ 425933 w 1263901"/>
              <a:gd name="connsiteY10-6980" fmla="*/ 1871155 h 1871155"/>
              <a:gd name="connsiteX11-6981" fmla="*/ 311994 w 1263901"/>
              <a:gd name="connsiteY11-6982" fmla="*/ 1776842 h 1871155"/>
              <a:gd name="connsiteX12-6983" fmla="*/ 307295 w 1263901"/>
              <a:gd name="connsiteY12-6984" fmla="*/ 1063982 h 1871155"/>
              <a:gd name="connsiteX13-6985" fmla="*/ 209424 w 1263901"/>
              <a:gd name="connsiteY13-6986" fmla="*/ 996965 h 1871155"/>
              <a:gd name="connsiteX14-6987" fmla="*/ 71808 w 1263901"/>
              <a:gd name="connsiteY14-6988" fmla="*/ 996155 h 1871155"/>
              <a:gd name="connsiteX15-6989" fmla="*/ 186 w 1263901"/>
              <a:gd name="connsiteY15-6990" fmla="*/ 907920 h 1871155"/>
              <a:gd name="connsiteX0-6991" fmla="*/ 186 w 1263901"/>
              <a:gd name="connsiteY0-6992" fmla="*/ 907920 h 1871155"/>
              <a:gd name="connsiteX1-6993" fmla="*/ 860 w 1263901"/>
              <a:gd name="connsiteY1-6994" fmla="*/ 96603 h 1871155"/>
              <a:gd name="connsiteX2-6995" fmla="*/ 92222 w 1263901"/>
              <a:gd name="connsiteY2-6996" fmla="*/ 1746 h 1871155"/>
              <a:gd name="connsiteX3-6997" fmla="*/ 365881 w 1263901"/>
              <a:gd name="connsiteY3-6998" fmla="*/ 1250 h 1871155"/>
              <a:gd name="connsiteX4-6999" fmla="*/ 421137 w 1263901"/>
              <a:gd name="connsiteY4-7000" fmla="*/ 146797 h 1871155"/>
              <a:gd name="connsiteX5-7001" fmla="*/ 484654 w 1263901"/>
              <a:gd name="connsiteY5-7002" fmla="*/ 219518 h 1871155"/>
              <a:gd name="connsiteX6-7003" fmla="*/ 1164212 w 1263901"/>
              <a:gd name="connsiteY6-7004" fmla="*/ 208917 h 1871155"/>
              <a:gd name="connsiteX7-7005" fmla="*/ 1259824 w 1263901"/>
              <a:gd name="connsiteY7-7006" fmla="*/ 303730 h 1871155"/>
              <a:gd name="connsiteX8-7007" fmla="*/ 1262191 w 1263901"/>
              <a:gd name="connsiteY8-7008" fmla="*/ 1769176 h 1871155"/>
              <a:gd name="connsiteX9-7009" fmla="*/ 1159058 w 1263901"/>
              <a:gd name="connsiteY9-7010" fmla="*/ 1870991 h 1871155"/>
              <a:gd name="connsiteX10-7011" fmla="*/ 425933 w 1263901"/>
              <a:gd name="connsiteY10-7012" fmla="*/ 1871155 h 1871155"/>
              <a:gd name="connsiteX11-7013" fmla="*/ 311994 w 1263901"/>
              <a:gd name="connsiteY11-7014" fmla="*/ 1776842 h 1871155"/>
              <a:gd name="connsiteX12-7015" fmla="*/ 307295 w 1263901"/>
              <a:gd name="connsiteY12-7016" fmla="*/ 1063982 h 1871155"/>
              <a:gd name="connsiteX13-7017" fmla="*/ 209424 w 1263901"/>
              <a:gd name="connsiteY13-7018" fmla="*/ 996965 h 1871155"/>
              <a:gd name="connsiteX14-7019" fmla="*/ 71808 w 1263901"/>
              <a:gd name="connsiteY14-7020" fmla="*/ 996155 h 1871155"/>
              <a:gd name="connsiteX15-7021" fmla="*/ 186 w 1263901"/>
              <a:gd name="connsiteY15-7022" fmla="*/ 907920 h 1871155"/>
              <a:gd name="connsiteX0-7023" fmla="*/ 186 w 1263901"/>
              <a:gd name="connsiteY0-7024" fmla="*/ 907920 h 1871155"/>
              <a:gd name="connsiteX1-7025" fmla="*/ 860 w 1263901"/>
              <a:gd name="connsiteY1-7026" fmla="*/ 96603 h 1871155"/>
              <a:gd name="connsiteX2-7027" fmla="*/ 92222 w 1263901"/>
              <a:gd name="connsiteY2-7028" fmla="*/ 1746 h 1871155"/>
              <a:gd name="connsiteX3-7029" fmla="*/ 365881 w 1263901"/>
              <a:gd name="connsiteY3-7030" fmla="*/ 1250 h 1871155"/>
              <a:gd name="connsiteX4-7031" fmla="*/ 421137 w 1263901"/>
              <a:gd name="connsiteY4-7032" fmla="*/ 146797 h 1871155"/>
              <a:gd name="connsiteX5-7033" fmla="*/ 484654 w 1263901"/>
              <a:gd name="connsiteY5-7034" fmla="*/ 219518 h 1871155"/>
              <a:gd name="connsiteX6-7035" fmla="*/ 1164212 w 1263901"/>
              <a:gd name="connsiteY6-7036" fmla="*/ 208917 h 1871155"/>
              <a:gd name="connsiteX7-7037" fmla="*/ 1259824 w 1263901"/>
              <a:gd name="connsiteY7-7038" fmla="*/ 303730 h 1871155"/>
              <a:gd name="connsiteX8-7039" fmla="*/ 1262191 w 1263901"/>
              <a:gd name="connsiteY8-7040" fmla="*/ 1769176 h 1871155"/>
              <a:gd name="connsiteX9-7041" fmla="*/ 1159058 w 1263901"/>
              <a:gd name="connsiteY9-7042" fmla="*/ 1870991 h 1871155"/>
              <a:gd name="connsiteX10-7043" fmla="*/ 425933 w 1263901"/>
              <a:gd name="connsiteY10-7044" fmla="*/ 1871155 h 1871155"/>
              <a:gd name="connsiteX11-7045" fmla="*/ 311994 w 1263901"/>
              <a:gd name="connsiteY11-7046" fmla="*/ 1776842 h 1871155"/>
              <a:gd name="connsiteX12-7047" fmla="*/ 313985 w 1263901"/>
              <a:gd name="connsiteY12-7048" fmla="*/ 1129331 h 1871155"/>
              <a:gd name="connsiteX13-7049" fmla="*/ 209424 w 1263901"/>
              <a:gd name="connsiteY13-7050" fmla="*/ 996965 h 1871155"/>
              <a:gd name="connsiteX14-7051" fmla="*/ 71808 w 1263901"/>
              <a:gd name="connsiteY14-7052" fmla="*/ 996155 h 1871155"/>
              <a:gd name="connsiteX15-7053" fmla="*/ 186 w 1263901"/>
              <a:gd name="connsiteY15-7054" fmla="*/ 907920 h 1871155"/>
              <a:gd name="connsiteX0-7055" fmla="*/ 186 w 1263901"/>
              <a:gd name="connsiteY0-7056" fmla="*/ 1013830 h 1871155"/>
              <a:gd name="connsiteX1-7057" fmla="*/ 860 w 1263901"/>
              <a:gd name="connsiteY1-7058" fmla="*/ 96603 h 1871155"/>
              <a:gd name="connsiteX2-7059" fmla="*/ 92222 w 1263901"/>
              <a:gd name="connsiteY2-7060" fmla="*/ 1746 h 1871155"/>
              <a:gd name="connsiteX3-7061" fmla="*/ 365881 w 1263901"/>
              <a:gd name="connsiteY3-7062" fmla="*/ 1250 h 1871155"/>
              <a:gd name="connsiteX4-7063" fmla="*/ 421137 w 1263901"/>
              <a:gd name="connsiteY4-7064" fmla="*/ 146797 h 1871155"/>
              <a:gd name="connsiteX5-7065" fmla="*/ 484654 w 1263901"/>
              <a:gd name="connsiteY5-7066" fmla="*/ 219518 h 1871155"/>
              <a:gd name="connsiteX6-7067" fmla="*/ 1164212 w 1263901"/>
              <a:gd name="connsiteY6-7068" fmla="*/ 208917 h 1871155"/>
              <a:gd name="connsiteX7-7069" fmla="*/ 1259824 w 1263901"/>
              <a:gd name="connsiteY7-7070" fmla="*/ 303730 h 1871155"/>
              <a:gd name="connsiteX8-7071" fmla="*/ 1262191 w 1263901"/>
              <a:gd name="connsiteY8-7072" fmla="*/ 1769176 h 1871155"/>
              <a:gd name="connsiteX9-7073" fmla="*/ 1159058 w 1263901"/>
              <a:gd name="connsiteY9-7074" fmla="*/ 1870991 h 1871155"/>
              <a:gd name="connsiteX10-7075" fmla="*/ 425933 w 1263901"/>
              <a:gd name="connsiteY10-7076" fmla="*/ 1871155 h 1871155"/>
              <a:gd name="connsiteX11-7077" fmla="*/ 311994 w 1263901"/>
              <a:gd name="connsiteY11-7078" fmla="*/ 1776842 h 1871155"/>
              <a:gd name="connsiteX12-7079" fmla="*/ 313985 w 1263901"/>
              <a:gd name="connsiteY12-7080" fmla="*/ 1129331 h 1871155"/>
              <a:gd name="connsiteX13-7081" fmla="*/ 209424 w 1263901"/>
              <a:gd name="connsiteY13-7082" fmla="*/ 996965 h 1871155"/>
              <a:gd name="connsiteX14-7083" fmla="*/ 71808 w 1263901"/>
              <a:gd name="connsiteY14-7084" fmla="*/ 996155 h 1871155"/>
              <a:gd name="connsiteX15-7085" fmla="*/ 186 w 1263901"/>
              <a:gd name="connsiteY15-7086" fmla="*/ 1013830 h 1871155"/>
              <a:gd name="connsiteX0-7087" fmla="*/ 186 w 1263901"/>
              <a:gd name="connsiteY0-7088" fmla="*/ 1013830 h 1871155"/>
              <a:gd name="connsiteX1-7089" fmla="*/ 860 w 1263901"/>
              <a:gd name="connsiteY1-7090" fmla="*/ 96603 h 1871155"/>
              <a:gd name="connsiteX2-7091" fmla="*/ 92222 w 1263901"/>
              <a:gd name="connsiteY2-7092" fmla="*/ 1746 h 1871155"/>
              <a:gd name="connsiteX3-7093" fmla="*/ 365881 w 1263901"/>
              <a:gd name="connsiteY3-7094" fmla="*/ 1250 h 1871155"/>
              <a:gd name="connsiteX4-7095" fmla="*/ 421137 w 1263901"/>
              <a:gd name="connsiteY4-7096" fmla="*/ 146797 h 1871155"/>
              <a:gd name="connsiteX5-7097" fmla="*/ 484654 w 1263901"/>
              <a:gd name="connsiteY5-7098" fmla="*/ 219518 h 1871155"/>
              <a:gd name="connsiteX6-7099" fmla="*/ 1164212 w 1263901"/>
              <a:gd name="connsiteY6-7100" fmla="*/ 208917 h 1871155"/>
              <a:gd name="connsiteX7-7101" fmla="*/ 1259824 w 1263901"/>
              <a:gd name="connsiteY7-7102" fmla="*/ 303730 h 1871155"/>
              <a:gd name="connsiteX8-7103" fmla="*/ 1262191 w 1263901"/>
              <a:gd name="connsiteY8-7104" fmla="*/ 1769176 h 1871155"/>
              <a:gd name="connsiteX9-7105" fmla="*/ 1159058 w 1263901"/>
              <a:gd name="connsiteY9-7106" fmla="*/ 1870991 h 1871155"/>
              <a:gd name="connsiteX10-7107" fmla="*/ 425933 w 1263901"/>
              <a:gd name="connsiteY10-7108" fmla="*/ 1871155 h 1871155"/>
              <a:gd name="connsiteX11-7109" fmla="*/ 311994 w 1263901"/>
              <a:gd name="connsiteY11-7110" fmla="*/ 1776842 h 1871155"/>
              <a:gd name="connsiteX12-7111" fmla="*/ 313985 w 1263901"/>
              <a:gd name="connsiteY12-7112" fmla="*/ 1129331 h 1871155"/>
              <a:gd name="connsiteX13-7113" fmla="*/ 209424 w 1263901"/>
              <a:gd name="connsiteY13-7114" fmla="*/ 996965 h 1871155"/>
              <a:gd name="connsiteX14-7115" fmla="*/ 81843 w 1263901"/>
              <a:gd name="connsiteY14-7116" fmla="*/ 1075024 h 1871155"/>
              <a:gd name="connsiteX15-7117" fmla="*/ 186 w 1263901"/>
              <a:gd name="connsiteY15-7118" fmla="*/ 1013830 h 1871155"/>
              <a:gd name="connsiteX0-7119" fmla="*/ 186 w 1263901"/>
              <a:gd name="connsiteY0-7120" fmla="*/ 1013830 h 1871155"/>
              <a:gd name="connsiteX1-7121" fmla="*/ 860 w 1263901"/>
              <a:gd name="connsiteY1-7122" fmla="*/ 96603 h 1871155"/>
              <a:gd name="connsiteX2-7123" fmla="*/ 92222 w 1263901"/>
              <a:gd name="connsiteY2-7124" fmla="*/ 1746 h 1871155"/>
              <a:gd name="connsiteX3-7125" fmla="*/ 365881 w 1263901"/>
              <a:gd name="connsiteY3-7126" fmla="*/ 1250 h 1871155"/>
              <a:gd name="connsiteX4-7127" fmla="*/ 421137 w 1263901"/>
              <a:gd name="connsiteY4-7128" fmla="*/ 146797 h 1871155"/>
              <a:gd name="connsiteX5-7129" fmla="*/ 484654 w 1263901"/>
              <a:gd name="connsiteY5-7130" fmla="*/ 219518 h 1871155"/>
              <a:gd name="connsiteX6-7131" fmla="*/ 1164212 w 1263901"/>
              <a:gd name="connsiteY6-7132" fmla="*/ 208917 h 1871155"/>
              <a:gd name="connsiteX7-7133" fmla="*/ 1259824 w 1263901"/>
              <a:gd name="connsiteY7-7134" fmla="*/ 303730 h 1871155"/>
              <a:gd name="connsiteX8-7135" fmla="*/ 1262191 w 1263901"/>
              <a:gd name="connsiteY8-7136" fmla="*/ 1769176 h 1871155"/>
              <a:gd name="connsiteX9-7137" fmla="*/ 1159058 w 1263901"/>
              <a:gd name="connsiteY9-7138" fmla="*/ 1870991 h 1871155"/>
              <a:gd name="connsiteX10-7139" fmla="*/ 425933 w 1263901"/>
              <a:gd name="connsiteY10-7140" fmla="*/ 1871155 h 1871155"/>
              <a:gd name="connsiteX11-7141" fmla="*/ 311994 w 1263901"/>
              <a:gd name="connsiteY11-7142" fmla="*/ 1776842 h 1871155"/>
              <a:gd name="connsiteX12-7143" fmla="*/ 313985 w 1263901"/>
              <a:gd name="connsiteY12-7144" fmla="*/ 1129331 h 1871155"/>
              <a:gd name="connsiteX13-7145" fmla="*/ 216115 w 1263901"/>
              <a:gd name="connsiteY13-7146" fmla="*/ 1078088 h 1871155"/>
              <a:gd name="connsiteX14-7147" fmla="*/ 81843 w 1263901"/>
              <a:gd name="connsiteY14-7148" fmla="*/ 1075024 h 1871155"/>
              <a:gd name="connsiteX15-7149" fmla="*/ 186 w 1263901"/>
              <a:gd name="connsiteY15-7150" fmla="*/ 1013830 h 1871155"/>
              <a:gd name="connsiteX0-7151" fmla="*/ 186 w 1263901"/>
              <a:gd name="connsiteY0-7152" fmla="*/ 1013830 h 1871155"/>
              <a:gd name="connsiteX1-7153" fmla="*/ 860 w 1263901"/>
              <a:gd name="connsiteY1-7154" fmla="*/ 96603 h 1871155"/>
              <a:gd name="connsiteX2-7155" fmla="*/ 92222 w 1263901"/>
              <a:gd name="connsiteY2-7156" fmla="*/ 1746 h 1871155"/>
              <a:gd name="connsiteX3-7157" fmla="*/ 365881 w 1263901"/>
              <a:gd name="connsiteY3-7158" fmla="*/ 1250 h 1871155"/>
              <a:gd name="connsiteX4-7159" fmla="*/ 765659 w 1263901"/>
              <a:gd name="connsiteY4-7160" fmla="*/ 131023 h 1871155"/>
              <a:gd name="connsiteX5-7161" fmla="*/ 484654 w 1263901"/>
              <a:gd name="connsiteY5-7162" fmla="*/ 219518 h 1871155"/>
              <a:gd name="connsiteX6-7163" fmla="*/ 1164212 w 1263901"/>
              <a:gd name="connsiteY6-7164" fmla="*/ 208917 h 1871155"/>
              <a:gd name="connsiteX7-7165" fmla="*/ 1259824 w 1263901"/>
              <a:gd name="connsiteY7-7166" fmla="*/ 303730 h 1871155"/>
              <a:gd name="connsiteX8-7167" fmla="*/ 1262191 w 1263901"/>
              <a:gd name="connsiteY8-7168" fmla="*/ 1769176 h 1871155"/>
              <a:gd name="connsiteX9-7169" fmla="*/ 1159058 w 1263901"/>
              <a:gd name="connsiteY9-7170" fmla="*/ 1870991 h 1871155"/>
              <a:gd name="connsiteX10-7171" fmla="*/ 425933 w 1263901"/>
              <a:gd name="connsiteY10-7172" fmla="*/ 1871155 h 1871155"/>
              <a:gd name="connsiteX11-7173" fmla="*/ 311994 w 1263901"/>
              <a:gd name="connsiteY11-7174" fmla="*/ 1776842 h 1871155"/>
              <a:gd name="connsiteX12-7175" fmla="*/ 313985 w 1263901"/>
              <a:gd name="connsiteY12-7176" fmla="*/ 1129331 h 1871155"/>
              <a:gd name="connsiteX13-7177" fmla="*/ 216115 w 1263901"/>
              <a:gd name="connsiteY13-7178" fmla="*/ 1078088 h 1871155"/>
              <a:gd name="connsiteX14-7179" fmla="*/ 81843 w 1263901"/>
              <a:gd name="connsiteY14-7180" fmla="*/ 1075024 h 1871155"/>
              <a:gd name="connsiteX15-7181" fmla="*/ 186 w 1263901"/>
              <a:gd name="connsiteY15-7182" fmla="*/ 1013830 h 1871155"/>
              <a:gd name="connsiteX0-7183" fmla="*/ 1748 w 1265463"/>
              <a:gd name="connsiteY0-7184" fmla="*/ 1022276 h 1879601"/>
              <a:gd name="connsiteX1-7185" fmla="*/ 2422 w 1265463"/>
              <a:gd name="connsiteY1-7186" fmla="*/ 105049 h 1879601"/>
              <a:gd name="connsiteX2-7187" fmla="*/ 93784 w 1265463"/>
              <a:gd name="connsiteY2-7188" fmla="*/ 10192 h 1879601"/>
              <a:gd name="connsiteX3-7189" fmla="*/ 698586 w 1265463"/>
              <a:gd name="connsiteY3-7190" fmla="*/ 2935 h 1879601"/>
              <a:gd name="connsiteX4-7191" fmla="*/ 767221 w 1265463"/>
              <a:gd name="connsiteY4-7192" fmla="*/ 139469 h 1879601"/>
              <a:gd name="connsiteX5-7193" fmla="*/ 486216 w 1265463"/>
              <a:gd name="connsiteY5-7194" fmla="*/ 227964 h 1879601"/>
              <a:gd name="connsiteX6-7195" fmla="*/ 1165774 w 1265463"/>
              <a:gd name="connsiteY6-7196" fmla="*/ 217363 h 1879601"/>
              <a:gd name="connsiteX7-7197" fmla="*/ 1261386 w 1265463"/>
              <a:gd name="connsiteY7-7198" fmla="*/ 312176 h 1879601"/>
              <a:gd name="connsiteX8-7199" fmla="*/ 1263753 w 1265463"/>
              <a:gd name="connsiteY8-7200" fmla="*/ 1777622 h 1879601"/>
              <a:gd name="connsiteX9-7201" fmla="*/ 1160620 w 1265463"/>
              <a:gd name="connsiteY9-7202" fmla="*/ 1879437 h 1879601"/>
              <a:gd name="connsiteX10-7203" fmla="*/ 427495 w 1265463"/>
              <a:gd name="connsiteY10-7204" fmla="*/ 1879601 h 1879601"/>
              <a:gd name="connsiteX11-7205" fmla="*/ 313556 w 1265463"/>
              <a:gd name="connsiteY11-7206" fmla="*/ 1785288 h 1879601"/>
              <a:gd name="connsiteX12-7207" fmla="*/ 315547 w 1265463"/>
              <a:gd name="connsiteY12-7208" fmla="*/ 1137777 h 1879601"/>
              <a:gd name="connsiteX13-7209" fmla="*/ 217677 w 1265463"/>
              <a:gd name="connsiteY13-7210" fmla="*/ 1086534 h 1879601"/>
              <a:gd name="connsiteX14-7211" fmla="*/ 83405 w 1265463"/>
              <a:gd name="connsiteY14-7212" fmla="*/ 1083470 h 1879601"/>
              <a:gd name="connsiteX15-7213" fmla="*/ 1748 w 1265463"/>
              <a:gd name="connsiteY15-7214" fmla="*/ 1022276 h 1879601"/>
              <a:gd name="connsiteX0-7215" fmla="*/ 1748 w 1265463"/>
              <a:gd name="connsiteY0-7216" fmla="*/ 1022276 h 1879601"/>
              <a:gd name="connsiteX1-7217" fmla="*/ 2422 w 1265463"/>
              <a:gd name="connsiteY1-7218" fmla="*/ 105049 h 1879601"/>
              <a:gd name="connsiteX2-7219" fmla="*/ 93784 w 1265463"/>
              <a:gd name="connsiteY2-7220" fmla="*/ 10192 h 1879601"/>
              <a:gd name="connsiteX3-7221" fmla="*/ 698586 w 1265463"/>
              <a:gd name="connsiteY3-7222" fmla="*/ 2935 h 1879601"/>
              <a:gd name="connsiteX4-7223" fmla="*/ 767221 w 1265463"/>
              <a:gd name="connsiteY4-7224" fmla="*/ 139469 h 1879601"/>
              <a:gd name="connsiteX5-7225" fmla="*/ 817360 w 1265463"/>
              <a:gd name="connsiteY5-7226" fmla="*/ 212189 h 1879601"/>
              <a:gd name="connsiteX6-7227" fmla="*/ 1165774 w 1265463"/>
              <a:gd name="connsiteY6-7228" fmla="*/ 217363 h 1879601"/>
              <a:gd name="connsiteX7-7229" fmla="*/ 1261386 w 1265463"/>
              <a:gd name="connsiteY7-7230" fmla="*/ 312176 h 1879601"/>
              <a:gd name="connsiteX8-7231" fmla="*/ 1263753 w 1265463"/>
              <a:gd name="connsiteY8-7232" fmla="*/ 1777622 h 1879601"/>
              <a:gd name="connsiteX9-7233" fmla="*/ 1160620 w 1265463"/>
              <a:gd name="connsiteY9-7234" fmla="*/ 1879437 h 1879601"/>
              <a:gd name="connsiteX10-7235" fmla="*/ 427495 w 1265463"/>
              <a:gd name="connsiteY10-7236" fmla="*/ 1879601 h 1879601"/>
              <a:gd name="connsiteX11-7237" fmla="*/ 313556 w 1265463"/>
              <a:gd name="connsiteY11-7238" fmla="*/ 1785288 h 1879601"/>
              <a:gd name="connsiteX12-7239" fmla="*/ 315547 w 1265463"/>
              <a:gd name="connsiteY12-7240" fmla="*/ 1137777 h 1879601"/>
              <a:gd name="connsiteX13-7241" fmla="*/ 217677 w 1265463"/>
              <a:gd name="connsiteY13-7242" fmla="*/ 1086534 h 1879601"/>
              <a:gd name="connsiteX14-7243" fmla="*/ 83405 w 1265463"/>
              <a:gd name="connsiteY14-7244" fmla="*/ 1083470 h 1879601"/>
              <a:gd name="connsiteX15-7245" fmla="*/ 1748 w 1265463"/>
              <a:gd name="connsiteY15-7246" fmla="*/ 1022276 h 1879601"/>
              <a:gd name="connsiteX0-7247" fmla="*/ 1748 w 1265463"/>
              <a:gd name="connsiteY0-7248" fmla="*/ 1022276 h 1879601"/>
              <a:gd name="connsiteX1-7249" fmla="*/ 2422 w 1265463"/>
              <a:gd name="connsiteY1-7250" fmla="*/ 105049 h 1879601"/>
              <a:gd name="connsiteX2-7251" fmla="*/ 93784 w 1265463"/>
              <a:gd name="connsiteY2-7252" fmla="*/ 10192 h 1879601"/>
              <a:gd name="connsiteX3-7253" fmla="*/ 698586 w 1265463"/>
              <a:gd name="connsiteY3-7254" fmla="*/ 2935 h 1879601"/>
              <a:gd name="connsiteX4-7255" fmla="*/ 760531 w 1265463"/>
              <a:gd name="connsiteY4-7256" fmla="*/ 105667 h 1879601"/>
              <a:gd name="connsiteX5-7257" fmla="*/ 817360 w 1265463"/>
              <a:gd name="connsiteY5-7258" fmla="*/ 212189 h 1879601"/>
              <a:gd name="connsiteX6-7259" fmla="*/ 1165774 w 1265463"/>
              <a:gd name="connsiteY6-7260" fmla="*/ 217363 h 1879601"/>
              <a:gd name="connsiteX7-7261" fmla="*/ 1261386 w 1265463"/>
              <a:gd name="connsiteY7-7262" fmla="*/ 312176 h 1879601"/>
              <a:gd name="connsiteX8-7263" fmla="*/ 1263753 w 1265463"/>
              <a:gd name="connsiteY8-7264" fmla="*/ 1777622 h 1879601"/>
              <a:gd name="connsiteX9-7265" fmla="*/ 1160620 w 1265463"/>
              <a:gd name="connsiteY9-7266" fmla="*/ 1879437 h 1879601"/>
              <a:gd name="connsiteX10-7267" fmla="*/ 427495 w 1265463"/>
              <a:gd name="connsiteY10-7268" fmla="*/ 1879601 h 1879601"/>
              <a:gd name="connsiteX11-7269" fmla="*/ 313556 w 1265463"/>
              <a:gd name="connsiteY11-7270" fmla="*/ 1785288 h 1879601"/>
              <a:gd name="connsiteX12-7271" fmla="*/ 315547 w 1265463"/>
              <a:gd name="connsiteY12-7272" fmla="*/ 1137777 h 1879601"/>
              <a:gd name="connsiteX13-7273" fmla="*/ 217677 w 1265463"/>
              <a:gd name="connsiteY13-7274" fmla="*/ 1086534 h 1879601"/>
              <a:gd name="connsiteX14-7275" fmla="*/ 83405 w 1265463"/>
              <a:gd name="connsiteY14-7276" fmla="*/ 1083470 h 1879601"/>
              <a:gd name="connsiteX15-7277" fmla="*/ 1748 w 1265463"/>
              <a:gd name="connsiteY15-7278" fmla="*/ 1022276 h 1879601"/>
              <a:gd name="connsiteX0-7279" fmla="*/ 1748 w 1265463"/>
              <a:gd name="connsiteY0-7280" fmla="*/ 1022276 h 1879601"/>
              <a:gd name="connsiteX1-7281" fmla="*/ 2422 w 1265463"/>
              <a:gd name="connsiteY1-7282" fmla="*/ 105049 h 1879601"/>
              <a:gd name="connsiteX2-7283" fmla="*/ 93784 w 1265463"/>
              <a:gd name="connsiteY2-7284" fmla="*/ 10192 h 1879601"/>
              <a:gd name="connsiteX3-7285" fmla="*/ 698586 w 1265463"/>
              <a:gd name="connsiteY3-7286" fmla="*/ 2935 h 1879601"/>
              <a:gd name="connsiteX4-7287" fmla="*/ 760531 w 1265463"/>
              <a:gd name="connsiteY4-7288" fmla="*/ 105667 h 1879601"/>
              <a:gd name="connsiteX5-7289" fmla="*/ 817360 w 1265463"/>
              <a:gd name="connsiteY5-7290" fmla="*/ 212189 h 1879601"/>
              <a:gd name="connsiteX6-7291" fmla="*/ 1165774 w 1265463"/>
              <a:gd name="connsiteY6-7292" fmla="*/ 217363 h 1879601"/>
              <a:gd name="connsiteX7-7293" fmla="*/ 1261386 w 1265463"/>
              <a:gd name="connsiteY7-7294" fmla="*/ 312176 h 1879601"/>
              <a:gd name="connsiteX8-7295" fmla="*/ 1263753 w 1265463"/>
              <a:gd name="connsiteY8-7296" fmla="*/ 1777622 h 1879601"/>
              <a:gd name="connsiteX9-7297" fmla="*/ 1160620 w 1265463"/>
              <a:gd name="connsiteY9-7298" fmla="*/ 1879437 h 1879601"/>
              <a:gd name="connsiteX10-7299" fmla="*/ 427495 w 1265463"/>
              <a:gd name="connsiteY10-7300" fmla="*/ 1879601 h 1879601"/>
              <a:gd name="connsiteX11-7301" fmla="*/ 313556 w 1265463"/>
              <a:gd name="connsiteY11-7302" fmla="*/ 1785288 h 1879601"/>
              <a:gd name="connsiteX12-7303" fmla="*/ 315547 w 1265463"/>
              <a:gd name="connsiteY12-7304" fmla="*/ 1137777 h 1879601"/>
              <a:gd name="connsiteX13-7305" fmla="*/ 217677 w 1265463"/>
              <a:gd name="connsiteY13-7306" fmla="*/ 1086534 h 1879601"/>
              <a:gd name="connsiteX14-7307" fmla="*/ 83405 w 1265463"/>
              <a:gd name="connsiteY14-7308" fmla="*/ 1083470 h 1879601"/>
              <a:gd name="connsiteX15-7309" fmla="*/ 1748 w 1265463"/>
              <a:gd name="connsiteY15-7310" fmla="*/ 1022276 h 1879601"/>
              <a:gd name="connsiteX0-7311" fmla="*/ 1748 w 1265463"/>
              <a:gd name="connsiteY0-7312" fmla="*/ 1025053 h 1882378"/>
              <a:gd name="connsiteX1-7313" fmla="*/ 2422 w 1265463"/>
              <a:gd name="connsiteY1-7314" fmla="*/ 107826 h 1882378"/>
              <a:gd name="connsiteX2-7315" fmla="*/ 93784 w 1265463"/>
              <a:gd name="connsiteY2-7316" fmla="*/ 8462 h 1882378"/>
              <a:gd name="connsiteX3-7317" fmla="*/ 698586 w 1265463"/>
              <a:gd name="connsiteY3-7318" fmla="*/ 5712 h 1882378"/>
              <a:gd name="connsiteX4-7319" fmla="*/ 760531 w 1265463"/>
              <a:gd name="connsiteY4-7320" fmla="*/ 108444 h 1882378"/>
              <a:gd name="connsiteX5-7321" fmla="*/ 817360 w 1265463"/>
              <a:gd name="connsiteY5-7322" fmla="*/ 214966 h 1882378"/>
              <a:gd name="connsiteX6-7323" fmla="*/ 1165774 w 1265463"/>
              <a:gd name="connsiteY6-7324" fmla="*/ 220140 h 1882378"/>
              <a:gd name="connsiteX7-7325" fmla="*/ 1261386 w 1265463"/>
              <a:gd name="connsiteY7-7326" fmla="*/ 314953 h 1882378"/>
              <a:gd name="connsiteX8-7327" fmla="*/ 1263753 w 1265463"/>
              <a:gd name="connsiteY8-7328" fmla="*/ 1780399 h 1882378"/>
              <a:gd name="connsiteX9-7329" fmla="*/ 1160620 w 1265463"/>
              <a:gd name="connsiteY9-7330" fmla="*/ 1882214 h 1882378"/>
              <a:gd name="connsiteX10-7331" fmla="*/ 427495 w 1265463"/>
              <a:gd name="connsiteY10-7332" fmla="*/ 1882378 h 1882378"/>
              <a:gd name="connsiteX11-7333" fmla="*/ 313556 w 1265463"/>
              <a:gd name="connsiteY11-7334" fmla="*/ 1788065 h 1882378"/>
              <a:gd name="connsiteX12-7335" fmla="*/ 315547 w 1265463"/>
              <a:gd name="connsiteY12-7336" fmla="*/ 1140554 h 1882378"/>
              <a:gd name="connsiteX13-7337" fmla="*/ 217677 w 1265463"/>
              <a:gd name="connsiteY13-7338" fmla="*/ 1089311 h 1882378"/>
              <a:gd name="connsiteX14-7339" fmla="*/ 83405 w 1265463"/>
              <a:gd name="connsiteY14-7340" fmla="*/ 1086247 h 1882378"/>
              <a:gd name="connsiteX15-7341" fmla="*/ 1748 w 1265463"/>
              <a:gd name="connsiteY15-7342" fmla="*/ 1025053 h 1882378"/>
              <a:gd name="connsiteX0-7343" fmla="*/ 186 w 1263901"/>
              <a:gd name="connsiteY0-7344" fmla="*/ 1019510 h 1876835"/>
              <a:gd name="connsiteX1-7345" fmla="*/ 860 w 1263901"/>
              <a:gd name="connsiteY1-7346" fmla="*/ 102283 h 1876835"/>
              <a:gd name="connsiteX2-7347" fmla="*/ 92222 w 1263901"/>
              <a:gd name="connsiteY2-7348" fmla="*/ 2919 h 1876835"/>
              <a:gd name="connsiteX3-7349" fmla="*/ 697024 w 1263901"/>
              <a:gd name="connsiteY3-7350" fmla="*/ 169 h 1876835"/>
              <a:gd name="connsiteX4-7351" fmla="*/ 758969 w 1263901"/>
              <a:gd name="connsiteY4-7352" fmla="*/ 102901 h 1876835"/>
              <a:gd name="connsiteX5-7353" fmla="*/ 815798 w 1263901"/>
              <a:gd name="connsiteY5-7354" fmla="*/ 209423 h 1876835"/>
              <a:gd name="connsiteX6-7355" fmla="*/ 1164212 w 1263901"/>
              <a:gd name="connsiteY6-7356" fmla="*/ 214597 h 1876835"/>
              <a:gd name="connsiteX7-7357" fmla="*/ 1259824 w 1263901"/>
              <a:gd name="connsiteY7-7358" fmla="*/ 309410 h 1876835"/>
              <a:gd name="connsiteX8-7359" fmla="*/ 1262191 w 1263901"/>
              <a:gd name="connsiteY8-7360" fmla="*/ 1774856 h 1876835"/>
              <a:gd name="connsiteX9-7361" fmla="*/ 1159058 w 1263901"/>
              <a:gd name="connsiteY9-7362" fmla="*/ 1876671 h 1876835"/>
              <a:gd name="connsiteX10-7363" fmla="*/ 425933 w 1263901"/>
              <a:gd name="connsiteY10-7364" fmla="*/ 1876835 h 1876835"/>
              <a:gd name="connsiteX11-7365" fmla="*/ 311994 w 1263901"/>
              <a:gd name="connsiteY11-7366" fmla="*/ 1782522 h 1876835"/>
              <a:gd name="connsiteX12-7367" fmla="*/ 313985 w 1263901"/>
              <a:gd name="connsiteY12-7368" fmla="*/ 1135011 h 1876835"/>
              <a:gd name="connsiteX13-7369" fmla="*/ 216115 w 1263901"/>
              <a:gd name="connsiteY13-7370" fmla="*/ 1083768 h 1876835"/>
              <a:gd name="connsiteX14-7371" fmla="*/ 81843 w 1263901"/>
              <a:gd name="connsiteY14-7372" fmla="*/ 1080704 h 1876835"/>
              <a:gd name="connsiteX15-7373" fmla="*/ 186 w 1263901"/>
              <a:gd name="connsiteY15-7374" fmla="*/ 1019510 h 1876835"/>
              <a:gd name="connsiteX0-7375" fmla="*/ 186 w 1263901"/>
              <a:gd name="connsiteY0-7376" fmla="*/ 1019510 h 1876835"/>
              <a:gd name="connsiteX1-7377" fmla="*/ 860 w 1263901"/>
              <a:gd name="connsiteY1-7378" fmla="*/ 102283 h 1876835"/>
              <a:gd name="connsiteX2-7379" fmla="*/ 92222 w 1263901"/>
              <a:gd name="connsiteY2-7380" fmla="*/ 2919 h 1876835"/>
              <a:gd name="connsiteX3-7381" fmla="*/ 697024 w 1263901"/>
              <a:gd name="connsiteY3-7382" fmla="*/ 169 h 1876835"/>
              <a:gd name="connsiteX4-7383" fmla="*/ 758969 w 1263901"/>
              <a:gd name="connsiteY4-7384" fmla="*/ 102901 h 1876835"/>
              <a:gd name="connsiteX5-7385" fmla="*/ 815798 w 1263901"/>
              <a:gd name="connsiteY5-7386" fmla="*/ 209423 h 1876835"/>
              <a:gd name="connsiteX6-7387" fmla="*/ 1164212 w 1263901"/>
              <a:gd name="connsiteY6-7388" fmla="*/ 214597 h 1876835"/>
              <a:gd name="connsiteX7-7389" fmla="*/ 1259824 w 1263901"/>
              <a:gd name="connsiteY7-7390" fmla="*/ 309410 h 1876835"/>
              <a:gd name="connsiteX8-7391" fmla="*/ 1262191 w 1263901"/>
              <a:gd name="connsiteY8-7392" fmla="*/ 1774856 h 1876835"/>
              <a:gd name="connsiteX9-7393" fmla="*/ 1159058 w 1263901"/>
              <a:gd name="connsiteY9-7394" fmla="*/ 1876671 h 1876835"/>
              <a:gd name="connsiteX10-7395" fmla="*/ 425933 w 1263901"/>
              <a:gd name="connsiteY10-7396" fmla="*/ 1876835 h 1876835"/>
              <a:gd name="connsiteX11-7397" fmla="*/ 311994 w 1263901"/>
              <a:gd name="connsiteY11-7398" fmla="*/ 1782522 h 1876835"/>
              <a:gd name="connsiteX12-7399" fmla="*/ 313985 w 1263901"/>
              <a:gd name="connsiteY12-7400" fmla="*/ 1135011 h 1876835"/>
              <a:gd name="connsiteX13-7401" fmla="*/ 216115 w 1263901"/>
              <a:gd name="connsiteY13-7402" fmla="*/ 1081914 h 1876835"/>
              <a:gd name="connsiteX14-7403" fmla="*/ 81843 w 1263901"/>
              <a:gd name="connsiteY14-7404" fmla="*/ 1080704 h 1876835"/>
              <a:gd name="connsiteX15-7405" fmla="*/ 186 w 1263901"/>
              <a:gd name="connsiteY15-7406" fmla="*/ 1019510 h 1876835"/>
              <a:gd name="connsiteX0-7407" fmla="*/ 186 w 1263901"/>
              <a:gd name="connsiteY0-7408" fmla="*/ 1019510 h 1876835"/>
              <a:gd name="connsiteX1-7409" fmla="*/ 860 w 1263901"/>
              <a:gd name="connsiteY1-7410" fmla="*/ 102283 h 1876835"/>
              <a:gd name="connsiteX2-7411" fmla="*/ 92222 w 1263901"/>
              <a:gd name="connsiteY2-7412" fmla="*/ 2919 h 1876835"/>
              <a:gd name="connsiteX3-7413" fmla="*/ 697024 w 1263901"/>
              <a:gd name="connsiteY3-7414" fmla="*/ 169 h 1876835"/>
              <a:gd name="connsiteX4-7415" fmla="*/ 758969 w 1263901"/>
              <a:gd name="connsiteY4-7416" fmla="*/ 102901 h 1876835"/>
              <a:gd name="connsiteX5-7417" fmla="*/ 815798 w 1263901"/>
              <a:gd name="connsiteY5-7418" fmla="*/ 209423 h 1876835"/>
              <a:gd name="connsiteX6-7419" fmla="*/ 1164212 w 1263901"/>
              <a:gd name="connsiteY6-7420" fmla="*/ 214597 h 1876835"/>
              <a:gd name="connsiteX7-7421" fmla="*/ 1259824 w 1263901"/>
              <a:gd name="connsiteY7-7422" fmla="*/ 309410 h 1876835"/>
              <a:gd name="connsiteX8-7423" fmla="*/ 1262191 w 1263901"/>
              <a:gd name="connsiteY8-7424" fmla="*/ 1774856 h 1876835"/>
              <a:gd name="connsiteX9-7425" fmla="*/ 1159058 w 1263901"/>
              <a:gd name="connsiteY9-7426" fmla="*/ 1876671 h 1876835"/>
              <a:gd name="connsiteX10-7427" fmla="*/ 425933 w 1263901"/>
              <a:gd name="connsiteY10-7428" fmla="*/ 1876835 h 1876835"/>
              <a:gd name="connsiteX11-7429" fmla="*/ 311994 w 1263901"/>
              <a:gd name="connsiteY11-7430" fmla="*/ 1782522 h 1876835"/>
              <a:gd name="connsiteX12-7431" fmla="*/ 313985 w 1263901"/>
              <a:gd name="connsiteY12-7432" fmla="*/ 1135011 h 1876835"/>
              <a:gd name="connsiteX13-7433" fmla="*/ 216115 w 1263901"/>
              <a:gd name="connsiteY13-7434" fmla="*/ 1081914 h 1876835"/>
              <a:gd name="connsiteX14-7435" fmla="*/ 81843 w 1263901"/>
              <a:gd name="connsiteY14-7436" fmla="*/ 1080704 h 1876835"/>
              <a:gd name="connsiteX15-7437" fmla="*/ 186 w 1263901"/>
              <a:gd name="connsiteY15-7438" fmla="*/ 1019510 h 1876835"/>
              <a:gd name="connsiteX0-7439" fmla="*/ 186 w 1263901"/>
              <a:gd name="connsiteY0-7440" fmla="*/ 1019510 h 1876835"/>
              <a:gd name="connsiteX1-7441" fmla="*/ 860 w 1263901"/>
              <a:gd name="connsiteY1-7442" fmla="*/ 102283 h 1876835"/>
              <a:gd name="connsiteX2-7443" fmla="*/ 92222 w 1263901"/>
              <a:gd name="connsiteY2-7444" fmla="*/ 2919 h 1876835"/>
              <a:gd name="connsiteX3-7445" fmla="*/ 697024 w 1263901"/>
              <a:gd name="connsiteY3-7446" fmla="*/ 169 h 1876835"/>
              <a:gd name="connsiteX4-7447" fmla="*/ 758969 w 1263901"/>
              <a:gd name="connsiteY4-7448" fmla="*/ 102901 h 1876835"/>
              <a:gd name="connsiteX5-7449" fmla="*/ 815798 w 1263901"/>
              <a:gd name="connsiteY5-7450" fmla="*/ 209423 h 1876835"/>
              <a:gd name="connsiteX6-7451" fmla="*/ 1164212 w 1263901"/>
              <a:gd name="connsiteY6-7452" fmla="*/ 214597 h 1876835"/>
              <a:gd name="connsiteX7-7453" fmla="*/ 1259824 w 1263901"/>
              <a:gd name="connsiteY7-7454" fmla="*/ 309410 h 1876835"/>
              <a:gd name="connsiteX8-7455" fmla="*/ 1262191 w 1263901"/>
              <a:gd name="connsiteY8-7456" fmla="*/ 1774856 h 1876835"/>
              <a:gd name="connsiteX9-7457" fmla="*/ 1159058 w 1263901"/>
              <a:gd name="connsiteY9-7458" fmla="*/ 1876671 h 1876835"/>
              <a:gd name="connsiteX10-7459" fmla="*/ 425933 w 1263901"/>
              <a:gd name="connsiteY10-7460" fmla="*/ 1876835 h 1876835"/>
              <a:gd name="connsiteX11-7461" fmla="*/ 311994 w 1263901"/>
              <a:gd name="connsiteY11-7462" fmla="*/ 1782522 h 1876835"/>
              <a:gd name="connsiteX12-7463" fmla="*/ 313985 w 1263901"/>
              <a:gd name="connsiteY12-7464" fmla="*/ 1151965 h 1876835"/>
              <a:gd name="connsiteX13-7465" fmla="*/ 216115 w 1263901"/>
              <a:gd name="connsiteY13-7466" fmla="*/ 1081914 h 1876835"/>
              <a:gd name="connsiteX14-7467" fmla="*/ 81843 w 1263901"/>
              <a:gd name="connsiteY14-7468" fmla="*/ 1080704 h 1876835"/>
              <a:gd name="connsiteX15-7469" fmla="*/ 186 w 1263901"/>
              <a:gd name="connsiteY15-7470" fmla="*/ 1019510 h 1876835"/>
              <a:gd name="connsiteX0-7471" fmla="*/ 186 w 1263901"/>
              <a:gd name="connsiteY0-7472" fmla="*/ 1019510 h 1876835"/>
              <a:gd name="connsiteX1-7473" fmla="*/ 860 w 1263901"/>
              <a:gd name="connsiteY1-7474" fmla="*/ 102283 h 1876835"/>
              <a:gd name="connsiteX2-7475" fmla="*/ 92222 w 1263901"/>
              <a:gd name="connsiteY2-7476" fmla="*/ 2919 h 1876835"/>
              <a:gd name="connsiteX3-7477" fmla="*/ 697024 w 1263901"/>
              <a:gd name="connsiteY3-7478" fmla="*/ 169 h 1876835"/>
              <a:gd name="connsiteX4-7479" fmla="*/ 758969 w 1263901"/>
              <a:gd name="connsiteY4-7480" fmla="*/ 102901 h 1876835"/>
              <a:gd name="connsiteX5-7481" fmla="*/ 815798 w 1263901"/>
              <a:gd name="connsiteY5-7482" fmla="*/ 209423 h 1876835"/>
              <a:gd name="connsiteX6-7483" fmla="*/ 1164212 w 1263901"/>
              <a:gd name="connsiteY6-7484" fmla="*/ 214597 h 1876835"/>
              <a:gd name="connsiteX7-7485" fmla="*/ 1259824 w 1263901"/>
              <a:gd name="connsiteY7-7486" fmla="*/ 309410 h 1876835"/>
              <a:gd name="connsiteX8-7487" fmla="*/ 1262191 w 1263901"/>
              <a:gd name="connsiteY8-7488" fmla="*/ 1774856 h 1876835"/>
              <a:gd name="connsiteX9-7489" fmla="*/ 1159058 w 1263901"/>
              <a:gd name="connsiteY9-7490" fmla="*/ 1876671 h 1876835"/>
              <a:gd name="connsiteX10-7491" fmla="*/ 425933 w 1263901"/>
              <a:gd name="connsiteY10-7492" fmla="*/ 1876835 h 1876835"/>
              <a:gd name="connsiteX11-7493" fmla="*/ 311994 w 1263901"/>
              <a:gd name="connsiteY11-7494" fmla="*/ 1782522 h 1876835"/>
              <a:gd name="connsiteX12-7495" fmla="*/ 313985 w 1263901"/>
              <a:gd name="connsiteY12-7496" fmla="*/ 1151965 h 1876835"/>
              <a:gd name="connsiteX13-7497" fmla="*/ 216115 w 1263901"/>
              <a:gd name="connsiteY13-7498" fmla="*/ 1081914 h 1876835"/>
              <a:gd name="connsiteX14-7499" fmla="*/ 81843 w 1263901"/>
              <a:gd name="connsiteY14-7500" fmla="*/ 1080704 h 1876835"/>
              <a:gd name="connsiteX15-7501" fmla="*/ 186 w 1263901"/>
              <a:gd name="connsiteY15-7502" fmla="*/ 1019510 h 1876835"/>
              <a:gd name="connsiteX0-7503" fmla="*/ 186 w 1268894"/>
              <a:gd name="connsiteY0-7504" fmla="*/ 1019510 h 1933152"/>
              <a:gd name="connsiteX1-7505" fmla="*/ 860 w 1268894"/>
              <a:gd name="connsiteY1-7506" fmla="*/ 102283 h 1933152"/>
              <a:gd name="connsiteX2-7507" fmla="*/ 92222 w 1268894"/>
              <a:gd name="connsiteY2-7508" fmla="*/ 2919 h 1933152"/>
              <a:gd name="connsiteX3-7509" fmla="*/ 697024 w 1268894"/>
              <a:gd name="connsiteY3-7510" fmla="*/ 169 h 1933152"/>
              <a:gd name="connsiteX4-7511" fmla="*/ 758969 w 1268894"/>
              <a:gd name="connsiteY4-7512" fmla="*/ 102901 h 1933152"/>
              <a:gd name="connsiteX5-7513" fmla="*/ 815798 w 1268894"/>
              <a:gd name="connsiteY5-7514" fmla="*/ 209423 h 1933152"/>
              <a:gd name="connsiteX6-7515" fmla="*/ 1164212 w 1268894"/>
              <a:gd name="connsiteY6-7516" fmla="*/ 214597 h 1933152"/>
              <a:gd name="connsiteX7-7517" fmla="*/ 1255630 w 1268894"/>
              <a:gd name="connsiteY7-7518" fmla="*/ 185079 h 1933152"/>
              <a:gd name="connsiteX8-7519" fmla="*/ 1262191 w 1268894"/>
              <a:gd name="connsiteY8-7520" fmla="*/ 1774856 h 1933152"/>
              <a:gd name="connsiteX9-7521" fmla="*/ 1159058 w 1268894"/>
              <a:gd name="connsiteY9-7522" fmla="*/ 1876671 h 1933152"/>
              <a:gd name="connsiteX10-7523" fmla="*/ 425933 w 1268894"/>
              <a:gd name="connsiteY10-7524" fmla="*/ 1876835 h 1933152"/>
              <a:gd name="connsiteX11-7525" fmla="*/ 311994 w 1268894"/>
              <a:gd name="connsiteY11-7526" fmla="*/ 1782522 h 1933152"/>
              <a:gd name="connsiteX12-7527" fmla="*/ 313985 w 1268894"/>
              <a:gd name="connsiteY12-7528" fmla="*/ 1151965 h 1933152"/>
              <a:gd name="connsiteX13-7529" fmla="*/ 216115 w 1268894"/>
              <a:gd name="connsiteY13-7530" fmla="*/ 1081914 h 1933152"/>
              <a:gd name="connsiteX14-7531" fmla="*/ 81843 w 1268894"/>
              <a:gd name="connsiteY14-7532" fmla="*/ 1080704 h 1933152"/>
              <a:gd name="connsiteX15-7533" fmla="*/ 186 w 1268894"/>
              <a:gd name="connsiteY15-7534" fmla="*/ 1019510 h 1933152"/>
              <a:gd name="connsiteX0-7535" fmla="*/ 186 w 1273774"/>
              <a:gd name="connsiteY0-7536" fmla="*/ 1019510 h 1933152"/>
              <a:gd name="connsiteX1-7537" fmla="*/ 860 w 1273774"/>
              <a:gd name="connsiteY1-7538" fmla="*/ 102283 h 1933152"/>
              <a:gd name="connsiteX2-7539" fmla="*/ 92222 w 1273774"/>
              <a:gd name="connsiteY2-7540" fmla="*/ 2919 h 1933152"/>
              <a:gd name="connsiteX3-7541" fmla="*/ 697024 w 1273774"/>
              <a:gd name="connsiteY3-7542" fmla="*/ 169 h 1933152"/>
              <a:gd name="connsiteX4-7543" fmla="*/ 758969 w 1273774"/>
              <a:gd name="connsiteY4-7544" fmla="*/ 102901 h 1933152"/>
              <a:gd name="connsiteX5-7545" fmla="*/ 815798 w 1273774"/>
              <a:gd name="connsiteY5-7546" fmla="*/ 209423 h 1933152"/>
              <a:gd name="connsiteX6-7547" fmla="*/ 1122268 w 1273774"/>
              <a:gd name="connsiteY6-7548" fmla="*/ 175037 h 1933152"/>
              <a:gd name="connsiteX7-7549" fmla="*/ 1255630 w 1273774"/>
              <a:gd name="connsiteY7-7550" fmla="*/ 185079 h 1933152"/>
              <a:gd name="connsiteX8-7551" fmla="*/ 1262191 w 1273774"/>
              <a:gd name="connsiteY8-7552" fmla="*/ 1774856 h 1933152"/>
              <a:gd name="connsiteX9-7553" fmla="*/ 1159058 w 1273774"/>
              <a:gd name="connsiteY9-7554" fmla="*/ 1876671 h 1933152"/>
              <a:gd name="connsiteX10-7555" fmla="*/ 425933 w 1273774"/>
              <a:gd name="connsiteY10-7556" fmla="*/ 1876835 h 1933152"/>
              <a:gd name="connsiteX11-7557" fmla="*/ 311994 w 1273774"/>
              <a:gd name="connsiteY11-7558" fmla="*/ 1782522 h 1933152"/>
              <a:gd name="connsiteX12-7559" fmla="*/ 313985 w 1273774"/>
              <a:gd name="connsiteY12-7560" fmla="*/ 1151965 h 1933152"/>
              <a:gd name="connsiteX13-7561" fmla="*/ 216115 w 1273774"/>
              <a:gd name="connsiteY13-7562" fmla="*/ 1081914 h 1933152"/>
              <a:gd name="connsiteX14-7563" fmla="*/ 81843 w 1273774"/>
              <a:gd name="connsiteY14-7564" fmla="*/ 1080704 h 1933152"/>
              <a:gd name="connsiteX15-7565" fmla="*/ 186 w 1273774"/>
              <a:gd name="connsiteY15-7566" fmla="*/ 1019510 h 1933152"/>
              <a:gd name="connsiteX0-7567" fmla="*/ 186 w 1273774"/>
              <a:gd name="connsiteY0-7568" fmla="*/ 1019510 h 1933152"/>
              <a:gd name="connsiteX1-7569" fmla="*/ 860 w 1273774"/>
              <a:gd name="connsiteY1-7570" fmla="*/ 102283 h 1933152"/>
              <a:gd name="connsiteX2-7571" fmla="*/ 92222 w 1273774"/>
              <a:gd name="connsiteY2-7572" fmla="*/ 2919 h 1933152"/>
              <a:gd name="connsiteX3-7573" fmla="*/ 697024 w 1273774"/>
              <a:gd name="connsiteY3-7574" fmla="*/ 169 h 1933152"/>
              <a:gd name="connsiteX4-7575" fmla="*/ 758969 w 1273774"/>
              <a:gd name="connsiteY4-7576" fmla="*/ 102901 h 1933152"/>
              <a:gd name="connsiteX5-7577" fmla="*/ 815799 w 1273774"/>
              <a:gd name="connsiteY5-7578" fmla="*/ 161386 h 1933152"/>
              <a:gd name="connsiteX6-7579" fmla="*/ 1122268 w 1273774"/>
              <a:gd name="connsiteY6-7580" fmla="*/ 175037 h 1933152"/>
              <a:gd name="connsiteX7-7581" fmla="*/ 1255630 w 1273774"/>
              <a:gd name="connsiteY7-7582" fmla="*/ 185079 h 1933152"/>
              <a:gd name="connsiteX8-7583" fmla="*/ 1262191 w 1273774"/>
              <a:gd name="connsiteY8-7584" fmla="*/ 1774856 h 1933152"/>
              <a:gd name="connsiteX9-7585" fmla="*/ 1159058 w 1273774"/>
              <a:gd name="connsiteY9-7586" fmla="*/ 1876671 h 1933152"/>
              <a:gd name="connsiteX10-7587" fmla="*/ 425933 w 1273774"/>
              <a:gd name="connsiteY10-7588" fmla="*/ 1876835 h 1933152"/>
              <a:gd name="connsiteX11-7589" fmla="*/ 311994 w 1273774"/>
              <a:gd name="connsiteY11-7590" fmla="*/ 1782522 h 1933152"/>
              <a:gd name="connsiteX12-7591" fmla="*/ 313985 w 1273774"/>
              <a:gd name="connsiteY12-7592" fmla="*/ 1151965 h 1933152"/>
              <a:gd name="connsiteX13-7593" fmla="*/ 216115 w 1273774"/>
              <a:gd name="connsiteY13-7594" fmla="*/ 1081914 h 1933152"/>
              <a:gd name="connsiteX14-7595" fmla="*/ 81843 w 1273774"/>
              <a:gd name="connsiteY14-7596" fmla="*/ 1080704 h 1933152"/>
              <a:gd name="connsiteX15-7597" fmla="*/ 186 w 1273774"/>
              <a:gd name="connsiteY15-7598" fmla="*/ 1019510 h 1933152"/>
              <a:gd name="connsiteX0-7599" fmla="*/ 186 w 1313226"/>
              <a:gd name="connsiteY0-7600" fmla="*/ 1019510 h 1933152"/>
              <a:gd name="connsiteX1-7601" fmla="*/ 860 w 1313226"/>
              <a:gd name="connsiteY1-7602" fmla="*/ 102283 h 1933152"/>
              <a:gd name="connsiteX2-7603" fmla="*/ 92222 w 1313226"/>
              <a:gd name="connsiteY2-7604" fmla="*/ 2919 h 1933152"/>
              <a:gd name="connsiteX3-7605" fmla="*/ 697024 w 1313226"/>
              <a:gd name="connsiteY3-7606" fmla="*/ 169 h 1933152"/>
              <a:gd name="connsiteX4-7607" fmla="*/ 758969 w 1313226"/>
              <a:gd name="connsiteY4-7608" fmla="*/ 102901 h 1933152"/>
              <a:gd name="connsiteX5-7609" fmla="*/ 815799 w 1313226"/>
              <a:gd name="connsiteY5-7610" fmla="*/ 161386 h 1933152"/>
              <a:gd name="connsiteX6-7611" fmla="*/ 1122268 w 1313226"/>
              <a:gd name="connsiteY6-7612" fmla="*/ 175037 h 1933152"/>
              <a:gd name="connsiteX7-7613" fmla="*/ 1255630 w 1313226"/>
              <a:gd name="connsiteY7-7614" fmla="*/ 185079 h 1933152"/>
              <a:gd name="connsiteX8-7615" fmla="*/ 1262191 w 1313226"/>
              <a:gd name="connsiteY8-7616" fmla="*/ 1774856 h 1933152"/>
              <a:gd name="connsiteX9-7617" fmla="*/ 1159058 w 1313226"/>
              <a:gd name="connsiteY9-7618" fmla="*/ 1876671 h 1933152"/>
              <a:gd name="connsiteX10-7619" fmla="*/ 425933 w 1313226"/>
              <a:gd name="connsiteY10-7620" fmla="*/ 1876835 h 1933152"/>
              <a:gd name="connsiteX11-7621" fmla="*/ 311994 w 1313226"/>
              <a:gd name="connsiteY11-7622" fmla="*/ 1782522 h 1933152"/>
              <a:gd name="connsiteX12-7623" fmla="*/ 313985 w 1313226"/>
              <a:gd name="connsiteY12-7624" fmla="*/ 1151965 h 1933152"/>
              <a:gd name="connsiteX13-7625" fmla="*/ 216115 w 1313226"/>
              <a:gd name="connsiteY13-7626" fmla="*/ 1081914 h 1933152"/>
              <a:gd name="connsiteX14-7627" fmla="*/ 81843 w 1313226"/>
              <a:gd name="connsiteY14-7628" fmla="*/ 1080704 h 1933152"/>
              <a:gd name="connsiteX15-7629" fmla="*/ 186 w 1313226"/>
              <a:gd name="connsiteY15-7630" fmla="*/ 1019510 h 1933152"/>
              <a:gd name="connsiteX0-7631" fmla="*/ 186 w 1313226"/>
              <a:gd name="connsiteY0-7632" fmla="*/ 1019510 h 1933152"/>
              <a:gd name="connsiteX1-7633" fmla="*/ 860 w 1313226"/>
              <a:gd name="connsiteY1-7634" fmla="*/ 102283 h 1933152"/>
              <a:gd name="connsiteX2-7635" fmla="*/ 92222 w 1313226"/>
              <a:gd name="connsiteY2-7636" fmla="*/ 2919 h 1933152"/>
              <a:gd name="connsiteX3-7637" fmla="*/ 697024 w 1313226"/>
              <a:gd name="connsiteY3-7638" fmla="*/ 169 h 1933152"/>
              <a:gd name="connsiteX4-7639" fmla="*/ 758969 w 1313226"/>
              <a:gd name="connsiteY4-7640" fmla="*/ 102901 h 1933152"/>
              <a:gd name="connsiteX5-7641" fmla="*/ 815799 w 1313226"/>
              <a:gd name="connsiteY5-7642" fmla="*/ 161386 h 1933152"/>
              <a:gd name="connsiteX6-7643" fmla="*/ 1122268 w 1313226"/>
              <a:gd name="connsiteY6-7644" fmla="*/ 175037 h 1933152"/>
              <a:gd name="connsiteX7-7645" fmla="*/ 1255630 w 1313226"/>
              <a:gd name="connsiteY7-7646" fmla="*/ 185079 h 1933152"/>
              <a:gd name="connsiteX8-7647" fmla="*/ 1262191 w 1313226"/>
              <a:gd name="connsiteY8-7648" fmla="*/ 1774856 h 1933152"/>
              <a:gd name="connsiteX9-7649" fmla="*/ 1159058 w 1313226"/>
              <a:gd name="connsiteY9-7650" fmla="*/ 1876671 h 1933152"/>
              <a:gd name="connsiteX10-7651" fmla="*/ 425933 w 1313226"/>
              <a:gd name="connsiteY10-7652" fmla="*/ 1876835 h 1933152"/>
              <a:gd name="connsiteX11-7653" fmla="*/ 311994 w 1313226"/>
              <a:gd name="connsiteY11-7654" fmla="*/ 1782522 h 1933152"/>
              <a:gd name="connsiteX12-7655" fmla="*/ 313985 w 1313226"/>
              <a:gd name="connsiteY12-7656" fmla="*/ 1151965 h 1933152"/>
              <a:gd name="connsiteX13-7657" fmla="*/ 216115 w 1313226"/>
              <a:gd name="connsiteY13-7658" fmla="*/ 1081914 h 1933152"/>
              <a:gd name="connsiteX14-7659" fmla="*/ 81843 w 1313226"/>
              <a:gd name="connsiteY14-7660" fmla="*/ 1080704 h 1933152"/>
              <a:gd name="connsiteX15-7661" fmla="*/ 186 w 1313226"/>
              <a:gd name="connsiteY15-7662" fmla="*/ 1019510 h 1933152"/>
              <a:gd name="connsiteX0-7663" fmla="*/ 186 w 1313226"/>
              <a:gd name="connsiteY0-7664" fmla="*/ 1019510 h 1933152"/>
              <a:gd name="connsiteX1-7665" fmla="*/ 860 w 1313226"/>
              <a:gd name="connsiteY1-7666" fmla="*/ 102283 h 1933152"/>
              <a:gd name="connsiteX2-7667" fmla="*/ 92222 w 1313226"/>
              <a:gd name="connsiteY2-7668" fmla="*/ 2919 h 1933152"/>
              <a:gd name="connsiteX3-7669" fmla="*/ 697024 w 1313226"/>
              <a:gd name="connsiteY3-7670" fmla="*/ 169 h 1933152"/>
              <a:gd name="connsiteX4-7671" fmla="*/ 758969 w 1313226"/>
              <a:gd name="connsiteY4-7672" fmla="*/ 102901 h 1933152"/>
              <a:gd name="connsiteX5-7673" fmla="*/ 815799 w 1313226"/>
              <a:gd name="connsiteY5-7674" fmla="*/ 161386 h 1933152"/>
              <a:gd name="connsiteX6-7675" fmla="*/ 1122268 w 1313226"/>
              <a:gd name="connsiteY6-7676" fmla="*/ 175037 h 1933152"/>
              <a:gd name="connsiteX7-7677" fmla="*/ 1255630 w 1313226"/>
              <a:gd name="connsiteY7-7678" fmla="*/ 185079 h 1933152"/>
              <a:gd name="connsiteX8-7679" fmla="*/ 1262191 w 1313226"/>
              <a:gd name="connsiteY8-7680" fmla="*/ 1774856 h 1933152"/>
              <a:gd name="connsiteX9-7681" fmla="*/ 1159058 w 1313226"/>
              <a:gd name="connsiteY9-7682" fmla="*/ 1876671 h 1933152"/>
              <a:gd name="connsiteX10-7683" fmla="*/ 425933 w 1313226"/>
              <a:gd name="connsiteY10-7684" fmla="*/ 1876835 h 1933152"/>
              <a:gd name="connsiteX11-7685" fmla="*/ 311994 w 1313226"/>
              <a:gd name="connsiteY11-7686" fmla="*/ 1782522 h 1933152"/>
              <a:gd name="connsiteX12-7687" fmla="*/ 313985 w 1313226"/>
              <a:gd name="connsiteY12-7688" fmla="*/ 1151965 h 1933152"/>
              <a:gd name="connsiteX13-7689" fmla="*/ 216115 w 1313226"/>
              <a:gd name="connsiteY13-7690" fmla="*/ 1081914 h 1933152"/>
              <a:gd name="connsiteX14-7691" fmla="*/ 81843 w 1313226"/>
              <a:gd name="connsiteY14-7692" fmla="*/ 1080704 h 1933152"/>
              <a:gd name="connsiteX15-7693" fmla="*/ 186 w 1313226"/>
              <a:gd name="connsiteY15-7694" fmla="*/ 1019510 h 1933152"/>
              <a:gd name="connsiteX0-7695" fmla="*/ 186 w 1294719"/>
              <a:gd name="connsiteY0-7696" fmla="*/ 1019510 h 1933152"/>
              <a:gd name="connsiteX1-7697" fmla="*/ 860 w 1294719"/>
              <a:gd name="connsiteY1-7698" fmla="*/ 102283 h 1933152"/>
              <a:gd name="connsiteX2-7699" fmla="*/ 92222 w 1294719"/>
              <a:gd name="connsiteY2-7700" fmla="*/ 2919 h 1933152"/>
              <a:gd name="connsiteX3-7701" fmla="*/ 697024 w 1294719"/>
              <a:gd name="connsiteY3-7702" fmla="*/ 169 h 1933152"/>
              <a:gd name="connsiteX4-7703" fmla="*/ 758969 w 1294719"/>
              <a:gd name="connsiteY4-7704" fmla="*/ 102901 h 1933152"/>
              <a:gd name="connsiteX5-7705" fmla="*/ 815799 w 1294719"/>
              <a:gd name="connsiteY5-7706" fmla="*/ 161386 h 1933152"/>
              <a:gd name="connsiteX6-7707" fmla="*/ 1255630 w 1294719"/>
              <a:gd name="connsiteY6-7708" fmla="*/ 185079 h 1933152"/>
              <a:gd name="connsiteX7-7709" fmla="*/ 1262191 w 1294719"/>
              <a:gd name="connsiteY7-7710" fmla="*/ 1774856 h 1933152"/>
              <a:gd name="connsiteX8-7711" fmla="*/ 1159058 w 1294719"/>
              <a:gd name="connsiteY8-7712" fmla="*/ 1876671 h 1933152"/>
              <a:gd name="connsiteX9-7713" fmla="*/ 425933 w 1294719"/>
              <a:gd name="connsiteY9-7714" fmla="*/ 1876835 h 1933152"/>
              <a:gd name="connsiteX10-7715" fmla="*/ 311994 w 1294719"/>
              <a:gd name="connsiteY10-7716" fmla="*/ 1782522 h 1933152"/>
              <a:gd name="connsiteX11-7717" fmla="*/ 313985 w 1294719"/>
              <a:gd name="connsiteY11-7718" fmla="*/ 1151965 h 1933152"/>
              <a:gd name="connsiteX12-7719" fmla="*/ 216115 w 1294719"/>
              <a:gd name="connsiteY12-7720" fmla="*/ 1081914 h 1933152"/>
              <a:gd name="connsiteX13-7721" fmla="*/ 81843 w 1294719"/>
              <a:gd name="connsiteY13-7722" fmla="*/ 1080704 h 1933152"/>
              <a:gd name="connsiteX14-7723" fmla="*/ 186 w 1294719"/>
              <a:gd name="connsiteY14-7724" fmla="*/ 1019510 h 1933152"/>
              <a:gd name="connsiteX0-7725" fmla="*/ 186 w 1294719"/>
              <a:gd name="connsiteY0-7726" fmla="*/ 1019510 h 1933152"/>
              <a:gd name="connsiteX1-7727" fmla="*/ 860 w 1294719"/>
              <a:gd name="connsiteY1-7728" fmla="*/ 102283 h 1933152"/>
              <a:gd name="connsiteX2-7729" fmla="*/ 92222 w 1294719"/>
              <a:gd name="connsiteY2-7730" fmla="*/ 2919 h 1933152"/>
              <a:gd name="connsiteX3-7731" fmla="*/ 697024 w 1294719"/>
              <a:gd name="connsiteY3-7732" fmla="*/ 169 h 1933152"/>
              <a:gd name="connsiteX4-7733" fmla="*/ 758969 w 1294719"/>
              <a:gd name="connsiteY4-7734" fmla="*/ 102901 h 1933152"/>
              <a:gd name="connsiteX5-7735" fmla="*/ 815799 w 1294719"/>
              <a:gd name="connsiteY5-7736" fmla="*/ 161386 h 1933152"/>
              <a:gd name="connsiteX6-7737" fmla="*/ 1255630 w 1294719"/>
              <a:gd name="connsiteY6-7738" fmla="*/ 185079 h 1933152"/>
              <a:gd name="connsiteX7-7739" fmla="*/ 1262191 w 1294719"/>
              <a:gd name="connsiteY7-7740" fmla="*/ 1774856 h 1933152"/>
              <a:gd name="connsiteX8-7741" fmla="*/ 1159058 w 1294719"/>
              <a:gd name="connsiteY8-7742" fmla="*/ 1876671 h 1933152"/>
              <a:gd name="connsiteX9-7743" fmla="*/ 425933 w 1294719"/>
              <a:gd name="connsiteY9-7744" fmla="*/ 1876835 h 1933152"/>
              <a:gd name="connsiteX10-7745" fmla="*/ 311994 w 1294719"/>
              <a:gd name="connsiteY10-7746" fmla="*/ 1782522 h 1933152"/>
              <a:gd name="connsiteX11-7747" fmla="*/ 313985 w 1294719"/>
              <a:gd name="connsiteY11-7748" fmla="*/ 1151965 h 1933152"/>
              <a:gd name="connsiteX12-7749" fmla="*/ 216115 w 1294719"/>
              <a:gd name="connsiteY12-7750" fmla="*/ 1081914 h 1933152"/>
              <a:gd name="connsiteX13-7751" fmla="*/ 81843 w 1294719"/>
              <a:gd name="connsiteY13-7752" fmla="*/ 1080704 h 1933152"/>
              <a:gd name="connsiteX14-7753" fmla="*/ 186 w 1294719"/>
              <a:gd name="connsiteY14-7754" fmla="*/ 1019510 h 1933152"/>
              <a:gd name="connsiteX0-7755" fmla="*/ 186 w 1294719"/>
              <a:gd name="connsiteY0-7756" fmla="*/ 1019510 h 1933152"/>
              <a:gd name="connsiteX1-7757" fmla="*/ 860 w 1294719"/>
              <a:gd name="connsiteY1-7758" fmla="*/ 102283 h 1933152"/>
              <a:gd name="connsiteX2-7759" fmla="*/ 92222 w 1294719"/>
              <a:gd name="connsiteY2-7760" fmla="*/ 2919 h 1933152"/>
              <a:gd name="connsiteX3-7761" fmla="*/ 697024 w 1294719"/>
              <a:gd name="connsiteY3-7762" fmla="*/ 169 h 1933152"/>
              <a:gd name="connsiteX4-7763" fmla="*/ 758969 w 1294719"/>
              <a:gd name="connsiteY4-7764" fmla="*/ 102901 h 1933152"/>
              <a:gd name="connsiteX5-7765" fmla="*/ 815799 w 1294719"/>
              <a:gd name="connsiteY5-7766" fmla="*/ 161386 h 1933152"/>
              <a:gd name="connsiteX6-7767" fmla="*/ 1255630 w 1294719"/>
              <a:gd name="connsiteY6-7768" fmla="*/ 185079 h 1933152"/>
              <a:gd name="connsiteX7-7769" fmla="*/ 1262191 w 1294719"/>
              <a:gd name="connsiteY7-7770" fmla="*/ 1774856 h 1933152"/>
              <a:gd name="connsiteX8-7771" fmla="*/ 1159058 w 1294719"/>
              <a:gd name="connsiteY8-7772" fmla="*/ 1876671 h 1933152"/>
              <a:gd name="connsiteX9-7773" fmla="*/ 425933 w 1294719"/>
              <a:gd name="connsiteY9-7774" fmla="*/ 1876835 h 1933152"/>
              <a:gd name="connsiteX10-7775" fmla="*/ 311994 w 1294719"/>
              <a:gd name="connsiteY10-7776" fmla="*/ 1782522 h 1933152"/>
              <a:gd name="connsiteX11-7777" fmla="*/ 313985 w 1294719"/>
              <a:gd name="connsiteY11-7778" fmla="*/ 1151965 h 1933152"/>
              <a:gd name="connsiteX12-7779" fmla="*/ 216115 w 1294719"/>
              <a:gd name="connsiteY12-7780" fmla="*/ 1081914 h 1933152"/>
              <a:gd name="connsiteX13-7781" fmla="*/ 81843 w 1294719"/>
              <a:gd name="connsiteY13-7782" fmla="*/ 1080704 h 1933152"/>
              <a:gd name="connsiteX14-7783" fmla="*/ 186 w 1294719"/>
              <a:gd name="connsiteY14-7784" fmla="*/ 1019510 h 1933152"/>
              <a:gd name="connsiteX0-7785" fmla="*/ 186 w 1294719"/>
              <a:gd name="connsiteY0-7786" fmla="*/ 1019510 h 1933152"/>
              <a:gd name="connsiteX1-7787" fmla="*/ 860 w 1294719"/>
              <a:gd name="connsiteY1-7788" fmla="*/ 102283 h 1933152"/>
              <a:gd name="connsiteX2-7789" fmla="*/ 92222 w 1294719"/>
              <a:gd name="connsiteY2-7790" fmla="*/ 2919 h 1933152"/>
              <a:gd name="connsiteX3-7791" fmla="*/ 697024 w 1294719"/>
              <a:gd name="connsiteY3-7792" fmla="*/ 169 h 1933152"/>
              <a:gd name="connsiteX4-7793" fmla="*/ 758969 w 1294719"/>
              <a:gd name="connsiteY4-7794" fmla="*/ 102901 h 1933152"/>
              <a:gd name="connsiteX5-7795" fmla="*/ 815799 w 1294719"/>
              <a:gd name="connsiteY5-7796" fmla="*/ 161386 h 1933152"/>
              <a:gd name="connsiteX6-7797" fmla="*/ 1255630 w 1294719"/>
              <a:gd name="connsiteY6-7798" fmla="*/ 185079 h 1933152"/>
              <a:gd name="connsiteX7-7799" fmla="*/ 1262191 w 1294719"/>
              <a:gd name="connsiteY7-7800" fmla="*/ 1774856 h 1933152"/>
              <a:gd name="connsiteX8-7801" fmla="*/ 1159058 w 1294719"/>
              <a:gd name="connsiteY8-7802" fmla="*/ 1876671 h 1933152"/>
              <a:gd name="connsiteX9-7803" fmla="*/ 425933 w 1294719"/>
              <a:gd name="connsiteY9-7804" fmla="*/ 1876835 h 1933152"/>
              <a:gd name="connsiteX10-7805" fmla="*/ 311994 w 1294719"/>
              <a:gd name="connsiteY10-7806" fmla="*/ 1782522 h 1933152"/>
              <a:gd name="connsiteX11-7807" fmla="*/ 313985 w 1294719"/>
              <a:gd name="connsiteY11-7808" fmla="*/ 1151965 h 1933152"/>
              <a:gd name="connsiteX12-7809" fmla="*/ 216115 w 1294719"/>
              <a:gd name="connsiteY12-7810" fmla="*/ 1081914 h 1933152"/>
              <a:gd name="connsiteX13-7811" fmla="*/ 81843 w 1294719"/>
              <a:gd name="connsiteY13-7812" fmla="*/ 1080704 h 1933152"/>
              <a:gd name="connsiteX14-7813" fmla="*/ 186 w 1294719"/>
              <a:gd name="connsiteY14-7814" fmla="*/ 1019510 h 1933152"/>
              <a:gd name="connsiteX0-7815" fmla="*/ 186 w 1294719"/>
              <a:gd name="connsiteY0-7816" fmla="*/ 1019510 h 1933152"/>
              <a:gd name="connsiteX1-7817" fmla="*/ 860 w 1294719"/>
              <a:gd name="connsiteY1-7818" fmla="*/ 102283 h 1933152"/>
              <a:gd name="connsiteX2-7819" fmla="*/ 92222 w 1294719"/>
              <a:gd name="connsiteY2-7820" fmla="*/ 2919 h 1933152"/>
              <a:gd name="connsiteX3-7821" fmla="*/ 697024 w 1294719"/>
              <a:gd name="connsiteY3-7822" fmla="*/ 169 h 1933152"/>
              <a:gd name="connsiteX4-7823" fmla="*/ 758969 w 1294719"/>
              <a:gd name="connsiteY4-7824" fmla="*/ 102901 h 1933152"/>
              <a:gd name="connsiteX5-7825" fmla="*/ 815799 w 1294719"/>
              <a:gd name="connsiteY5-7826" fmla="*/ 161386 h 1933152"/>
              <a:gd name="connsiteX6-7827" fmla="*/ 1255630 w 1294719"/>
              <a:gd name="connsiteY6-7828" fmla="*/ 185079 h 1933152"/>
              <a:gd name="connsiteX7-7829" fmla="*/ 1262191 w 1294719"/>
              <a:gd name="connsiteY7-7830" fmla="*/ 1774856 h 1933152"/>
              <a:gd name="connsiteX8-7831" fmla="*/ 1159058 w 1294719"/>
              <a:gd name="connsiteY8-7832" fmla="*/ 1876671 h 1933152"/>
              <a:gd name="connsiteX9-7833" fmla="*/ 425933 w 1294719"/>
              <a:gd name="connsiteY9-7834" fmla="*/ 1876835 h 1933152"/>
              <a:gd name="connsiteX10-7835" fmla="*/ 311994 w 1294719"/>
              <a:gd name="connsiteY10-7836" fmla="*/ 1782522 h 1933152"/>
              <a:gd name="connsiteX11-7837" fmla="*/ 313985 w 1294719"/>
              <a:gd name="connsiteY11-7838" fmla="*/ 1151965 h 1933152"/>
              <a:gd name="connsiteX12-7839" fmla="*/ 216115 w 1294719"/>
              <a:gd name="connsiteY12-7840" fmla="*/ 1081914 h 1933152"/>
              <a:gd name="connsiteX13-7841" fmla="*/ 81843 w 1294719"/>
              <a:gd name="connsiteY13-7842" fmla="*/ 1080704 h 1933152"/>
              <a:gd name="connsiteX14-7843" fmla="*/ 186 w 1294719"/>
              <a:gd name="connsiteY14-7844" fmla="*/ 1019510 h 1933152"/>
              <a:gd name="connsiteX0-7845" fmla="*/ 186 w 1294719"/>
              <a:gd name="connsiteY0-7846" fmla="*/ 1019510 h 1933152"/>
              <a:gd name="connsiteX1-7847" fmla="*/ 860 w 1294719"/>
              <a:gd name="connsiteY1-7848" fmla="*/ 102283 h 1933152"/>
              <a:gd name="connsiteX2-7849" fmla="*/ 92222 w 1294719"/>
              <a:gd name="connsiteY2-7850" fmla="*/ 2919 h 1933152"/>
              <a:gd name="connsiteX3-7851" fmla="*/ 697024 w 1294719"/>
              <a:gd name="connsiteY3-7852" fmla="*/ 169 h 1933152"/>
              <a:gd name="connsiteX4-7853" fmla="*/ 758969 w 1294719"/>
              <a:gd name="connsiteY4-7854" fmla="*/ 102901 h 1933152"/>
              <a:gd name="connsiteX5-7855" fmla="*/ 924852 w 1294719"/>
              <a:gd name="connsiteY5-7856" fmla="*/ 155735 h 1933152"/>
              <a:gd name="connsiteX6-7857" fmla="*/ 1255630 w 1294719"/>
              <a:gd name="connsiteY6-7858" fmla="*/ 185079 h 1933152"/>
              <a:gd name="connsiteX7-7859" fmla="*/ 1262191 w 1294719"/>
              <a:gd name="connsiteY7-7860" fmla="*/ 1774856 h 1933152"/>
              <a:gd name="connsiteX8-7861" fmla="*/ 1159058 w 1294719"/>
              <a:gd name="connsiteY8-7862" fmla="*/ 1876671 h 1933152"/>
              <a:gd name="connsiteX9-7863" fmla="*/ 425933 w 1294719"/>
              <a:gd name="connsiteY9-7864" fmla="*/ 1876835 h 1933152"/>
              <a:gd name="connsiteX10-7865" fmla="*/ 311994 w 1294719"/>
              <a:gd name="connsiteY10-7866" fmla="*/ 1782522 h 1933152"/>
              <a:gd name="connsiteX11-7867" fmla="*/ 313985 w 1294719"/>
              <a:gd name="connsiteY11-7868" fmla="*/ 1151965 h 1933152"/>
              <a:gd name="connsiteX12-7869" fmla="*/ 216115 w 1294719"/>
              <a:gd name="connsiteY12-7870" fmla="*/ 1081914 h 1933152"/>
              <a:gd name="connsiteX13-7871" fmla="*/ 81843 w 1294719"/>
              <a:gd name="connsiteY13-7872" fmla="*/ 1080704 h 1933152"/>
              <a:gd name="connsiteX14-7873" fmla="*/ 186 w 1294719"/>
              <a:gd name="connsiteY14-7874" fmla="*/ 1019510 h 1933152"/>
              <a:gd name="connsiteX0-7875" fmla="*/ 186 w 1294719"/>
              <a:gd name="connsiteY0-7876" fmla="*/ 1019510 h 1933152"/>
              <a:gd name="connsiteX1-7877" fmla="*/ 860 w 1294719"/>
              <a:gd name="connsiteY1-7878" fmla="*/ 102283 h 1933152"/>
              <a:gd name="connsiteX2-7879" fmla="*/ 92222 w 1294719"/>
              <a:gd name="connsiteY2-7880" fmla="*/ 2919 h 1933152"/>
              <a:gd name="connsiteX3-7881" fmla="*/ 697024 w 1294719"/>
              <a:gd name="connsiteY3-7882" fmla="*/ 169 h 1933152"/>
              <a:gd name="connsiteX4-7883" fmla="*/ 758969 w 1294719"/>
              <a:gd name="connsiteY4-7884" fmla="*/ 71818 h 1933152"/>
              <a:gd name="connsiteX5-7885" fmla="*/ 924852 w 1294719"/>
              <a:gd name="connsiteY5-7886" fmla="*/ 155735 h 1933152"/>
              <a:gd name="connsiteX6-7887" fmla="*/ 1255630 w 1294719"/>
              <a:gd name="connsiteY6-7888" fmla="*/ 185079 h 1933152"/>
              <a:gd name="connsiteX7-7889" fmla="*/ 1262191 w 1294719"/>
              <a:gd name="connsiteY7-7890" fmla="*/ 1774856 h 1933152"/>
              <a:gd name="connsiteX8-7891" fmla="*/ 1159058 w 1294719"/>
              <a:gd name="connsiteY8-7892" fmla="*/ 1876671 h 1933152"/>
              <a:gd name="connsiteX9-7893" fmla="*/ 425933 w 1294719"/>
              <a:gd name="connsiteY9-7894" fmla="*/ 1876835 h 1933152"/>
              <a:gd name="connsiteX10-7895" fmla="*/ 311994 w 1294719"/>
              <a:gd name="connsiteY10-7896" fmla="*/ 1782522 h 1933152"/>
              <a:gd name="connsiteX11-7897" fmla="*/ 313985 w 1294719"/>
              <a:gd name="connsiteY11-7898" fmla="*/ 1151965 h 1933152"/>
              <a:gd name="connsiteX12-7899" fmla="*/ 216115 w 1294719"/>
              <a:gd name="connsiteY12-7900" fmla="*/ 1081914 h 1933152"/>
              <a:gd name="connsiteX13-7901" fmla="*/ 81843 w 1294719"/>
              <a:gd name="connsiteY13-7902" fmla="*/ 1080704 h 1933152"/>
              <a:gd name="connsiteX14-7903" fmla="*/ 186 w 1294719"/>
              <a:gd name="connsiteY14-7904" fmla="*/ 1019510 h 1933152"/>
              <a:gd name="connsiteX0-7905" fmla="*/ 186 w 1290074"/>
              <a:gd name="connsiteY0-7906" fmla="*/ 1019510 h 1876835"/>
              <a:gd name="connsiteX1-7907" fmla="*/ 860 w 1290074"/>
              <a:gd name="connsiteY1-7908" fmla="*/ 102283 h 1876835"/>
              <a:gd name="connsiteX2-7909" fmla="*/ 92222 w 1290074"/>
              <a:gd name="connsiteY2-7910" fmla="*/ 2919 h 1876835"/>
              <a:gd name="connsiteX3-7911" fmla="*/ 697024 w 1290074"/>
              <a:gd name="connsiteY3-7912" fmla="*/ 169 h 1876835"/>
              <a:gd name="connsiteX4-7913" fmla="*/ 758969 w 1290074"/>
              <a:gd name="connsiteY4-7914" fmla="*/ 71818 h 1876835"/>
              <a:gd name="connsiteX5-7915" fmla="*/ 924852 w 1290074"/>
              <a:gd name="connsiteY5-7916" fmla="*/ 155735 h 1876835"/>
              <a:gd name="connsiteX6-7917" fmla="*/ 1255630 w 1290074"/>
              <a:gd name="connsiteY6-7918" fmla="*/ 185079 h 1876835"/>
              <a:gd name="connsiteX7-7919" fmla="*/ 1262191 w 1290074"/>
              <a:gd name="connsiteY7-7920" fmla="*/ 1774856 h 1876835"/>
              <a:gd name="connsiteX8-7921" fmla="*/ 1159058 w 1290074"/>
              <a:gd name="connsiteY8-7922" fmla="*/ 1876671 h 1876835"/>
              <a:gd name="connsiteX9-7923" fmla="*/ 425933 w 1290074"/>
              <a:gd name="connsiteY9-7924" fmla="*/ 1876835 h 1876835"/>
              <a:gd name="connsiteX10-7925" fmla="*/ 311994 w 1290074"/>
              <a:gd name="connsiteY10-7926" fmla="*/ 1782522 h 1876835"/>
              <a:gd name="connsiteX11-7927" fmla="*/ 313985 w 1290074"/>
              <a:gd name="connsiteY11-7928" fmla="*/ 1151965 h 1876835"/>
              <a:gd name="connsiteX12-7929" fmla="*/ 216115 w 1290074"/>
              <a:gd name="connsiteY12-7930" fmla="*/ 1081914 h 1876835"/>
              <a:gd name="connsiteX13-7931" fmla="*/ 81843 w 1290074"/>
              <a:gd name="connsiteY13-7932" fmla="*/ 1080704 h 1876835"/>
              <a:gd name="connsiteX14-7933" fmla="*/ 186 w 1290074"/>
              <a:gd name="connsiteY14-7934" fmla="*/ 1019510 h 1876835"/>
              <a:gd name="connsiteX0-7935" fmla="*/ 186 w 1262200"/>
              <a:gd name="connsiteY0-7936" fmla="*/ 1019510 h 1876835"/>
              <a:gd name="connsiteX1-7937" fmla="*/ 860 w 1262200"/>
              <a:gd name="connsiteY1-7938" fmla="*/ 102283 h 1876835"/>
              <a:gd name="connsiteX2-7939" fmla="*/ 92222 w 1262200"/>
              <a:gd name="connsiteY2-7940" fmla="*/ 2919 h 1876835"/>
              <a:gd name="connsiteX3-7941" fmla="*/ 697024 w 1262200"/>
              <a:gd name="connsiteY3-7942" fmla="*/ 169 h 1876835"/>
              <a:gd name="connsiteX4-7943" fmla="*/ 758969 w 1262200"/>
              <a:gd name="connsiteY4-7944" fmla="*/ 71818 h 1876835"/>
              <a:gd name="connsiteX5-7945" fmla="*/ 924852 w 1262200"/>
              <a:gd name="connsiteY5-7946" fmla="*/ 155735 h 1876835"/>
              <a:gd name="connsiteX6-7947" fmla="*/ 1255630 w 1262200"/>
              <a:gd name="connsiteY6-7948" fmla="*/ 185079 h 1876835"/>
              <a:gd name="connsiteX7-7949" fmla="*/ 1262191 w 1262200"/>
              <a:gd name="connsiteY7-7950" fmla="*/ 1774856 h 1876835"/>
              <a:gd name="connsiteX8-7951" fmla="*/ 1159058 w 1262200"/>
              <a:gd name="connsiteY8-7952" fmla="*/ 1876671 h 1876835"/>
              <a:gd name="connsiteX9-7953" fmla="*/ 425933 w 1262200"/>
              <a:gd name="connsiteY9-7954" fmla="*/ 1876835 h 1876835"/>
              <a:gd name="connsiteX10-7955" fmla="*/ 311994 w 1262200"/>
              <a:gd name="connsiteY10-7956" fmla="*/ 1782522 h 1876835"/>
              <a:gd name="connsiteX11-7957" fmla="*/ 313985 w 1262200"/>
              <a:gd name="connsiteY11-7958" fmla="*/ 1151965 h 1876835"/>
              <a:gd name="connsiteX12-7959" fmla="*/ 216115 w 1262200"/>
              <a:gd name="connsiteY12-7960" fmla="*/ 1081914 h 1876835"/>
              <a:gd name="connsiteX13-7961" fmla="*/ 81843 w 1262200"/>
              <a:gd name="connsiteY13-7962" fmla="*/ 1080704 h 1876835"/>
              <a:gd name="connsiteX14-7963" fmla="*/ 186 w 1262200"/>
              <a:gd name="connsiteY14-7964" fmla="*/ 1019510 h 1876835"/>
              <a:gd name="connsiteX0-7965" fmla="*/ 186 w 1272464"/>
              <a:gd name="connsiteY0-7966" fmla="*/ 1019510 h 1931810"/>
              <a:gd name="connsiteX1-7967" fmla="*/ 860 w 1272464"/>
              <a:gd name="connsiteY1-7968" fmla="*/ 102283 h 1931810"/>
              <a:gd name="connsiteX2-7969" fmla="*/ 92222 w 1272464"/>
              <a:gd name="connsiteY2-7970" fmla="*/ 2919 h 1931810"/>
              <a:gd name="connsiteX3-7971" fmla="*/ 697024 w 1272464"/>
              <a:gd name="connsiteY3-7972" fmla="*/ 169 h 1931810"/>
              <a:gd name="connsiteX4-7973" fmla="*/ 758969 w 1272464"/>
              <a:gd name="connsiteY4-7974" fmla="*/ 71818 h 1931810"/>
              <a:gd name="connsiteX5-7975" fmla="*/ 924852 w 1272464"/>
              <a:gd name="connsiteY5-7976" fmla="*/ 155735 h 1931810"/>
              <a:gd name="connsiteX6-7977" fmla="*/ 1255630 w 1272464"/>
              <a:gd name="connsiteY6-7978" fmla="*/ 185079 h 1931810"/>
              <a:gd name="connsiteX7-7979" fmla="*/ 1262191 w 1272464"/>
              <a:gd name="connsiteY7-7980" fmla="*/ 1774856 h 1931810"/>
              <a:gd name="connsiteX8-7981" fmla="*/ 1104531 w 1272464"/>
              <a:gd name="connsiteY8-7982" fmla="*/ 1873845 h 1931810"/>
              <a:gd name="connsiteX9-7983" fmla="*/ 425933 w 1272464"/>
              <a:gd name="connsiteY9-7984" fmla="*/ 1876835 h 1931810"/>
              <a:gd name="connsiteX10-7985" fmla="*/ 311994 w 1272464"/>
              <a:gd name="connsiteY10-7986" fmla="*/ 1782522 h 1931810"/>
              <a:gd name="connsiteX11-7987" fmla="*/ 313985 w 1272464"/>
              <a:gd name="connsiteY11-7988" fmla="*/ 1151965 h 1931810"/>
              <a:gd name="connsiteX12-7989" fmla="*/ 216115 w 1272464"/>
              <a:gd name="connsiteY12-7990" fmla="*/ 1081914 h 1931810"/>
              <a:gd name="connsiteX13-7991" fmla="*/ 81843 w 1272464"/>
              <a:gd name="connsiteY13-7992" fmla="*/ 1080704 h 1931810"/>
              <a:gd name="connsiteX14-7993" fmla="*/ 186 w 1272464"/>
              <a:gd name="connsiteY14-7994" fmla="*/ 1019510 h 1931810"/>
              <a:gd name="connsiteX0-7995" fmla="*/ 186 w 1272464"/>
              <a:gd name="connsiteY0-7996" fmla="*/ 1019510 h 1929119"/>
              <a:gd name="connsiteX1-7997" fmla="*/ 860 w 1272464"/>
              <a:gd name="connsiteY1-7998" fmla="*/ 102283 h 1929119"/>
              <a:gd name="connsiteX2-7999" fmla="*/ 92222 w 1272464"/>
              <a:gd name="connsiteY2-8000" fmla="*/ 2919 h 1929119"/>
              <a:gd name="connsiteX3-8001" fmla="*/ 697024 w 1272464"/>
              <a:gd name="connsiteY3-8002" fmla="*/ 169 h 1929119"/>
              <a:gd name="connsiteX4-8003" fmla="*/ 758969 w 1272464"/>
              <a:gd name="connsiteY4-8004" fmla="*/ 71818 h 1929119"/>
              <a:gd name="connsiteX5-8005" fmla="*/ 924852 w 1272464"/>
              <a:gd name="connsiteY5-8006" fmla="*/ 155735 h 1929119"/>
              <a:gd name="connsiteX6-8007" fmla="*/ 1255630 w 1272464"/>
              <a:gd name="connsiteY6-8008" fmla="*/ 185079 h 1929119"/>
              <a:gd name="connsiteX7-8009" fmla="*/ 1262191 w 1272464"/>
              <a:gd name="connsiteY7-8010" fmla="*/ 1774856 h 1929119"/>
              <a:gd name="connsiteX8-8011" fmla="*/ 1104531 w 1272464"/>
              <a:gd name="connsiteY8-8012" fmla="*/ 1873845 h 1929119"/>
              <a:gd name="connsiteX9-8013" fmla="*/ 425933 w 1272464"/>
              <a:gd name="connsiteY9-8014" fmla="*/ 1876835 h 1929119"/>
              <a:gd name="connsiteX10-8015" fmla="*/ 311994 w 1272464"/>
              <a:gd name="connsiteY10-8016" fmla="*/ 1782522 h 1929119"/>
              <a:gd name="connsiteX11-8017" fmla="*/ 313985 w 1272464"/>
              <a:gd name="connsiteY11-8018" fmla="*/ 1151965 h 1929119"/>
              <a:gd name="connsiteX12-8019" fmla="*/ 216115 w 1272464"/>
              <a:gd name="connsiteY12-8020" fmla="*/ 1081914 h 1929119"/>
              <a:gd name="connsiteX13-8021" fmla="*/ 81843 w 1272464"/>
              <a:gd name="connsiteY13-8022" fmla="*/ 1080704 h 1929119"/>
              <a:gd name="connsiteX14-8023" fmla="*/ 186 w 1272464"/>
              <a:gd name="connsiteY14-8024" fmla="*/ 1019510 h 1929119"/>
              <a:gd name="connsiteX0-8025" fmla="*/ 186 w 1262191"/>
              <a:gd name="connsiteY0-8026" fmla="*/ 1019510 h 1876835"/>
              <a:gd name="connsiteX1-8027" fmla="*/ 860 w 1262191"/>
              <a:gd name="connsiteY1-8028" fmla="*/ 102283 h 1876835"/>
              <a:gd name="connsiteX2-8029" fmla="*/ 92222 w 1262191"/>
              <a:gd name="connsiteY2-8030" fmla="*/ 2919 h 1876835"/>
              <a:gd name="connsiteX3-8031" fmla="*/ 697024 w 1262191"/>
              <a:gd name="connsiteY3-8032" fmla="*/ 169 h 1876835"/>
              <a:gd name="connsiteX4-8033" fmla="*/ 758969 w 1262191"/>
              <a:gd name="connsiteY4-8034" fmla="*/ 71818 h 1876835"/>
              <a:gd name="connsiteX5-8035" fmla="*/ 924852 w 1262191"/>
              <a:gd name="connsiteY5-8036" fmla="*/ 155735 h 1876835"/>
              <a:gd name="connsiteX6-8037" fmla="*/ 1255630 w 1262191"/>
              <a:gd name="connsiteY6-8038" fmla="*/ 185079 h 1876835"/>
              <a:gd name="connsiteX7-8039" fmla="*/ 1262191 w 1262191"/>
              <a:gd name="connsiteY7-8040" fmla="*/ 1774856 h 1876835"/>
              <a:gd name="connsiteX8-8041" fmla="*/ 1104531 w 1262191"/>
              <a:gd name="connsiteY8-8042" fmla="*/ 1873845 h 1876835"/>
              <a:gd name="connsiteX9-8043" fmla="*/ 425933 w 1262191"/>
              <a:gd name="connsiteY9-8044" fmla="*/ 1876835 h 1876835"/>
              <a:gd name="connsiteX10-8045" fmla="*/ 311994 w 1262191"/>
              <a:gd name="connsiteY10-8046" fmla="*/ 1782522 h 1876835"/>
              <a:gd name="connsiteX11-8047" fmla="*/ 313985 w 1262191"/>
              <a:gd name="connsiteY11-8048" fmla="*/ 1151965 h 1876835"/>
              <a:gd name="connsiteX12-8049" fmla="*/ 216115 w 1262191"/>
              <a:gd name="connsiteY12-8050" fmla="*/ 1081914 h 1876835"/>
              <a:gd name="connsiteX13-8051" fmla="*/ 81843 w 1262191"/>
              <a:gd name="connsiteY13-8052" fmla="*/ 1080704 h 1876835"/>
              <a:gd name="connsiteX14-8053" fmla="*/ 186 w 1262191"/>
              <a:gd name="connsiteY14-8054" fmla="*/ 1019510 h 1876835"/>
              <a:gd name="connsiteX0-8055" fmla="*/ 186 w 1262191"/>
              <a:gd name="connsiteY0-8056" fmla="*/ 1019510 h 1876835"/>
              <a:gd name="connsiteX1-8057" fmla="*/ 860 w 1262191"/>
              <a:gd name="connsiteY1-8058" fmla="*/ 102283 h 1876835"/>
              <a:gd name="connsiteX2-8059" fmla="*/ 92222 w 1262191"/>
              <a:gd name="connsiteY2-8060" fmla="*/ 2919 h 1876835"/>
              <a:gd name="connsiteX3-8061" fmla="*/ 697024 w 1262191"/>
              <a:gd name="connsiteY3-8062" fmla="*/ 169 h 1876835"/>
              <a:gd name="connsiteX4-8063" fmla="*/ 758969 w 1262191"/>
              <a:gd name="connsiteY4-8064" fmla="*/ 71818 h 1876835"/>
              <a:gd name="connsiteX5-8065" fmla="*/ 924852 w 1262191"/>
              <a:gd name="connsiteY5-8066" fmla="*/ 155735 h 1876835"/>
              <a:gd name="connsiteX6-8067" fmla="*/ 1255630 w 1262191"/>
              <a:gd name="connsiteY6-8068" fmla="*/ 185079 h 1876835"/>
              <a:gd name="connsiteX7-8069" fmla="*/ 1262191 w 1262191"/>
              <a:gd name="connsiteY7-8070" fmla="*/ 1774856 h 1876835"/>
              <a:gd name="connsiteX8-8071" fmla="*/ 1104531 w 1262191"/>
              <a:gd name="connsiteY8-8072" fmla="*/ 1873845 h 1876835"/>
              <a:gd name="connsiteX9-8073" fmla="*/ 425933 w 1262191"/>
              <a:gd name="connsiteY9-8074" fmla="*/ 1876835 h 1876835"/>
              <a:gd name="connsiteX10-8075" fmla="*/ 311994 w 1262191"/>
              <a:gd name="connsiteY10-8076" fmla="*/ 1782522 h 1876835"/>
              <a:gd name="connsiteX11-8077" fmla="*/ 313985 w 1262191"/>
              <a:gd name="connsiteY11-8078" fmla="*/ 1151965 h 1876835"/>
              <a:gd name="connsiteX12-8079" fmla="*/ 216115 w 1262191"/>
              <a:gd name="connsiteY12-8080" fmla="*/ 1081914 h 1876835"/>
              <a:gd name="connsiteX13-8081" fmla="*/ 81843 w 1262191"/>
              <a:gd name="connsiteY13-8082" fmla="*/ 1080704 h 1876835"/>
              <a:gd name="connsiteX14-8083" fmla="*/ 186 w 1262191"/>
              <a:gd name="connsiteY14-8084" fmla="*/ 1019510 h 1876835"/>
              <a:gd name="connsiteX0-8085" fmla="*/ 186 w 1262191"/>
              <a:gd name="connsiteY0-8086" fmla="*/ 1019510 h 1876835"/>
              <a:gd name="connsiteX1-8087" fmla="*/ 860 w 1262191"/>
              <a:gd name="connsiteY1-8088" fmla="*/ 102283 h 1876835"/>
              <a:gd name="connsiteX2-8089" fmla="*/ 92222 w 1262191"/>
              <a:gd name="connsiteY2-8090" fmla="*/ 2919 h 1876835"/>
              <a:gd name="connsiteX3-8091" fmla="*/ 697024 w 1262191"/>
              <a:gd name="connsiteY3-8092" fmla="*/ 169 h 1876835"/>
              <a:gd name="connsiteX4-8093" fmla="*/ 758969 w 1262191"/>
              <a:gd name="connsiteY4-8094" fmla="*/ 71818 h 1876835"/>
              <a:gd name="connsiteX5-8095" fmla="*/ 924852 w 1262191"/>
              <a:gd name="connsiteY5-8096" fmla="*/ 155735 h 1876835"/>
              <a:gd name="connsiteX6-8097" fmla="*/ 1255630 w 1262191"/>
              <a:gd name="connsiteY6-8098" fmla="*/ 185079 h 1876835"/>
              <a:gd name="connsiteX7-8099" fmla="*/ 1262191 w 1262191"/>
              <a:gd name="connsiteY7-8100" fmla="*/ 1774856 h 1876835"/>
              <a:gd name="connsiteX8-8101" fmla="*/ 1104531 w 1262191"/>
              <a:gd name="connsiteY8-8102" fmla="*/ 1873845 h 1876835"/>
              <a:gd name="connsiteX9-8103" fmla="*/ 425933 w 1262191"/>
              <a:gd name="connsiteY9-8104" fmla="*/ 1876835 h 1876835"/>
              <a:gd name="connsiteX10-8105" fmla="*/ 311994 w 1262191"/>
              <a:gd name="connsiteY10-8106" fmla="*/ 1782522 h 1876835"/>
              <a:gd name="connsiteX11-8107" fmla="*/ 313985 w 1262191"/>
              <a:gd name="connsiteY11-8108" fmla="*/ 1151965 h 1876835"/>
              <a:gd name="connsiteX12-8109" fmla="*/ 216115 w 1262191"/>
              <a:gd name="connsiteY12-8110" fmla="*/ 1081914 h 1876835"/>
              <a:gd name="connsiteX13-8111" fmla="*/ 81843 w 1262191"/>
              <a:gd name="connsiteY13-8112" fmla="*/ 1080704 h 1876835"/>
              <a:gd name="connsiteX14-8113" fmla="*/ 186 w 1262191"/>
              <a:gd name="connsiteY14-8114" fmla="*/ 1019510 h 1876835"/>
              <a:gd name="connsiteX0-8115" fmla="*/ 186 w 1262191"/>
              <a:gd name="connsiteY0-8116" fmla="*/ 1019510 h 1876835"/>
              <a:gd name="connsiteX1-8117" fmla="*/ 860 w 1262191"/>
              <a:gd name="connsiteY1-8118" fmla="*/ 102283 h 1876835"/>
              <a:gd name="connsiteX2-8119" fmla="*/ 92222 w 1262191"/>
              <a:gd name="connsiteY2-8120" fmla="*/ 2919 h 1876835"/>
              <a:gd name="connsiteX3-8121" fmla="*/ 697024 w 1262191"/>
              <a:gd name="connsiteY3-8122" fmla="*/ 169 h 1876835"/>
              <a:gd name="connsiteX4-8123" fmla="*/ 758969 w 1262191"/>
              <a:gd name="connsiteY4-8124" fmla="*/ 71818 h 1876835"/>
              <a:gd name="connsiteX5-8125" fmla="*/ 924852 w 1262191"/>
              <a:gd name="connsiteY5-8126" fmla="*/ 155735 h 1876835"/>
              <a:gd name="connsiteX6-8127" fmla="*/ 1255630 w 1262191"/>
              <a:gd name="connsiteY6-8128" fmla="*/ 185079 h 1876835"/>
              <a:gd name="connsiteX7-8129" fmla="*/ 1262191 w 1262191"/>
              <a:gd name="connsiteY7-8130" fmla="*/ 1774856 h 1876835"/>
              <a:gd name="connsiteX8-8131" fmla="*/ 1104531 w 1262191"/>
              <a:gd name="connsiteY8-8132" fmla="*/ 1873845 h 1876835"/>
              <a:gd name="connsiteX9-8133" fmla="*/ 425933 w 1262191"/>
              <a:gd name="connsiteY9-8134" fmla="*/ 1876835 h 1876835"/>
              <a:gd name="connsiteX10-8135" fmla="*/ 311994 w 1262191"/>
              <a:gd name="connsiteY10-8136" fmla="*/ 1782522 h 1876835"/>
              <a:gd name="connsiteX11-8137" fmla="*/ 313985 w 1262191"/>
              <a:gd name="connsiteY11-8138" fmla="*/ 1151965 h 1876835"/>
              <a:gd name="connsiteX12-8139" fmla="*/ 216115 w 1262191"/>
              <a:gd name="connsiteY12-8140" fmla="*/ 1081914 h 1876835"/>
              <a:gd name="connsiteX13-8141" fmla="*/ 81843 w 1262191"/>
              <a:gd name="connsiteY13-8142" fmla="*/ 1080704 h 1876835"/>
              <a:gd name="connsiteX14-8143" fmla="*/ 186 w 1262191"/>
              <a:gd name="connsiteY14-8144" fmla="*/ 1019510 h 1876835"/>
              <a:gd name="connsiteX0-8145" fmla="*/ 186 w 1262191"/>
              <a:gd name="connsiteY0-8146" fmla="*/ 1019510 h 1876835"/>
              <a:gd name="connsiteX1-8147" fmla="*/ 860 w 1262191"/>
              <a:gd name="connsiteY1-8148" fmla="*/ 102283 h 1876835"/>
              <a:gd name="connsiteX2-8149" fmla="*/ 92222 w 1262191"/>
              <a:gd name="connsiteY2-8150" fmla="*/ 2919 h 1876835"/>
              <a:gd name="connsiteX3-8151" fmla="*/ 697024 w 1262191"/>
              <a:gd name="connsiteY3-8152" fmla="*/ 169 h 1876835"/>
              <a:gd name="connsiteX4-8153" fmla="*/ 758969 w 1262191"/>
              <a:gd name="connsiteY4-8154" fmla="*/ 71818 h 1876835"/>
              <a:gd name="connsiteX5-8155" fmla="*/ 828513 w 1262191"/>
              <a:gd name="connsiteY5-8156" fmla="*/ 156353 h 1876835"/>
              <a:gd name="connsiteX6-8157" fmla="*/ 1255630 w 1262191"/>
              <a:gd name="connsiteY6-8158" fmla="*/ 185079 h 1876835"/>
              <a:gd name="connsiteX7-8159" fmla="*/ 1262191 w 1262191"/>
              <a:gd name="connsiteY7-8160" fmla="*/ 1774856 h 1876835"/>
              <a:gd name="connsiteX8-8161" fmla="*/ 1104531 w 1262191"/>
              <a:gd name="connsiteY8-8162" fmla="*/ 1873845 h 1876835"/>
              <a:gd name="connsiteX9-8163" fmla="*/ 425933 w 1262191"/>
              <a:gd name="connsiteY9-8164" fmla="*/ 1876835 h 1876835"/>
              <a:gd name="connsiteX10-8165" fmla="*/ 311994 w 1262191"/>
              <a:gd name="connsiteY10-8166" fmla="*/ 1782522 h 1876835"/>
              <a:gd name="connsiteX11-8167" fmla="*/ 313985 w 1262191"/>
              <a:gd name="connsiteY11-8168" fmla="*/ 1151965 h 1876835"/>
              <a:gd name="connsiteX12-8169" fmla="*/ 216115 w 1262191"/>
              <a:gd name="connsiteY12-8170" fmla="*/ 1081914 h 1876835"/>
              <a:gd name="connsiteX13-8171" fmla="*/ 81843 w 1262191"/>
              <a:gd name="connsiteY13-8172" fmla="*/ 1080704 h 1876835"/>
              <a:gd name="connsiteX14-8173" fmla="*/ 186 w 1262191"/>
              <a:gd name="connsiteY14-8174" fmla="*/ 1019510 h 1876835"/>
              <a:gd name="connsiteX0-8175" fmla="*/ 186 w 1262191"/>
              <a:gd name="connsiteY0-8176" fmla="*/ 1019510 h 1876835"/>
              <a:gd name="connsiteX1-8177" fmla="*/ 860 w 1262191"/>
              <a:gd name="connsiteY1-8178" fmla="*/ 102283 h 1876835"/>
              <a:gd name="connsiteX2-8179" fmla="*/ 92222 w 1262191"/>
              <a:gd name="connsiteY2-8180" fmla="*/ 2919 h 1876835"/>
              <a:gd name="connsiteX3-8181" fmla="*/ 697024 w 1262191"/>
              <a:gd name="connsiteY3-8182" fmla="*/ 169 h 1876835"/>
              <a:gd name="connsiteX4-8183" fmla="*/ 758969 w 1262191"/>
              <a:gd name="connsiteY4-8184" fmla="*/ 71818 h 1876835"/>
              <a:gd name="connsiteX5-8185" fmla="*/ 828513 w 1262191"/>
              <a:gd name="connsiteY5-8186" fmla="*/ 156353 h 1876835"/>
              <a:gd name="connsiteX6-8187" fmla="*/ 1255630 w 1262191"/>
              <a:gd name="connsiteY6-8188" fmla="*/ 185079 h 1876835"/>
              <a:gd name="connsiteX7-8189" fmla="*/ 1262191 w 1262191"/>
              <a:gd name="connsiteY7-8190" fmla="*/ 1774856 h 1876835"/>
              <a:gd name="connsiteX8-8191" fmla="*/ 1104531 w 1262191"/>
              <a:gd name="connsiteY8-8192" fmla="*/ 1873845 h 1876835"/>
              <a:gd name="connsiteX9-8193" fmla="*/ 425933 w 1262191"/>
              <a:gd name="connsiteY9-8194" fmla="*/ 1876835 h 1876835"/>
              <a:gd name="connsiteX10-8195" fmla="*/ 311994 w 1262191"/>
              <a:gd name="connsiteY10-8196" fmla="*/ 1782522 h 1876835"/>
              <a:gd name="connsiteX11-8197" fmla="*/ 313985 w 1262191"/>
              <a:gd name="connsiteY11-8198" fmla="*/ 1151965 h 1876835"/>
              <a:gd name="connsiteX12-8199" fmla="*/ 216115 w 1262191"/>
              <a:gd name="connsiteY12-8200" fmla="*/ 1081914 h 1876835"/>
              <a:gd name="connsiteX13-8201" fmla="*/ 81843 w 1262191"/>
              <a:gd name="connsiteY13-8202" fmla="*/ 1080704 h 1876835"/>
              <a:gd name="connsiteX14-8203" fmla="*/ 186 w 1262191"/>
              <a:gd name="connsiteY14-8204" fmla="*/ 1019510 h 1876835"/>
              <a:gd name="connsiteX0-8205" fmla="*/ 186 w 1262191"/>
              <a:gd name="connsiteY0-8206" fmla="*/ 1019510 h 1876835"/>
              <a:gd name="connsiteX1-8207" fmla="*/ 860 w 1262191"/>
              <a:gd name="connsiteY1-8208" fmla="*/ 102283 h 1876835"/>
              <a:gd name="connsiteX2-8209" fmla="*/ 92222 w 1262191"/>
              <a:gd name="connsiteY2-8210" fmla="*/ 2919 h 1876835"/>
              <a:gd name="connsiteX3-8211" fmla="*/ 697024 w 1262191"/>
              <a:gd name="connsiteY3-8212" fmla="*/ 169 h 1876835"/>
              <a:gd name="connsiteX4-8213" fmla="*/ 777320 w 1262191"/>
              <a:gd name="connsiteY4-8214" fmla="*/ 62546 h 1876835"/>
              <a:gd name="connsiteX5-8215" fmla="*/ 828513 w 1262191"/>
              <a:gd name="connsiteY5-8216" fmla="*/ 156353 h 1876835"/>
              <a:gd name="connsiteX6-8217" fmla="*/ 1255630 w 1262191"/>
              <a:gd name="connsiteY6-8218" fmla="*/ 185079 h 1876835"/>
              <a:gd name="connsiteX7-8219" fmla="*/ 1262191 w 1262191"/>
              <a:gd name="connsiteY7-8220" fmla="*/ 1774856 h 1876835"/>
              <a:gd name="connsiteX8-8221" fmla="*/ 1104531 w 1262191"/>
              <a:gd name="connsiteY8-8222" fmla="*/ 1873845 h 1876835"/>
              <a:gd name="connsiteX9-8223" fmla="*/ 425933 w 1262191"/>
              <a:gd name="connsiteY9-8224" fmla="*/ 1876835 h 1876835"/>
              <a:gd name="connsiteX10-8225" fmla="*/ 311994 w 1262191"/>
              <a:gd name="connsiteY10-8226" fmla="*/ 1782522 h 1876835"/>
              <a:gd name="connsiteX11-8227" fmla="*/ 313985 w 1262191"/>
              <a:gd name="connsiteY11-8228" fmla="*/ 1151965 h 1876835"/>
              <a:gd name="connsiteX12-8229" fmla="*/ 216115 w 1262191"/>
              <a:gd name="connsiteY12-8230" fmla="*/ 1081914 h 1876835"/>
              <a:gd name="connsiteX13-8231" fmla="*/ 81843 w 1262191"/>
              <a:gd name="connsiteY13-8232" fmla="*/ 1080704 h 1876835"/>
              <a:gd name="connsiteX14-8233" fmla="*/ 186 w 1262191"/>
              <a:gd name="connsiteY14-8234" fmla="*/ 1019510 h 1876835"/>
              <a:gd name="connsiteX0-8235" fmla="*/ 186 w 1262191"/>
              <a:gd name="connsiteY0-8236" fmla="*/ 1019510 h 1876835"/>
              <a:gd name="connsiteX1-8237" fmla="*/ 860 w 1262191"/>
              <a:gd name="connsiteY1-8238" fmla="*/ 102283 h 1876835"/>
              <a:gd name="connsiteX2-8239" fmla="*/ 92222 w 1262191"/>
              <a:gd name="connsiteY2-8240" fmla="*/ 2919 h 1876835"/>
              <a:gd name="connsiteX3-8241" fmla="*/ 697024 w 1262191"/>
              <a:gd name="connsiteY3-8242" fmla="*/ 169 h 1876835"/>
              <a:gd name="connsiteX4-8243" fmla="*/ 777320 w 1262191"/>
              <a:gd name="connsiteY4-8244" fmla="*/ 62546 h 1876835"/>
              <a:gd name="connsiteX5-8245" fmla="*/ 828513 w 1262191"/>
              <a:gd name="connsiteY5-8246" fmla="*/ 156353 h 1876835"/>
              <a:gd name="connsiteX6-8247" fmla="*/ 1255630 w 1262191"/>
              <a:gd name="connsiteY6-8248" fmla="*/ 185079 h 1876835"/>
              <a:gd name="connsiteX7-8249" fmla="*/ 1262191 w 1262191"/>
              <a:gd name="connsiteY7-8250" fmla="*/ 1774856 h 1876835"/>
              <a:gd name="connsiteX8-8251" fmla="*/ 1104531 w 1262191"/>
              <a:gd name="connsiteY8-8252" fmla="*/ 1873845 h 1876835"/>
              <a:gd name="connsiteX9-8253" fmla="*/ 425933 w 1262191"/>
              <a:gd name="connsiteY9-8254" fmla="*/ 1876835 h 1876835"/>
              <a:gd name="connsiteX10-8255" fmla="*/ 311994 w 1262191"/>
              <a:gd name="connsiteY10-8256" fmla="*/ 1782522 h 1876835"/>
              <a:gd name="connsiteX11-8257" fmla="*/ 313985 w 1262191"/>
              <a:gd name="connsiteY11-8258" fmla="*/ 1151965 h 1876835"/>
              <a:gd name="connsiteX12-8259" fmla="*/ 216115 w 1262191"/>
              <a:gd name="connsiteY12-8260" fmla="*/ 1081914 h 1876835"/>
              <a:gd name="connsiteX13-8261" fmla="*/ 81843 w 1262191"/>
              <a:gd name="connsiteY13-8262" fmla="*/ 1080704 h 1876835"/>
              <a:gd name="connsiteX14-8263" fmla="*/ 186 w 1262191"/>
              <a:gd name="connsiteY14-8264" fmla="*/ 1019510 h 1876835"/>
              <a:gd name="connsiteX0-8265" fmla="*/ 186 w 1262191"/>
              <a:gd name="connsiteY0-8266" fmla="*/ 1019510 h 1876835"/>
              <a:gd name="connsiteX1-8267" fmla="*/ 860 w 1262191"/>
              <a:gd name="connsiteY1-8268" fmla="*/ 102283 h 1876835"/>
              <a:gd name="connsiteX2-8269" fmla="*/ 92222 w 1262191"/>
              <a:gd name="connsiteY2-8270" fmla="*/ 2919 h 1876835"/>
              <a:gd name="connsiteX3-8271" fmla="*/ 697024 w 1262191"/>
              <a:gd name="connsiteY3-8272" fmla="*/ 169 h 1876835"/>
              <a:gd name="connsiteX4-8273" fmla="*/ 775256 w 1262191"/>
              <a:gd name="connsiteY4-8274" fmla="*/ 46320 h 1876835"/>
              <a:gd name="connsiteX5-8275" fmla="*/ 828513 w 1262191"/>
              <a:gd name="connsiteY5-8276" fmla="*/ 156353 h 1876835"/>
              <a:gd name="connsiteX6-8277" fmla="*/ 1255630 w 1262191"/>
              <a:gd name="connsiteY6-8278" fmla="*/ 185079 h 1876835"/>
              <a:gd name="connsiteX7-8279" fmla="*/ 1262191 w 1262191"/>
              <a:gd name="connsiteY7-8280" fmla="*/ 1774856 h 1876835"/>
              <a:gd name="connsiteX8-8281" fmla="*/ 1104531 w 1262191"/>
              <a:gd name="connsiteY8-8282" fmla="*/ 1873845 h 1876835"/>
              <a:gd name="connsiteX9-8283" fmla="*/ 425933 w 1262191"/>
              <a:gd name="connsiteY9-8284" fmla="*/ 1876835 h 1876835"/>
              <a:gd name="connsiteX10-8285" fmla="*/ 311994 w 1262191"/>
              <a:gd name="connsiteY10-8286" fmla="*/ 1782522 h 1876835"/>
              <a:gd name="connsiteX11-8287" fmla="*/ 313985 w 1262191"/>
              <a:gd name="connsiteY11-8288" fmla="*/ 1151965 h 1876835"/>
              <a:gd name="connsiteX12-8289" fmla="*/ 216115 w 1262191"/>
              <a:gd name="connsiteY12-8290" fmla="*/ 1081914 h 1876835"/>
              <a:gd name="connsiteX13-8291" fmla="*/ 81843 w 1262191"/>
              <a:gd name="connsiteY13-8292" fmla="*/ 1080704 h 1876835"/>
              <a:gd name="connsiteX14-8293" fmla="*/ 186 w 1262191"/>
              <a:gd name="connsiteY14-8294" fmla="*/ 1019510 h 1876835"/>
              <a:gd name="connsiteX0-8295" fmla="*/ 186 w 1262191"/>
              <a:gd name="connsiteY0-8296" fmla="*/ 1019510 h 1876835"/>
              <a:gd name="connsiteX1-8297" fmla="*/ 860 w 1262191"/>
              <a:gd name="connsiteY1-8298" fmla="*/ 102283 h 1876835"/>
              <a:gd name="connsiteX2-8299" fmla="*/ 92222 w 1262191"/>
              <a:gd name="connsiteY2-8300" fmla="*/ 2919 h 1876835"/>
              <a:gd name="connsiteX3-8301" fmla="*/ 697024 w 1262191"/>
              <a:gd name="connsiteY3-8302" fmla="*/ 169 h 1876835"/>
              <a:gd name="connsiteX4-8303" fmla="*/ 775256 w 1262191"/>
              <a:gd name="connsiteY4-8304" fmla="*/ 46320 h 1876835"/>
              <a:gd name="connsiteX5-8305" fmla="*/ 844341 w 1262191"/>
              <a:gd name="connsiteY5-8306" fmla="*/ 157280 h 1876835"/>
              <a:gd name="connsiteX6-8307" fmla="*/ 1255630 w 1262191"/>
              <a:gd name="connsiteY6-8308" fmla="*/ 185079 h 1876835"/>
              <a:gd name="connsiteX7-8309" fmla="*/ 1262191 w 1262191"/>
              <a:gd name="connsiteY7-8310" fmla="*/ 1774856 h 1876835"/>
              <a:gd name="connsiteX8-8311" fmla="*/ 1104531 w 1262191"/>
              <a:gd name="connsiteY8-8312" fmla="*/ 1873845 h 1876835"/>
              <a:gd name="connsiteX9-8313" fmla="*/ 425933 w 1262191"/>
              <a:gd name="connsiteY9-8314" fmla="*/ 1876835 h 1876835"/>
              <a:gd name="connsiteX10-8315" fmla="*/ 311994 w 1262191"/>
              <a:gd name="connsiteY10-8316" fmla="*/ 1782522 h 1876835"/>
              <a:gd name="connsiteX11-8317" fmla="*/ 313985 w 1262191"/>
              <a:gd name="connsiteY11-8318" fmla="*/ 1151965 h 1876835"/>
              <a:gd name="connsiteX12-8319" fmla="*/ 216115 w 1262191"/>
              <a:gd name="connsiteY12-8320" fmla="*/ 1081914 h 1876835"/>
              <a:gd name="connsiteX13-8321" fmla="*/ 81843 w 1262191"/>
              <a:gd name="connsiteY13-8322" fmla="*/ 1080704 h 1876835"/>
              <a:gd name="connsiteX14-8323" fmla="*/ 186 w 1262191"/>
              <a:gd name="connsiteY14-8324" fmla="*/ 1019510 h 1876835"/>
              <a:gd name="connsiteX0-8325" fmla="*/ 186 w 1262191"/>
              <a:gd name="connsiteY0-8326" fmla="*/ 1019510 h 1876835"/>
              <a:gd name="connsiteX1-8327" fmla="*/ 860 w 1262191"/>
              <a:gd name="connsiteY1-8328" fmla="*/ 102283 h 1876835"/>
              <a:gd name="connsiteX2-8329" fmla="*/ 92222 w 1262191"/>
              <a:gd name="connsiteY2-8330" fmla="*/ 2919 h 1876835"/>
              <a:gd name="connsiteX3-8331" fmla="*/ 697024 w 1262191"/>
              <a:gd name="connsiteY3-8332" fmla="*/ 169 h 1876835"/>
              <a:gd name="connsiteX4-8333" fmla="*/ 775256 w 1262191"/>
              <a:gd name="connsiteY4-8334" fmla="*/ 46320 h 1876835"/>
              <a:gd name="connsiteX5-8335" fmla="*/ 844341 w 1262191"/>
              <a:gd name="connsiteY5-8336" fmla="*/ 157280 h 1876835"/>
              <a:gd name="connsiteX6-8337" fmla="*/ 1255630 w 1262191"/>
              <a:gd name="connsiteY6-8338" fmla="*/ 185079 h 1876835"/>
              <a:gd name="connsiteX7-8339" fmla="*/ 1262191 w 1262191"/>
              <a:gd name="connsiteY7-8340" fmla="*/ 1774856 h 1876835"/>
              <a:gd name="connsiteX8-8341" fmla="*/ 1104531 w 1262191"/>
              <a:gd name="connsiteY8-8342" fmla="*/ 1873845 h 1876835"/>
              <a:gd name="connsiteX9-8343" fmla="*/ 425933 w 1262191"/>
              <a:gd name="connsiteY9-8344" fmla="*/ 1876835 h 1876835"/>
              <a:gd name="connsiteX10-8345" fmla="*/ 311994 w 1262191"/>
              <a:gd name="connsiteY10-8346" fmla="*/ 1782522 h 1876835"/>
              <a:gd name="connsiteX11-8347" fmla="*/ 313985 w 1262191"/>
              <a:gd name="connsiteY11-8348" fmla="*/ 1151965 h 1876835"/>
              <a:gd name="connsiteX12-8349" fmla="*/ 216115 w 1262191"/>
              <a:gd name="connsiteY12-8350" fmla="*/ 1081914 h 1876835"/>
              <a:gd name="connsiteX13-8351" fmla="*/ 81843 w 1262191"/>
              <a:gd name="connsiteY13-8352" fmla="*/ 1080704 h 1876835"/>
              <a:gd name="connsiteX14-8353" fmla="*/ 186 w 1262191"/>
              <a:gd name="connsiteY14-8354" fmla="*/ 1019510 h 1876835"/>
              <a:gd name="connsiteX0-8355" fmla="*/ 186 w 1262191"/>
              <a:gd name="connsiteY0-8356" fmla="*/ 1019510 h 1876835"/>
              <a:gd name="connsiteX1-8357" fmla="*/ 860 w 1262191"/>
              <a:gd name="connsiteY1-8358" fmla="*/ 102283 h 1876835"/>
              <a:gd name="connsiteX2-8359" fmla="*/ 92222 w 1262191"/>
              <a:gd name="connsiteY2-8360" fmla="*/ 2919 h 1876835"/>
              <a:gd name="connsiteX3-8361" fmla="*/ 697024 w 1262191"/>
              <a:gd name="connsiteY3-8362" fmla="*/ 169 h 1876835"/>
              <a:gd name="connsiteX4-8363" fmla="*/ 775257 w 1262191"/>
              <a:gd name="connsiteY4-8364" fmla="*/ 39829 h 1876835"/>
              <a:gd name="connsiteX5-8365" fmla="*/ 844341 w 1262191"/>
              <a:gd name="connsiteY5-8366" fmla="*/ 157280 h 1876835"/>
              <a:gd name="connsiteX6-8367" fmla="*/ 1255630 w 1262191"/>
              <a:gd name="connsiteY6-8368" fmla="*/ 185079 h 1876835"/>
              <a:gd name="connsiteX7-8369" fmla="*/ 1262191 w 1262191"/>
              <a:gd name="connsiteY7-8370" fmla="*/ 1774856 h 1876835"/>
              <a:gd name="connsiteX8-8371" fmla="*/ 1104531 w 1262191"/>
              <a:gd name="connsiteY8-8372" fmla="*/ 1873845 h 1876835"/>
              <a:gd name="connsiteX9-8373" fmla="*/ 425933 w 1262191"/>
              <a:gd name="connsiteY9-8374" fmla="*/ 1876835 h 1876835"/>
              <a:gd name="connsiteX10-8375" fmla="*/ 311994 w 1262191"/>
              <a:gd name="connsiteY10-8376" fmla="*/ 1782522 h 1876835"/>
              <a:gd name="connsiteX11-8377" fmla="*/ 313985 w 1262191"/>
              <a:gd name="connsiteY11-8378" fmla="*/ 1151965 h 1876835"/>
              <a:gd name="connsiteX12-8379" fmla="*/ 216115 w 1262191"/>
              <a:gd name="connsiteY12-8380" fmla="*/ 1081914 h 1876835"/>
              <a:gd name="connsiteX13-8381" fmla="*/ 81843 w 1262191"/>
              <a:gd name="connsiteY13-8382" fmla="*/ 1080704 h 1876835"/>
              <a:gd name="connsiteX14-8383" fmla="*/ 186 w 1262191"/>
              <a:gd name="connsiteY14-8384" fmla="*/ 1019510 h 1876835"/>
              <a:gd name="connsiteX0-8385" fmla="*/ 186 w 1262191"/>
              <a:gd name="connsiteY0-8386" fmla="*/ 1019510 h 1876835"/>
              <a:gd name="connsiteX1-8387" fmla="*/ 860 w 1262191"/>
              <a:gd name="connsiteY1-8388" fmla="*/ 102283 h 1876835"/>
              <a:gd name="connsiteX2-8389" fmla="*/ 92222 w 1262191"/>
              <a:gd name="connsiteY2-8390" fmla="*/ 2919 h 1876835"/>
              <a:gd name="connsiteX3-8391" fmla="*/ 697024 w 1262191"/>
              <a:gd name="connsiteY3-8392" fmla="*/ 169 h 1876835"/>
              <a:gd name="connsiteX4-8393" fmla="*/ 775257 w 1262191"/>
              <a:gd name="connsiteY4-8394" fmla="*/ 39829 h 1876835"/>
              <a:gd name="connsiteX5-8395" fmla="*/ 844341 w 1262191"/>
              <a:gd name="connsiteY5-8396" fmla="*/ 157280 h 1876835"/>
              <a:gd name="connsiteX6-8397" fmla="*/ 1255630 w 1262191"/>
              <a:gd name="connsiteY6-8398" fmla="*/ 185079 h 1876835"/>
              <a:gd name="connsiteX7-8399" fmla="*/ 1262191 w 1262191"/>
              <a:gd name="connsiteY7-8400" fmla="*/ 1774856 h 1876835"/>
              <a:gd name="connsiteX8-8401" fmla="*/ 1104531 w 1262191"/>
              <a:gd name="connsiteY8-8402" fmla="*/ 1873845 h 1876835"/>
              <a:gd name="connsiteX9-8403" fmla="*/ 425933 w 1262191"/>
              <a:gd name="connsiteY9-8404" fmla="*/ 1876835 h 1876835"/>
              <a:gd name="connsiteX10-8405" fmla="*/ 311994 w 1262191"/>
              <a:gd name="connsiteY10-8406" fmla="*/ 1782522 h 1876835"/>
              <a:gd name="connsiteX11-8407" fmla="*/ 313985 w 1262191"/>
              <a:gd name="connsiteY11-8408" fmla="*/ 1151965 h 1876835"/>
              <a:gd name="connsiteX12-8409" fmla="*/ 216115 w 1262191"/>
              <a:gd name="connsiteY12-8410" fmla="*/ 1081914 h 1876835"/>
              <a:gd name="connsiteX13-8411" fmla="*/ 81843 w 1262191"/>
              <a:gd name="connsiteY13-8412" fmla="*/ 1080704 h 1876835"/>
              <a:gd name="connsiteX14-8413" fmla="*/ 186 w 1262191"/>
              <a:gd name="connsiteY14-8414" fmla="*/ 1019510 h 1876835"/>
              <a:gd name="connsiteX0-8415" fmla="*/ 186 w 1262191"/>
              <a:gd name="connsiteY0-8416" fmla="*/ 1019510 h 1876835"/>
              <a:gd name="connsiteX1-8417" fmla="*/ 860 w 1262191"/>
              <a:gd name="connsiteY1-8418" fmla="*/ 102283 h 1876835"/>
              <a:gd name="connsiteX2-8419" fmla="*/ 92222 w 1262191"/>
              <a:gd name="connsiteY2-8420" fmla="*/ 2919 h 1876835"/>
              <a:gd name="connsiteX3-8421" fmla="*/ 697024 w 1262191"/>
              <a:gd name="connsiteY3-8422" fmla="*/ 169 h 1876835"/>
              <a:gd name="connsiteX4-8423" fmla="*/ 775257 w 1262191"/>
              <a:gd name="connsiteY4-8424" fmla="*/ 39829 h 1876835"/>
              <a:gd name="connsiteX5-8425" fmla="*/ 844341 w 1262191"/>
              <a:gd name="connsiteY5-8426" fmla="*/ 157280 h 1876835"/>
              <a:gd name="connsiteX6-8427" fmla="*/ 1255630 w 1262191"/>
              <a:gd name="connsiteY6-8428" fmla="*/ 185079 h 1876835"/>
              <a:gd name="connsiteX7-8429" fmla="*/ 1262191 w 1262191"/>
              <a:gd name="connsiteY7-8430" fmla="*/ 1774856 h 1876835"/>
              <a:gd name="connsiteX8-8431" fmla="*/ 1104531 w 1262191"/>
              <a:gd name="connsiteY8-8432" fmla="*/ 1873845 h 1876835"/>
              <a:gd name="connsiteX9-8433" fmla="*/ 425933 w 1262191"/>
              <a:gd name="connsiteY9-8434" fmla="*/ 1876835 h 1876835"/>
              <a:gd name="connsiteX10-8435" fmla="*/ 311994 w 1262191"/>
              <a:gd name="connsiteY10-8436" fmla="*/ 1782522 h 1876835"/>
              <a:gd name="connsiteX11-8437" fmla="*/ 313985 w 1262191"/>
              <a:gd name="connsiteY11-8438" fmla="*/ 1151965 h 1876835"/>
              <a:gd name="connsiteX12-8439" fmla="*/ 216115 w 1262191"/>
              <a:gd name="connsiteY12-8440" fmla="*/ 1081914 h 1876835"/>
              <a:gd name="connsiteX13-8441" fmla="*/ 81843 w 1262191"/>
              <a:gd name="connsiteY13-8442" fmla="*/ 1080704 h 1876835"/>
              <a:gd name="connsiteX14-8443" fmla="*/ 186 w 1262191"/>
              <a:gd name="connsiteY14-8444" fmla="*/ 1019510 h 1876835"/>
              <a:gd name="connsiteX0-8445" fmla="*/ 186 w 1262191"/>
              <a:gd name="connsiteY0-8446" fmla="*/ 1019510 h 1876835"/>
              <a:gd name="connsiteX1-8447" fmla="*/ 860 w 1262191"/>
              <a:gd name="connsiteY1-8448" fmla="*/ 102283 h 1876835"/>
              <a:gd name="connsiteX2-8449" fmla="*/ 92222 w 1262191"/>
              <a:gd name="connsiteY2-8450" fmla="*/ 2919 h 1876835"/>
              <a:gd name="connsiteX3-8451" fmla="*/ 697024 w 1262191"/>
              <a:gd name="connsiteY3-8452" fmla="*/ 169 h 1876835"/>
              <a:gd name="connsiteX4-8453" fmla="*/ 775257 w 1262191"/>
              <a:gd name="connsiteY4-8454" fmla="*/ 39829 h 1876835"/>
              <a:gd name="connsiteX5-8455" fmla="*/ 844341 w 1262191"/>
              <a:gd name="connsiteY5-8456" fmla="*/ 157280 h 1876835"/>
              <a:gd name="connsiteX6-8457" fmla="*/ 1255630 w 1262191"/>
              <a:gd name="connsiteY6-8458" fmla="*/ 185079 h 1876835"/>
              <a:gd name="connsiteX7-8459" fmla="*/ 1262191 w 1262191"/>
              <a:gd name="connsiteY7-8460" fmla="*/ 1774856 h 1876835"/>
              <a:gd name="connsiteX8-8461" fmla="*/ 1104531 w 1262191"/>
              <a:gd name="connsiteY8-8462" fmla="*/ 1873845 h 1876835"/>
              <a:gd name="connsiteX9-8463" fmla="*/ 425933 w 1262191"/>
              <a:gd name="connsiteY9-8464" fmla="*/ 1876835 h 1876835"/>
              <a:gd name="connsiteX10-8465" fmla="*/ 311994 w 1262191"/>
              <a:gd name="connsiteY10-8466" fmla="*/ 1782522 h 1876835"/>
              <a:gd name="connsiteX11-8467" fmla="*/ 313985 w 1262191"/>
              <a:gd name="connsiteY11-8468" fmla="*/ 1151965 h 1876835"/>
              <a:gd name="connsiteX12-8469" fmla="*/ 216115 w 1262191"/>
              <a:gd name="connsiteY12-8470" fmla="*/ 1081914 h 1876835"/>
              <a:gd name="connsiteX13-8471" fmla="*/ 81843 w 1262191"/>
              <a:gd name="connsiteY13-8472" fmla="*/ 1080704 h 1876835"/>
              <a:gd name="connsiteX14-8473" fmla="*/ 186 w 1262191"/>
              <a:gd name="connsiteY14-8474" fmla="*/ 1019510 h 1876835"/>
              <a:gd name="connsiteX0-8475" fmla="*/ 186 w 1262191"/>
              <a:gd name="connsiteY0-8476" fmla="*/ 1019510 h 1876835"/>
              <a:gd name="connsiteX1-8477" fmla="*/ 860 w 1262191"/>
              <a:gd name="connsiteY1-8478" fmla="*/ 102283 h 1876835"/>
              <a:gd name="connsiteX2-8479" fmla="*/ 92222 w 1262191"/>
              <a:gd name="connsiteY2-8480" fmla="*/ 2919 h 1876835"/>
              <a:gd name="connsiteX3-8481" fmla="*/ 697024 w 1262191"/>
              <a:gd name="connsiteY3-8482" fmla="*/ 169 h 1876835"/>
              <a:gd name="connsiteX4-8483" fmla="*/ 775257 w 1262191"/>
              <a:gd name="connsiteY4-8484" fmla="*/ 39829 h 1876835"/>
              <a:gd name="connsiteX5-8485" fmla="*/ 844341 w 1262191"/>
              <a:gd name="connsiteY5-8486" fmla="*/ 157280 h 1876835"/>
              <a:gd name="connsiteX6-8487" fmla="*/ 1255630 w 1262191"/>
              <a:gd name="connsiteY6-8488" fmla="*/ 185079 h 1876835"/>
              <a:gd name="connsiteX7-8489" fmla="*/ 1262191 w 1262191"/>
              <a:gd name="connsiteY7-8490" fmla="*/ 1774856 h 1876835"/>
              <a:gd name="connsiteX8-8491" fmla="*/ 1104531 w 1262191"/>
              <a:gd name="connsiteY8-8492" fmla="*/ 1873845 h 1876835"/>
              <a:gd name="connsiteX9-8493" fmla="*/ 425933 w 1262191"/>
              <a:gd name="connsiteY9-8494" fmla="*/ 1876835 h 1876835"/>
              <a:gd name="connsiteX10-8495" fmla="*/ 311994 w 1262191"/>
              <a:gd name="connsiteY10-8496" fmla="*/ 1782522 h 1876835"/>
              <a:gd name="connsiteX11-8497" fmla="*/ 313985 w 1262191"/>
              <a:gd name="connsiteY11-8498" fmla="*/ 1151965 h 1876835"/>
              <a:gd name="connsiteX12-8499" fmla="*/ 216115 w 1262191"/>
              <a:gd name="connsiteY12-8500" fmla="*/ 1081914 h 1876835"/>
              <a:gd name="connsiteX13-8501" fmla="*/ 81843 w 1262191"/>
              <a:gd name="connsiteY13-8502" fmla="*/ 1080704 h 1876835"/>
              <a:gd name="connsiteX14-8503" fmla="*/ 186 w 1262191"/>
              <a:gd name="connsiteY14-8504" fmla="*/ 1019510 h 1876835"/>
              <a:gd name="connsiteX0-8505" fmla="*/ 186 w 1262191"/>
              <a:gd name="connsiteY0-8506" fmla="*/ 1019510 h 1876835"/>
              <a:gd name="connsiteX1-8507" fmla="*/ 860 w 1262191"/>
              <a:gd name="connsiteY1-8508" fmla="*/ 102283 h 1876835"/>
              <a:gd name="connsiteX2-8509" fmla="*/ 92222 w 1262191"/>
              <a:gd name="connsiteY2-8510" fmla="*/ 2919 h 1876835"/>
              <a:gd name="connsiteX3-8511" fmla="*/ 697024 w 1262191"/>
              <a:gd name="connsiteY3-8512" fmla="*/ 169 h 1876835"/>
              <a:gd name="connsiteX4-8513" fmla="*/ 775257 w 1262191"/>
              <a:gd name="connsiteY4-8514" fmla="*/ 39829 h 1876835"/>
              <a:gd name="connsiteX5-8515" fmla="*/ 844341 w 1262191"/>
              <a:gd name="connsiteY5-8516" fmla="*/ 157280 h 1876835"/>
              <a:gd name="connsiteX6-8517" fmla="*/ 1255630 w 1262191"/>
              <a:gd name="connsiteY6-8518" fmla="*/ 185079 h 1876835"/>
              <a:gd name="connsiteX7-8519" fmla="*/ 1262191 w 1262191"/>
              <a:gd name="connsiteY7-8520" fmla="*/ 1774856 h 1876835"/>
              <a:gd name="connsiteX8-8521" fmla="*/ 1104531 w 1262191"/>
              <a:gd name="connsiteY8-8522" fmla="*/ 1873845 h 1876835"/>
              <a:gd name="connsiteX9-8523" fmla="*/ 425933 w 1262191"/>
              <a:gd name="connsiteY9-8524" fmla="*/ 1876835 h 1876835"/>
              <a:gd name="connsiteX10-8525" fmla="*/ 311994 w 1262191"/>
              <a:gd name="connsiteY10-8526" fmla="*/ 1782522 h 1876835"/>
              <a:gd name="connsiteX11-8527" fmla="*/ 313985 w 1262191"/>
              <a:gd name="connsiteY11-8528" fmla="*/ 1151965 h 1876835"/>
              <a:gd name="connsiteX12-8529" fmla="*/ 216115 w 1262191"/>
              <a:gd name="connsiteY12-8530" fmla="*/ 1081914 h 1876835"/>
              <a:gd name="connsiteX13-8531" fmla="*/ 81843 w 1262191"/>
              <a:gd name="connsiteY13-8532" fmla="*/ 1080704 h 1876835"/>
              <a:gd name="connsiteX14-8533" fmla="*/ 186 w 1262191"/>
              <a:gd name="connsiteY14-8534" fmla="*/ 1019510 h 1876835"/>
              <a:gd name="connsiteX0-8535" fmla="*/ 186 w 1262191"/>
              <a:gd name="connsiteY0-8536" fmla="*/ 1019510 h 1876835"/>
              <a:gd name="connsiteX1-8537" fmla="*/ 860 w 1262191"/>
              <a:gd name="connsiteY1-8538" fmla="*/ 102283 h 1876835"/>
              <a:gd name="connsiteX2-8539" fmla="*/ 92222 w 1262191"/>
              <a:gd name="connsiteY2-8540" fmla="*/ 2919 h 1876835"/>
              <a:gd name="connsiteX3-8541" fmla="*/ 697024 w 1262191"/>
              <a:gd name="connsiteY3-8542" fmla="*/ 169 h 1876835"/>
              <a:gd name="connsiteX4-8543" fmla="*/ 775257 w 1262191"/>
              <a:gd name="connsiteY4-8544" fmla="*/ 39829 h 1876835"/>
              <a:gd name="connsiteX5-8545" fmla="*/ 853288 w 1262191"/>
              <a:gd name="connsiteY5-8546" fmla="*/ 129000 h 1876835"/>
              <a:gd name="connsiteX6-8547" fmla="*/ 1255630 w 1262191"/>
              <a:gd name="connsiteY6-8548" fmla="*/ 185079 h 1876835"/>
              <a:gd name="connsiteX7-8549" fmla="*/ 1262191 w 1262191"/>
              <a:gd name="connsiteY7-8550" fmla="*/ 1774856 h 1876835"/>
              <a:gd name="connsiteX8-8551" fmla="*/ 1104531 w 1262191"/>
              <a:gd name="connsiteY8-8552" fmla="*/ 1873845 h 1876835"/>
              <a:gd name="connsiteX9-8553" fmla="*/ 425933 w 1262191"/>
              <a:gd name="connsiteY9-8554" fmla="*/ 1876835 h 1876835"/>
              <a:gd name="connsiteX10-8555" fmla="*/ 311994 w 1262191"/>
              <a:gd name="connsiteY10-8556" fmla="*/ 1782522 h 1876835"/>
              <a:gd name="connsiteX11-8557" fmla="*/ 313985 w 1262191"/>
              <a:gd name="connsiteY11-8558" fmla="*/ 1151965 h 1876835"/>
              <a:gd name="connsiteX12-8559" fmla="*/ 216115 w 1262191"/>
              <a:gd name="connsiteY12-8560" fmla="*/ 1081914 h 1876835"/>
              <a:gd name="connsiteX13-8561" fmla="*/ 81843 w 1262191"/>
              <a:gd name="connsiteY13-8562" fmla="*/ 1080704 h 1876835"/>
              <a:gd name="connsiteX14-8563" fmla="*/ 186 w 1262191"/>
              <a:gd name="connsiteY14-8564" fmla="*/ 1019510 h 1876835"/>
              <a:gd name="connsiteX0-8565" fmla="*/ 186 w 1262413"/>
              <a:gd name="connsiteY0-8566" fmla="*/ 1019510 h 1876835"/>
              <a:gd name="connsiteX1-8567" fmla="*/ 860 w 1262413"/>
              <a:gd name="connsiteY1-8568" fmla="*/ 102283 h 1876835"/>
              <a:gd name="connsiteX2-8569" fmla="*/ 92222 w 1262413"/>
              <a:gd name="connsiteY2-8570" fmla="*/ 2919 h 1876835"/>
              <a:gd name="connsiteX3-8571" fmla="*/ 697024 w 1262413"/>
              <a:gd name="connsiteY3-8572" fmla="*/ 169 h 1876835"/>
              <a:gd name="connsiteX4-8573" fmla="*/ 775257 w 1262413"/>
              <a:gd name="connsiteY4-8574" fmla="*/ 39829 h 1876835"/>
              <a:gd name="connsiteX5-8575" fmla="*/ 853288 w 1262413"/>
              <a:gd name="connsiteY5-8576" fmla="*/ 129000 h 1876835"/>
              <a:gd name="connsiteX6-8577" fmla="*/ 1255630 w 1262413"/>
              <a:gd name="connsiteY6-8578" fmla="*/ 185079 h 1876835"/>
              <a:gd name="connsiteX7-8579" fmla="*/ 1262191 w 1262413"/>
              <a:gd name="connsiteY7-8580" fmla="*/ 1774856 h 1876835"/>
              <a:gd name="connsiteX8-8581" fmla="*/ 1104531 w 1262413"/>
              <a:gd name="connsiteY8-8582" fmla="*/ 1873845 h 1876835"/>
              <a:gd name="connsiteX9-8583" fmla="*/ 425933 w 1262413"/>
              <a:gd name="connsiteY9-8584" fmla="*/ 1876835 h 1876835"/>
              <a:gd name="connsiteX10-8585" fmla="*/ 311994 w 1262413"/>
              <a:gd name="connsiteY10-8586" fmla="*/ 1782522 h 1876835"/>
              <a:gd name="connsiteX11-8587" fmla="*/ 313985 w 1262413"/>
              <a:gd name="connsiteY11-8588" fmla="*/ 1151965 h 1876835"/>
              <a:gd name="connsiteX12-8589" fmla="*/ 216115 w 1262413"/>
              <a:gd name="connsiteY12-8590" fmla="*/ 1081914 h 1876835"/>
              <a:gd name="connsiteX13-8591" fmla="*/ 81843 w 1262413"/>
              <a:gd name="connsiteY13-8592" fmla="*/ 1080704 h 1876835"/>
              <a:gd name="connsiteX14-8593" fmla="*/ 186 w 1262413"/>
              <a:gd name="connsiteY14-8594" fmla="*/ 1019510 h 1876835"/>
              <a:gd name="connsiteX0-8595" fmla="*/ 186 w 1262405"/>
              <a:gd name="connsiteY0-8596" fmla="*/ 1019510 h 1876835"/>
              <a:gd name="connsiteX1-8597" fmla="*/ 860 w 1262405"/>
              <a:gd name="connsiteY1-8598" fmla="*/ 102283 h 1876835"/>
              <a:gd name="connsiteX2-8599" fmla="*/ 92222 w 1262405"/>
              <a:gd name="connsiteY2-8600" fmla="*/ 2919 h 1876835"/>
              <a:gd name="connsiteX3-8601" fmla="*/ 697024 w 1262405"/>
              <a:gd name="connsiteY3-8602" fmla="*/ 169 h 1876835"/>
              <a:gd name="connsiteX4-8603" fmla="*/ 775257 w 1262405"/>
              <a:gd name="connsiteY4-8604" fmla="*/ 39829 h 1876835"/>
              <a:gd name="connsiteX5-8605" fmla="*/ 853288 w 1262405"/>
              <a:gd name="connsiteY5-8606" fmla="*/ 129000 h 1876835"/>
              <a:gd name="connsiteX6-8607" fmla="*/ 1255630 w 1262405"/>
              <a:gd name="connsiteY6-8608" fmla="*/ 185079 h 1876835"/>
              <a:gd name="connsiteX7-8609" fmla="*/ 1262191 w 1262405"/>
              <a:gd name="connsiteY7-8610" fmla="*/ 1774856 h 1876835"/>
              <a:gd name="connsiteX8-8611" fmla="*/ 1104531 w 1262405"/>
              <a:gd name="connsiteY8-8612" fmla="*/ 1873845 h 1876835"/>
              <a:gd name="connsiteX9-8613" fmla="*/ 425933 w 1262405"/>
              <a:gd name="connsiteY9-8614" fmla="*/ 1876835 h 1876835"/>
              <a:gd name="connsiteX10-8615" fmla="*/ 311994 w 1262405"/>
              <a:gd name="connsiteY10-8616" fmla="*/ 1782522 h 1876835"/>
              <a:gd name="connsiteX11-8617" fmla="*/ 313985 w 1262405"/>
              <a:gd name="connsiteY11-8618" fmla="*/ 1151965 h 1876835"/>
              <a:gd name="connsiteX12-8619" fmla="*/ 216115 w 1262405"/>
              <a:gd name="connsiteY12-8620" fmla="*/ 1081914 h 1876835"/>
              <a:gd name="connsiteX13-8621" fmla="*/ 81843 w 1262405"/>
              <a:gd name="connsiteY13-8622" fmla="*/ 1080704 h 1876835"/>
              <a:gd name="connsiteX14-8623" fmla="*/ 186 w 1262405"/>
              <a:gd name="connsiteY14-8624" fmla="*/ 1019510 h 1876835"/>
              <a:gd name="connsiteX0-8625" fmla="*/ 186 w 1262480"/>
              <a:gd name="connsiteY0-8626" fmla="*/ 1019510 h 1876835"/>
              <a:gd name="connsiteX1-8627" fmla="*/ 860 w 1262480"/>
              <a:gd name="connsiteY1-8628" fmla="*/ 102283 h 1876835"/>
              <a:gd name="connsiteX2-8629" fmla="*/ 92222 w 1262480"/>
              <a:gd name="connsiteY2-8630" fmla="*/ 2919 h 1876835"/>
              <a:gd name="connsiteX3-8631" fmla="*/ 697024 w 1262480"/>
              <a:gd name="connsiteY3-8632" fmla="*/ 169 h 1876835"/>
              <a:gd name="connsiteX4-8633" fmla="*/ 775257 w 1262480"/>
              <a:gd name="connsiteY4-8634" fmla="*/ 39829 h 1876835"/>
              <a:gd name="connsiteX5-8635" fmla="*/ 853288 w 1262480"/>
              <a:gd name="connsiteY5-8636" fmla="*/ 129000 h 1876835"/>
              <a:gd name="connsiteX6-8637" fmla="*/ 1255630 w 1262480"/>
              <a:gd name="connsiteY6-8638" fmla="*/ 185079 h 1876835"/>
              <a:gd name="connsiteX7-8639" fmla="*/ 1262191 w 1262480"/>
              <a:gd name="connsiteY7-8640" fmla="*/ 1774856 h 1876835"/>
              <a:gd name="connsiteX8-8641" fmla="*/ 1104531 w 1262480"/>
              <a:gd name="connsiteY8-8642" fmla="*/ 1873845 h 1876835"/>
              <a:gd name="connsiteX9-8643" fmla="*/ 425933 w 1262480"/>
              <a:gd name="connsiteY9-8644" fmla="*/ 1876835 h 1876835"/>
              <a:gd name="connsiteX10-8645" fmla="*/ 311994 w 1262480"/>
              <a:gd name="connsiteY10-8646" fmla="*/ 1782522 h 1876835"/>
              <a:gd name="connsiteX11-8647" fmla="*/ 313985 w 1262480"/>
              <a:gd name="connsiteY11-8648" fmla="*/ 1151965 h 1876835"/>
              <a:gd name="connsiteX12-8649" fmla="*/ 216115 w 1262480"/>
              <a:gd name="connsiteY12-8650" fmla="*/ 1081914 h 1876835"/>
              <a:gd name="connsiteX13-8651" fmla="*/ 81843 w 1262480"/>
              <a:gd name="connsiteY13-8652" fmla="*/ 1080704 h 1876835"/>
              <a:gd name="connsiteX14-8653" fmla="*/ 186 w 1262480"/>
              <a:gd name="connsiteY14-8654" fmla="*/ 1019510 h 1876835"/>
              <a:gd name="connsiteX0-8655" fmla="*/ 186 w 1272464"/>
              <a:gd name="connsiteY0-8656" fmla="*/ 1039349 h 1963950"/>
              <a:gd name="connsiteX1-8657" fmla="*/ 860 w 1272464"/>
              <a:gd name="connsiteY1-8658" fmla="*/ 122122 h 1963950"/>
              <a:gd name="connsiteX2-8659" fmla="*/ 92222 w 1272464"/>
              <a:gd name="connsiteY2-8660" fmla="*/ 22758 h 1963950"/>
              <a:gd name="connsiteX3-8661" fmla="*/ 697024 w 1272464"/>
              <a:gd name="connsiteY3-8662" fmla="*/ 20008 h 1963950"/>
              <a:gd name="connsiteX4-8663" fmla="*/ 775257 w 1272464"/>
              <a:gd name="connsiteY4-8664" fmla="*/ 59668 h 1963950"/>
              <a:gd name="connsiteX5-8665" fmla="*/ 853288 w 1272464"/>
              <a:gd name="connsiteY5-8666" fmla="*/ 148839 h 1963950"/>
              <a:gd name="connsiteX6-8667" fmla="*/ 1255631 w 1272464"/>
              <a:gd name="connsiteY6-8668" fmla="*/ 8354 h 1963950"/>
              <a:gd name="connsiteX7-8669" fmla="*/ 1262191 w 1272464"/>
              <a:gd name="connsiteY7-8670" fmla="*/ 1794695 h 1963950"/>
              <a:gd name="connsiteX8-8671" fmla="*/ 1104531 w 1272464"/>
              <a:gd name="connsiteY8-8672" fmla="*/ 1893684 h 1963950"/>
              <a:gd name="connsiteX9-8673" fmla="*/ 425933 w 1272464"/>
              <a:gd name="connsiteY9-8674" fmla="*/ 1896674 h 1963950"/>
              <a:gd name="connsiteX10-8675" fmla="*/ 311994 w 1272464"/>
              <a:gd name="connsiteY10-8676" fmla="*/ 1802361 h 1963950"/>
              <a:gd name="connsiteX11-8677" fmla="*/ 313985 w 1272464"/>
              <a:gd name="connsiteY11-8678" fmla="*/ 1171804 h 1963950"/>
              <a:gd name="connsiteX12-8679" fmla="*/ 216115 w 1272464"/>
              <a:gd name="connsiteY12-8680" fmla="*/ 1101753 h 1963950"/>
              <a:gd name="connsiteX13-8681" fmla="*/ 81843 w 1272464"/>
              <a:gd name="connsiteY13-8682" fmla="*/ 1100543 h 1963950"/>
              <a:gd name="connsiteX14-8683" fmla="*/ 186 w 1272464"/>
              <a:gd name="connsiteY14-8684" fmla="*/ 1039349 h 1963950"/>
              <a:gd name="connsiteX0-8685" fmla="*/ 186 w 1272464"/>
              <a:gd name="connsiteY0-8686" fmla="*/ 1049737 h 1974338"/>
              <a:gd name="connsiteX1-8687" fmla="*/ 860 w 1272464"/>
              <a:gd name="connsiteY1-8688" fmla="*/ 132510 h 1974338"/>
              <a:gd name="connsiteX2-8689" fmla="*/ 92222 w 1272464"/>
              <a:gd name="connsiteY2-8690" fmla="*/ 33146 h 1974338"/>
              <a:gd name="connsiteX3-8691" fmla="*/ 697024 w 1272464"/>
              <a:gd name="connsiteY3-8692" fmla="*/ 30396 h 1974338"/>
              <a:gd name="connsiteX4-8693" fmla="*/ 775257 w 1272464"/>
              <a:gd name="connsiteY4-8694" fmla="*/ 70056 h 1974338"/>
              <a:gd name="connsiteX5-8695" fmla="*/ 849618 w 1272464"/>
              <a:gd name="connsiteY5-8696" fmla="*/ 33130 h 1974338"/>
              <a:gd name="connsiteX6-8697" fmla="*/ 1255631 w 1272464"/>
              <a:gd name="connsiteY6-8698" fmla="*/ 18742 h 1974338"/>
              <a:gd name="connsiteX7-8699" fmla="*/ 1262191 w 1272464"/>
              <a:gd name="connsiteY7-8700" fmla="*/ 1805083 h 1974338"/>
              <a:gd name="connsiteX8-8701" fmla="*/ 1104531 w 1272464"/>
              <a:gd name="connsiteY8-8702" fmla="*/ 1904072 h 1974338"/>
              <a:gd name="connsiteX9-8703" fmla="*/ 425933 w 1272464"/>
              <a:gd name="connsiteY9-8704" fmla="*/ 1907062 h 1974338"/>
              <a:gd name="connsiteX10-8705" fmla="*/ 311994 w 1272464"/>
              <a:gd name="connsiteY10-8706" fmla="*/ 1812749 h 1974338"/>
              <a:gd name="connsiteX11-8707" fmla="*/ 313985 w 1272464"/>
              <a:gd name="connsiteY11-8708" fmla="*/ 1182192 h 1974338"/>
              <a:gd name="connsiteX12-8709" fmla="*/ 216115 w 1272464"/>
              <a:gd name="connsiteY12-8710" fmla="*/ 1112141 h 1974338"/>
              <a:gd name="connsiteX13-8711" fmla="*/ 81843 w 1272464"/>
              <a:gd name="connsiteY13-8712" fmla="*/ 1110931 h 1974338"/>
              <a:gd name="connsiteX14-8713" fmla="*/ 186 w 1272464"/>
              <a:gd name="connsiteY14-8714" fmla="*/ 1049737 h 1974338"/>
              <a:gd name="connsiteX0-8715" fmla="*/ 186 w 1300275"/>
              <a:gd name="connsiteY0-8716" fmla="*/ 1147803 h 2072404"/>
              <a:gd name="connsiteX1-8717" fmla="*/ 860 w 1300275"/>
              <a:gd name="connsiteY1-8718" fmla="*/ 230576 h 2072404"/>
              <a:gd name="connsiteX2-8719" fmla="*/ 92222 w 1300275"/>
              <a:gd name="connsiteY2-8720" fmla="*/ 131212 h 2072404"/>
              <a:gd name="connsiteX3-8721" fmla="*/ 697024 w 1300275"/>
              <a:gd name="connsiteY3-8722" fmla="*/ 128462 h 2072404"/>
              <a:gd name="connsiteX4-8723" fmla="*/ 775257 w 1300275"/>
              <a:gd name="connsiteY4-8724" fmla="*/ 168122 h 2072404"/>
              <a:gd name="connsiteX5-8725" fmla="*/ 1255631 w 1300275"/>
              <a:gd name="connsiteY5-8726" fmla="*/ 116808 h 2072404"/>
              <a:gd name="connsiteX6-8727" fmla="*/ 1262191 w 1300275"/>
              <a:gd name="connsiteY6-8728" fmla="*/ 1903149 h 2072404"/>
              <a:gd name="connsiteX7-8729" fmla="*/ 1104531 w 1300275"/>
              <a:gd name="connsiteY7-8730" fmla="*/ 2002138 h 2072404"/>
              <a:gd name="connsiteX8-8731" fmla="*/ 425933 w 1300275"/>
              <a:gd name="connsiteY8-8732" fmla="*/ 2005128 h 2072404"/>
              <a:gd name="connsiteX9-8733" fmla="*/ 311994 w 1300275"/>
              <a:gd name="connsiteY9-8734" fmla="*/ 1910815 h 2072404"/>
              <a:gd name="connsiteX10-8735" fmla="*/ 313985 w 1300275"/>
              <a:gd name="connsiteY10-8736" fmla="*/ 1280258 h 2072404"/>
              <a:gd name="connsiteX11-8737" fmla="*/ 216115 w 1300275"/>
              <a:gd name="connsiteY11-8738" fmla="*/ 1210207 h 2072404"/>
              <a:gd name="connsiteX12-8739" fmla="*/ 81843 w 1300275"/>
              <a:gd name="connsiteY12-8740" fmla="*/ 1208997 h 2072404"/>
              <a:gd name="connsiteX13-8741" fmla="*/ 186 w 1300275"/>
              <a:gd name="connsiteY13-8742" fmla="*/ 1147803 h 2072404"/>
              <a:gd name="connsiteX0-8743" fmla="*/ 186 w 1305884"/>
              <a:gd name="connsiteY0-8744" fmla="*/ 1160013 h 2084614"/>
              <a:gd name="connsiteX1-8745" fmla="*/ 860 w 1305884"/>
              <a:gd name="connsiteY1-8746" fmla="*/ 242786 h 2084614"/>
              <a:gd name="connsiteX2-8747" fmla="*/ 92222 w 1305884"/>
              <a:gd name="connsiteY2-8748" fmla="*/ 143422 h 2084614"/>
              <a:gd name="connsiteX3-8749" fmla="*/ 697024 w 1305884"/>
              <a:gd name="connsiteY3-8750" fmla="*/ 140672 h 2084614"/>
              <a:gd name="connsiteX4-8751" fmla="*/ 1255631 w 1305884"/>
              <a:gd name="connsiteY4-8752" fmla="*/ 129018 h 2084614"/>
              <a:gd name="connsiteX5-8753" fmla="*/ 1262191 w 1305884"/>
              <a:gd name="connsiteY5-8754" fmla="*/ 1915359 h 2084614"/>
              <a:gd name="connsiteX6-8755" fmla="*/ 1104531 w 1305884"/>
              <a:gd name="connsiteY6-8756" fmla="*/ 2014348 h 2084614"/>
              <a:gd name="connsiteX7-8757" fmla="*/ 425933 w 1305884"/>
              <a:gd name="connsiteY7-8758" fmla="*/ 2017338 h 2084614"/>
              <a:gd name="connsiteX8-8759" fmla="*/ 311994 w 1305884"/>
              <a:gd name="connsiteY8-8760" fmla="*/ 1923025 h 2084614"/>
              <a:gd name="connsiteX9-8761" fmla="*/ 313985 w 1305884"/>
              <a:gd name="connsiteY9-8762" fmla="*/ 1292468 h 2084614"/>
              <a:gd name="connsiteX10-8763" fmla="*/ 216115 w 1305884"/>
              <a:gd name="connsiteY10-8764" fmla="*/ 1222417 h 2084614"/>
              <a:gd name="connsiteX11-8765" fmla="*/ 81843 w 1305884"/>
              <a:gd name="connsiteY11-8766" fmla="*/ 1221207 h 2084614"/>
              <a:gd name="connsiteX12-8767" fmla="*/ 186 w 1305884"/>
              <a:gd name="connsiteY12-8768" fmla="*/ 1160013 h 2084614"/>
              <a:gd name="connsiteX0-8769" fmla="*/ 32549 w 1382466"/>
              <a:gd name="connsiteY0-8770" fmla="*/ 1162728 h 2087329"/>
              <a:gd name="connsiteX1-8771" fmla="*/ 33223 w 1382466"/>
              <a:gd name="connsiteY1-8772" fmla="*/ 245501 h 2087329"/>
              <a:gd name="connsiteX2-8773" fmla="*/ 124585 w 1382466"/>
              <a:gd name="connsiteY2-8774" fmla="*/ 146137 h 2087329"/>
              <a:gd name="connsiteX3-8775" fmla="*/ 1287994 w 1382466"/>
              <a:gd name="connsiteY3-8776" fmla="*/ 131733 h 2087329"/>
              <a:gd name="connsiteX4-8777" fmla="*/ 1294554 w 1382466"/>
              <a:gd name="connsiteY4-8778" fmla="*/ 1918074 h 2087329"/>
              <a:gd name="connsiteX5-8779" fmla="*/ 1136894 w 1382466"/>
              <a:gd name="connsiteY5-8780" fmla="*/ 2017063 h 2087329"/>
              <a:gd name="connsiteX6-8781" fmla="*/ 458296 w 1382466"/>
              <a:gd name="connsiteY6-8782" fmla="*/ 2020053 h 2087329"/>
              <a:gd name="connsiteX7-8783" fmla="*/ 344357 w 1382466"/>
              <a:gd name="connsiteY7-8784" fmla="*/ 1925740 h 2087329"/>
              <a:gd name="connsiteX8-8785" fmla="*/ 346348 w 1382466"/>
              <a:gd name="connsiteY8-8786" fmla="*/ 1295183 h 2087329"/>
              <a:gd name="connsiteX9-8787" fmla="*/ 248478 w 1382466"/>
              <a:gd name="connsiteY9-8788" fmla="*/ 1225132 h 2087329"/>
              <a:gd name="connsiteX10-8789" fmla="*/ 114206 w 1382466"/>
              <a:gd name="connsiteY10-8790" fmla="*/ 1223922 h 2087329"/>
              <a:gd name="connsiteX11-8791" fmla="*/ 32549 w 1382466"/>
              <a:gd name="connsiteY11-8792" fmla="*/ 1162728 h 2087329"/>
              <a:gd name="connsiteX0-8793" fmla="*/ 32549 w 1382466"/>
              <a:gd name="connsiteY0-8794" fmla="*/ 1030995 h 1955596"/>
              <a:gd name="connsiteX1-8795" fmla="*/ 33223 w 1382466"/>
              <a:gd name="connsiteY1-8796" fmla="*/ 113768 h 1955596"/>
              <a:gd name="connsiteX2-8797" fmla="*/ 124585 w 1382466"/>
              <a:gd name="connsiteY2-8798" fmla="*/ 14404 h 1955596"/>
              <a:gd name="connsiteX3-8799" fmla="*/ 1287994 w 1382466"/>
              <a:gd name="connsiteY3-8800" fmla="*/ 0 h 1955596"/>
              <a:gd name="connsiteX4-8801" fmla="*/ 1294554 w 1382466"/>
              <a:gd name="connsiteY4-8802" fmla="*/ 1786341 h 1955596"/>
              <a:gd name="connsiteX5-8803" fmla="*/ 1136894 w 1382466"/>
              <a:gd name="connsiteY5-8804" fmla="*/ 1885330 h 1955596"/>
              <a:gd name="connsiteX6-8805" fmla="*/ 458296 w 1382466"/>
              <a:gd name="connsiteY6-8806" fmla="*/ 1888320 h 1955596"/>
              <a:gd name="connsiteX7-8807" fmla="*/ 344357 w 1382466"/>
              <a:gd name="connsiteY7-8808" fmla="*/ 1794007 h 1955596"/>
              <a:gd name="connsiteX8-8809" fmla="*/ 346348 w 1382466"/>
              <a:gd name="connsiteY8-8810" fmla="*/ 1163450 h 1955596"/>
              <a:gd name="connsiteX9-8811" fmla="*/ 248478 w 1382466"/>
              <a:gd name="connsiteY9-8812" fmla="*/ 1093399 h 1955596"/>
              <a:gd name="connsiteX10-8813" fmla="*/ 114206 w 1382466"/>
              <a:gd name="connsiteY10-8814" fmla="*/ 1092189 h 1955596"/>
              <a:gd name="connsiteX11-8815" fmla="*/ 32549 w 1382466"/>
              <a:gd name="connsiteY11-8816" fmla="*/ 1030995 h 1955596"/>
              <a:gd name="connsiteX0-8817" fmla="*/ 32549 w 1303738"/>
              <a:gd name="connsiteY0-8818" fmla="*/ 1030995 h 1955596"/>
              <a:gd name="connsiteX1-8819" fmla="*/ 33223 w 1303738"/>
              <a:gd name="connsiteY1-8820" fmla="*/ 113768 h 1955596"/>
              <a:gd name="connsiteX2-8821" fmla="*/ 124585 w 1303738"/>
              <a:gd name="connsiteY2-8822" fmla="*/ 14404 h 1955596"/>
              <a:gd name="connsiteX3-8823" fmla="*/ 1287994 w 1303738"/>
              <a:gd name="connsiteY3-8824" fmla="*/ 0 h 1955596"/>
              <a:gd name="connsiteX4-8825" fmla="*/ 1294554 w 1303738"/>
              <a:gd name="connsiteY4-8826" fmla="*/ 1786341 h 1955596"/>
              <a:gd name="connsiteX5-8827" fmla="*/ 1136894 w 1303738"/>
              <a:gd name="connsiteY5-8828" fmla="*/ 1885330 h 1955596"/>
              <a:gd name="connsiteX6-8829" fmla="*/ 458296 w 1303738"/>
              <a:gd name="connsiteY6-8830" fmla="*/ 1888320 h 1955596"/>
              <a:gd name="connsiteX7-8831" fmla="*/ 344357 w 1303738"/>
              <a:gd name="connsiteY7-8832" fmla="*/ 1794007 h 1955596"/>
              <a:gd name="connsiteX8-8833" fmla="*/ 346348 w 1303738"/>
              <a:gd name="connsiteY8-8834" fmla="*/ 1163450 h 1955596"/>
              <a:gd name="connsiteX9-8835" fmla="*/ 248478 w 1303738"/>
              <a:gd name="connsiteY9-8836" fmla="*/ 1093399 h 1955596"/>
              <a:gd name="connsiteX10-8837" fmla="*/ 114206 w 1303738"/>
              <a:gd name="connsiteY10-8838" fmla="*/ 1092189 h 1955596"/>
              <a:gd name="connsiteX11-8839" fmla="*/ 32549 w 1303738"/>
              <a:gd name="connsiteY11-8840" fmla="*/ 1030995 h 1955596"/>
              <a:gd name="connsiteX0-8841" fmla="*/ 32549 w 1294616"/>
              <a:gd name="connsiteY0-8842" fmla="*/ 1030995 h 1888320"/>
              <a:gd name="connsiteX1-8843" fmla="*/ 33223 w 1294616"/>
              <a:gd name="connsiteY1-8844" fmla="*/ 113768 h 1888320"/>
              <a:gd name="connsiteX2-8845" fmla="*/ 124585 w 1294616"/>
              <a:gd name="connsiteY2-8846" fmla="*/ 14404 h 1888320"/>
              <a:gd name="connsiteX3-8847" fmla="*/ 1287994 w 1294616"/>
              <a:gd name="connsiteY3-8848" fmla="*/ 0 h 1888320"/>
              <a:gd name="connsiteX4-8849" fmla="*/ 1294554 w 1294616"/>
              <a:gd name="connsiteY4-8850" fmla="*/ 1786341 h 1888320"/>
              <a:gd name="connsiteX5-8851" fmla="*/ 1136894 w 1294616"/>
              <a:gd name="connsiteY5-8852" fmla="*/ 1885330 h 1888320"/>
              <a:gd name="connsiteX6-8853" fmla="*/ 458296 w 1294616"/>
              <a:gd name="connsiteY6-8854" fmla="*/ 1888320 h 1888320"/>
              <a:gd name="connsiteX7-8855" fmla="*/ 344357 w 1294616"/>
              <a:gd name="connsiteY7-8856" fmla="*/ 1794007 h 1888320"/>
              <a:gd name="connsiteX8-8857" fmla="*/ 346348 w 1294616"/>
              <a:gd name="connsiteY8-8858" fmla="*/ 1163450 h 1888320"/>
              <a:gd name="connsiteX9-8859" fmla="*/ 248478 w 1294616"/>
              <a:gd name="connsiteY9-8860" fmla="*/ 1093399 h 1888320"/>
              <a:gd name="connsiteX10-8861" fmla="*/ 114206 w 1294616"/>
              <a:gd name="connsiteY10-8862" fmla="*/ 1092189 h 1888320"/>
              <a:gd name="connsiteX11-8863" fmla="*/ 32549 w 1294616"/>
              <a:gd name="connsiteY11-8864" fmla="*/ 1030995 h 1888320"/>
              <a:gd name="connsiteX0-8865" fmla="*/ 32549 w 1294616"/>
              <a:gd name="connsiteY0-8866" fmla="*/ 1175091 h 2032416"/>
              <a:gd name="connsiteX1-8867" fmla="*/ 33223 w 1294616"/>
              <a:gd name="connsiteY1-8868" fmla="*/ 257864 h 2032416"/>
              <a:gd name="connsiteX2-8869" fmla="*/ 124585 w 1294616"/>
              <a:gd name="connsiteY2-8870" fmla="*/ 158500 h 2032416"/>
              <a:gd name="connsiteX3-8871" fmla="*/ 1287994 w 1294616"/>
              <a:gd name="connsiteY3-8872" fmla="*/ 144096 h 2032416"/>
              <a:gd name="connsiteX4-8873" fmla="*/ 1294554 w 1294616"/>
              <a:gd name="connsiteY4-8874" fmla="*/ 1930437 h 2032416"/>
              <a:gd name="connsiteX5-8875" fmla="*/ 1136894 w 1294616"/>
              <a:gd name="connsiteY5-8876" fmla="*/ 2029426 h 2032416"/>
              <a:gd name="connsiteX6-8877" fmla="*/ 458296 w 1294616"/>
              <a:gd name="connsiteY6-8878" fmla="*/ 2032416 h 2032416"/>
              <a:gd name="connsiteX7-8879" fmla="*/ 344357 w 1294616"/>
              <a:gd name="connsiteY7-8880" fmla="*/ 1938103 h 2032416"/>
              <a:gd name="connsiteX8-8881" fmla="*/ 346348 w 1294616"/>
              <a:gd name="connsiteY8-8882" fmla="*/ 1307546 h 2032416"/>
              <a:gd name="connsiteX9-8883" fmla="*/ 248478 w 1294616"/>
              <a:gd name="connsiteY9-8884" fmla="*/ 1237495 h 2032416"/>
              <a:gd name="connsiteX10-8885" fmla="*/ 114206 w 1294616"/>
              <a:gd name="connsiteY10-8886" fmla="*/ 1236285 h 2032416"/>
              <a:gd name="connsiteX11-8887" fmla="*/ 32549 w 1294616"/>
              <a:gd name="connsiteY11-8888" fmla="*/ 1175091 h 2032416"/>
              <a:gd name="connsiteX0-8889" fmla="*/ 32549 w 1294616"/>
              <a:gd name="connsiteY0-8890" fmla="*/ 1175091 h 2032416"/>
              <a:gd name="connsiteX1-8891" fmla="*/ 33223 w 1294616"/>
              <a:gd name="connsiteY1-8892" fmla="*/ 257864 h 2032416"/>
              <a:gd name="connsiteX2-8893" fmla="*/ 124585 w 1294616"/>
              <a:gd name="connsiteY2-8894" fmla="*/ 158500 h 2032416"/>
              <a:gd name="connsiteX3-8895" fmla="*/ 1287994 w 1294616"/>
              <a:gd name="connsiteY3-8896" fmla="*/ 144096 h 2032416"/>
              <a:gd name="connsiteX4-8897" fmla="*/ 1294554 w 1294616"/>
              <a:gd name="connsiteY4-8898" fmla="*/ 1930437 h 2032416"/>
              <a:gd name="connsiteX5-8899" fmla="*/ 1136894 w 1294616"/>
              <a:gd name="connsiteY5-8900" fmla="*/ 2029426 h 2032416"/>
              <a:gd name="connsiteX6-8901" fmla="*/ 458296 w 1294616"/>
              <a:gd name="connsiteY6-8902" fmla="*/ 2032416 h 2032416"/>
              <a:gd name="connsiteX7-8903" fmla="*/ 344357 w 1294616"/>
              <a:gd name="connsiteY7-8904" fmla="*/ 1938103 h 2032416"/>
              <a:gd name="connsiteX8-8905" fmla="*/ 346348 w 1294616"/>
              <a:gd name="connsiteY8-8906" fmla="*/ 1307546 h 2032416"/>
              <a:gd name="connsiteX9-8907" fmla="*/ 248478 w 1294616"/>
              <a:gd name="connsiteY9-8908" fmla="*/ 1237495 h 2032416"/>
              <a:gd name="connsiteX10-8909" fmla="*/ 114206 w 1294616"/>
              <a:gd name="connsiteY10-8910" fmla="*/ 1236285 h 2032416"/>
              <a:gd name="connsiteX11-8911" fmla="*/ 32549 w 1294616"/>
              <a:gd name="connsiteY11-8912" fmla="*/ 1175091 h 2032416"/>
              <a:gd name="connsiteX0-8913" fmla="*/ 32549 w 1294616"/>
              <a:gd name="connsiteY0-8914" fmla="*/ 1031139 h 1888464"/>
              <a:gd name="connsiteX1-8915" fmla="*/ 33223 w 1294616"/>
              <a:gd name="connsiteY1-8916" fmla="*/ 113912 h 1888464"/>
              <a:gd name="connsiteX2-8917" fmla="*/ 124585 w 1294616"/>
              <a:gd name="connsiteY2-8918" fmla="*/ 14548 h 1888464"/>
              <a:gd name="connsiteX3-8919" fmla="*/ 1287994 w 1294616"/>
              <a:gd name="connsiteY3-8920" fmla="*/ 144 h 1888464"/>
              <a:gd name="connsiteX4-8921" fmla="*/ 1294554 w 1294616"/>
              <a:gd name="connsiteY4-8922" fmla="*/ 1786485 h 1888464"/>
              <a:gd name="connsiteX5-8923" fmla="*/ 1136894 w 1294616"/>
              <a:gd name="connsiteY5-8924" fmla="*/ 1885474 h 1888464"/>
              <a:gd name="connsiteX6-8925" fmla="*/ 458296 w 1294616"/>
              <a:gd name="connsiteY6-8926" fmla="*/ 1888464 h 1888464"/>
              <a:gd name="connsiteX7-8927" fmla="*/ 344357 w 1294616"/>
              <a:gd name="connsiteY7-8928" fmla="*/ 1794151 h 1888464"/>
              <a:gd name="connsiteX8-8929" fmla="*/ 346348 w 1294616"/>
              <a:gd name="connsiteY8-8930" fmla="*/ 1163594 h 1888464"/>
              <a:gd name="connsiteX9-8931" fmla="*/ 248478 w 1294616"/>
              <a:gd name="connsiteY9-8932" fmla="*/ 1093543 h 1888464"/>
              <a:gd name="connsiteX10-8933" fmla="*/ 114206 w 1294616"/>
              <a:gd name="connsiteY10-8934" fmla="*/ 1092333 h 1888464"/>
              <a:gd name="connsiteX11-8935" fmla="*/ 32549 w 1294616"/>
              <a:gd name="connsiteY11-8936" fmla="*/ 1031139 h 1888464"/>
              <a:gd name="connsiteX0-8937" fmla="*/ 32549 w 1373715"/>
              <a:gd name="connsiteY0-8938" fmla="*/ 1095935 h 1953260"/>
              <a:gd name="connsiteX1-8939" fmla="*/ 33223 w 1373715"/>
              <a:gd name="connsiteY1-8940" fmla="*/ 178708 h 1953260"/>
              <a:gd name="connsiteX2-8941" fmla="*/ 124585 w 1373715"/>
              <a:gd name="connsiteY2-8942" fmla="*/ 79344 h 1953260"/>
              <a:gd name="connsiteX3-8943" fmla="*/ 1287994 w 1373715"/>
              <a:gd name="connsiteY3-8944" fmla="*/ 64940 h 1953260"/>
              <a:gd name="connsiteX4-8945" fmla="*/ 1287347 w 1373715"/>
              <a:gd name="connsiteY4-8946" fmla="*/ 157525 h 1953260"/>
              <a:gd name="connsiteX5-8947" fmla="*/ 1294554 w 1373715"/>
              <a:gd name="connsiteY5-8948" fmla="*/ 1851281 h 1953260"/>
              <a:gd name="connsiteX6-8949" fmla="*/ 1136894 w 1373715"/>
              <a:gd name="connsiteY6-8950" fmla="*/ 1950270 h 1953260"/>
              <a:gd name="connsiteX7-8951" fmla="*/ 458296 w 1373715"/>
              <a:gd name="connsiteY7-8952" fmla="*/ 1953260 h 1953260"/>
              <a:gd name="connsiteX8-8953" fmla="*/ 344357 w 1373715"/>
              <a:gd name="connsiteY8-8954" fmla="*/ 1858947 h 1953260"/>
              <a:gd name="connsiteX9-8955" fmla="*/ 346348 w 1373715"/>
              <a:gd name="connsiteY9-8956" fmla="*/ 1228390 h 1953260"/>
              <a:gd name="connsiteX10-8957" fmla="*/ 248478 w 1373715"/>
              <a:gd name="connsiteY10-8958" fmla="*/ 1158339 h 1953260"/>
              <a:gd name="connsiteX11-8959" fmla="*/ 114206 w 1373715"/>
              <a:gd name="connsiteY11-8960" fmla="*/ 1157129 h 1953260"/>
              <a:gd name="connsiteX12-8961" fmla="*/ 32549 w 1373715"/>
              <a:gd name="connsiteY12-8962" fmla="*/ 1095935 h 1953260"/>
              <a:gd name="connsiteX0-8963" fmla="*/ 23550 w 1295283"/>
              <a:gd name="connsiteY0-8964" fmla="*/ 1096849 h 1954174"/>
              <a:gd name="connsiteX1-8965" fmla="*/ 24224 w 1295283"/>
              <a:gd name="connsiteY1-8966" fmla="*/ 179622 h 1954174"/>
              <a:gd name="connsiteX2-8967" fmla="*/ 115586 w 1295283"/>
              <a:gd name="connsiteY2-8968" fmla="*/ 80258 h 1954174"/>
              <a:gd name="connsiteX3-8969" fmla="*/ 1139532 w 1295283"/>
              <a:gd name="connsiteY3-8970" fmla="*/ 63382 h 1954174"/>
              <a:gd name="connsiteX4-8971" fmla="*/ 1278348 w 1295283"/>
              <a:gd name="connsiteY4-8972" fmla="*/ 158439 h 1954174"/>
              <a:gd name="connsiteX5-8973" fmla="*/ 1285555 w 1295283"/>
              <a:gd name="connsiteY5-8974" fmla="*/ 1852195 h 1954174"/>
              <a:gd name="connsiteX6-8975" fmla="*/ 1127895 w 1295283"/>
              <a:gd name="connsiteY6-8976" fmla="*/ 1951184 h 1954174"/>
              <a:gd name="connsiteX7-8977" fmla="*/ 449297 w 1295283"/>
              <a:gd name="connsiteY7-8978" fmla="*/ 1954174 h 1954174"/>
              <a:gd name="connsiteX8-8979" fmla="*/ 335358 w 1295283"/>
              <a:gd name="connsiteY8-8980" fmla="*/ 1859861 h 1954174"/>
              <a:gd name="connsiteX9-8981" fmla="*/ 337349 w 1295283"/>
              <a:gd name="connsiteY9-8982" fmla="*/ 1229304 h 1954174"/>
              <a:gd name="connsiteX10-8983" fmla="*/ 239479 w 1295283"/>
              <a:gd name="connsiteY10-8984" fmla="*/ 1159253 h 1954174"/>
              <a:gd name="connsiteX11-8985" fmla="*/ 105207 w 1295283"/>
              <a:gd name="connsiteY11-8986" fmla="*/ 1158043 h 1954174"/>
              <a:gd name="connsiteX12-8987" fmla="*/ 23550 w 1295283"/>
              <a:gd name="connsiteY12-8988" fmla="*/ 1096849 h 1954174"/>
              <a:gd name="connsiteX0-8989" fmla="*/ 23550 w 1295283"/>
              <a:gd name="connsiteY0-8990" fmla="*/ 1101391 h 1958716"/>
              <a:gd name="connsiteX1-8991" fmla="*/ 24224 w 1295283"/>
              <a:gd name="connsiteY1-8992" fmla="*/ 184164 h 1958716"/>
              <a:gd name="connsiteX2-8993" fmla="*/ 115586 w 1295283"/>
              <a:gd name="connsiteY2-8994" fmla="*/ 84800 h 1958716"/>
              <a:gd name="connsiteX3-8995" fmla="*/ 1139532 w 1295283"/>
              <a:gd name="connsiteY3-8996" fmla="*/ 67924 h 1958716"/>
              <a:gd name="connsiteX4-8997" fmla="*/ 1278348 w 1295283"/>
              <a:gd name="connsiteY4-8998" fmla="*/ 162981 h 1958716"/>
              <a:gd name="connsiteX5-8999" fmla="*/ 1285555 w 1295283"/>
              <a:gd name="connsiteY5-9000" fmla="*/ 1856737 h 1958716"/>
              <a:gd name="connsiteX6-9001" fmla="*/ 1127895 w 1295283"/>
              <a:gd name="connsiteY6-9002" fmla="*/ 1955726 h 1958716"/>
              <a:gd name="connsiteX7-9003" fmla="*/ 449297 w 1295283"/>
              <a:gd name="connsiteY7-9004" fmla="*/ 1958716 h 1958716"/>
              <a:gd name="connsiteX8-9005" fmla="*/ 335358 w 1295283"/>
              <a:gd name="connsiteY8-9006" fmla="*/ 1864403 h 1958716"/>
              <a:gd name="connsiteX9-9007" fmla="*/ 337349 w 1295283"/>
              <a:gd name="connsiteY9-9008" fmla="*/ 1233846 h 1958716"/>
              <a:gd name="connsiteX10-9009" fmla="*/ 239479 w 1295283"/>
              <a:gd name="connsiteY10-9010" fmla="*/ 1163795 h 1958716"/>
              <a:gd name="connsiteX11-9011" fmla="*/ 105207 w 1295283"/>
              <a:gd name="connsiteY11-9012" fmla="*/ 1162585 h 1958716"/>
              <a:gd name="connsiteX12-9013" fmla="*/ 23550 w 1295283"/>
              <a:gd name="connsiteY12-9014" fmla="*/ 1101391 h 1958716"/>
              <a:gd name="connsiteX0-9015" fmla="*/ 23550 w 1295283"/>
              <a:gd name="connsiteY0-9016" fmla="*/ 1039232 h 1896557"/>
              <a:gd name="connsiteX1-9017" fmla="*/ 24224 w 1295283"/>
              <a:gd name="connsiteY1-9018" fmla="*/ 122005 h 1896557"/>
              <a:gd name="connsiteX2-9019" fmla="*/ 115586 w 1295283"/>
              <a:gd name="connsiteY2-9020" fmla="*/ 22641 h 1896557"/>
              <a:gd name="connsiteX3-9021" fmla="*/ 1139532 w 1295283"/>
              <a:gd name="connsiteY3-9022" fmla="*/ 5765 h 1896557"/>
              <a:gd name="connsiteX4-9023" fmla="*/ 1278348 w 1295283"/>
              <a:gd name="connsiteY4-9024" fmla="*/ 100822 h 1896557"/>
              <a:gd name="connsiteX5-9025" fmla="*/ 1285555 w 1295283"/>
              <a:gd name="connsiteY5-9026" fmla="*/ 1794578 h 1896557"/>
              <a:gd name="connsiteX6-9027" fmla="*/ 1127895 w 1295283"/>
              <a:gd name="connsiteY6-9028" fmla="*/ 1893567 h 1896557"/>
              <a:gd name="connsiteX7-9029" fmla="*/ 449297 w 1295283"/>
              <a:gd name="connsiteY7-9030" fmla="*/ 1896557 h 1896557"/>
              <a:gd name="connsiteX8-9031" fmla="*/ 335358 w 1295283"/>
              <a:gd name="connsiteY8-9032" fmla="*/ 1802244 h 1896557"/>
              <a:gd name="connsiteX9-9033" fmla="*/ 337349 w 1295283"/>
              <a:gd name="connsiteY9-9034" fmla="*/ 1171687 h 1896557"/>
              <a:gd name="connsiteX10-9035" fmla="*/ 239479 w 1295283"/>
              <a:gd name="connsiteY10-9036" fmla="*/ 1101636 h 1896557"/>
              <a:gd name="connsiteX11-9037" fmla="*/ 105207 w 1295283"/>
              <a:gd name="connsiteY11-9038" fmla="*/ 1100426 h 1896557"/>
              <a:gd name="connsiteX12-9039" fmla="*/ 23550 w 1295283"/>
              <a:gd name="connsiteY12-9040" fmla="*/ 1039232 h 1896557"/>
              <a:gd name="connsiteX0-9041" fmla="*/ 23550 w 1295283"/>
              <a:gd name="connsiteY0-9042" fmla="*/ 1036027 h 1893352"/>
              <a:gd name="connsiteX1-9043" fmla="*/ 24224 w 1295283"/>
              <a:gd name="connsiteY1-9044" fmla="*/ 118800 h 1893352"/>
              <a:gd name="connsiteX2-9045" fmla="*/ 115586 w 1295283"/>
              <a:gd name="connsiteY2-9046" fmla="*/ 19436 h 1893352"/>
              <a:gd name="connsiteX3-9047" fmla="*/ 1139532 w 1295283"/>
              <a:gd name="connsiteY3-9048" fmla="*/ 2560 h 1893352"/>
              <a:gd name="connsiteX4-9049" fmla="*/ 1278348 w 1295283"/>
              <a:gd name="connsiteY4-9050" fmla="*/ 97617 h 1893352"/>
              <a:gd name="connsiteX5-9051" fmla="*/ 1285555 w 1295283"/>
              <a:gd name="connsiteY5-9052" fmla="*/ 1791373 h 1893352"/>
              <a:gd name="connsiteX6-9053" fmla="*/ 1127895 w 1295283"/>
              <a:gd name="connsiteY6-9054" fmla="*/ 1890362 h 1893352"/>
              <a:gd name="connsiteX7-9055" fmla="*/ 449297 w 1295283"/>
              <a:gd name="connsiteY7-9056" fmla="*/ 1893352 h 1893352"/>
              <a:gd name="connsiteX8-9057" fmla="*/ 335358 w 1295283"/>
              <a:gd name="connsiteY8-9058" fmla="*/ 1799039 h 1893352"/>
              <a:gd name="connsiteX9-9059" fmla="*/ 337349 w 1295283"/>
              <a:gd name="connsiteY9-9060" fmla="*/ 1168482 h 1893352"/>
              <a:gd name="connsiteX10-9061" fmla="*/ 239479 w 1295283"/>
              <a:gd name="connsiteY10-9062" fmla="*/ 1098431 h 1893352"/>
              <a:gd name="connsiteX11-9063" fmla="*/ 105207 w 1295283"/>
              <a:gd name="connsiteY11-9064" fmla="*/ 1097221 h 1893352"/>
              <a:gd name="connsiteX12-9065" fmla="*/ 23550 w 1295283"/>
              <a:gd name="connsiteY12-9066" fmla="*/ 1036027 h 1893352"/>
              <a:gd name="connsiteX0-9067" fmla="*/ 23550 w 1295283"/>
              <a:gd name="connsiteY0-9068" fmla="*/ 1047102 h 1967454"/>
              <a:gd name="connsiteX1-9069" fmla="*/ 24224 w 1295283"/>
              <a:gd name="connsiteY1-9070" fmla="*/ 129875 h 1967454"/>
              <a:gd name="connsiteX2-9071" fmla="*/ 115586 w 1295283"/>
              <a:gd name="connsiteY2-9072" fmla="*/ 30511 h 1967454"/>
              <a:gd name="connsiteX3-9073" fmla="*/ 1139532 w 1295283"/>
              <a:gd name="connsiteY3-9074" fmla="*/ 13635 h 1967454"/>
              <a:gd name="connsiteX4-9075" fmla="*/ 1278349 w 1295283"/>
              <a:gd name="connsiteY4-9076" fmla="*/ 76240 h 1967454"/>
              <a:gd name="connsiteX5-9077" fmla="*/ 1285555 w 1295283"/>
              <a:gd name="connsiteY5-9078" fmla="*/ 1802448 h 1967454"/>
              <a:gd name="connsiteX6-9079" fmla="*/ 1127895 w 1295283"/>
              <a:gd name="connsiteY6-9080" fmla="*/ 1901437 h 1967454"/>
              <a:gd name="connsiteX7-9081" fmla="*/ 449297 w 1295283"/>
              <a:gd name="connsiteY7-9082" fmla="*/ 1904427 h 1967454"/>
              <a:gd name="connsiteX8-9083" fmla="*/ 335358 w 1295283"/>
              <a:gd name="connsiteY8-9084" fmla="*/ 1810114 h 1967454"/>
              <a:gd name="connsiteX9-9085" fmla="*/ 337349 w 1295283"/>
              <a:gd name="connsiteY9-9086" fmla="*/ 1179557 h 1967454"/>
              <a:gd name="connsiteX10-9087" fmla="*/ 239479 w 1295283"/>
              <a:gd name="connsiteY10-9088" fmla="*/ 1109506 h 1967454"/>
              <a:gd name="connsiteX11-9089" fmla="*/ 105207 w 1295283"/>
              <a:gd name="connsiteY11-9090" fmla="*/ 1108296 h 1967454"/>
              <a:gd name="connsiteX12-9091" fmla="*/ 23550 w 1295283"/>
              <a:gd name="connsiteY12-9092" fmla="*/ 1047102 h 1967454"/>
              <a:gd name="connsiteX0-9093" fmla="*/ 23550 w 1295283"/>
              <a:gd name="connsiteY0-9094" fmla="*/ 1034359 h 1954711"/>
              <a:gd name="connsiteX1-9095" fmla="*/ 24224 w 1295283"/>
              <a:gd name="connsiteY1-9096" fmla="*/ 117132 h 1954711"/>
              <a:gd name="connsiteX2-9097" fmla="*/ 115586 w 1295283"/>
              <a:gd name="connsiteY2-9098" fmla="*/ 17768 h 1954711"/>
              <a:gd name="connsiteX3-9099" fmla="*/ 1139532 w 1295283"/>
              <a:gd name="connsiteY3-9100" fmla="*/ 892 h 1954711"/>
              <a:gd name="connsiteX4-9101" fmla="*/ 1278349 w 1295283"/>
              <a:gd name="connsiteY4-9102" fmla="*/ 63497 h 1954711"/>
              <a:gd name="connsiteX5-9103" fmla="*/ 1285555 w 1295283"/>
              <a:gd name="connsiteY5-9104" fmla="*/ 1789705 h 1954711"/>
              <a:gd name="connsiteX6-9105" fmla="*/ 1127895 w 1295283"/>
              <a:gd name="connsiteY6-9106" fmla="*/ 1888694 h 1954711"/>
              <a:gd name="connsiteX7-9107" fmla="*/ 449297 w 1295283"/>
              <a:gd name="connsiteY7-9108" fmla="*/ 1891684 h 1954711"/>
              <a:gd name="connsiteX8-9109" fmla="*/ 335358 w 1295283"/>
              <a:gd name="connsiteY8-9110" fmla="*/ 1797371 h 1954711"/>
              <a:gd name="connsiteX9-9111" fmla="*/ 337349 w 1295283"/>
              <a:gd name="connsiteY9-9112" fmla="*/ 1166814 h 1954711"/>
              <a:gd name="connsiteX10-9113" fmla="*/ 239479 w 1295283"/>
              <a:gd name="connsiteY10-9114" fmla="*/ 1096763 h 1954711"/>
              <a:gd name="connsiteX11-9115" fmla="*/ 105207 w 1295283"/>
              <a:gd name="connsiteY11-9116" fmla="*/ 1095553 h 1954711"/>
              <a:gd name="connsiteX12-9117" fmla="*/ 23550 w 1295283"/>
              <a:gd name="connsiteY12-9118" fmla="*/ 1034359 h 1954711"/>
              <a:gd name="connsiteX0-9119" fmla="*/ 28205 w 1299938"/>
              <a:gd name="connsiteY0-9120" fmla="*/ 1035168 h 1955520"/>
              <a:gd name="connsiteX1-9121" fmla="*/ 28879 w 1299938"/>
              <a:gd name="connsiteY1-9122" fmla="*/ 117941 h 1955520"/>
              <a:gd name="connsiteX2-9123" fmla="*/ 120241 w 1299938"/>
              <a:gd name="connsiteY2-9124" fmla="*/ 18577 h 1955520"/>
              <a:gd name="connsiteX3-9125" fmla="*/ 1217130 w 1299938"/>
              <a:gd name="connsiteY3-9126" fmla="*/ 773 h 1955520"/>
              <a:gd name="connsiteX4-9127" fmla="*/ 1283004 w 1299938"/>
              <a:gd name="connsiteY4-9128" fmla="*/ 64306 h 1955520"/>
              <a:gd name="connsiteX5-9129" fmla="*/ 1290210 w 1299938"/>
              <a:gd name="connsiteY5-9130" fmla="*/ 1790514 h 1955520"/>
              <a:gd name="connsiteX6-9131" fmla="*/ 1132550 w 1299938"/>
              <a:gd name="connsiteY6-9132" fmla="*/ 1889503 h 1955520"/>
              <a:gd name="connsiteX7-9133" fmla="*/ 453952 w 1299938"/>
              <a:gd name="connsiteY7-9134" fmla="*/ 1892493 h 1955520"/>
              <a:gd name="connsiteX8-9135" fmla="*/ 340013 w 1299938"/>
              <a:gd name="connsiteY8-9136" fmla="*/ 1798180 h 1955520"/>
              <a:gd name="connsiteX9-9137" fmla="*/ 342004 w 1299938"/>
              <a:gd name="connsiteY9-9138" fmla="*/ 1167623 h 1955520"/>
              <a:gd name="connsiteX10-9139" fmla="*/ 244134 w 1299938"/>
              <a:gd name="connsiteY10-9140" fmla="*/ 1097572 h 1955520"/>
              <a:gd name="connsiteX11-9141" fmla="*/ 109862 w 1299938"/>
              <a:gd name="connsiteY11-9142" fmla="*/ 1096362 h 1955520"/>
              <a:gd name="connsiteX12-9143" fmla="*/ 28205 w 1299938"/>
              <a:gd name="connsiteY12-9144" fmla="*/ 1035168 h 1955520"/>
              <a:gd name="connsiteX0-9145" fmla="*/ 28205 w 1299938"/>
              <a:gd name="connsiteY0-9146" fmla="*/ 1035168 h 1955520"/>
              <a:gd name="connsiteX1-9147" fmla="*/ 28879 w 1299938"/>
              <a:gd name="connsiteY1-9148" fmla="*/ 117941 h 1955520"/>
              <a:gd name="connsiteX2-9149" fmla="*/ 120241 w 1299938"/>
              <a:gd name="connsiteY2-9150" fmla="*/ 18577 h 1955520"/>
              <a:gd name="connsiteX3-9151" fmla="*/ 1217130 w 1299938"/>
              <a:gd name="connsiteY3-9152" fmla="*/ 773 h 1955520"/>
              <a:gd name="connsiteX4-9153" fmla="*/ 1283004 w 1299938"/>
              <a:gd name="connsiteY4-9154" fmla="*/ 64306 h 1955520"/>
              <a:gd name="connsiteX5-9155" fmla="*/ 1290210 w 1299938"/>
              <a:gd name="connsiteY5-9156" fmla="*/ 1790514 h 1955520"/>
              <a:gd name="connsiteX6-9157" fmla="*/ 1132550 w 1299938"/>
              <a:gd name="connsiteY6-9158" fmla="*/ 1889503 h 1955520"/>
              <a:gd name="connsiteX7-9159" fmla="*/ 453952 w 1299938"/>
              <a:gd name="connsiteY7-9160" fmla="*/ 1892493 h 1955520"/>
              <a:gd name="connsiteX8-9161" fmla="*/ 340013 w 1299938"/>
              <a:gd name="connsiteY8-9162" fmla="*/ 1798180 h 1955520"/>
              <a:gd name="connsiteX9-9163" fmla="*/ 342004 w 1299938"/>
              <a:gd name="connsiteY9-9164" fmla="*/ 1167623 h 1955520"/>
              <a:gd name="connsiteX10-9165" fmla="*/ 244134 w 1299938"/>
              <a:gd name="connsiteY10-9166" fmla="*/ 1097572 h 1955520"/>
              <a:gd name="connsiteX11-9167" fmla="*/ 109862 w 1299938"/>
              <a:gd name="connsiteY11-9168" fmla="*/ 1096362 h 1955520"/>
              <a:gd name="connsiteX12-9169" fmla="*/ 28205 w 1299938"/>
              <a:gd name="connsiteY12-9170" fmla="*/ 1035168 h 1955520"/>
              <a:gd name="connsiteX0-9171" fmla="*/ 28205 w 1299938"/>
              <a:gd name="connsiteY0-9172" fmla="*/ 1035168 h 1955193"/>
              <a:gd name="connsiteX1-9173" fmla="*/ 28879 w 1299938"/>
              <a:gd name="connsiteY1-9174" fmla="*/ 117941 h 1955193"/>
              <a:gd name="connsiteX2-9175" fmla="*/ 120241 w 1299938"/>
              <a:gd name="connsiteY2-9176" fmla="*/ 18577 h 1955193"/>
              <a:gd name="connsiteX3-9177" fmla="*/ 1217130 w 1299938"/>
              <a:gd name="connsiteY3-9178" fmla="*/ 773 h 1955193"/>
              <a:gd name="connsiteX4-9179" fmla="*/ 1283004 w 1299938"/>
              <a:gd name="connsiteY4-9180" fmla="*/ 68942 h 1955193"/>
              <a:gd name="connsiteX5-9181" fmla="*/ 1290210 w 1299938"/>
              <a:gd name="connsiteY5-9182" fmla="*/ 1790514 h 1955193"/>
              <a:gd name="connsiteX6-9183" fmla="*/ 1132550 w 1299938"/>
              <a:gd name="connsiteY6-9184" fmla="*/ 1889503 h 1955193"/>
              <a:gd name="connsiteX7-9185" fmla="*/ 453952 w 1299938"/>
              <a:gd name="connsiteY7-9186" fmla="*/ 1892493 h 1955193"/>
              <a:gd name="connsiteX8-9187" fmla="*/ 340013 w 1299938"/>
              <a:gd name="connsiteY8-9188" fmla="*/ 1798180 h 1955193"/>
              <a:gd name="connsiteX9-9189" fmla="*/ 342004 w 1299938"/>
              <a:gd name="connsiteY9-9190" fmla="*/ 1167623 h 1955193"/>
              <a:gd name="connsiteX10-9191" fmla="*/ 244134 w 1299938"/>
              <a:gd name="connsiteY10-9192" fmla="*/ 1097572 h 1955193"/>
              <a:gd name="connsiteX11-9193" fmla="*/ 109862 w 1299938"/>
              <a:gd name="connsiteY11-9194" fmla="*/ 1096362 h 1955193"/>
              <a:gd name="connsiteX12-9195" fmla="*/ 28205 w 1299938"/>
              <a:gd name="connsiteY12-9196" fmla="*/ 1035168 h 1955193"/>
              <a:gd name="connsiteX0-9197" fmla="*/ 28205 w 1299938"/>
              <a:gd name="connsiteY0-9198" fmla="*/ 1028871 h 1948896"/>
              <a:gd name="connsiteX1-9199" fmla="*/ 28879 w 1299938"/>
              <a:gd name="connsiteY1-9200" fmla="*/ 111644 h 1948896"/>
              <a:gd name="connsiteX2-9201" fmla="*/ 120241 w 1299938"/>
              <a:gd name="connsiteY2-9202" fmla="*/ 12280 h 1948896"/>
              <a:gd name="connsiteX3-9203" fmla="*/ 1217130 w 1299938"/>
              <a:gd name="connsiteY3-9204" fmla="*/ 2821 h 1948896"/>
              <a:gd name="connsiteX4-9205" fmla="*/ 1283004 w 1299938"/>
              <a:gd name="connsiteY4-9206" fmla="*/ 62645 h 1948896"/>
              <a:gd name="connsiteX5-9207" fmla="*/ 1290210 w 1299938"/>
              <a:gd name="connsiteY5-9208" fmla="*/ 1784217 h 1948896"/>
              <a:gd name="connsiteX6-9209" fmla="*/ 1132550 w 1299938"/>
              <a:gd name="connsiteY6-9210" fmla="*/ 1883206 h 1948896"/>
              <a:gd name="connsiteX7-9211" fmla="*/ 453952 w 1299938"/>
              <a:gd name="connsiteY7-9212" fmla="*/ 1886196 h 1948896"/>
              <a:gd name="connsiteX8-9213" fmla="*/ 340013 w 1299938"/>
              <a:gd name="connsiteY8-9214" fmla="*/ 1791883 h 1948896"/>
              <a:gd name="connsiteX9-9215" fmla="*/ 342004 w 1299938"/>
              <a:gd name="connsiteY9-9216" fmla="*/ 1161326 h 1948896"/>
              <a:gd name="connsiteX10-9217" fmla="*/ 244134 w 1299938"/>
              <a:gd name="connsiteY10-9218" fmla="*/ 1091275 h 1948896"/>
              <a:gd name="connsiteX11-9219" fmla="*/ 109862 w 1299938"/>
              <a:gd name="connsiteY11-9220" fmla="*/ 1090065 h 1948896"/>
              <a:gd name="connsiteX12-9221" fmla="*/ 28205 w 1299938"/>
              <a:gd name="connsiteY12-9222" fmla="*/ 1028871 h 1948896"/>
              <a:gd name="connsiteX0-9223" fmla="*/ 28205 w 1299938"/>
              <a:gd name="connsiteY0-9224" fmla="*/ 1028871 h 1948896"/>
              <a:gd name="connsiteX1-9225" fmla="*/ 28879 w 1299938"/>
              <a:gd name="connsiteY1-9226" fmla="*/ 111644 h 1948896"/>
              <a:gd name="connsiteX2-9227" fmla="*/ 120241 w 1299938"/>
              <a:gd name="connsiteY2-9228" fmla="*/ 12280 h 1948896"/>
              <a:gd name="connsiteX3-9229" fmla="*/ 1217130 w 1299938"/>
              <a:gd name="connsiteY3-9230" fmla="*/ 2821 h 1948896"/>
              <a:gd name="connsiteX4-9231" fmla="*/ 1283004 w 1299938"/>
              <a:gd name="connsiteY4-9232" fmla="*/ 62645 h 1948896"/>
              <a:gd name="connsiteX5-9233" fmla="*/ 1290210 w 1299938"/>
              <a:gd name="connsiteY5-9234" fmla="*/ 1784217 h 1948896"/>
              <a:gd name="connsiteX6-9235" fmla="*/ 1132550 w 1299938"/>
              <a:gd name="connsiteY6-9236" fmla="*/ 1883206 h 1948896"/>
              <a:gd name="connsiteX7-9237" fmla="*/ 453952 w 1299938"/>
              <a:gd name="connsiteY7-9238" fmla="*/ 1886196 h 1948896"/>
              <a:gd name="connsiteX8-9239" fmla="*/ 340013 w 1299938"/>
              <a:gd name="connsiteY8-9240" fmla="*/ 1791883 h 1948896"/>
              <a:gd name="connsiteX9-9241" fmla="*/ 342004 w 1299938"/>
              <a:gd name="connsiteY9-9242" fmla="*/ 1161326 h 1948896"/>
              <a:gd name="connsiteX10-9243" fmla="*/ 244134 w 1299938"/>
              <a:gd name="connsiteY10-9244" fmla="*/ 1091275 h 1948896"/>
              <a:gd name="connsiteX11-9245" fmla="*/ 109862 w 1299938"/>
              <a:gd name="connsiteY11-9246" fmla="*/ 1090065 h 1948896"/>
              <a:gd name="connsiteX12-9247" fmla="*/ 28205 w 1299938"/>
              <a:gd name="connsiteY12-9248" fmla="*/ 1028871 h 1948896"/>
              <a:gd name="connsiteX0-9249" fmla="*/ 49062 w 1320795"/>
              <a:gd name="connsiteY0-9250" fmla="*/ 1030264 h 1950289"/>
              <a:gd name="connsiteX1-9251" fmla="*/ 49736 w 1320795"/>
              <a:gd name="connsiteY1-9252" fmla="*/ 113037 h 1950289"/>
              <a:gd name="connsiteX2-9253" fmla="*/ 105315 w 1320795"/>
              <a:gd name="connsiteY2-9254" fmla="*/ 10891 h 1950289"/>
              <a:gd name="connsiteX3-9255" fmla="*/ 1237987 w 1320795"/>
              <a:gd name="connsiteY3-9256" fmla="*/ 4214 h 1950289"/>
              <a:gd name="connsiteX4-9257" fmla="*/ 1303861 w 1320795"/>
              <a:gd name="connsiteY4-9258" fmla="*/ 64038 h 1950289"/>
              <a:gd name="connsiteX5-9259" fmla="*/ 1311067 w 1320795"/>
              <a:gd name="connsiteY5-9260" fmla="*/ 1785610 h 1950289"/>
              <a:gd name="connsiteX6-9261" fmla="*/ 1153407 w 1320795"/>
              <a:gd name="connsiteY6-9262" fmla="*/ 1884599 h 1950289"/>
              <a:gd name="connsiteX7-9263" fmla="*/ 474809 w 1320795"/>
              <a:gd name="connsiteY7-9264" fmla="*/ 1887589 h 1950289"/>
              <a:gd name="connsiteX8-9265" fmla="*/ 360870 w 1320795"/>
              <a:gd name="connsiteY8-9266" fmla="*/ 1793276 h 1950289"/>
              <a:gd name="connsiteX9-9267" fmla="*/ 362861 w 1320795"/>
              <a:gd name="connsiteY9-9268" fmla="*/ 1162719 h 1950289"/>
              <a:gd name="connsiteX10-9269" fmla="*/ 264991 w 1320795"/>
              <a:gd name="connsiteY10-9270" fmla="*/ 1092668 h 1950289"/>
              <a:gd name="connsiteX11-9271" fmla="*/ 130719 w 1320795"/>
              <a:gd name="connsiteY11-9272" fmla="*/ 1091458 h 1950289"/>
              <a:gd name="connsiteX12-9273" fmla="*/ 49062 w 1320795"/>
              <a:gd name="connsiteY12-9274" fmla="*/ 1030264 h 1950289"/>
              <a:gd name="connsiteX0-9275" fmla="*/ 49062 w 1320795"/>
              <a:gd name="connsiteY0-9276" fmla="*/ 1026050 h 1946075"/>
              <a:gd name="connsiteX1-9277" fmla="*/ 49736 w 1320795"/>
              <a:gd name="connsiteY1-9278" fmla="*/ 108823 h 1946075"/>
              <a:gd name="connsiteX2-9279" fmla="*/ 105315 w 1320795"/>
              <a:gd name="connsiteY2-9280" fmla="*/ 6677 h 1946075"/>
              <a:gd name="connsiteX3-9281" fmla="*/ 1237987 w 1320795"/>
              <a:gd name="connsiteY3-9282" fmla="*/ 0 h 1946075"/>
              <a:gd name="connsiteX4-9283" fmla="*/ 1303861 w 1320795"/>
              <a:gd name="connsiteY4-9284" fmla="*/ 59824 h 1946075"/>
              <a:gd name="connsiteX5-9285" fmla="*/ 1311067 w 1320795"/>
              <a:gd name="connsiteY5-9286" fmla="*/ 1781396 h 1946075"/>
              <a:gd name="connsiteX6-9287" fmla="*/ 1153407 w 1320795"/>
              <a:gd name="connsiteY6-9288" fmla="*/ 1880385 h 1946075"/>
              <a:gd name="connsiteX7-9289" fmla="*/ 474809 w 1320795"/>
              <a:gd name="connsiteY7-9290" fmla="*/ 1883375 h 1946075"/>
              <a:gd name="connsiteX8-9291" fmla="*/ 360870 w 1320795"/>
              <a:gd name="connsiteY8-9292" fmla="*/ 1789062 h 1946075"/>
              <a:gd name="connsiteX9-9293" fmla="*/ 362861 w 1320795"/>
              <a:gd name="connsiteY9-9294" fmla="*/ 1158505 h 1946075"/>
              <a:gd name="connsiteX10-9295" fmla="*/ 264991 w 1320795"/>
              <a:gd name="connsiteY10-9296" fmla="*/ 1088454 h 1946075"/>
              <a:gd name="connsiteX11-9297" fmla="*/ 130719 w 1320795"/>
              <a:gd name="connsiteY11-9298" fmla="*/ 1087244 h 1946075"/>
              <a:gd name="connsiteX12-9299" fmla="*/ 49062 w 1320795"/>
              <a:gd name="connsiteY12-9300" fmla="*/ 1026050 h 1946075"/>
              <a:gd name="connsiteX0-9301" fmla="*/ 186 w 1271919"/>
              <a:gd name="connsiteY0-9302" fmla="*/ 1026050 h 1946075"/>
              <a:gd name="connsiteX1-9303" fmla="*/ 860 w 1271919"/>
              <a:gd name="connsiteY1-9304" fmla="*/ 108823 h 1946075"/>
              <a:gd name="connsiteX2-9305" fmla="*/ 56439 w 1271919"/>
              <a:gd name="connsiteY2-9306" fmla="*/ 6677 h 1946075"/>
              <a:gd name="connsiteX3-9307" fmla="*/ 1189111 w 1271919"/>
              <a:gd name="connsiteY3-9308" fmla="*/ 0 h 1946075"/>
              <a:gd name="connsiteX4-9309" fmla="*/ 1254985 w 1271919"/>
              <a:gd name="connsiteY4-9310" fmla="*/ 59824 h 1946075"/>
              <a:gd name="connsiteX5-9311" fmla="*/ 1262191 w 1271919"/>
              <a:gd name="connsiteY5-9312" fmla="*/ 1781396 h 1946075"/>
              <a:gd name="connsiteX6-9313" fmla="*/ 1104531 w 1271919"/>
              <a:gd name="connsiteY6-9314" fmla="*/ 1880385 h 1946075"/>
              <a:gd name="connsiteX7-9315" fmla="*/ 425933 w 1271919"/>
              <a:gd name="connsiteY7-9316" fmla="*/ 1883375 h 1946075"/>
              <a:gd name="connsiteX8-9317" fmla="*/ 311994 w 1271919"/>
              <a:gd name="connsiteY8-9318" fmla="*/ 1789062 h 1946075"/>
              <a:gd name="connsiteX9-9319" fmla="*/ 313985 w 1271919"/>
              <a:gd name="connsiteY9-9320" fmla="*/ 1158505 h 1946075"/>
              <a:gd name="connsiteX10-9321" fmla="*/ 216115 w 1271919"/>
              <a:gd name="connsiteY10-9322" fmla="*/ 1088454 h 1946075"/>
              <a:gd name="connsiteX11-9323" fmla="*/ 81843 w 1271919"/>
              <a:gd name="connsiteY11-9324" fmla="*/ 1087244 h 1946075"/>
              <a:gd name="connsiteX12-9325" fmla="*/ 186 w 1271919"/>
              <a:gd name="connsiteY12-9326" fmla="*/ 1026050 h 1946075"/>
              <a:gd name="connsiteX0-9327" fmla="*/ 2093 w 1273826"/>
              <a:gd name="connsiteY0-9328" fmla="*/ 1031167 h 1951192"/>
              <a:gd name="connsiteX1-9329" fmla="*/ 14 w 1273826"/>
              <a:gd name="connsiteY1-9330" fmla="*/ 53673 h 1951192"/>
              <a:gd name="connsiteX2-9331" fmla="*/ 58346 w 1273826"/>
              <a:gd name="connsiteY2-9332" fmla="*/ 11794 h 1951192"/>
              <a:gd name="connsiteX3-9333" fmla="*/ 1191018 w 1273826"/>
              <a:gd name="connsiteY3-9334" fmla="*/ 5117 h 1951192"/>
              <a:gd name="connsiteX4-9335" fmla="*/ 1256892 w 1273826"/>
              <a:gd name="connsiteY4-9336" fmla="*/ 64941 h 1951192"/>
              <a:gd name="connsiteX5-9337" fmla="*/ 1264098 w 1273826"/>
              <a:gd name="connsiteY5-9338" fmla="*/ 1786513 h 1951192"/>
              <a:gd name="connsiteX6-9339" fmla="*/ 1106438 w 1273826"/>
              <a:gd name="connsiteY6-9340" fmla="*/ 1885502 h 1951192"/>
              <a:gd name="connsiteX7-9341" fmla="*/ 427840 w 1273826"/>
              <a:gd name="connsiteY7-9342" fmla="*/ 1888492 h 1951192"/>
              <a:gd name="connsiteX8-9343" fmla="*/ 313901 w 1273826"/>
              <a:gd name="connsiteY8-9344" fmla="*/ 1794179 h 1951192"/>
              <a:gd name="connsiteX9-9345" fmla="*/ 315892 w 1273826"/>
              <a:gd name="connsiteY9-9346" fmla="*/ 1163622 h 1951192"/>
              <a:gd name="connsiteX10-9347" fmla="*/ 218022 w 1273826"/>
              <a:gd name="connsiteY10-9348" fmla="*/ 1093571 h 1951192"/>
              <a:gd name="connsiteX11-9349" fmla="*/ 83750 w 1273826"/>
              <a:gd name="connsiteY11-9350" fmla="*/ 1092361 h 1951192"/>
              <a:gd name="connsiteX12-9351" fmla="*/ 2093 w 1273826"/>
              <a:gd name="connsiteY12-9352" fmla="*/ 1031167 h 1951192"/>
              <a:gd name="connsiteX0-9353" fmla="*/ 2079 w 1273812"/>
              <a:gd name="connsiteY0-9354" fmla="*/ 1026050 h 1946075"/>
              <a:gd name="connsiteX1-9355" fmla="*/ 0 w 1273812"/>
              <a:gd name="connsiteY1-9356" fmla="*/ 48556 h 1946075"/>
              <a:gd name="connsiteX2-9357" fmla="*/ 58332 w 1273812"/>
              <a:gd name="connsiteY2-9358" fmla="*/ 6677 h 1946075"/>
              <a:gd name="connsiteX3-9359" fmla="*/ 1191004 w 1273812"/>
              <a:gd name="connsiteY3-9360" fmla="*/ 0 h 1946075"/>
              <a:gd name="connsiteX4-9361" fmla="*/ 1256878 w 1273812"/>
              <a:gd name="connsiteY4-9362" fmla="*/ 59824 h 1946075"/>
              <a:gd name="connsiteX5-9363" fmla="*/ 1264084 w 1273812"/>
              <a:gd name="connsiteY5-9364" fmla="*/ 1781396 h 1946075"/>
              <a:gd name="connsiteX6-9365" fmla="*/ 1106424 w 1273812"/>
              <a:gd name="connsiteY6-9366" fmla="*/ 1880385 h 1946075"/>
              <a:gd name="connsiteX7-9367" fmla="*/ 427826 w 1273812"/>
              <a:gd name="connsiteY7-9368" fmla="*/ 1883375 h 1946075"/>
              <a:gd name="connsiteX8-9369" fmla="*/ 313887 w 1273812"/>
              <a:gd name="connsiteY8-9370" fmla="*/ 1789062 h 1946075"/>
              <a:gd name="connsiteX9-9371" fmla="*/ 315878 w 1273812"/>
              <a:gd name="connsiteY9-9372" fmla="*/ 1158505 h 1946075"/>
              <a:gd name="connsiteX10-9373" fmla="*/ 218008 w 1273812"/>
              <a:gd name="connsiteY10-9374" fmla="*/ 1088454 h 1946075"/>
              <a:gd name="connsiteX11-9375" fmla="*/ 83736 w 1273812"/>
              <a:gd name="connsiteY11-9376" fmla="*/ 1087244 h 1946075"/>
              <a:gd name="connsiteX12-9377" fmla="*/ 2079 w 1273812"/>
              <a:gd name="connsiteY12-9378" fmla="*/ 1026050 h 1946075"/>
              <a:gd name="connsiteX0-9379" fmla="*/ 2079 w 1273812"/>
              <a:gd name="connsiteY0-9380" fmla="*/ 1026050 h 1946075"/>
              <a:gd name="connsiteX1-9381" fmla="*/ 0 w 1273812"/>
              <a:gd name="connsiteY1-9382" fmla="*/ 48556 h 1946075"/>
              <a:gd name="connsiteX2-9383" fmla="*/ 58332 w 1273812"/>
              <a:gd name="connsiteY2-9384" fmla="*/ 6677 h 1946075"/>
              <a:gd name="connsiteX3-9385" fmla="*/ 1191004 w 1273812"/>
              <a:gd name="connsiteY3-9386" fmla="*/ 0 h 1946075"/>
              <a:gd name="connsiteX4-9387" fmla="*/ 1256878 w 1273812"/>
              <a:gd name="connsiteY4-9388" fmla="*/ 59824 h 1946075"/>
              <a:gd name="connsiteX5-9389" fmla="*/ 1264084 w 1273812"/>
              <a:gd name="connsiteY5-9390" fmla="*/ 1781396 h 1946075"/>
              <a:gd name="connsiteX6-9391" fmla="*/ 1106424 w 1273812"/>
              <a:gd name="connsiteY6-9392" fmla="*/ 1880385 h 1946075"/>
              <a:gd name="connsiteX7-9393" fmla="*/ 427826 w 1273812"/>
              <a:gd name="connsiteY7-9394" fmla="*/ 1883375 h 1946075"/>
              <a:gd name="connsiteX8-9395" fmla="*/ 313887 w 1273812"/>
              <a:gd name="connsiteY8-9396" fmla="*/ 1789062 h 1946075"/>
              <a:gd name="connsiteX9-9397" fmla="*/ 315878 w 1273812"/>
              <a:gd name="connsiteY9-9398" fmla="*/ 1158505 h 1946075"/>
              <a:gd name="connsiteX10-9399" fmla="*/ 218008 w 1273812"/>
              <a:gd name="connsiteY10-9400" fmla="*/ 1088454 h 1946075"/>
              <a:gd name="connsiteX11-9401" fmla="*/ 83736 w 1273812"/>
              <a:gd name="connsiteY11-9402" fmla="*/ 1087244 h 1946075"/>
              <a:gd name="connsiteX12-9403" fmla="*/ 2079 w 1273812"/>
              <a:gd name="connsiteY12-9404" fmla="*/ 1026050 h 1946075"/>
              <a:gd name="connsiteX0-9405" fmla="*/ 2356 w 1274089"/>
              <a:gd name="connsiteY0-9406" fmla="*/ 1026050 h 1946075"/>
              <a:gd name="connsiteX1-9407" fmla="*/ 277 w 1274089"/>
              <a:gd name="connsiteY1-9408" fmla="*/ 48556 h 1946075"/>
              <a:gd name="connsiteX2-9409" fmla="*/ 58609 w 1274089"/>
              <a:gd name="connsiteY2-9410" fmla="*/ 6677 h 1946075"/>
              <a:gd name="connsiteX3-9411" fmla="*/ 1191281 w 1274089"/>
              <a:gd name="connsiteY3-9412" fmla="*/ 0 h 1946075"/>
              <a:gd name="connsiteX4-9413" fmla="*/ 1257155 w 1274089"/>
              <a:gd name="connsiteY4-9414" fmla="*/ 59824 h 1946075"/>
              <a:gd name="connsiteX5-9415" fmla="*/ 1264361 w 1274089"/>
              <a:gd name="connsiteY5-9416" fmla="*/ 1781396 h 1946075"/>
              <a:gd name="connsiteX6-9417" fmla="*/ 1106701 w 1274089"/>
              <a:gd name="connsiteY6-9418" fmla="*/ 1880385 h 1946075"/>
              <a:gd name="connsiteX7-9419" fmla="*/ 428103 w 1274089"/>
              <a:gd name="connsiteY7-9420" fmla="*/ 1883375 h 1946075"/>
              <a:gd name="connsiteX8-9421" fmla="*/ 314164 w 1274089"/>
              <a:gd name="connsiteY8-9422" fmla="*/ 1789062 h 1946075"/>
              <a:gd name="connsiteX9-9423" fmla="*/ 316155 w 1274089"/>
              <a:gd name="connsiteY9-9424" fmla="*/ 1158505 h 1946075"/>
              <a:gd name="connsiteX10-9425" fmla="*/ 218285 w 1274089"/>
              <a:gd name="connsiteY10-9426" fmla="*/ 1088454 h 1946075"/>
              <a:gd name="connsiteX11-9427" fmla="*/ 84013 w 1274089"/>
              <a:gd name="connsiteY11-9428" fmla="*/ 1087244 h 1946075"/>
              <a:gd name="connsiteX12-9429" fmla="*/ 2356 w 1274089"/>
              <a:gd name="connsiteY12-9430" fmla="*/ 1026050 h 1946075"/>
              <a:gd name="connsiteX0-9431" fmla="*/ 2356 w 1274090"/>
              <a:gd name="connsiteY0-9432" fmla="*/ 1026050 h 1987953"/>
              <a:gd name="connsiteX1-9433" fmla="*/ 277 w 1274090"/>
              <a:gd name="connsiteY1-9434" fmla="*/ 48556 h 1987953"/>
              <a:gd name="connsiteX2-9435" fmla="*/ 58609 w 1274090"/>
              <a:gd name="connsiteY2-9436" fmla="*/ 6677 h 1987953"/>
              <a:gd name="connsiteX3-9437" fmla="*/ 1191281 w 1274090"/>
              <a:gd name="connsiteY3-9438" fmla="*/ 0 h 1987953"/>
              <a:gd name="connsiteX4-9439" fmla="*/ 1257155 w 1274090"/>
              <a:gd name="connsiteY4-9440" fmla="*/ 59824 h 1987953"/>
              <a:gd name="connsiteX5-9441" fmla="*/ 1264362 w 1274090"/>
              <a:gd name="connsiteY5-9442" fmla="*/ 1844444 h 1987953"/>
              <a:gd name="connsiteX6-9443" fmla="*/ 1106701 w 1274090"/>
              <a:gd name="connsiteY6-9444" fmla="*/ 1880385 h 1987953"/>
              <a:gd name="connsiteX7-9445" fmla="*/ 428103 w 1274090"/>
              <a:gd name="connsiteY7-9446" fmla="*/ 1883375 h 1987953"/>
              <a:gd name="connsiteX8-9447" fmla="*/ 314164 w 1274090"/>
              <a:gd name="connsiteY8-9448" fmla="*/ 1789062 h 1987953"/>
              <a:gd name="connsiteX9-9449" fmla="*/ 316155 w 1274090"/>
              <a:gd name="connsiteY9-9450" fmla="*/ 1158505 h 1987953"/>
              <a:gd name="connsiteX10-9451" fmla="*/ 218285 w 1274090"/>
              <a:gd name="connsiteY10-9452" fmla="*/ 1088454 h 1987953"/>
              <a:gd name="connsiteX11-9453" fmla="*/ 84013 w 1274090"/>
              <a:gd name="connsiteY11-9454" fmla="*/ 1087244 h 1987953"/>
              <a:gd name="connsiteX12-9455" fmla="*/ 2356 w 1274090"/>
              <a:gd name="connsiteY12-9456" fmla="*/ 1026050 h 1987953"/>
              <a:gd name="connsiteX0-9457" fmla="*/ 2356 w 1274090"/>
              <a:gd name="connsiteY0-9458" fmla="*/ 1026050 h 1987953"/>
              <a:gd name="connsiteX1-9459" fmla="*/ 277 w 1274090"/>
              <a:gd name="connsiteY1-9460" fmla="*/ 48556 h 1987953"/>
              <a:gd name="connsiteX2-9461" fmla="*/ 58609 w 1274090"/>
              <a:gd name="connsiteY2-9462" fmla="*/ 6677 h 1987953"/>
              <a:gd name="connsiteX3-9463" fmla="*/ 1191281 w 1274090"/>
              <a:gd name="connsiteY3-9464" fmla="*/ 0 h 1987953"/>
              <a:gd name="connsiteX4-9465" fmla="*/ 1257155 w 1274090"/>
              <a:gd name="connsiteY4-9466" fmla="*/ 59824 h 1987953"/>
              <a:gd name="connsiteX5-9467" fmla="*/ 1264362 w 1274090"/>
              <a:gd name="connsiteY5-9468" fmla="*/ 1844444 h 1987953"/>
              <a:gd name="connsiteX6-9469" fmla="*/ 1106701 w 1274090"/>
              <a:gd name="connsiteY6-9470" fmla="*/ 1880385 h 1987953"/>
              <a:gd name="connsiteX7-9471" fmla="*/ 428103 w 1274090"/>
              <a:gd name="connsiteY7-9472" fmla="*/ 1883375 h 1987953"/>
              <a:gd name="connsiteX8-9473" fmla="*/ 314164 w 1274090"/>
              <a:gd name="connsiteY8-9474" fmla="*/ 1789062 h 1987953"/>
              <a:gd name="connsiteX9-9475" fmla="*/ 316155 w 1274090"/>
              <a:gd name="connsiteY9-9476" fmla="*/ 1158505 h 1987953"/>
              <a:gd name="connsiteX10-9477" fmla="*/ 218285 w 1274090"/>
              <a:gd name="connsiteY10-9478" fmla="*/ 1088454 h 1987953"/>
              <a:gd name="connsiteX11-9479" fmla="*/ 84013 w 1274090"/>
              <a:gd name="connsiteY11-9480" fmla="*/ 1087244 h 1987953"/>
              <a:gd name="connsiteX12-9481" fmla="*/ 2356 w 1274090"/>
              <a:gd name="connsiteY12-9482" fmla="*/ 1026050 h 1987953"/>
              <a:gd name="connsiteX0-9483" fmla="*/ 2356 w 1274090"/>
              <a:gd name="connsiteY0-9484" fmla="*/ 1026050 h 1883375"/>
              <a:gd name="connsiteX1-9485" fmla="*/ 277 w 1274090"/>
              <a:gd name="connsiteY1-9486" fmla="*/ 48556 h 1883375"/>
              <a:gd name="connsiteX2-9487" fmla="*/ 58609 w 1274090"/>
              <a:gd name="connsiteY2-9488" fmla="*/ 6677 h 1883375"/>
              <a:gd name="connsiteX3-9489" fmla="*/ 1191281 w 1274090"/>
              <a:gd name="connsiteY3-9490" fmla="*/ 0 h 1883375"/>
              <a:gd name="connsiteX4-9491" fmla="*/ 1257155 w 1274090"/>
              <a:gd name="connsiteY4-9492" fmla="*/ 59824 h 1883375"/>
              <a:gd name="connsiteX5-9493" fmla="*/ 1264362 w 1274090"/>
              <a:gd name="connsiteY5-9494" fmla="*/ 1844444 h 1883375"/>
              <a:gd name="connsiteX6-9495" fmla="*/ 1106701 w 1274090"/>
              <a:gd name="connsiteY6-9496" fmla="*/ 1880385 h 1883375"/>
              <a:gd name="connsiteX7-9497" fmla="*/ 428103 w 1274090"/>
              <a:gd name="connsiteY7-9498" fmla="*/ 1883375 h 1883375"/>
              <a:gd name="connsiteX8-9499" fmla="*/ 314164 w 1274090"/>
              <a:gd name="connsiteY8-9500" fmla="*/ 1789062 h 1883375"/>
              <a:gd name="connsiteX9-9501" fmla="*/ 316155 w 1274090"/>
              <a:gd name="connsiteY9-9502" fmla="*/ 1158505 h 1883375"/>
              <a:gd name="connsiteX10-9503" fmla="*/ 218285 w 1274090"/>
              <a:gd name="connsiteY10-9504" fmla="*/ 1088454 h 1883375"/>
              <a:gd name="connsiteX11-9505" fmla="*/ 84013 w 1274090"/>
              <a:gd name="connsiteY11-9506" fmla="*/ 1087244 h 1883375"/>
              <a:gd name="connsiteX12-9507" fmla="*/ 2356 w 1274090"/>
              <a:gd name="connsiteY12-9508" fmla="*/ 1026050 h 1883375"/>
              <a:gd name="connsiteX0-9509" fmla="*/ 2356 w 1265948"/>
              <a:gd name="connsiteY0-9510" fmla="*/ 1026050 h 1883375"/>
              <a:gd name="connsiteX1-9511" fmla="*/ 277 w 1265948"/>
              <a:gd name="connsiteY1-9512" fmla="*/ 48556 h 1883375"/>
              <a:gd name="connsiteX2-9513" fmla="*/ 58609 w 1265948"/>
              <a:gd name="connsiteY2-9514" fmla="*/ 6677 h 1883375"/>
              <a:gd name="connsiteX3-9515" fmla="*/ 1191281 w 1265948"/>
              <a:gd name="connsiteY3-9516" fmla="*/ 0 h 1883375"/>
              <a:gd name="connsiteX4-9517" fmla="*/ 1257155 w 1265948"/>
              <a:gd name="connsiteY4-9518" fmla="*/ 59824 h 1883375"/>
              <a:gd name="connsiteX5-9519" fmla="*/ 1264362 w 1265948"/>
              <a:gd name="connsiteY5-9520" fmla="*/ 1844444 h 1883375"/>
              <a:gd name="connsiteX6-9521" fmla="*/ 1106701 w 1265948"/>
              <a:gd name="connsiteY6-9522" fmla="*/ 1880385 h 1883375"/>
              <a:gd name="connsiteX7-9523" fmla="*/ 428103 w 1265948"/>
              <a:gd name="connsiteY7-9524" fmla="*/ 1883375 h 1883375"/>
              <a:gd name="connsiteX8-9525" fmla="*/ 314164 w 1265948"/>
              <a:gd name="connsiteY8-9526" fmla="*/ 1789062 h 1883375"/>
              <a:gd name="connsiteX9-9527" fmla="*/ 316155 w 1265948"/>
              <a:gd name="connsiteY9-9528" fmla="*/ 1158505 h 1883375"/>
              <a:gd name="connsiteX10-9529" fmla="*/ 218285 w 1265948"/>
              <a:gd name="connsiteY10-9530" fmla="*/ 1088454 h 1883375"/>
              <a:gd name="connsiteX11-9531" fmla="*/ 84013 w 1265948"/>
              <a:gd name="connsiteY11-9532" fmla="*/ 1087244 h 1883375"/>
              <a:gd name="connsiteX12-9533" fmla="*/ 2356 w 1265948"/>
              <a:gd name="connsiteY12-9534" fmla="*/ 1026050 h 1883375"/>
              <a:gd name="connsiteX0-9535" fmla="*/ 2356 w 1301771"/>
              <a:gd name="connsiteY0-9536" fmla="*/ 1026050 h 1883375"/>
              <a:gd name="connsiteX1-9537" fmla="*/ 277 w 1301771"/>
              <a:gd name="connsiteY1-9538" fmla="*/ 48556 h 1883375"/>
              <a:gd name="connsiteX2-9539" fmla="*/ 58609 w 1301771"/>
              <a:gd name="connsiteY2-9540" fmla="*/ 6677 h 1883375"/>
              <a:gd name="connsiteX3-9541" fmla="*/ 1191281 w 1301771"/>
              <a:gd name="connsiteY3-9542" fmla="*/ 0 h 1883375"/>
              <a:gd name="connsiteX4-9543" fmla="*/ 1257155 w 1301771"/>
              <a:gd name="connsiteY4-9544" fmla="*/ 59824 h 1883375"/>
              <a:gd name="connsiteX5-9545" fmla="*/ 1264362 w 1301771"/>
              <a:gd name="connsiteY5-9546" fmla="*/ 1844444 h 1883375"/>
              <a:gd name="connsiteX6-9547" fmla="*/ 1233319 w 1301771"/>
              <a:gd name="connsiteY6-9548" fmla="*/ 1878531 h 1883375"/>
              <a:gd name="connsiteX7-9549" fmla="*/ 428103 w 1301771"/>
              <a:gd name="connsiteY7-9550" fmla="*/ 1883375 h 1883375"/>
              <a:gd name="connsiteX8-9551" fmla="*/ 314164 w 1301771"/>
              <a:gd name="connsiteY8-9552" fmla="*/ 1789062 h 1883375"/>
              <a:gd name="connsiteX9-9553" fmla="*/ 316155 w 1301771"/>
              <a:gd name="connsiteY9-9554" fmla="*/ 1158505 h 1883375"/>
              <a:gd name="connsiteX10-9555" fmla="*/ 218285 w 1301771"/>
              <a:gd name="connsiteY10-9556" fmla="*/ 1088454 h 1883375"/>
              <a:gd name="connsiteX11-9557" fmla="*/ 84013 w 1301771"/>
              <a:gd name="connsiteY11-9558" fmla="*/ 1087244 h 1883375"/>
              <a:gd name="connsiteX12-9559" fmla="*/ 2356 w 1301771"/>
              <a:gd name="connsiteY12-9560" fmla="*/ 1026050 h 1883375"/>
              <a:gd name="connsiteX0-9561" fmla="*/ 2356 w 1265948"/>
              <a:gd name="connsiteY0-9562" fmla="*/ 1026050 h 1883375"/>
              <a:gd name="connsiteX1-9563" fmla="*/ 277 w 1265948"/>
              <a:gd name="connsiteY1-9564" fmla="*/ 48556 h 1883375"/>
              <a:gd name="connsiteX2-9565" fmla="*/ 58609 w 1265948"/>
              <a:gd name="connsiteY2-9566" fmla="*/ 6677 h 1883375"/>
              <a:gd name="connsiteX3-9567" fmla="*/ 1191281 w 1265948"/>
              <a:gd name="connsiteY3-9568" fmla="*/ 0 h 1883375"/>
              <a:gd name="connsiteX4-9569" fmla="*/ 1257155 w 1265948"/>
              <a:gd name="connsiteY4-9570" fmla="*/ 59824 h 1883375"/>
              <a:gd name="connsiteX5-9571" fmla="*/ 1264362 w 1265948"/>
              <a:gd name="connsiteY5-9572" fmla="*/ 1844444 h 1883375"/>
              <a:gd name="connsiteX6-9573" fmla="*/ 1233319 w 1265948"/>
              <a:gd name="connsiteY6-9574" fmla="*/ 1878531 h 1883375"/>
              <a:gd name="connsiteX7-9575" fmla="*/ 428103 w 1265948"/>
              <a:gd name="connsiteY7-9576" fmla="*/ 1883375 h 1883375"/>
              <a:gd name="connsiteX8-9577" fmla="*/ 314164 w 1265948"/>
              <a:gd name="connsiteY8-9578" fmla="*/ 1789062 h 1883375"/>
              <a:gd name="connsiteX9-9579" fmla="*/ 316155 w 1265948"/>
              <a:gd name="connsiteY9-9580" fmla="*/ 1158505 h 1883375"/>
              <a:gd name="connsiteX10-9581" fmla="*/ 218285 w 1265948"/>
              <a:gd name="connsiteY10-9582" fmla="*/ 1088454 h 1883375"/>
              <a:gd name="connsiteX11-9583" fmla="*/ 84013 w 1265948"/>
              <a:gd name="connsiteY11-9584" fmla="*/ 1087244 h 1883375"/>
              <a:gd name="connsiteX12-9585" fmla="*/ 2356 w 1265948"/>
              <a:gd name="connsiteY12-9586" fmla="*/ 1026050 h 1883375"/>
              <a:gd name="connsiteX0-9587" fmla="*/ 2356 w 1265948"/>
              <a:gd name="connsiteY0-9588" fmla="*/ 1026050 h 1883375"/>
              <a:gd name="connsiteX1-9589" fmla="*/ 277 w 1265948"/>
              <a:gd name="connsiteY1-9590" fmla="*/ 48556 h 1883375"/>
              <a:gd name="connsiteX2-9591" fmla="*/ 58609 w 1265948"/>
              <a:gd name="connsiteY2-9592" fmla="*/ 6677 h 1883375"/>
              <a:gd name="connsiteX3-9593" fmla="*/ 1191281 w 1265948"/>
              <a:gd name="connsiteY3-9594" fmla="*/ 0 h 1883375"/>
              <a:gd name="connsiteX4-9595" fmla="*/ 1257155 w 1265948"/>
              <a:gd name="connsiteY4-9596" fmla="*/ 59824 h 1883375"/>
              <a:gd name="connsiteX5-9597" fmla="*/ 1264362 w 1265948"/>
              <a:gd name="connsiteY5-9598" fmla="*/ 1844444 h 1883375"/>
              <a:gd name="connsiteX6-9599" fmla="*/ 1233319 w 1265948"/>
              <a:gd name="connsiteY6-9600" fmla="*/ 1878531 h 1883375"/>
              <a:gd name="connsiteX7-9601" fmla="*/ 428103 w 1265948"/>
              <a:gd name="connsiteY7-9602" fmla="*/ 1883375 h 1883375"/>
              <a:gd name="connsiteX8-9603" fmla="*/ 314164 w 1265948"/>
              <a:gd name="connsiteY8-9604" fmla="*/ 1789062 h 1883375"/>
              <a:gd name="connsiteX9-9605" fmla="*/ 316155 w 1265948"/>
              <a:gd name="connsiteY9-9606" fmla="*/ 1158505 h 1883375"/>
              <a:gd name="connsiteX10-9607" fmla="*/ 218285 w 1265948"/>
              <a:gd name="connsiteY10-9608" fmla="*/ 1088454 h 1883375"/>
              <a:gd name="connsiteX11-9609" fmla="*/ 84013 w 1265948"/>
              <a:gd name="connsiteY11-9610" fmla="*/ 1087244 h 1883375"/>
              <a:gd name="connsiteX12-9611" fmla="*/ 2356 w 1265948"/>
              <a:gd name="connsiteY12-9612" fmla="*/ 1026050 h 1883375"/>
              <a:gd name="connsiteX0-9613" fmla="*/ 2356 w 1265948"/>
              <a:gd name="connsiteY0-9614" fmla="*/ 1026050 h 1883375"/>
              <a:gd name="connsiteX1-9615" fmla="*/ 277 w 1265948"/>
              <a:gd name="connsiteY1-9616" fmla="*/ 48556 h 1883375"/>
              <a:gd name="connsiteX2-9617" fmla="*/ 58609 w 1265948"/>
              <a:gd name="connsiteY2-9618" fmla="*/ 6677 h 1883375"/>
              <a:gd name="connsiteX3-9619" fmla="*/ 1191281 w 1265948"/>
              <a:gd name="connsiteY3-9620" fmla="*/ 0 h 1883375"/>
              <a:gd name="connsiteX4-9621" fmla="*/ 1257155 w 1265948"/>
              <a:gd name="connsiteY4-9622" fmla="*/ 59824 h 1883375"/>
              <a:gd name="connsiteX5-9623" fmla="*/ 1264362 w 1265948"/>
              <a:gd name="connsiteY5-9624" fmla="*/ 1844444 h 1883375"/>
              <a:gd name="connsiteX6-9625" fmla="*/ 1233319 w 1265948"/>
              <a:gd name="connsiteY6-9626" fmla="*/ 1878531 h 1883375"/>
              <a:gd name="connsiteX7-9627" fmla="*/ 428103 w 1265948"/>
              <a:gd name="connsiteY7-9628" fmla="*/ 1883375 h 1883375"/>
              <a:gd name="connsiteX8-9629" fmla="*/ 314164 w 1265948"/>
              <a:gd name="connsiteY8-9630" fmla="*/ 1789062 h 1883375"/>
              <a:gd name="connsiteX9-9631" fmla="*/ 316155 w 1265948"/>
              <a:gd name="connsiteY9-9632" fmla="*/ 1158505 h 1883375"/>
              <a:gd name="connsiteX10-9633" fmla="*/ 218285 w 1265948"/>
              <a:gd name="connsiteY10-9634" fmla="*/ 1088454 h 1883375"/>
              <a:gd name="connsiteX11-9635" fmla="*/ 84013 w 1265948"/>
              <a:gd name="connsiteY11-9636" fmla="*/ 1087244 h 1883375"/>
              <a:gd name="connsiteX12-9637" fmla="*/ 2356 w 1265948"/>
              <a:gd name="connsiteY12-9638" fmla="*/ 1026050 h 1883375"/>
              <a:gd name="connsiteX0-9639" fmla="*/ 2356 w 1265948"/>
              <a:gd name="connsiteY0-9640" fmla="*/ 1026050 h 1883375"/>
              <a:gd name="connsiteX1-9641" fmla="*/ 277 w 1265948"/>
              <a:gd name="connsiteY1-9642" fmla="*/ 48556 h 1883375"/>
              <a:gd name="connsiteX2-9643" fmla="*/ 58609 w 1265948"/>
              <a:gd name="connsiteY2-9644" fmla="*/ 6677 h 1883375"/>
              <a:gd name="connsiteX3-9645" fmla="*/ 1191281 w 1265948"/>
              <a:gd name="connsiteY3-9646" fmla="*/ 0 h 1883375"/>
              <a:gd name="connsiteX4-9647" fmla="*/ 1257155 w 1265948"/>
              <a:gd name="connsiteY4-9648" fmla="*/ 59824 h 1883375"/>
              <a:gd name="connsiteX5-9649" fmla="*/ 1264362 w 1265948"/>
              <a:gd name="connsiteY5-9650" fmla="*/ 1844444 h 1883375"/>
              <a:gd name="connsiteX6-9651" fmla="*/ 1233319 w 1265948"/>
              <a:gd name="connsiteY6-9652" fmla="*/ 1878531 h 1883375"/>
              <a:gd name="connsiteX7-9653" fmla="*/ 428103 w 1265948"/>
              <a:gd name="connsiteY7-9654" fmla="*/ 1883375 h 1883375"/>
              <a:gd name="connsiteX8-9655" fmla="*/ 314164 w 1265948"/>
              <a:gd name="connsiteY8-9656" fmla="*/ 1789062 h 1883375"/>
              <a:gd name="connsiteX9-9657" fmla="*/ 316155 w 1265948"/>
              <a:gd name="connsiteY9-9658" fmla="*/ 1129762 h 1883375"/>
              <a:gd name="connsiteX10-9659" fmla="*/ 218285 w 1265948"/>
              <a:gd name="connsiteY10-9660" fmla="*/ 1088454 h 1883375"/>
              <a:gd name="connsiteX11-9661" fmla="*/ 84013 w 1265948"/>
              <a:gd name="connsiteY11-9662" fmla="*/ 1087244 h 1883375"/>
              <a:gd name="connsiteX12-9663" fmla="*/ 2356 w 1265948"/>
              <a:gd name="connsiteY12-9664" fmla="*/ 1026050 h 1883375"/>
              <a:gd name="connsiteX0-9665" fmla="*/ 2356 w 1265948"/>
              <a:gd name="connsiteY0-9666" fmla="*/ 1026050 h 1883375"/>
              <a:gd name="connsiteX1-9667" fmla="*/ 277 w 1265948"/>
              <a:gd name="connsiteY1-9668" fmla="*/ 48556 h 1883375"/>
              <a:gd name="connsiteX2-9669" fmla="*/ 58609 w 1265948"/>
              <a:gd name="connsiteY2-9670" fmla="*/ 6677 h 1883375"/>
              <a:gd name="connsiteX3-9671" fmla="*/ 1191281 w 1265948"/>
              <a:gd name="connsiteY3-9672" fmla="*/ 0 h 1883375"/>
              <a:gd name="connsiteX4-9673" fmla="*/ 1257155 w 1265948"/>
              <a:gd name="connsiteY4-9674" fmla="*/ 59824 h 1883375"/>
              <a:gd name="connsiteX5-9675" fmla="*/ 1264362 w 1265948"/>
              <a:gd name="connsiteY5-9676" fmla="*/ 1844444 h 1883375"/>
              <a:gd name="connsiteX6-9677" fmla="*/ 1233319 w 1265948"/>
              <a:gd name="connsiteY6-9678" fmla="*/ 1878531 h 1883375"/>
              <a:gd name="connsiteX7-9679" fmla="*/ 428103 w 1265948"/>
              <a:gd name="connsiteY7-9680" fmla="*/ 1883375 h 1883375"/>
              <a:gd name="connsiteX8-9681" fmla="*/ 314164 w 1265948"/>
              <a:gd name="connsiteY8-9682" fmla="*/ 1789062 h 1883375"/>
              <a:gd name="connsiteX9-9683" fmla="*/ 316155 w 1265948"/>
              <a:gd name="connsiteY9-9684" fmla="*/ 1129762 h 1883375"/>
              <a:gd name="connsiteX10-9685" fmla="*/ 218285 w 1265948"/>
              <a:gd name="connsiteY10-9686" fmla="*/ 1088454 h 1883375"/>
              <a:gd name="connsiteX11-9687" fmla="*/ 84013 w 1265948"/>
              <a:gd name="connsiteY11-9688" fmla="*/ 1087244 h 1883375"/>
              <a:gd name="connsiteX12-9689" fmla="*/ 2356 w 1265948"/>
              <a:gd name="connsiteY12-9690" fmla="*/ 1026050 h 1883375"/>
              <a:gd name="connsiteX0-9691" fmla="*/ 2356 w 1265948"/>
              <a:gd name="connsiteY0-9692" fmla="*/ 1026050 h 1883375"/>
              <a:gd name="connsiteX1-9693" fmla="*/ 277 w 1265948"/>
              <a:gd name="connsiteY1-9694" fmla="*/ 48556 h 1883375"/>
              <a:gd name="connsiteX2-9695" fmla="*/ 58609 w 1265948"/>
              <a:gd name="connsiteY2-9696" fmla="*/ 6677 h 1883375"/>
              <a:gd name="connsiteX3-9697" fmla="*/ 1191281 w 1265948"/>
              <a:gd name="connsiteY3-9698" fmla="*/ 0 h 1883375"/>
              <a:gd name="connsiteX4-9699" fmla="*/ 1257155 w 1265948"/>
              <a:gd name="connsiteY4-9700" fmla="*/ 59824 h 1883375"/>
              <a:gd name="connsiteX5-9701" fmla="*/ 1264362 w 1265948"/>
              <a:gd name="connsiteY5-9702" fmla="*/ 1844444 h 1883375"/>
              <a:gd name="connsiteX6-9703" fmla="*/ 1233319 w 1265948"/>
              <a:gd name="connsiteY6-9704" fmla="*/ 1878531 h 1883375"/>
              <a:gd name="connsiteX7-9705" fmla="*/ 428103 w 1265948"/>
              <a:gd name="connsiteY7-9706" fmla="*/ 1883375 h 1883375"/>
              <a:gd name="connsiteX8-9707" fmla="*/ 314164 w 1265948"/>
              <a:gd name="connsiteY8-9708" fmla="*/ 1789062 h 1883375"/>
              <a:gd name="connsiteX9-9709" fmla="*/ 316155 w 1265948"/>
              <a:gd name="connsiteY9-9710" fmla="*/ 1129762 h 1883375"/>
              <a:gd name="connsiteX10-9711" fmla="*/ 260395 w 1265948"/>
              <a:gd name="connsiteY10-9712" fmla="*/ 1088454 h 1883375"/>
              <a:gd name="connsiteX11-9713" fmla="*/ 84013 w 1265948"/>
              <a:gd name="connsiteY11-9714" fmla="*/ 1087244 h 1883375"/>
              <a:gd name="connsiteX12-9715" fmla="*/ 2356 w 1265948"/>
              <a:gd name="connsiteY12-9716" fmla="*/ 1026050 h 1883375"/>
              <a:gd name="connsiteX0-9717" fmla="*/ 2356 w 1265948"/>
              <a:gd name="connsiteY0-9718" fmla="*/ 1026050 h 1883375"/>
              <a:gd name="connsiteX1-9719" fmla="*/ 277 w 1265948"/>
              <a:gd name="connsiteY1-9720" fmla="*/ 48556 h 1883375"/>
              <a:gd name="connsiteX2-9721" fmla="*/ 58609 w 1265948"/>
              <a:gd name="connsiteY2-9722" fmla="*/ 6677 h 1883375"/>
              <a:gd name="connsiteX3-9723" fmla="*/ 1191281 w 1265948"/>
              <a:gd name="connsiteY3-9724" fmla="*/ 0 h 1883375"/>
              <a:gd name="connsiteX4-9725" fmla="*/ 1257155 w 1265948"/>
              <a:gd name="connsiteY4-9726" fmla="*/ 59824 h 1883375"/>
              <a:gd name="connsiteX5-9727" fmla="*/ 1264362 w 1265948"/>
              <a:gd name="connsiteY5-9728" fmla="*/ 1844444 h 1883375"/>
              <a:gd name="connsiteX6-9729" fmla="*/ 1233319 w 1265948"/>
              <a:gd name="connsiteY6-9730" fmla="*/ 1878531 h 1883375"/>
              <a:gd name="connsiteX7-9731" fmla="*/ 428103 w 1265948"/>
              <a:gd name="connsiteY7-9732" fmla="*/ 1883375 h 1883375"/>
              <a:gd name="connsiteX8-9733" fmla="*/ 314164 w 1265948"/>
              <a:gd name="connsiteY8-9734" fmla="*/ 1789062 h 1883375"/>
              <a:gd name="connsiteX9-9735" fmla="*/ 316155 w 1265948"/>
              <a:gd name="connsiteY9-9736" fmla="*/ 1129762 h 1883375"/>
              <a:gd name="connsiteX10-9737" fmla="*/ 260395 w 1265948"/>
              <a:gd name="connsiteY10-9738" fmla="*/ 1088454 h 1883375"/>
              <a:gd name="connsiteX11-9739" fmla="*/ 84013 w 1265948"/>
              <a:gd name="connsiteY11-9740" fmla="*/ 1087244 h 1883375"/>
              <a:gd name="connsiteX12-9741" fmla="*/ 2356 w 1265948"/>
              <a:gd name="connsiteY12-9742" fmla="*/ 1026050 h 1883375"/>
              <a:gd name="connsiteX0-9743" fmla="*/ 2356 w 1265948"/>
              <a:gd name="connsiteY0-9744" fmla="*/ 1026050 h 1884302"/>
              <a:gd name="connsiteX1-9745" fmla="*/ 277 w 1265948"/>
              <a:gd name="connsiteY1-9746" fmla="*/ 48556 h 1884302"/>
              <a:gd name="connsiteX2-9747" fmla="*/ 58609 w 1265948"/>
              <a:gd name="connsiteY2-9748" fmla="*/ 6677 h 1884302"/>
              <a:gd name="connsiteX3-9749" fmla="*/ 1191281 w 1265948"/>
              <a:gd name="connsiteY3-9750" fmla="*/ 0 h 1884302"/>
              <a:gd name="connsiteX4-9751" fmla="*/ 1257155 w 1265948"/>
              <a:gd name="connsiteY4-9752" fmla="*/ 59824 h 1884302"/>
              <a:gd name="connsiteX5-9753" fmla="*/ 1264362 w 1265948"/>
              <a:gd name="connsiteY5-9754" fmla="*/ 1844444 h 1884302"/>
              <a:gd name="connsiteX6-9755" fmla="*/ 1233319 w 1265948"/>
              <a:gd name="connsiteY6-9756" fmla="*/ 1878531 h 1884302"/>
              <a:gd name="connsiteX7-9757" fmla="*/ 368734 w 1265948"/>
              <a:gd name="connsiteY7-9758" fmla="*/ 1884302 h 1884302"/>
              <a:gd name="connsiteX8-9759" fmla="*/ 314164 w 1265948"/>
              <a:gd name="connsiteY8-9760" fmla="*/ 1789062 h 1884302"/>
              <a:gd name="connsiteX9-9761" fmla="*/ 316155 w 1265948"/>
              <a:gd name="connsiteY9-9762" fmla="*/ 1129762 h 1884302"/>
              <a:gd name="connsiteX10-9763" fmla="*/ 260395 w 1265948"/>
              <a:gd name="connsiteY10-9764" fmla="*/ 1088454 h 1884302"/>
              <a:gd name="connsiteX11-9765" fmla="*/ 84013 w 1265948"/>
              <a:gd name="connsiteY11-9766" fmla="*/ 1087244 h 1884302"/>
              <a:gd name="connsiteX12-9767" fmla="*/ 2356 w 1265948"/>
              <a:gd name="connsiteY12-9768" fmla="*/ 1026050 h 1884302"/>
              <a:gd name="connsiteX0-9769" fmla="*/ 2356 w 1265948"/>
              <a:gd name="connsiteY0-9770" fmla="*/ 1026050 h 1886073"/>
              <a:gd name="connsiteX1-9771" fmla="*/ 277 w 1265948"/>
              <a:gd name="connsiteY1-9772" fmla="*/ 48556 h 1886073"/>
              <a:gd name="connsiteX2-9773" fmla="*/ 58609 w 1265948"/>
              <a:gd name="connsiteY2-9774" fmla="*/ 6677 h 1886073"/>
              <a:gd name="connsiteX3-9775" fmla="*/ 1191281 w 1265948"/>
              <a:gd name="connsiteY3-9776" fmla="*/ 0 h 1886073"/>
              <a:gd name="connsiteX4-9777" fmla="*/ 1257155 w 1265948"/>
              <a:gd name="connsiteY4-9778" fmla="*/ 59824 h 1886073"/>
              <a:gd name="connsiteX5-9779" fmla="*/ 1264362 w 1265948"/>
              <a:gd name="connsiteY5-9780" fmla="*/ 1844444 h 1886073"/>
              <a:gd name="connsiteX6-9781" fmla="*/ 1233319 w 1265948"/>
              <a:gd name="connsiteY6-9782" fmla="*/ 1878531 h 1886073"/>
              <a:gd name="connsiteX7-9783" fmla="*/ 368734 w 1265948"/>
              <a:gd name="connsiteY7-9784" fmla="*/ 1884302 h 1886073"/>
              <a:gd name="connsiteX8-9785" fmla="*/ 314164 w 1265948"/>
              <a:gd name="connsiteY8-9786" fmla="*/ 1839130 h 1886073"/>
              <a:gd name="connsiteX9-9787" fmla="*/ 316155 w 1265948"/>
              <a:gd name="connsiteY9-9788" fmla="*/ 1129762 h 1886073"/>
              <a:gd name="connsiteX10-9789" fmla="*/ 260395 w 1265948"/>
              <a:gd name="connsiteY10-9790" fmla="*/ 1088454 h 1886073"/>
              <a:gd name="connsiteX11-9791" fmla="*/ 84013 w 1265948"/>
              <a:gd name="connsiteY11-9792" fmla="*/ 1087244 h 1886073"/>
              <a:gd name="connsiteX12-9793" fmla="*/ 2356 w 1265948"/>
              <a:gd name="connsiteY12-9794" fmla="*/ 1026050 h 1886073"/>
              <a:gd name="connsiteX0-9795" fmla="*/ 2356 w 1265948"/>
              <a:gd name="connsiteY0-9796" fmla="*/ 1026050 h 1884302"/>
              <a:gd name="connsiteX1-9797" fmla="*/ 277 w 1265948"/>
              <a:gd name="connsiteY1-9798" fmla="*/ 48556 h 1884302"/>
              <a:gd name="connsiteX2-9799" fmla="*/ 58609 w 1265948"/>
              <a:gd name="connsiteY2-9800" fmla="*/ 6677 h 1884302"/>
              <a:gd name="connsiteX3-9801" fmla="*/ 1191281 w 1265948"/>
              <a:gd name="connsiteY3-9802" fmla="*/ 0 h 1884302"/>
              <a:gd name="connsiteX4-9803" fmla="*/ 1257155 w 1265948"/>
              <a:gd name="connsiteY4-9804" fmla="*/ 59824 h 1884302"/>
              <a:gd name="connsiteX5-9805" fmla="*/ 1264362 w 1265948"/>
              <a:gd name="connsiteY5-9806" fmla="*/ 1844444 h 1884302"/>
              <a:gd name="connsiteX6-9807" fmla="*/ 1233319 w 1265948"/>
              <a:gd name="connsiteY6-9808" fmla="*/ 1878531 h 1884302"/>
              <a:gd name="connsiteX7-9809" fmla="*/ 368734 w 1265948"/>
              <a:gd name="connsiteY7-9810" fmla="*/ 1884302 h 1884302"/>
              <a:gd name="connsiteX8-9811" fmla="*/ 314164 w 1265948"/>
              <a:gd name="connsiteY8-9812" fmla="*/ 1839130 h 1884302"/>
              <a:gd name="connsiteX9-9813" fmla="*/ 316155 w 1265948"/>
              <a:gd name="connsiteY9-9814" fmla="*/ 1129762 h 1884302"/>
              <a:gd name="connsiteX10-9815" fmla="*/ 260395 w 1265948"/>
              <a:gd name="connsiteY10-9816" fmla="*/ 1088454 h 1884302"/>
              <a:gd name="connsiteX11-9817" fmla="*/ 84013 w 1265948"/>
              <a:gd name="connsiteY11-9818" fmla="*/ 1087244 h 1884302"/>
              <a:gd name="connsiteX12-9819" fmla="*/ 2356 w 1265948"/>
              <a:gd name="connsiteY12-9820" fmla="*/ 1026050 h 1884302"/>
              <a:gd name="connsiteX0-9821" fmla="*/ 2356 w 1265948"/>
              <a:gd name="connsiteY0-9822" fmla="*/ 1026050 h 1884302"/>
              <a:gd name="connsiteX1-9823" fmla="*/ 277 w 1265948"/>
              <a:gd name="connsiteY1-9824" fmla="*/ 48556 h 1884302"/>
              <a:gd name="connsiteX2-9825" fmla="*/ 58609 w 1265948"/>
              <a:gd name="connsiteY2-9826" fmla="*/ 6677 h 1884302"/>
              <a:gd name="connsiteX3-9827" fmla="*/ 1191281 w 1265948"/>
              <a:gd name="connsiteY3-9828" fmla="*/ 0 h 1884302"/>
              <a:gd name="connsiteX4-9829" fmla="*/ 1257155 w 1265948"/>
              <a:gd name="connsiteY4-9830" fmla="*/ 59824 h 1884302"/>
              <a:gd name="connsiteX5-9831" fmla="*/ 1264362 w 1265948"/>
              <a:gd name="connsiteY5-9832" fmla="*/ 1844444 h 1884302"/>
              <a:gd name="connsiteX6-9833" fmla="*/ 1233319 w 1265948"/>
              <a:gd name="connsiteY6-9834" fmla="*/ 1878531 h 1884302"/>
              <a:gd name="connsiteX7-9835" fmla="*/ 368734 w 1265948"/>
              <a:gd name="connsiteY7-9836" fmla="*/ 1884302 h 1884302"/>
              <a:gd name="connsiteX8-9837" fmla="*/ 314164 w 1265948"/>
              <a:gd name="connsiteY8-9838" fmla="*/ 1839130 h 1884302"/>
              <a:gd name="connsiteX9-9839" fmla="*/ 316155 w 1265948"/>
              <a:gd name="connsiteY9-9840" fmla="*/ 1129762 h 1884302"/>
              <a:gd name="connsiteX10-9841" fmla="*/ 260395 w 1265948"/>
              <a:gd name="connsiteY10-9842" fmla="*/ 1088454 h 1884302"/>
              <a:gd name="connsiteX11-9843" fmla="*/ 84013 w 1265948"/>
              <a:gd name="connsiteY11-9844" fmla="*/ 1087244 h 1884302"/>
              <a:gd name="connsiteX12-9845" fmla="*/ 2356 w 1265948"/>
              <a:gd name="connsiteY12-9846" fmla="*/ 1026050 h 18843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299" y="connsiteY10-300"/>
              </a:cxn>
              <a:cxn ang="0">
                <a:pos x="connsiteX11-323" y="connsiteY11-324"/>
              </a:cxn>
              <a:cxn ang="0">
                <a:pos x="connsiteX12-349" y="connsiteY12-350"/>
              </a:cxn>
            </a:cxnLst>
            <a:rect l="l" t="t" r="r" b="b"/>
            <a:pathLst>
              <a:path w="1265948" h="1884302">
                <a:moveTo>
                  <a:pt x="2356" y="1026050"/>
                </a:moveTo>
                <a:cubicBezTo>
                  <a:pt x="1501" y="875779"/>
                  <a:pt x="1174" y="205162"/>
                  <a:pt x="277" y="48556"/>
                </a:cubicBezTo>
                <a:cubicBezTo>
                  <a:pt x="-2993" y="23133"/>
                  <a:pt x="22967" y="8125"/>
                  <a:pt x="58609" y="6677"/>
                </a:cubicBezTo>
                <a:lnTo>
                  <a:pt x="1191281" y="0"/>
                </a:lnTo>
                <a:cubicBezTo>
                  <a:pt x="1239190" y="49"/>
                  <a:pt x="1260192" y="18003"/>
                  <a:pt x="1257155" y="59824"/>
                </a:cubicBezTo>
                <a:cubicBezTo>
                  <a:pt x="1258248" y="357547"/>
                  <a:pt x="1270170" y="1543798"/>
                  <a:pt x="1264362" y="1844444"/>
                </a:cubicBezTo>
                <a:cubicBezTo>
                  <a:pt x="1266125" y="1867861"/>
                  <a:pt x="1256809" y="1876859"/>
                  <a:pt x="1233319" y="1878531"/>
                </a:cubicBezTo>
                <a:lnTo>
                  <a:pt x="368734" y="1884302"/>
                </a:lnTo>
                <a:cubicBezTo>
                  <a:pt x="332884" y="1884346"/>
                  <a:pt x="314377" y="1859142"/>
                  <a:pt x="314164" y="1839130"/>
                </a:cubicBezTo>
                <a:cubicBezTo>
                  <a:pt x="313514" y="1638905"/>
                  <a:pt x="320552" y="1360690"/>
                  <a:pt x="316155" y="1129762"/>
                </a:cubicBezTo>
                <a:cubicBezTo>
                  <a:pt x="316073" y="1108351"/>
                  <a:pt x="296019" y="1088567"/>
                  <a:pt x="260395" y="1088454"/>
                </a:cubicBezTo>
                <a:cubicBezTo>
                  <a:pt x="170204" y="1088811"/>
                  <a:pt x="156030" y="1085373"/>
                  <a:pt x="84013" y="1087244"/>
                </a:cubicBezTo>
                <a:cubicBezTo>
                  <a:pt x="52294" y="1088068"/>
                  <a:pt x="2702" y="1086940"/>
                  <a:pt x="2356" y="1026050"/>
                </a:cubicBezTo>
                <a:close/>
              </a:path>
            </a:pathLst>
          </a:custGeom>
          <a:solidFill>
            <a:schemeClr val="accent6">
              <a:lumMod val="20000"/>
              <a:lumOff val="80000"/>
              <a:alpha val="25098"/>
            </a:schemeClr>
          </a:solidFill>
          <a:ln w="38100" cap="flat" cmpd="sng" algn="ctr">
            <a:solidFill>
              <a:schemeClr val="accent3"/>
            </a:solidFill>
            <a:prstDash val="sysDash"/>
            <a:headEnd type="none" w="med" len="med"/>
            <a:tailEnd type="none" w="med" len="med"/>
          </a:ln>
          <a:effectLst/>
        </p:spPr>
        <p:txBody>
          <a:bodyPr vert="horz" wrap="square" lIns="0" tIns="46630" rIns="0" bIns="46630" numCol="1" rtlCol="0" anchor="ctr" anchorCtr="0" compatLnSpc="1"/>
          <a:lstStyle/>
          <a:p>
            <a:pPr marL="0" marR="0" lvl="0" indent="0" algn="ctr" defTabSz="932180" rtl="0" eaLnBrk="1" fontAlgn="base" latinLnBrk="0" hangingPunct="1">
              <a:lnSpc>
                <a:spcPct val="100000"/>
              </a:lnSpc>
              <a:spcBef>
                <a:spcPct val="0"/>
              </a:spcBef>
              <a:spcAft>
                <a:spcPct val="0"/>
              </a:spcAft>
              <a:buClrTx/>
              <a:buSzTx/>
              <a:buFontTx/>
              <a:buNone/>
              <a:defRPr/>
            </a:pPr>
            <a:endParaRPr kumimoji="0" lang="en-US" sz="1600" b="0" i="1"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mn-ea"/>
              <a:cs typeface="+mn-cs"/>
            </a:endParaRPr>
          </a:p>
        </p:txBody>
      </p:sp>
      <p:sp>
        <p:nvSpPr>
          <p:cNvPr id="229" name="Rectangle 228"/>
          <p:cNvSpPr/>
          <p:nvPr/>
        </p:nvSpPr>
        <p:spPr>
          <a:xfrm>
            <a:off x="-4277" y="5915154"/>
            <a:ext cx="12192000" cy="949179"/>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93" name="Group 392"/>
          <p:cNvGrpSpPr/>
          <p:nvPr/>
        </p:nvGrpSpPr>
        <p:grpSpPr>
          <a:xfrm>
            <a:off x="4283421" y="3001647"/>
            <a:ext cx="1777551" cy="1288321"/>
            <a:chOff x="2090938" y="4130361"/>
            <a:chExt cx="1777551" cy="1288321"/>
          </a:xfrm>
        </p:grpSpPr>
        <p:sp>
          <p:nvSpPr>
            <p:cNvPr id="394" name="Rectangle 393"/>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5" name="Picture 394"/>
            <p:cNvPicPr>
              <a:picLocks noChangeAspect="1"/>
            </p:cNvPicPr>
            <p:nvPr/>
          </p:nvPicPr>
          <p:blipFill>
            <a:blip r:embed="rId1"/>
            <a:stretch>
              <a:fillRect/>
            </a:stretch>
          </p:blipFill>
          <p:spPr>
            <a:xfrm>
              <a:off x="2772050" y="4372036"/>
              <a:ext cx="219824" cy="119200"/>
            </a:xfrm>
            <a:prstGeom prst="rect">
              <a:avLst/>
            </a:prstGeom>
          </p:spPr>
        </p:pic>
        <p:pic>
          <p:nvPicPr>
            <p:cNvPr id="396" name="Picture 395"/>
            <p:cNvPicPr>
              <a:picLocks noChangeAspect="1"/>
            </p:cNvPicPr>
            <p:nvPr/>
          </p:nvPicPr>
          <p:blipFill>
            <a:blip r:embed="rId2"/>
            <a:stretch>
              <a:fillRect/>
            </a:stretch>
          </p:blipFill>
          <p:spPr>
            <a:xfrm>
              <a:off x="2785526" y="4130361"/>
              <a:ext cx="192873" cy="166387"/>
            </a:xfrm>
            <a:prstGeom prst="rect">
              <a:avLst/>
            </a:prstGeom>
          </p:spPr>
        </p:pic>
        <p:cxnSp>
          <p:nvCxnSpPr>
            <p:cNvPr id="397" name="Straight Connector 396"/>
            <p:cNvCxnSpPr>
              <a:stCxn id="396" idx="2"/>
              <a:endCxn id="39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4471930" y="3166254"/>
            <a:ext cx="1777551" cy="1288321"/>
            <a:chOff x="2090938" y="4130361"/>
            <a:chExt cx="1777551" cy="1288321"/>
          </a:xfrm>
        </p:grpSpPr>
        <p:sp>
          <p:nvSpPr>
            <p:cNvPr id="389" name="Rectangle 388"/>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90" name="Picture 389"/>
            <p:cNvPicPr>
              <a:picLocks noChangeAspect="1"/>
            </p:cNvPicPr>
            <p:nvPr/>
          </p:nvPicPr>
          <p:blipFill>
            <a:blip r:embed="rId1"/>
            <a:stretch>
              <a:fillRect/>
            </a:stretch>
          </p:blipFill>
          <p:spPr>
            <a:xfrm>
              <a:off x="2772050" y="4372036"/>
              <a:ext cx="219824" cy="119200"/>
            </a:xfrm>
            <a:prstGeom prst="rect">
              <a:avLst/>
            </a:prstGeom>
          </p:spPr>
        </p:pic>
        <p:pic>
          <p:nvPicPr>
            <p:cNvPr id="391" name="Picture 390"/>
            <p:cNvPicPr>
              <a:picLocks noChangeAspect="1"/>
            </p:cNvPicPr>
            <p:nvPr/>
          </p:nvPicPr>
          <p:blipFill>
            <a:blip r:embed="rId2"/>
            <a:stretch>
              <a:fillRect/>
            </a:stretch>
          </p:blipFill>
          <p:spPr>
            <a:xfrm>
              <a:off x="2785526" y="4130361"/>
              <a:ext cx="192873" cy="166387"/>
            </a:xfrm>
            <a:prstGeom prst="rect">
              <a:avLst/>
            </a:prstGeom>
          </p:spPr>
        </p:pic>
        <p:cxnSp>
          <p:nvCxnSpPr>
            <p:cNvPr id="392" name="Straight Connector 391"/>
            <p:cNvCxnSpPr>
              <a:stCxn id="391" idx="2"/>
              <a:endCxn id="39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2" name="Group 361"/>
          <p:cNvGrpSpPr/>
          <p:nvPr/>
        </p:nvGrpSpPr>
        <p:grpSpPr>
          <a:xfrm>
            <a:off x="4665273" y="3330380"/>
            <a:ext cx="1777551" cy="1288321"/>
            <a:chOff x="2090938" y="4130361"/>
            <a:chExt cx="1777551" cy="1288321"/>
          </a:xfrm>
        </p:grpSpPr>
        <p:sp>
          <p:nvSpPr>
            <p:cNvPr id="340" name="Rectangle 339"/>
            <p:cNvSpPr/>
            <p:nvPr/>
          </p:nvSpPr>
          <p:spPr>
            <a:xfrm>
              <a:off x="2090938" y="4214091"/>
              <a:ext cx="1777551" cy="1204591"/>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54" name="Picture 353"/>
            <p:cNvPicPr>
              <a:picLocks noChangeAspect="1"/>
            </p:cNvPicPr>
            <p:nvPr/>
          </p:nvPicPr>
          <p:blipFill>
            <a:blip r:embed="rId1"/>
            <a:stretch>
              <a:fillRect/>
            </a:stretch>
          </p:blipFill>
          <p:spPr>
            <a:xfrm>
              <a:off x="2772050" y="4372036"/>
              <a:ext cx="219824" cy="119200"/>
            </a:xfrm>
            <a:prstGeom prst="rect">
              <a:avLst/>
            </a:prstGeom>
          </p:spPr>
        </p:pic>
        <p:pic>
          <p:nvPicPr>
            <p:cNvPr id="355" name="Picture 354"/>
            <p:cNvPicPr>
              <a:picLocks noChangeAspect="1"/>
            </p:cNvPicPr>
            <p:nvPr/>
          </p:nvPicPr>
          <p:blipFill>
            <a:blip r:embed="rId2"/>
            <a:stretch>
              <a:fillRect/>
            </a:stretch>
          </p:blipFill>
          <p:spPr>
            <a:xfrm>
              <a:off x="2785526" y="4130361"/>
              <a:ext cx="192873" cy="166387"/>
            </a:xfrm>
            <a:prstGeom prst="rect">
              <a:avLst/>
            </a:prstGeom>
          </p:spPr>
        </p:pic>
        <p:cxnSp>
          <p:nvCxnSpPr>
            <p:cNvPr id="358" name="Straight Connector 357"/>
            <p:cNvCxnSpPr>
              <a:stCxn id="355" idx="2"/>
              <a:endCxn id="354"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4093864" y="3482780"/>
            <a:ext cx="3029667" cy="2108406"/>
            <a:chOff x="1367129" y="4130361"/>
            <a:chExt cx="3029667" cy="2108406"/>
          </a:xfrm>
        </p:grpSpPr>
        <p:sp>
          <p:nvSpPr>
            <p:cNvPr id="364" name="Rectangle 363"/>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65" name="Picture 364"/>
            <p:cNvPicPr>
              <a:picLocks noChangeAspect="1"/>
            </p:cNvPicPr>
            <p:nvPr/>
          </p:nvPicPr>
          <p:blipFill>
            <a:blip r:embed="rId1"/>
            <a:stretch>
              <a:fillRect/>
            </a:stretch>
          </p:blipFill>
          <p:spPr>
            <a:xfrm>
              <a:off x="2772050" y="4372036"/>
              <a:ext cx="219824" cy="119200"/>
            </a:xfrm>
            <a:prstGeom prst="rect">
              <a:avLst/>
            </a:prstGeom>
          </p:spPr>
        </p:pic>
        <p:pic>
          <p:nvPicPr>
            <p:cNvPr id="366" name="Picture 365"/>
            <p:cNvPicPr>
              <a:picLocks noChangeAspect="1"/>
            </p:cNvPicPr>
            <p:nvPr/>
          </p:nvPicPr>
          <p:blipFill>
            <a:blip r:embed="rId2"/>
            <a:stretch>
              <a:fillRect/>
            </a:stretch>
          </p:blipFill>
          <p:spPr>
            <a:xfrm>
              <a:off x="2785526" y="4130361"/>
              <a:ext cx="192873" cy="166387"/>
            </a:xfrm>
            <a:prstGeom prst="rect">
              <a:avLst/>
            </a:prstGeom>
          </p:spPr>
        </p:pic>
        <p:cxnSp>
          <p:nvCxnSpPr>
            <p:cNvPr id="367" name="Straight Connector 366"/>
            <p:cNvCxnSpPr>
              <a:stCxn id="366" idx="2"/>
              <a:endCxn id="365"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en-US"/>
              <a:t>Your enterprise in transformation</a:t>
            </a:r>
            <a:endParaRPr lang="en-US" i="1"/>
          </a:p>
        </p:txBody>
      </p:sp>
      <p:grpSp>
        <p:nvGrpSpPr>
          <p:cNvPr id="546" name="Group 545"/>
          <p:cNvGrpSpPr/>
          <p:nvPr/>
        </p:nvGrpSpPr>
        <p:grpSpPr>
          <a:xfrm>
            <a:off x="121758" y="5969419"/>
            <a:ext cx="2885821" cy="800737"/>
            <a:chOff x="121758" y="5969419"/>
            <a:chExt cx="2885821" cy="800737"/>
          </a:xfrm>
        </p:grpSpPr>
        <p:sp>
          <p:nvSpPr>
            <p:cNvPr id="250" name="Rectangle 2"/>
            <p:cNvSpPr/>
            <p:nvPr/>
          </p:nvSpPr>
          <p:spPr bwMode="auto">
            <a:xfrm>
              <a:off x="121758"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ENGAGE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CUSTOMERS</a:t>
              </a:r>
              <a:endPar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254" name="Picture 25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422621" y="6109850"/>
              <a:ext cx="431768" cy="372988"/>
            </a:xfrm>
            <a:prstGeom prst="rect">
              <a:avLst/>
            </a:prstGeom>
            <a:solidFill>
              <a:schemeClr val="tx1">
                <a:lumMod val="90000"/>
                <a:lumOff val="10000"/>
              </a:schemeClr>
            </a:solidFill>
          </p:spPr>
        </p:pic>
        <p:sp>
          <p:nvSpPr>
            <p:cNvPr id="258" name="Rectangle 257"/>
            <p:cNvSpPr/>
            <p:nvPr/>
          </p:nvSpPr>
          <p:spPr bwMode="auto">
            <a:xfrm>
              <a:off x="121758" y="6604617"/>
              <a:ext cx="2885821" cy="16553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endParaRPr>
            </a:p>
          </p:txBody>
        </p:sp>
      </p:grpSp>
      <p:grpSp>
        <p:nvGrpSpPr>
          <p:cNvPr id="547" name="Group 546"/>
          <p:cNvGrpSpPr/>
          <p:nvPr/>
        </p:nvGrpSpPr>
        <p:grpSpPr>
          <a:xfrm>
            <a:off x="3117885" y="5968471"/>
            <a:ext cx="2885821" cy="800737"/>
            <a:chOff x="3109425" y="5969419"/>
            <a:chExt cx="2885821" cy="800737"/>
          </a:xfrm>
        </p:grpSpPr>
        <p:sp>
          <p:nvSpPr>
            <p:cNvPr id="252" name="Rectangle 3"/>
            <p:cNvSpPr/>
            <p:nvPr/>
          </p:nvSpPr>
          <p:spPr bwMode="auto">
            <a:xfrm>
              <a:off x="3109425"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EMPOWER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EMPLOYEES</a:t>
              </a:r>
              <a:endPar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255" name="Picture 2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567967" y="6098252"/>
              <a:ext cx="290325" cy="372988"/>
            </a:xfrm>
            <a:prstGeom prst="rect">
              <a:avLst/>
            </a:prstGeom>
            <a:solidFill>
              <a:schemeClr val="tx1">
                <a:lumMod val="90000"/>
                <a:lumOff val="10000"/>
              </a:schemeClr>
            </a:solidFill>
          </p:spPr>
        </p:pic>
        <p:sp>
          <p:nvSpPr>
            <p:cNvPr id="259" name="Rectangle 258"/>
            <p:cNvSpPr/>
            <p:nvPr/>
          </p:nvSpPr>
          <p:spPr bwMode="auto">
            <a:xfrm>
              <a:off x="3109425" y="6604617"/>
              <a:ext cx="2885821" cy="16553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endParaRPr>
            </a:p>
          </p:txBody>
        </p:sp>
      </p:grpSp>
      <p:grpSp>
        <p:nvGrpSpPr>
          <p:cNvPr id="548" name="Group 547"/>
          <p:cNvGrpSpPr/>
          <p:nvPr/>
        </p:nvGrpSpPr>
        <p:grpSpPr>
          <a:xfrm>
            <a:off x="6097091" y="5969419"/>
            <a:ext cx="2885821" cy="800737"/>
            <a:chOff x="6097091" y="5969419"/>
            <a:chExt cx="2885821" cy="800737"/>
          </a:xfrm>
        </p:grpSpPr>
        <p:sp>
          <p:nvSpPr>
            <p:cNvPr id="251" name="Rectangle 4"/>
            <p:cNvSpPr/>
            <p:nvPr/>
          </p:nvSpPr>
          <p:spPr bwMode="auto">
            <a:xfrm>
              <a:off x="6097091"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OPTIMIZE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OPERATIONS</a:t>
              </a:r>
              <a:endPar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256" name="Picture 25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514576" y="6098252"/>
              <a:ext cx="366666" cy="372988"/>
            </a:xfrm>
            <a:prstGeom prst="rect">
              <a:avLst/>
            </a:prstGeom>
            <a:solidFill>
              <a:schemeClr val="tx1">
                <a:lumMod val="90000"/>
                <a:lumOff val="10000"/>
              </a:schemeClr>
            </a:solidFill>
          </p:spPr>
        </p:pic>
        <p:sp>
          <p:nvSpPr>
            <p:cNvPr id="260" name="Rectangle 259"/>
            <p:cNvSpPr/>
            <p:nvPr/>
          </p:nvSpPr>
          <p:spPr bwMode="auto">
            <a:xfrm>
              <a:off x="6097091" y="6604617"/>
              <a:ext cx="2885821" cy="1655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endParaRPr>
            </a:p>
          </p:txBody>
        </p:sp>
      </p:grpSp>
      <p:grpSp>
        <p:nvGrpSpPr>
          <p:cNvPr id="549" name="Group 548"/>
          <p:cNvGrpSpPr/>
          <p:nvPr/>
        </p:nvGrpSpPr>
        <p:grpSpPr>
          <a:xfrm>
            <a:off x="9090824" y="5969419"/>
            <a:ext cx="2885821" cy="800737"/>
            <a:chOff x="9090824" y="5969419"/>
            <a:chExt cx="2885821" cy="800737"/>
          </a:xfrm>
        </p:grpSpPr>
        <p:sp>
          <p:nvSpPr>
            <p:cNvPr id="253" name="Rectangle 5"/>
            <p:cNvSpPr/>
            <p:nvPr/>
          </p:nvSpPr>
          <p:spPr bwMode="auto">
            <a:xfrm>
              <a:off x="9090824" y="5969419"/>
              <a:ext cx="2885821" cy="635198"/>
            </a:xfrm>
            <a:prstGeom prst="rect">
              <a:avLst/>
            </a:prstGeom>
            <a:solidFill>
              <a:schemeClr val="tx1">
                <a:lumMod val="90000"/>
                <a:lumOff val="10000"/>
              </a:schemeClr>
            </a:solidFill>
            <a:ln w="25400" cap="flat" cmpd="sng" algn="ctr">
              <a:noFill/>
              <a:prstDash val="solid"/>
              <a:headEnd type="none" w="med" len="med"/>
              <a:tailEnd type="none" w="med" len="med"/>
            </a:ln>
            <a:effectLst/>
          </p:spPr>
          <p:txBody>
            <a:bodyPr vert="horz" wrap="square" lIns="91440" tIns="91440" rIns="91440" bIns="91440" numCol="1" rtlCol="0" anchor="t" anchorCtr="0" compatLnSpc="1"/>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TRANSFORM</a:t>
              </a: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 </a:t>
              </a:r>
              <a:b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br>
              <a:r>
                <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rPr>
                <a:t>YOUR PRODUCTS</a:t>
              </a:r>
              <a:endParaRPr kumimoji="0" lang="en-US" sz="1200" b="1" i="0" u="none" strike="noStrike" kern="0" cap="none" spc="100" normalizeH="0" baseline="0" noProof="0">
                <a:ln>
                  <a:noFill/>
                </a:ln>
                <a:gradFill>
                  <a:gsLst>
                    <a:gs pos="5439">
                      <a:srgbClr val="F8F8F8"/>
                    </a:gs>
                    <a:gs pos="10000">
                      <a:srgbClr val="F8F8F8"/>
                    </a:gs>
                  </a:gsLst>
                  <a:lin ang="5400000" scaled="0"/>
                </a:gradFill>
                <a:effectLst/>
                <a:uLnTx/>
                <a:uFillTx/>
                <a:latin typeface="Segoe UI" panose="020B0502040204020203" pitchFamily="34" charset="0"/>
                <a:ea typeface="+mn-ea"/>
                <a:cs typeface="Segoe UI" panose="020B0502040204020203" pitchFamily="34" charset="0"/>
              </a:endParaRPr>
            </a:p>
          </p:txBody>
        </p:sp>
        <p:pic>
          <p:nvPicPr>
            <p:cNvPr id="257" name="Picture 2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435283" y="6098252"/>
              <a:ext cx="372986" cy="372988"/>
            </a:xfrm>
            <a:prstGeom prst="rect">
              <a:avLst/>
            </a:prstGeom>
            <a:solidFill>
              <a:schemeClr val="tx1">
                <a:lumMod val="90000"/>
                <a:lumOff val="10000"/>
              </a:schemeClr>
            </a:solidFill>
          </p:spPr>
        </p:pic>
        <p:sp>
          <p:nvSpPr>
            <p:cNvPr id="261" name="Rectangle 260"/>
            <p:cNvSpPr/>
            <p:nvPr/>
          </p:nvSpPr>
          <p:spPr bwMode="auto">
            <a:xfrm>
              <a:off x="9090824" y="6604617"/>
              <a:ext cx="2885821" cy="165539"/>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ct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panose="020B0402040204020203"/>
                <a:ea typeface="Segoe UI" panose="020B0502040204020203" pitchFamily="34" charset="0"/>
                <a:cs typeface="Segoe UI" panose="020B0502040204020203" pitchFamily="34" charset="0"/>
              </a:endParaRPr>
            </a:p>
          </p:txBody>
        </p:sp>
      </p:grpSp>
      <p:sp>
        <p:nvSpPr>
          <p:cNvPr id="376" name="Freeform 5"/>
          <p:cNvSpPr/>
          <p:nvPr/>
        </p:nvSpPr>
        <p:spPr bwMode="auto">
          <a:xfrm>
            <a:off x="7694940" y="2286780"/>
            <a:ext cx="3937230" cy="1628160"/>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384" name="Group 383"/>
          <p:cNvGrpSpPr/>
          <p:nvPr/>
        </p:nvGrpSpPr>
        <p:grpSpPr>
          <a:xfrm>
            <a:off x="8140487" y="2999024"/>
            <a:ext cx="1174424" cy="543436"/>
            <a:chOff x="10004567" y="4052190"/>
            <a:chExt cx="1276844" cy="590828"/>
          </a:xfrm>
        </p:grpSpPr>
        <p:pic>
          <p:nvPicPr>
            <p:cNvPr id="378" name="Picture 377"/>
            <p:cNvPicPr>
              <a:picLocks noChangeAspect="1"/>
            </p:cNvPicPr>
            <p:nvPr/>
          </p:nvPicPr>
          <p:blipFill>
            <a:blip r:embed="rId7"/>
            <a:stretch>
              <a:fillRect/>
            </a:stretch>
          </p:blipFill>
          <p:spPr>
            <a:xfrm>
              <a:off x="10004567" y="4052191"/>
              <a:ext cx="648086" cy="590827"/>
            </a:xfrm>
            <a:prstGeom prst="rect">
              <a:avLst/>
            </a:prstGeom>
          </p:spPr>
        </p:pic>
        <p:pic>
          <p:nvPicPr>
            <p:cNvPr id="379" name="Picture 378"/>
            <p:cNvPicPr>
              <a:picLocks noChangeAspect="1"/>
            </p:cNvPicPr>
            <p:nvPr/>
          </p:nvPicPr>
          <p:blipFill>
            <a:blip r:embed="rId7"/>
            <a:stretch>
              <a:fillRect/>
            </a:stretch>
          </p:blipFill>
          <p:spPr>
            <a:xfrm>
              <a:off x="10633325" y="4052190"/>
              <a:ext cx="648086" cy="590827"/>
            </a:xfrm>
            <a:prstGeom prst="rect">
              <a:avLst/>
            </a:prstGeom>
          </p:spPr>
        </p:pic>
      </p:grpSp>
      <p:sp>
        <p:nvSpPr>
          <p:cNvPr id="380" name="TextBox 379"/>
          <p:cNvSpPr txBox="1"/>
          <p:nvPr/>
        </p:nvSpPr>
        <p:spPr>
          <a:xfrm>
            <a:off x="7835512" y="3550957"/>
            <a:ext cx="1911734" cy="276999"/>
          </a:xfrm>
          <a:prstGeom prst="rect">
            <a:avLst/>
          </a:prstGeom>
          <a:noFill/>
          <a:ln>
            <a:noFill/>
          </a:ln>
        </p:spPr>
        <p:txBody>
          <a:bodyPr wrap="square" rtlCol="0" anchor="ctr">
            <a:spAutoFit/>
          </a:bodyPr>
          <a:lstStyle/>
          <a:p>
            <a:pPr marL="0" marR="0" lvl="0" indent="0" algn="ctr" defTabSz="89662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Infrastructure as a Service</a:t>
            </a:r>
            <a:endPar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45" name="Rectangle 444"/>
          <p:cNvSpPr/>
          <p:nvPr/>
        </p:nvSpPr>
        <p:spPr>
          <a:xfrm>
            <a:off x="7268820" y="4789729"/>
            <a:ext cx="1116183" cy="597340"/>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30" name="Group 29"/>
          <p:cNvGrpSpPr/>
          <p:nvPr/>
        </p:nvGrpSpPr>
        <p:grpSpPr>
          <a:xfrm>
            <a:off x="7424577" y="4935936"/>
            <a:ext cx="779642" cy="284137"/>
            <a:chOff x="9883704" y="5312489"/>
            <a:chExt cx="1783505" cy="680882"/>
          </a:xfrm>
        </p:grpSpPr>
        <p:grpSp>
          <p:nvGrpSpPr>
            <p:cNvPr id="37" name="Group 36"/>
            <p:cNvGrpSpPr/>
            <p:nvPr/>
          </p:nvGrpSpPr>
          <p:grpSpPr>
            <a:xfrm>
              <a:off x="9883704" y="5312489"/>
              <a:ext cx="398388" cy="680881"/>
              <a:chOff x="9807880" y="5282421"/>
              <a:chExt cx="490572" cy="838432"/>
            </a:xfrm>
          </p:grpSpPr>
          <p:pic>
            <p:nvPicPr>
              <p:cNvPr id="44" name="Picture 43"/>
              <p:cNvPicPr>
                <a:picLocks noChangeAspect="1"/>
              </p:cNvPicPr>
              <p:nvPr/>
            </p:nvPicPr>
            <p:blipFill>
              <a:blip r:embed="rId8"/>
              <a:stretch>
                <a:fillRect/>
              </a:stretch>
            </p:blipFill>
            <p:spPr>
              <a:xfrm>
                <a:off x="9807880" y="5282421"/>
                <a:ext cx="490572" cy="838432"/>
              </a:xfrm>
              <a:prstGeom prst="rect">
                <a:avLst/>
              </a:prstGeom>
            </p:spPr>
          </p:pic>
          <p:pic>
            <p:nvPicPr>
              <p:cNvPr id="45" name="Picture 44"/>
              <p:cNvPicPr>
                <a:picLocks noChangeAspect="1"/>
              </p:cNvPicPr>
              <p:nvPr/>
            </p:nvPicPr>
            <p:blipFill>
              <a:blip r:embed="rId9"/>
              <a:stretch>
                <a:fillRect/>
              </a:stretch>
            </p:blipFill>
            <p:spPr>
              <a:xfrm>
                <a:off x="9930435" y="5522595"/>
                <a:ext cx="252137" cy="276150"/>
              </a:xfrm>
              <a:prstGeom prst="rect">
                <a:avLst/>
              </a:prstGeom>
            </p:spPr>
          </p:pic>
        </p:grpSp>
        <p:grpSp>
          <p:nvGrpSpPr>
            <p:cNvPr id="38" name="Group 37"/>
            <p:cNvGrpSpPr/>
            <p:nvPr/>
          </p:nvGrpSpPr>
          <p:grpSpPr>
            <a:xfrm>
              <a:off x="10556464" y="5312490"/>
              <a:ext cx="379859" cy="680880"/>
              <a:chOff x="10625032" y="5281420"/>
              <a:chExt cx="466117" cy="835493"/>
            </a:xfrm>
          </p:grpSpPr>
          <p:pic>
            <p:nvPicPr>
              <p:cNvPr id="42" name="Picture 41"/>
              <p:cNvPicPr>
                <a:picLocks noChangeAspect="1"/>
              </p:cNvPicPr>
              <p:nvPr/>
            </p:nvPicPr>
            <p:blipFill>
              <a:blip r:embed="rId10"/>
              <a:stretch>
                <a:fillRect/>
              </a:stretch>
            </p:blipFill>
            <p:spPr>
              <a:xfrm>
                <a:off x="10625032" y="5281420"/>
                <a:ext cx="466117" cy="835493"/>
              </a:xfrm>
              <a:prstGeom prst="rect">
                <a:avLst/>
              </a:prstGeom>
            </p:spPr>
          </p:pic>
          <p:pic>
            <p:nvPicPr>
              <p:cNvPr id="43" name="Picture 42"/>
              <p:cNvPicPr>
                <a:picLocks noChangeAspect="1"/>
              </p:cNvPicPr>
              <p:nvPr/>
            </p:nvPicPr>
            <p:blipFill>
              <a:blip r:embed="rId11"/>
              <a:stretch>
                <a:fillRect/>
              </a:stretch>
            </p:blipFill>
            <p:spPr>
              <a:xfrm>
                <a:off x="10723889" y="5529324"/>
                <a:ext cx="256579" cy="260693"/>
              </a:xfrm>
              <a:prstGeom prst="rect">
                <a:avLst/>
              </a:prstGeom>
            </p:spPr>
          </p:pic>
        </p:grpSp>
        <p:grpSp>
          <p:nvGrpSpPr>
            <p:cNvPr id="39" name="Group 38"/>
            <p:cNvGrpSpPr/>
            <p:nvPr/>
          </p:nvGrpSpPr>
          <p:grpSpPr>
            <a:xfrm>
              <a:off x="11174540" y="5312490"/>
              <a:ext cx="492669" cy="680881"/>
              <a:chOff x="9595140" y="5278277"/>
              <a:chExt cx="597851" cy="826245"/>
            </a:xfrm>
          </p:grpSpPr>
          <p:pic>
            <p:nvPicPr>
              <p:cNvPr id="40" name="Picture 39"/>
              <p:cNvPicPr>
                <a:picLocks noChangeAspect="1"/>
              </p:cNvPicPr>
              <p:nvPr/>
            </p:nvPicPr>
            <p:blipFill>
              <a:blip r:embed="rId12"/>
              <a:stretch>
                <a:fillRect/>
              </a:stretch>
            </p:blipFill>
            <p:spPr>
              <a:xfrm>
                <a:off x="9595140" y="5278277"/>
                <a:ext cx="597851" cy="826245"/>
              </a:xfrm>
              <a:prstGeom prst="rect">
                <a:avLst/>
              </a:prstGeom>
            </p:spPr>
          </p:pic>
          <p:pic>
            <p:nvPicPr>
              <p:cNvPr id="41" name="Picture 40"/>
              <p:cNvPicPr>
                <a:picLocks noChangeAspect="1"/>
              </p:cNvPicPr>
              <p:nvPr/>
            </p:nvPicPr>
            <p:blipFill>
              <a:blip r:embed="rId13"/>
              <a:stretch>
                <a:fillRect/>
              </a:stretch>
            </p:blipFill>
            <p:spPr>
              <a:xfrm>
                <a:off x="9724798" y="5448321"/>
                <a:ext cx="337877" cy="416419"/>
              </a:xfrm>
              <a:prstGeom prst="rect">
                <a:avLst/>
              </a:prstGeom>
            </p:spPr>
          </p:pic>
        </p:grpSp>
      </p:grpSp>
      <p:grpSp>
        <p:nvGrpSpPr>
          <p:cNvPr id="449" name="Group 448"/>
          <p:cNvGrpSpPr/>
          <p:nvPr/>
        </p:nvGrpSpPr>
        <p:grpSpPr>
          <a:xfrm>
            <a:off x="7842274" y="4144636"/>
            <a:ext cx="2700313" cy="555636"/>
            <a:chOff x="6535654" y="1451396"/>
            <a:chExt cx="1873922" cy="385592"/>
          </a:xfrm>
        </p:grpSpPr>
        <p:grpSp>
          <p:nvGrpSpPr>
            <p:cNvPr id="450" name="Group 449"/>
            <p:cNvGrpSpPr/>
            <p:nvPr/>
          </p:nvGrpSpPr>
          <p:grpSpPr>
            <a:xfrm>
              <a:off x="6612577" y="1451396"/>
              <a:ext cx="1796999" cy="302023"/>
              <a:chOff x="6535654" y="1534965"/>
              <a:chExt cx="1796999" cy="302023"/>
            </a:xfrm>
          </p:grpSpPr>
          <p:grpSp>
            <p:nvGrpSpPr>
              <p:cNvPr id="485" name="Group 484"/>
              <p:cNvGrpSpPr/>
              <p:nvPr/>
            </p:nvGrpSpPr>
            <p:grpSpPr>
              <a:xfrm>
                <a:off x="6535654" y="1534965"/>
                <a:ext cx="779642" cy="284137"/>
                <a:chOff x="9883704" y="5312489"/>
                <a:chExt cx="1783505" cy="680882"/>
              </a:xfrm>
            </p:grpSpPr>
            <p:grpSp>
              <p:nvGrpSpPr>
                <p:cNvPr id="492" name="Group 491"/>
                <p:cNvGrpSpPr/>
                <p:nvPr/>
              </p:nvGrpSpPr>
              <p:grpSpPr>
                <a:xfrm>
                  <a:off x="9883704" y="5312489"/>
                  <a:ext cx="398388" cy="680881"/>
                  <a:chOff x="9807880" y="5282421"/>
                  <a:chExt cx="490572" cy="838432"/>
                </a:xfrm>
              </p:grpSpPr>
              <p:pic>
                <p:nvPicPr>
                  <p:cNvPr id="499" name="Picture 498"/>
                  <p:cNvPicPr>
                    <a:picLocks noChangeAspect="1"/>
                  </p:cNvPicPr>
                  <p:nvPr/>
                </p:nvPicPr>
                <p:blipFill>
                  <a:blip r:embed="rId8"/>
                  <a:stretch>
                    <a:fillRect/>
                  </a:stretch>
                </p:blipFill>
                <p:spPr>
                  <a:xfrm>
                    <a:off x="9807880" y="5282421"/>
                    <a:ext cx="490572" cy="838432"/>
                  </a:xfrm>
                  <a:prstGeom prst="rect">
                    <a:avLst/>
                  </a:prstGeom>
                </p:spPr>
              </p:pic>
              <p:pic>
                <p:nvPicPr>
                  <p:cNvPr id="500" name="Picture 499"/>
                  <p:cNvPicPr>
                    <a:picLocks noChangeAspect="1"/>
                  </p:cNvPicPr>
                  <p:nvPr/>
                </p:nvPicPr>
                <p:blipFill>
                  <a:blip r:embed="rId9"/>
                  <a:stretch>
                    <a:fillRect/>
                  </a:stretch>
                </p:blipFill>
                <p:spPr>
                  <a:xfrm>
                    <a:off x="9930435" y="5522595"/>
                    <a:ext cx="252137" cy="276150"/>
                  </a:xfrm>
                  <a:prstGeom prst="rect">
                    <a:avLst/>
                  </a:prstGeom>
                </p:spPr>
              </p:pic>
            </p:grpSp>
            <p:grpSp>
              <p:nvGrpSpPr>
                <p:cNvPr id="493" name="Group 492"/>
                <p:cNvGrpSpPr/>
                <p:nvPr/>
              </p:nvGrpSpPr>
              <p:grpSpPr>
                <a:xfrm>
                  <a:off x="10556464" y="5312490"/>
                  <a:ext cx="379859" cy="680880"/>
                  <a:chOff x="10625032" y="5281420"/>
                  <a:chExt cx="466117" cy="835493"/>
                </a:xfrm>
              </p:grpSpPr>
              <p:pic>
                <p:nvPicPr>
                  <p:cNvPr id="497" name="Picture 496"/>
                  <p:cNvPicPr>
                    <a:picLocks noChangeAspect="1"/>
                  </p:cNvPicPr>
                  <p:nvPr/>
                </p:nvPicPr>
                <p:blipFill>
                  <a:blip r:embed="rId10"/>
                  <a:stretch>
                    <a:fillRect/>
                  </a:stretch>
                </p:blipFill>
                <p:spPr>
                  <a:xfrm>
                    <a:off x="10625032" y="5281420"/>
                    <a:ext cx="466117" cy="835493"/>
                  </a:xfrm>
                  <a:prstGeom prst="rect">
                    <a:avLst/>
                  </a:prstGeom>
                </p:spPr>
              </p:pic>
              <p:pic>
                <p:nvPicPr>
                  <p:cNvPr id="498" name="Picture 497"/>
                  <p:cNvPicPr>
                    <a:picLocks noChangeAspect="1"/>
                  </p:cNvPicPr>
                  <p:nvPr/>
                </p:nvPicPr>
                <p:blipFill>
                  <a:blip r:embed="rId11"/>
                  <a:stretch>
                    <a:fillRect/>
                  </a:stretch>
                </p:blipFill>
                <p:spPr>
                  <a:xfrm>
                    <a:off x="10723889" y="5529324"/>
                    <a:ext cx="256579" cy="260693"/>
                  </a:xfrm>
                  <a:prstGeom prst="rect">
                    <a:avLst/>
                  </a:prstGeom>
                </p:spPr>
              </p:pic>
            </p:grpSp>
            <p:grpSp>
              <p:nvGrpSpPr>
                <p:cNvPr id="494" name="Group 493"/>
                <p:cNvGrpSpPr/>
                <p:nvPr/>
              </p:nvGrpSpPr>
              <p:grpSpPr>
                <a:xfrm>
                  <a:off x="11174540" y="5312490"/>
                  <a:ext cx="492669" cy="680881"/>
                  <a:chOff x="9595140" y="5278277"/>
                  <a:chExt cx="597851" cy="826245"/>
                </a:xfrm>
              </p:grpSpPr>
              <p:pic>
                <p:nvPicPr>
                  <p:cNvPr id="495" name="Picture 494"/>
                  <p:cNvPicPr>
                    <a:picLocks noChangeAspect="1"/>
                  </p:cNvPicPr>
                  <p:nvPr/>
                </p:nvPicPr>
                <p:blipFill>
                  <a:blip r:embed="rId12"/>
                  <a:stretch>
                    <a:fillRect/>
                  </a:stretch>
                </p:blipFill>
                <p:spPr>
                  <a:xfrm>
                    <a:off x="9595140" y="5278277"/>
                    <a:ext cx="597851" cy="826245"/>
                  </a:xfrm>
                  <a:prstGeom prst="rect">
                    <a:avLst/>
                  </a:prstGeom>
                </p:spPr>
              </p:pic>
              <p:pic>
                <p:nvPicPr>
                  <p:cNvPr id="496" name="Picture 495"/>
                  <p:cNvPicPr>
                    <a:picLocks noChangeAspect="1"/>
                  </p:cNvPicPr>
                  <p:nvPr/>
                </p:nvPicPr>
                <p:blipFill>
                  <a:blip r:embed="rId13"/>
                  <a:stretch>
                    <a:fillRect/>
                  </a:stretch>
                </p:blipFill>
                <p:spPr>
                  <a:xfrm>
                    <a:off x="9724798" y="5448321"/>
                    <a:ext cx="337877" cy="416419"/>
                  </a:xfrm>
                  <a:prstGeom prst="rect">
                    <a:avLst/>
                  </a:prstGeom>
                </p:spPr>
              </p:pic>
            </p:grpSp>
          </p:grpSp>
          <p:grpSp>
            <p:nvGrpSpPr>
              <p:cNvPr id="486" name="Group 485"/>
              <p:cNvGrpSpPr>
                <a:grpSpLocks noChangeAspect="1"/>
              </p:cNvGrpSpPr>
              <p:nvPr/>
            </p:nvGrpSpPr>
            <p:grpSpPr>
              <a:xfrm>
                <a:off x="7940033" y="1534965"/>
                <a:ext cx="392620" cy="302023"/>
                <a:chOff x="10788170" y="2647113"/>
                <a:chExt cx="815784" cy="604054"/>
              </a:xfrm>
            </p:grpSpPr>
            <p:pic>
              <p:nvPicPr>
                <p:cNvPr id="490" name="Picture 489"/>
                <p:cNvPicPr>
                  <a:picLocks noChangeAspect="1"/>
                </p:cNvPicPr>
                <p:nvPr/>
              </p:nvPicPr>
              <p:blipFill>
                <a:blip r:embed="rId14"/>
                <a:stretch>
                  <a:fillRect/>
                </a:stretch>
              </p:blipFill>
              <p:spPr>
                <a:xfrm>
                  <a:off x="10788170" y="2647113"/>
                  <a:ext cx="815784" cy="604054"/>
                </a:xfrm>
                <a:prstGeom prst="rect">
                  <a:avLst/>
                </a:prstGeom>
              </p:spPr>
            </p:pic>
            <p:pic>
              <p:nvPicPr>
                <p:cNvPr id="491" name="Picture 490"/>
                <p:cNvPicPr>
                  <a:picLocks noChangeAspect="1"/>
                </p:cNvPicPr>
                <p:nvPr/>
              </p:nvPicPr>
              <p:blipFill>
                <a:blip r:embed="rId13"/>
                <a:stretch>
                  <a:fillRect/>
                </a:stretch>
              </p:blipFill>
              <p:spPr>
                <a:xfrm>
                  <a:off x="11085436" y="2746695"/>
                  <a:ext cx="221253" cy="272686"/>
                </a:xfrm>
                <a:prstGeom prst="rect">
                  <a:avLst/>
                </a:prstGeom>
              </p:spPr>
            </p:pic>
          </p:grpSp>
          <p:grpSp>
            <p:nvGrpSpPr>
              <p:cNvPr id="487" name="Group 486"/>
              <p:cNvGrpSpPr/>
              <p:nvPr/>
            </p:nvGrpSpPr>
            <p:grpSpPr>
              <a:xfrm>
                <a:off x="7410796" y="1537853"/>
                <a:ext cx="416853" cy="299135"/>
                <a:chOff x="1972668" y="5793151"/>
                <a:chExt cx="1003518" cy="720129"/>
              </a:xfrm>
            </p:grpSpPr>
            <p:pic>
              <p:nvPicPr>
                <p:cNvPr id="488" name="Picture 487"/>
                <p:cNvPicPr>
                  <a:picLocks noChangeAspect="1"/>
                </p:cNvPicPr>
                <p:nvPr/>
              </p:nvPicPr>
              <p:blipFill>
                <a:blip r:embed="rId15"/>
                <a:stretch>
                  <a:fillRect/>
                </a:stretch>
              </p:blipFill>
              <p:spPr>
                <a:xfrm>
                  <a:off x="1972668" y="5793151"/>
                  <a:ext cx="1003518" cy="720129"/>
                </a:xfrm>
                <a:prstGeom prst="rect">
                  <a:avLst/>
                </a:prstGeom>
              </p:spPr>
            </p:pic>
            <p:pic>
              <p:nvPicPr>
                <p:cNvPr id="489" name="Picture 488"/>
                <p:cNvPicPr>
                  <a:picLocks noChangeAspect="1"/>
                </p:cNvPicPr>
                <p:nvPr/>
              </p:nvPicPr>
              <p:blipFill>
                <a:blip r:embed="rId11"/>
                <a:stretch>
                  <a:fillRect/>
                </a:stretch>
              </p:blipFill>
              <p:spPr>
                <a:xfrm>
                  <a:off x="2333397" y="5962056"/>
                  <a:ext cx="281157" cy="276848"/>
                </a:xfrm>
                <a:prstGeom prst="rect">
                  <a:avLst/>
                </a:prstGeom>
              </p:spPr>
            </p:pic>
          </p:grpSp>
        </p:grpSp>
        <p:grpSp>
          <p:nvGrpSpPr>
            <p:cNvPr id="451" name="Group 450"/>
            <p:cNvGrpSpPr/>
            <p:nvPr/>
          </p:nvGrpSpPr>
          <p:grpSpPr>
            <a:xfrm>
              <a:off x="6574116" y="1493181"/>
              <a:ext cx="1796999" cy="302023"/>
              <a:chOff x="6535654" y="1534965"/>
              <a:chExt cx="1796999" cy="302023"/>
            </a:xfrm>
          </p:grpSpPr>
          <p:grpSp>
            <p:nvGrpSpPr>
              <p:cNvPr id="469" name="Group 468"/>
              <p:cNvGrpSpPr/>
              <p:nvPr/>
            </p:nvGrpSpPr>
            <p:grpSpPr>
              <a:xfrm>
                <a:off x="6535654" y="1534965"/>
                <a:ext cx="779642" cy="284137"/>
                <a:chOff x="9883704" y="5312489"/>
                <a:chExt cx="1783505" cy="680882"/>
              </a:xfrm>
            </p:grpSpPr>
            <p:grpSp>
              <p:nvGrpSpPr>
                <p:cNvPr id="476" name="Group 475"/>
                <p:cNvGrpSpPr/>
                <p:nvPr/>
              </p:nvGrpSpPr>
              <p:grpSpPr>
                <a:xfrm>
                  <a:off x="9883704" y="5312489"/>
                  <a:ext cx="398388" cy="680881"/>
                  <a:chOff x="9807880" y="5282421"/>
                  <a:chExt cx="490572" cy="838432"/>
                </a:xfrm>
              </p:grpSpPr>
              <p:pic>
                <p:nvPicPr>
                  <p:cNvPr id="483" name="Picture 482"/>
                  <p:cNvPicPr>
                    <a:picLocks noChangeAspect="1"/>
                  </p:cNvPicPr>
                  <p:nvPr/>
                </p:nvPicPr>
                <p:blipFill>
                  <a:blip r:embed="rId8"/>
                  <a:stretch>
                    <a:fillRect/>
                  </a:stretch>
                </p:blipFill>
                <p:spPr>
                  <a:xfrm>
                    <a:off x="9807880" y="5282421"/>
                    <a:ext cx="490572" cy="838432"/>
                  </a:xfrm>
                  <a:prstGeom prst="rect">
                    <a:avLst/>
                  </a:prstGeom>
                </p:spPr>
              </p:pic>
              <p:pic>
                <p:nvPicPr>
                  <p:cNvPr id="484" name="Picture 483"/>
                  <p:cNvPicPr>
                    <a:picLocks noChangeAspect="1"/>
                  </p:cNvPicPr>
                  <p:nvPr/>
                </p:nvPicPr>
                <p:blipFill>
                  <a:blip r:embed="rId9"/>
                  <a:stretch>
                    <a:fillRect/>
                  </a:stretch>
                </p:blipFill>
                <p:spPr>
                  <a:xfrm>
                    <a:off x="9930435" y="5522595"/>
                    <a:ext cx="252137" cy="276150"/>
                  </a:xfrm>
                  <a:prstGeom prst="rect">
                    <a:avLst/>
                  </a:prstGeom>
                </p:spPr>
              </p:pic>
            </p:grpSp>
            <p:grpSp>
              <p:nvGrpSpPr>
                <p:cNvPr id="477" name="Group 476"/>
                <p:cNvGrpSpPr/>
                <p:nvPr/>
              </p:nvGrpSpPr>
              <p:grpSpPr>
                <a:xfrm>
                  <a:off x="10556464" y="5312490"/>
                  <a:ext cx="379859" cy="680880"/>
                  <a:chOff x="10625032" y="5281420"/>
                  <a:chExt cx="466117" cy="835493"/>
                </a:xfrm>
              </p:grpSpPr>
              <p:pic>
                <p:nvPicPr>
                  <p:cNvPr id="481" name="Picture 480"/>
                  <p:cNvPicPr>
                    <a:picLocks noChangeAspect="1"/>
                  </p:cNvPicPr>
                  <p:nvPr/>
                </p:nvPicPr>
                <p:blipFill>
                  <a:blip r:embed="rId10"/>
                  <a:stretch>
                    <a:fillRect/>
                  </a:stretch>
                </p:blipFill>
                <p:spPr>
                  <a:xfrm>
                    <a:off x="10625032" y="5281420"/>
                    <a:ext cx="466117" cy="835493"/>
                  </a:xfrm>
                  <a:prstGeom prst="rect">
                    <a:avLst/>
                  </a:prstGeom>
                </p:spPr>
              </p:pic>
              <p:pic>
                <p:nvPicPr>
                  <p:cNvPr id="482" name="Picture 481"/>
                  <p:cNvPicPr>
                    <a:picLocks noChangeAspect="1"/>
                  </p:cNvPicPr>
                  <p:nvPr/>
                </p:nvPicPr>
                <p:blipFill>
                  <a:blip r:embed="rId11"/>
                  <a:stretch>
                    <a:fillRect/>
                  </a:stretch>
                </p:blipFill>
                <p:spPr>
                  <a:xfrm>
                    <a:off x="10723889" y="5529324"/>
                    <a:ext cx="256579" cy="260693"/>
                  </a:xfrm>
                  <a:prstGeom prst="rect">
                    <a:avLst/>
                  </a:prstGeom>
                </p:spPr>
              </p:pic>
            </p:grpSp>
            <p:grpSp>
              <p:nvGrpSpPr>
                <p:cNvPr id="478" name="Group 477"/>
                <p:cNvGrpSpPr/>
                <p:nvPr/>
              </p:nvGrpSpPr>
              <p:grpSpPr>
                <a:xfrm>
                  <a:off x="11174540" y="5312490"/>
                  <a:ext cx="492669" cy="680881"/>
                  <a:chOff x="9595140" y="5278277"/>
                  <a:chExt cx="597851" cy="826245"/>
                </a:xfrm>
              </p:grpSpPr>
              <p:pic>
                <p:nvPicPr>
                  <p:cNvPr id="479" name="Picture 478"/>
                  <p:cNvPicPr>
                    <a:picLocks noChangeAspect="1"/>
                  </p:cNvPicPr>
                  <p:nvPr/>
                </p:nvPicPr>
                <p:blipFill>
                  <a:blip r:embed="rId12"/>
                  <a:stretch>
                    <a:fillRect/>
                  </a:stretch>
                </p:blipFill>
                <p:spPr>
                  <a:xfrm>
                    <a:off x="9595140" y="5278277"/>
                    <a:ext cx="597851" cy="826245"/>
                  </a:xfrm>
                  <a:prstGeom prst="rect">
                    <a:avLst/>
                  </a:prstGeom>
                </p:spPr>
              </p:pic>
              <p:pic>
                <p:nvPicPr>
                  <p:cNvPr id="480" name="Picture 479"/>
                  <p:cNvPicPr>
                    <a:picLocks noChangeAspect="1"/>
                  </p:cNvPicPr>
                  <p:nvPr/>
                </p:nvPicPr>
                <p:blipFill>
                  <a:blip r:embed="rId13"/>
                  <a:stretch>
                    <a:fillRect/>
                  </a:stretch>
                </p:blipFill>
                <p:spPr>
                  <a:xfrm>
                    <a:off x="9724798" y="5448321"/>
                    <a:ext cx="337877" cy="416419"/>
                  </a:xfrm>
                  <a:prstGeom prst="rect">
                    <a:avLst/>
                  </a:prstGeom>
                </p:spPr>
              </p:pic>
            </p:grpSp>
          </p:grpSp>
          <p:grpSp>
            <p:nvGrpSpPr>
              <p:cNvPr id="470" name="Group 469"/>
              <p:cNvGrpSpPr>
                <a:grpSpLocks noChangeAspect="1"/>
              </p:cNvGrpSpPr>
              <p:nvPr/>
            </p:nvGrpSpPr>
            <p:grpSpPr>
              <a:xfrm>
                <a:off x="7940033" y="1534965"/>
                <a:ext cx="392620" cy="302023"/>
                <a:chOff x="10788170" y="2647113"/>
                <a:chExt cx="815784" cy="604054"/>
              </a:xfrm>
            </p:grpSpPr>
            <p:pic>
              <p:nvPicPr>
                <p:cNvPr id="474" name="Picture 473"/>
                <p:cNvPicPr>
                  <a:picLocks noChangeAspect="1"/>
                </p:cNvPicPr>
                <p:nvPr/>
              </p:nvPicPr>
              <p:blipFill>
                <a:blip r:embed="rId14"/>
                <a:stretch>
                  <a:fillRect/>
                </a:stretch>
              </p:blipFill>
              <p:spPr>
                <a:xfrm>
                  <a:off x="10788170" y="2647113"/>
                  <a:ext cx="815784" cy="604054"/>
                </a:xfrm>
                <a:prstGeom prst="rect">
                  <a:avLst/>
                </a:prstGeom>
              </p:spPr>
            </p:pic>
            <p:pic>
              <p:nvPicPr>
                <p:cNvPr id="475" name="Picture 474"/>
                <p:cNvPicPr>
                  <a:picLocks noChangeAspect="1"/>
                </p:cNvPicPr>
                <p:nvPr/>
              </p:nvPicPr>
              <p:blipFill>
                <a:blip r:embed="rId13"/>
                <a:stretch>
                  <a:fillRect/>
                </a:stretch>
              </p:blipFill>
              <p:spPr>
                <a:xfrm>
                  <a:off x="11085436" y="2746695"/>
                  <a:ext cx="221253" cy="272686"/>
                </a:xfrm>
                <a:prstGeom prst="rect">
                  <a:avLst/>
                </a:prstGeom>
              </p:spPr>
            </p:pic>
          </p:grpSp>
          <p:grpSp>
            <p:nvGrpSpPr>
              <p:cNvPr id="471" name="Group 470"/>
              <p:cNvGrpSpPr/>
              <p:nvPr/>
            </p:nvGrpSpPr>
            <p:grpSpPr>
              <a:xfrm>
                <a:off x="7410796" y="1537853"/>
                <a:ext cx="416853" cy="299135"/>
                <a:chOff x="1972668" y="5793151"/>
                <a:chExt cx="1003518" cy="720129"/>
              </a:xfrm>
            </p:grpSpPr>
            <p:pic>
              <p:nvPicPr>
                <p:cNvPr id="472" name="Picture 471"/>
                <p:cNvPicPr>
                  <a:picLocks noChangeAspect="1"/>
                </p:cNvPicPr>
                <p:nvPr/>
              </p:nvPicPr>
              <p:blipFill>
                <a:blip r:embed="rId15"/>
                <a:stretch>
                  <a:fillRect/>
                </a:stretch>
              </p:blipFill>
              <p:spPr>
                <a:xfrm>
                  <a:off x="1972668" y="5793151"/>
                  <a:ext cx="1003518" cy="720129"/>
                </a:xfrm>
                <a:prstGeom prst="rect">
                  <a:avLst/>
                </a:prstGeom>
              </p:spPr>
            </p:pic>
            <p:pic>
              <p:nvPicPr>
                <p:cNvPr id="473" name="Picture 472"/>
                <p:cNvPicPr>
                  <a:picLocks noChangeAspect="1"/>
                </p:cNvPicPr>
                <p:nvPr/>
              </p:nvPicPr>
              <p:blipFill>
                <a:blip r:embed="rId11"/>
                <a:stretch>
                  <a:fillRect/>
                </a:stretch>
              </p:blipFill>
              <p:spPr>
                <a:xfrm>
                  <a:off x="2333397" y="5962056"/>
                  <a:ext cx="281157" cy="276848"/>
                </a:xfrm>
                <a:prstGeom prst="rect">
                  <a:avLst/>
                </a:prstGeom>
              </p:spPr>
            </p:pic>
          </p:grpSp>
        </p:grpSp>
        <p:grpSp>
          <p:nvGrpSpPr>
            <p:cNvPr id="452" name="Group 451"/>
            <p:cNvGrpSpPr/>
            <p:nvPr/>
          </p:nvGrpSpPr>
          <p:grpSpPr>
            <a:xfrm>
              <a:off x="6535654" y="1534965"/>
              <a:ext cx="1796999" cy="302023"/>
              <a:chOff x="6535654" y="1534965"/>
              <a:chExt cx="1796999" cy="302023"/>
            </a:xfrm>
          </p:grpSpPr>
          <p:grpSp>
            <p:nvGrpSpPr>
              <p:cNvPr id="453" name="Group 452"/>
              <p:cNvGrpSpPr/>
              <p:nvPr/>
            </p:nvGrpSpPr>
            <p:grpSpPr>
              <a:xfrm>
                <a:off x="6535654" y="1534965"/>
                <a:ext cx="779642" cy="284137"/>
                <a:chOff x="9883704" y="5312489"/>
                <a:chExt cx="1783505" cy="680882"/>
              </a:xfrm>
            </p:grpSpPr>
            <p:grpSp>
              <p:nvGrpSpPr>
                <p:cNvPr id="460" name="Group 459"/>
                <p:cNvGrpSpPr/>
                <p:nvPr/>
              </p:nvGrpSpPr>
              <p:grpSpPr>
                <a:xfrm>
                  <a:off x="9883704" y="5312489"/>
                  <a:ext cx="398388" cy="680881"/>
                  <a:chOff x="9807880" y="5282421"/>
                  <a:chExt cx="490572" cy="838432"/>
                </a:xfrm>
              </p:grpSpPr>
              <p:pic>
                <p:nvPicPr>
                  <p:cNvPr id="467" name="Picture 466"/>
                  <p:cNvPicPr>
                    <a:picLocks noChangeAspect="1"/>
                  </p:cNvPicPr>
                  <p:nvPr/>
                </p:nvPicPr>
                <p:blipFill>
                  <a:blip r:embed="rId8"/>
                  <a:stretch>
                    <a:fillRect/>
                  </a:stretch>
                </p:blipFill>
                <p:spPr>
                  <a:xfrm>
                    <a:off x="9807880" y="5282421"/>
                    <a:ext cx="490572" cy="838432"/>
                  </a:xfrm>
                  <a:prstGeom prst="rect">
                    <a:avLst/>
                  </a:prstGeom>
                </p:spPr>
              </p:pic>
              <p:pic>
                <p:nvPicPr>
                  <p:cNvPr id="468" name="Picture 467"/>
                  <p:cNvPicPr>
                    <a:picLocks noChangeAspect="1"/>
                  </p:cNvPicPr>
                  <p:nvPr/>
                </p:nvPicPr>
                <p:blipFill>
                  <a:blip r:embed="rId9"/>
                  <a:stretch>
                    <a:fillRect/>
                  </a:stretch>
                </p:blipFill>
                <p:spPr>
                  <a:xfrm>
                    <a:off x="9930435" y="5522595"/>
                    <a:ext cx="252137" cy="276150"/>
                  </a:xfrm>
                  <a:prstGeom prst="rect">
                    <a:avLst/>
                  </a:prstGeom>
                </p:spPr>
              </p:pic>
            </p:grpSp>
            <p:grpSp>
              <p:nvGrpSpPr>
                <p:cNvPr id="461" name="Group 460"/>
                <p:cNvGrpSpPr/>
                <p:nvPr/>
              </p:nvGrpSpPr>
              <p:grpSpPr>
                <a:xfrm>
                  <a:off x="10556464" y="5312490"/>
                  <a:ext cx="379859" cy="680880"/>
                  <a:chOff x="10625032" y="5281420"/>
                  <a:chExt cx="466117" cy="835493"/>
                </a:xfrm>
              </p:grpSpPr>
              <p:pic>
                <p:nvPicPr>
                  <p:cNvPr id="465" name="Picture 464"/>
                  <p:cNvPicPr>
                    <a:picLocks noChangeAspect="1"/>
                  </p:cNvPicPr>
                  <p:nvPr/>
                </p:nvPicPr>
                <p:blipFill>
                  <a:blip r:embed="rId10"/>
                  <a:stretch>
                    <a:fillRect/>
                  </a:stretch>
                </p:blipFill>
                <p:spPr>
                  <a:xfrm>
                    <a:off x="10625032" y="5281420"/>
                    <a:ext cx="466117" cy="835493"/>
                  </a:xfrm>
                  <a:prstGeom prst="rect">
                    <a:avLst/>
                  </a:prstGeom>
                </p:spPr>
              </p:pic>
              <p:pic>
                <p:nvPicPr>
                  <p:cNvPr id="466" name="Picture 465"/>
                  <p:cNvPicPr>
                    <a:picLocks noChangeAspect="1"/>
                  </p:cNvPicPr>
                  <p:nvPr/>
                </p:nvPicPr>
                <p:blipFill>
                  <a:blip r:embed="rId11"/>
                  <a:stretch>
                    <a:fillRect/>
                  </a:stretch>
                </p:blipFill>
                <p:spPr>
                  <a:xfrm>
                    <a:off x="10723889" y="5529324"/>
                    <a:ext cx="256579" cy="260693"/>
                  </a:xfrm>
                  <a:prstGeom prst="rect">
                    <a:avLst/>
                  </a:prstGeom>
                </p:spPr>
              </p:pic>
            </p:grpSp>
            <p:grpSp>
              <p:nvGrpSpPr>
                <p:cNvPr id="462" name="Group 461"/>
                <p:cNvGrpSpPr/>
                <p:nvPr/>
              </p:nvGrpSpPr>
              <p:grpSpPr>
                <a:xfrm>
                  <a:off x="11174540" y="5312490"/>
                  <a:ext cx="492669" cy="680881"/>
                  <a:chOff x="9595140" y="5278277"/>
                  <a:chExt cx="597851" cy="826245"/>
                </a:xfrm>
              </p:grpSpPr>
              <p:pic>
                <p:nvPicPr>
                  <p:cNvPr id="463" name="Picture 462"/>
                  <p:cNvPicPr>
                    <a:picLocks noChangeAspect="1"/>
                  </p:cNvPicPr>
                  <p:nvPr/>
                </p:nvPicPr>
                <p:blipFill>
                  <a:blip r:embed="rId12"/>
                  <a:stretch>
                    <a:fillRect/>
                  </a:stretch>
                </p:blipFill>
                <p:spPr>
                  <a:xfrm>
                    <a:off x="9595140" y="5278277"/>
                    <a:ext cx="597851" cy="826245"/>
                  </a:xfrm>
                  <a:prstGeom prst="rect">
                    <a:avLst/>
                  </a:prstGeom>
                </p:spPr>
              </p:pic>
              <p:pic>
                <p:nvPicPr>
                  <p:cNvPr id="464" name="Picture 463"/>
                  <p:cNvPicPr>
                    <a:picLocks noChangeAspect="1"/>
                  </p:cNvPicPr>
                  <p:nvPr/>
                </p:nvPicPr>
                <p:blipFill>
                  <a:blip r:embed="rId13"/>
                  <a:stretch>
                    <a:fillRect/>
                  </a:stretch>
                </p:blipFill>
                <p:spPr>
                  <a:xfrm>
                    <a:off x="9724798" y="5448321"/>
                    <a:ext cx="337877" cy="416419"/>
                  </a:xfrm>
                  <a:prstGeom prst="rect">
                    <a:avLst/>
                  </a:prstGeom>
                </p:spPr>
              </p:pic>
            </p:grpSp>
          </p:grpSp>
          <p:grpSp>
            <p:nvGrpSpPr>
              <p:cNvPr id="454" name="Group 453"/>
              <p:cNvGrpSpPr>
                <a:grpSpLocks noChangeAspect="1"/>
              </p:cNvGrpSpPr>
              <p:nvPr/>
            </p:nvGrpSpPr>
            <p:grpSpPr>
              <a:xfrm>
                <a:off x="7940033" y="1534965"/>
                <a:ext cx="392620" cy="302023"/>
                <a:chOff x="10788170" y="2647113"/>
                <a:chExt cx="815784" cy="604054"/>
              </a:xfrm>
            </p:grpSpPr>
            <p:pic>
              <p:nvPicPr>
                <p:cNvPr id="458" name="Picture 457"/>
                <p:cNvPicPr>
                  <a:picLocks noChangeAspect="1"/>
                </p:cNvPicPr>
                <p:nvPr/>
              </p:nvPicPr>
              <p:blipFill>
                <a:blip r:embed="rId14"/>
                <a:stretch>
                  <a:fillRect/>
                </a:stretch>
              </p:blipFill>
              <p:spPr>
                <a:xfrm>
                  <a:off x="10788170" y="2647113"/>
                  <a:ext cx="815784" cy="604054"/>
                </a:xfrm>
                <a:prstGeom prst="rect">
                  <a:avLst/>
                </a:prstGeom>
              </p:spPr>
            </p:pic>
            <p:pic>
              <p:nvPicPr>
                <p:cNvPr id="459" name="Picture 458"/>
                <p:cNvPicPr>
                  <a:picLocks noChangeAspect="1"/>
                </p:cNvPicPr>
                <p:nvPr/>
              </p:nvPicPr>
              <p:blipFill>
                <a:blip r:embed="rId13"/>
                <a:stretch>
                  <a:fillRect/>
                </a:stretch>
              </p:blipFill>
              <p:spPr>
                <a:xfrm>
                  <a:off x="11085436" y="2746695"/>
                  <a:ext cx="221253" cy="272686"/>
                </a:xfrm>
                <a:prstGeom prst="rect">
                  <a:avLst/>
                </a:prstGeom>
              </p:spPr>
            </p:pic>
          </p:grpSp>
          <p:grpSp>
            <p:nvGrpSpPr>
              <p:cNvPr id="455" name="Group 454"/>
              <p:cNvGrpSpPr/>
              <p:nvPr/>
            </p:nvGrpSpPr>
            <p:grpSpPr>
              <a:xfrm>
                <a:off x="7410796" y="1537853"/>
                <a:ext cx="416853" cy="299135"/>
                <a:chOff x="1972668" y="5793151"/>
                <a:chExt cx="1003518" cy="720129"/>
              </a:xfrm>
            </p:grpSpPr>
            <p:pic>
              <p:nvPicPr>
                <p:cNvPr id="456" name="Picture 455"/>
                <p:cNvPicPr>
                  <a:picLocks noChangeAspect="1"/>
                </p:cNvPicPr>
                <p:nvPr/>
              </p:nvPicPr>
              <p:blipFill>
                <a:blip r:embed="rId15"/>
                <a:stretch>
                  <a:fillRect/>
                </a:stretch>
              </p:blipFill>
              <p:spPr>
                <a:xfrm>
                  <a:off x="1972668" y="5793151"/>
                  <a:ext cx="1003518" cy="720129"/>
                </a:xfrm>
                <a:prstGeom prst="rect">
                  <a:avLst/>
                </a:prstGeom>
              </p:spPr>
            </p:pic>
            <p:pic>
              <p:nvPicPr>
                <p:cNvPr id="457" name="Picture 456"/>
                <p:cNvPicPr>
                  <a:picLocks noChangeAspect="1"/>
                </p:cNvPicPr>
                <p:nvPr/>
              </p:nvPicPr>
              <p:blipFill>
                <a:blip r:embed="rId11"/>
                <a:stretch>
                  <a:fillRect/>
                </a:stretch>
              </p:blipFill>
              <p:spPr>
                <a:xfrm>
                  <a:off x="2333397" y="5962056"/>
                  <a:ext cx="281157" cy="276848"/>
                </a:xfrm>
                <a:prstGeom prst="rect">
                  <a:avLst/>
                </a:prstGeom>
              </p:spPr>
            </p:pic>
          </p:grpSp>
        </p:grpSp>
      </p:grpSp>
      <p:grpSp>
        <p:nvGrpSpPr>
          <p:cNvPr id="368" name="Group 367"/>
          <p:cNvGrpSpPr/>
          <p:nvPr/>
        </p:nvGrpSpPr>
        <p:grpSpPr>
          <a:xfrm>
            <a:off x="4246264" y="3635180"/>
            <a:ext cx="3029667" cy="2108406"/>
            <a:chOff x="1367129" y="4130361"/>
            <a:chExt cx="3029667" cy="2108406"/>
          </a:xfrm>
        </p:grpSpPr>
        <p:sp>
          <p:nvSpPr>
            <p:cNvPr id="369" name="Rectangle 368"/>
            <p:cNvSpPr/>
            <p:nvPr/>
          </p:nvSpPr>
          <p:spPr>
            <a:xfrm>
              <a:off x="1367129" y="4214091"/>
              <a:ext cx="3029667" cy="2024676"/>
            </a:xfrm>
            <a:prstGeom prst="rect">
              <a:avLst/>
            </a:prstGeom>
            <a:solidFill>
              <a:schemeClr val="bg1"/>
            </a:solid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400" b="1" i="1" u="none" strike="noStrike" kern="1200" cap="none" spc="0" normalizeH="0" baseline="0" noProof="0">
                <a:ln>
                  <a:noFill/>
                </a:ln>
                <a:solidFill>
                  <a:srgbClr val="0070C0"/>
                </a:solidFill>
                <a:effectLst/>
                <a:uLnTx/>
                <a:uFillTx/>
                <a:latin typeface="Calibri" panose="020F0502020204030204"/>
                <a:ea typeface="+mn-ea"/>
                <a:cs typeface="+mn-cs"/>
              </a:endParaRPr>
            </a:p>
          </p:txBody>
        </p:sp>
        <p:pic>
          <p:nvPicPr>
            <p:cNvPr id="370" name="Picture 369"/>
            <p:cNvPicPr>
              <a:picLocks noChangeAspect="1"/>
            </p:cNvPicPr>
            <p:nvPr/>
          </p:nvPicPr>
          <p:blipFill>
            <a:blip r:embed="rId1"/>
            <a:stretch>
              <a:fillRect/>
            </a:stretch>
          </p:blipFill>
          <p:spPr>
            <a:xfrm>
              <a:off x="2772050" y="4372036"/>
              <a:ext cx="219824" cy="119200"/>
            </a:xfrm>
            <a:prstGeom prst="rect">
              <a:avLst/>
            </a:prstGeom>
          </p:spPr>
        </p:pic>
        <p:pic>
          <p:nvPicPr>
            <p:cNvPr id="371" name="Picture 370"/>
            <p:cNvPicPr>
              <a:picLocks noChangeAspect="1"/>
            </p:cNvPicPr>
            <p:nvPr/>
          </p:nvPicPr>
          <p:blipFill>
            <a:blip r:embed="rId2"/>
            <a:stretch>
              <a:fillRect/>
            </a:stretch>
          </p:blipFill>
          <p:spPr>
            <a:xfrm>
              <a:off x="2785526" y="4130361"/>
              <a:ext cx="192873" cy="166387"/>
            </a:xfrm>
            <a:prstGeom prst="rect">
              <a:avLst/>
            </a:prstGeom>
          </p:spPr>
        </p:pic>
        <p:cxnSp>
          <p:nvCxnSpPr>
            <p:cNvPr id="372" name="Straight Connector 371"/>
            <p:cNvCxnSpPr>
              <a:stCxn id="371" idx="2"/>
              <a:endCxn id="370" idx="0"/>
            </p:cNvCxnSpPr>
            <p:nvPr/>
          </p:nvCxnSpPr>
          <p:spPr>
            <a:xfrm flipH="1">
              <a:off x="2881962" y="4296748"/>
              <a:ext cx="1" cy="75288"/>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grpSp>
      <p:cxnSp>
        <p:nvCxnSpPr>
          <p:cNvPr id="118" name="Elbow Connector 760"/>
          <p:cNvCxnSpPr>
            <a:stCxn id="370" idx="2"/>
            <a:endCxn id="386" idx="2"/>
          </p:cNvCxnSpPr>
          <p:nvPr/>
        </p:nvCxnSpPr>
        <p:spPr>
          <a:xfrm rot="16200000" flipH="1">
            <a:off x="5648610" y="4108542"/>
            <a:ext cx="621358" cy="396384"/>
          </a:xfrm>
          <a:prstGeom prst="bentConnector3">
            <a:avLst>
              <a:gd name="adj1" fmla="val 11417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 name="Group 78"/>
          <p:cNvGrpSpPr>
            <a:grpSpLocks noChangeAspect="1"/>
          </p:cNvGrpSpPr>
          <p:nvPr/>
        </p:nvGrpSpPr>
        <p:grpSpPr>
          <a:xfrm>
            <a:off x="4978009" y="5152530"/>
            <a:ext cx="408637" cy="314345"/>
            <a:chOff x="10788170" y="2647113"/>
            <a:chExt cx="815784" cy="604054"/>
          </a:xfrm>
        </p:grpSpPr>
        <p:pic>
          <p:nvPicPr>
            <p:cNvPr id="81" name="Picture 80"/>
            <p:cNvPicPr>
              <a:picLocks noChangeAspect="1"/>
            </p:cNvPicPr>
            <p:nvPr/>
          </p:nvPicPr>
          <p:blipFill>
            <a:blip r:embed="rId14"/>
            <a:stretch>
              <a:fillRect/>
            </a:stretch>
          </p:blipFill>
          <p:spPr>
            <a:xfrm>
              <a:off x="10788170" y="2647113"/>
              <a:ext cx="815784" cy="604054"/>
            </a:xfrm>
            <a:prstGeom prst="rect">
              <a:avLst/>
            </a:prstGeom>
          </p:spPr>
        </p:pic>
        <p:pic>
          <p:nvPicPr>
            <p:cNvPr id="82" name="Picture 81"/>
            <p:cNvPicPr>
              <a:picLocks noChangeAspect="1"/>
            </p:cNvPicPr>
            <p:nvPr/>
          </p:nvPicPr>
          <p:blipFill>
            <a:blip r:embed="rId13"/>
            <a:stretch>
              <a:fillRect/>
            </a:stretch>
          </p:blipFill>
          <p:spPr>
            <a:xfrm>
              <a:off x="11085436" y="2746695"/>
              <a:ext cx="221253" cy="272686"/>
            </a:xfrm>
            <a:prstGeom prst="rect">
              <a:avLst/>
            </a:prstGeom>
          </p:spPr>
        </p:pic>
      </p:grpSp>
      <p:grpSp>
        <p:nvGrpSpPr>
          <p:cNvPr id="108" name="Group 107"/>
          <p:cNvGrpSpPr/>
          <p:nvPr/>
        </p:nvGrpSpPr>
        <p:grpSpPr>
          <a:xfrm>
            <a:off x="6566045" y="5152530"/>
            <a:ext cx="537999" cy="401022"/>
            <a:chOff x="1395946" y="5604922"/>
            <a:chExt cx="604490" cy="450584"/>
          </a:xfrm>
        </p:grpSpPr>
        <p:grpSp>
          <p:nvGrpSpPr>
            <p:cNvPr id="109" name="Group 108"/>
            <p:cNvGrpSpPr/>
            <p:nvPr/>
          </p:nvGrpSpPr>
          <p:grpSpPr>
            <a:xfrm>
              <a:off x="1395946" y="5604922"/>
              <a:ext cx="469645" cy="337019"/>
              <a:chOff x="1972668" y="5793151"/>
              <a:chExt cx="1003518" cy="720129"/>
            </a:xfrm>
          </p:grpSpPr>
          <p:pic>
            <p:nvPicPr>
              <p:cNvPr id="116" name="Picture 115"/>
              <p:cNvPicPr>
                <a:picLocks noChangeAspect="1"/>
              </p:cNvPicPr>
              <p:nvPr/>
            </p:nvPicPr>
            <p:blipFill>
              <a:blip r:embed="rId15"/>
              <a:stretch>
                <a:fillRect/>
              </a:stretch>
            </p:blipFill>
            <p:spPr>
              <a:xfrm>
                <a:off x="1972668" y="5793151"/>
                <a:ext cx="1003518" cy="720129"/>
              </a:xfrm>
              <a:prstGeom prst="rect">
                <a:avLst/>
              </a:prstGeom>
            </p:spPr>
          </p:pic>
          <p:pic>
            <p:nvPicPr>
              <p:cNvPr id="117" name="Picture 116"/>
              <p:cNvPicPr>
                <a:picLocks noChangeAspect="1"/>
              </p:cNvPicPr>
              <p:nvPr/>
            </p:nvPicPr>
            <p:blipFill>
              <a:blip r:embed="rId11"/>
              <a:stretch>
                <a:fillRect/>
              </a:stretch>
            </p:blipFill>
            <p:spPr>
              <a:xfrm>
                <a:off x="2333397" y="5962056"/>
                <a:ext cx="281157" cy="276848"/>
              </a:xfrm>
              <a:prstGeom prst="rect">
                <a:avLst/>
              </a:prstGeom>
            </p:spPr>
          </p:pic>
        </p:grpSp>
        <p:grpSp>
          <p:nvGrpSpPr>
            <p:cNvPr id="110" name="Group 109"/>
            <p:cNvGrpSpPr/>
            <p:nvPr/>
          </p:nvGrpSpPr>
          <p:grpSpPr>
            <a:xfrm>
              <a:off x="1463369" y="5661705"/>
              <a:ext cx="469645" cy="337019"/>
              <a:chOff x="1972668" y="5793151"/>
              <a:chExt cx="1003518" cy="720129"/>
            </a:xfrm>
          </p:grpSpPr>
          <p:pic>
            <p:nvPicPr>
              <p:cNvPr id="114" name="Picture 113"/>
              <p:cNvPicPr>
                <a:picLocks noChangeAspect="1"/>
              </p:cNvPicPr>
              <p:nvPr/>
            </p:nvPicPr>
            <p:blipFill>
              <a:blip r:embed="rId15"/>
              <a:stretch>
                <a:fillRect/>
              </a:stretch>
            </p:blipFill>
            <p:spPr>
              <a:xfrm>
                <a:off x="1972668" y="5793151"/>
                <a:ext cx="1003518" cy="720129"/>
              </a:xfrm>
              <a:prstGeom prst="rect">
                <a:avLst/>
              </a:prstGeom>
            </p:spPr>
          </p:pic>
          <p:pic>
            <p:nvPicPr>
              <p:cNvPr id="115" name="Picture 114"/>
              <p:cNvPicPr>
                <a:picLocks noChangeAspect="1"/>
              </p:cNvPicPr>
              <p:nvPr/>
            </p:nvPicPr>
            <p:blipFill>
              <a:blip r:embed="rId11"/>
              <a:stretch>
                <a:fillRect/>
              </a:stretch>
            </p:blipFill>
            <p:spPr>
              <a:xfrm>
                <a:off x="2333397" y="5962056"/>
                <a:ext cx="281157" cy="276848"/>
              </a:xfrm>
              <a:prstGeom prst="rect">
                <a:avLst/>
              </a:prstGeom>
            </p:spPr>
          </p:pic>
        </p:grpSp>
        <p:grpSp>
          <p:nvGrpSpPr>
            <p:cNvPr id="111" name="Group 110"/>
            <p:cNvGrpSpPr/>
            <p:nvPr/>
          </p:nvGrpSpPr>
          <p:grpSpPr>
            <a:xfrm>
              <a:off x="1530791" y="5718487"/>
              <a:ext cx="469645" cy="337019"/>
              <a:chOff x="1972668" y="5793151"/>
              <a:chExt cx="1003518" cy="720129"/>
            </a:xfrm>
          </p:grpSpPr>
          <p:pic>
            <p:nvPicPr>
              <p:cNvPr id="112" name="Picture 111"/>
              <p:cNvPicPr>
                <a:picLocks noChangeAspect="1"/>
              </p:cNvPicPr>
              <p:nvPr/>
            </p:nvPicPr>
            <p:blipFill>
              <a:blip r:embed="rId15"/>
              <a:stretch>
                <a:fillRect/>
              </a:stretch>
            </p:blipFill>
            <p:spPr>
              <a:xfrm>
                <a:off x="1972668" y="5793151"/>
                <a:ext cx="1003518" cy="720129"/>
              </a:xfrm>
              <a:prstGeom prst="rect">
                <a:avLst/>
              </a:prstGeom>
            </p:spPr>
          </p:pic>
          <p:pic>
            <p:nvPicPr>
              <p:cNvPr id="113" name="Picture 112"/>
              <p:cNvPicPr>
                <a:picLocks noChangeAspect="1"/>
              </p:cNvPicPr>
              <p:nvPr/>
            </p:nvPicPr>
            <p:blipFill>
              <a:blip r:embed="rId11"/>
              <a:stretch>
                <a:fillRect/>
              </a:stretch>
            </p:blipFill>
            <p:spPr>
              <a:xfrm>
                <a:off x="2333397" y="5962056"/>
                <a:ext cx="281157" cy="276848"/>
              </a:xfrm>
              <a:prstGeom prst="rect">
                <a:avLst/>
              </a:prstGeom>
            </p:spPr>
          </p:pic>
        </p:grpSp>
      </p:grpSp>
      <p:grpSp>
        <p:nvGrpSpPr>
          <p:cNvPr id="121" name="Group 120"/>
          <p:cNvGrpSpPr/>
          <p:nvPr/>
        </p:nvGrpSpPr>
        <p:grpSpPr>
          <a:xfrm>
            <a:off x="5651848" y="5152530"/>
            <a:ext cx="476031" cy="348497"/>
            <a:chOff x="2436437" y="5804238"/>
            <a:chExt cx="534863" cy="391567"/>
          </a:xfrm>
        </p:grpSpPr>
        <p:grpSp>
          <p:nvGrpSpPr>
            <p:cNvPr id="122" name="Group 4"/>
            <p:cNvGrpSpPr>
              <a:grpSpLocks noChangeAspect="1"/>
            </p:cNvGrpSpPr>
            <p:nvPr/>
          </p:nvGrpSpPr>
          <p:grpSpPr bwMode="auto">
            <a:xfrm>
              <a:off x="2436437" y="5804238"/>
              <a:ext cx="468313" cy="336550"/>
              <a:chOff x="1758" y="3702"/>
              <a:chExt cx="295" cy="212"/>
            </a:xfrm>
          </p:grpSpPr>
          <p:sp>
            <p:nvSpPr>
              <p:cNvPr id="1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5"/>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6"/>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8"/>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3" name="Group 122"/>
            <p:cNvGrpSpPr/>
            <p:nvPr/>
          </p:nvGrpSpPr>
          <p:grpSpPr>
            <a:xfrm>
              <a:off x="2502987" y="5859255"/>
              <a:ext cx="468313" cy="336550"/>
              <a:chOff x="2790825" y="5876925"/>
              <a:chExt cx="468313" cy="336550"/>
            </a:xfrm>
          </p:grpSpPr>
          <p:grpSp>
            <p:nvGrpSpPr>
              <p:cNvPr id="124" name="Group 4"/>
              <p:cNvGrpSpPr>
                <a:grpSpLocks noChangeAspect="1"/>
              </p:cNvGrpSpPr>
              <p:nvPr/>
            </p:nvGrpSpPr>
            <p:grpSpPr bwMode="auto">
              <a:xfrm>
                <a:off x="2790825" y="5876925"/>
                <a:ext cx="468313" cy="336550"/>
                <a:chOff x="1758" y="3702"/>
                <a:chExt cx="295" cy="212"/>
              </a:xfrm>
            </p:grpSpPr>
            <p:sp>
              <p:nvSpPr>
                <p:cNvPr id="126"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5"/>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6"/>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8"/>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25" name="Picture 124"/>
              <p:cNvPicPr>
                <a:picLocks noChangeAspect="1"/>
              </p:cNvPicPr>
              <p:nvPr/>
            </p:nvPicPr>
            <p:blipFill rotWithShape="1">
              <a:blip r:embed="rId16">
                <a:extLst>
                  <a:ext uri="{28A0092B-C50C-407E-A947-70E740481C1C}">
                    <a14:useLocalDpi xmlns:a14="http://schemas.microsoft.com/office/drawing/2010/main" val="0"/>
                  </a:ext>
                </a:extLst>
              </a:blip>
              <a:srcRect l="24884" r="23372" b="46072"/>
              <a:stretch>
                <a:fillRect/>
              </a:stretch>
            </p:blipFill>
            <p:spPr>
              <a:xfrm>
                <a:off x="2919314" y="5938931"/>
                <a:ext cx="184494" cy="156380"/>
              </a:xfrm>
              <a:prstGeom prst="rect">
                <a:avLst/>
              </a:prstGeom>
            </p:spPr>
          </p:pic>
        </p:grpSp>
      </p:grpSp>
      <p:grpSp>
        <p:nvGrpSpPr>
          <p:cNvPr id="136" name="Group 135"/>
          <p:cNvGrpSpPr/>
          <p:nvPr/>
        </p:nvGrpSpPr>
        <p:grpSpPr>
          <a:xfrm>
            <a:off x="4475442" y="5152530"/>
            <a:ext cx="343943" cy="341220"/>
            <a:chOff x="1200954" y="5961729"/>
            <a:chExt cx="343943" cy="341220"/>
          </a:xfrm>
        </p:grpSpPr>
        <p:sp>
          <p:nvSpPr>
            <p:cNvPr id="137" name="Rectangle 136"/>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985" rtl="0" eaLnBrk="1" fontAlgn="auto" latinLnBrk="0" hangingPunct="1">
                <a:lnSpc>
                  <a:spcPct val="90000"/>
                </a:lnSpc>
                <a:spcBef>
                  <a:spcPts val="0"/>
                </a:spcBef>
                <a:spcAft>
                  <a:spcPts val="0"/>
                </a:spcAft>
                <a:buClrTx/>
                <a:buSzTx/>
                <a:buFontTx/>
                <a:buNone/>
                <a:defRPr/>
              </a:pPr>
              <a:endParaRPr kumimoji="0" lang="en-US" sz="1175"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pic>
          <p:nvPicPr>
            <p:cNvPr id="138" name="Picture 187"/>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lstStyle/>
            <a:p>
              <a:pPr marL="0" marR="0" lvl="0" indent="0" algn="l"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386" name="Picture 385"/>
          <p:cNvPicPr>
            <a:picLocks noChangeAspect="1"/>
          </p:cNvPicPr>
          <p:nvPr/>
        </p:nvPicPr>
        <p:blipFill>
          <a:blip r:embed="rId7">
            <a:duotone>
              <a:schemeClr val="accent1">
                <a:shade val="45000"/>
                <a:satMod val="135000"/>
              </a:schemeClr>
              <a:prstClr val="white"/>
            </a:duotone>
          </a:blip>
          <a:stretch>
            <a:fillRect/>
          </a:stretch>
        </p:blipFill>
        <p:spPr>
          <a:xfrm>
            <a:off x="5852516" y="4061372"/>
            <a:ext cx="609929" cy="556041"/>
          </a:xfrm>
          <a:prstGeom prst="rect">
            <a:avLst/>
          </a:prstGeom>
        </p:spPr>
      </p:pic>
      <p:pic>
        <p:nvPicPr>
          <p:cNvPr id="387" name="Picture 386"/>
          <p:cNvPicPr>
            <a:picLocks noChangeAspect="1"/>
          </p:cNvPicPr>
          <p:nvPr/>
        </p:nvPicPr>
        <p:blipFill>
          <a:blip r:embed="rId7">
            <a:duotone>
              <a:schemeClr val="accent3">
                <a:shade val="45000"/>
                <a:satMod val="135000"/>
              </a:schemeClr>
              <a:prstClr val="white"/>
            </a:duotone>
          </a:blip>
          <a:stretch>
            <a:fillRect/>
          </a:stretch>
        </p:blipFill>
        <p:spPr>
          <a:xfrm>
            <a:off x="6568557" y="4064740"/>
            <a:ext cx="609929" cy="556041"/>
          </a:xfrm>
          <a:prstGeom prst="rect">
            <a:avLst/>
          </a:prstGeom>
          <a:effectLst>
            <a:softEdge rad="19050"/>
          </a:effectLst>
        </p:spPr>
      </p:pic>
      <p:grpSp>
        <p:nvGrpSpPr>
          <p:cNvPr id="398" name="Group 397"/>
          <p:cNvGrpSpPr/>
          <p:nvPr/>
        </p:nvGrpSpPr>
        <p:grpSpPr>
          <a:xfrm>
            <a:off x="4396007" y="4060934"/>
            <a:ext cx="1201668" cy="556042"/>
            <a:chOff x="10004567" y="4052190"/>
            <a:chExt cx="1276844" cy="590828"/>
          </a:xfrm>
        </p:grpSpPr>
        <p:pic>
          <p:nvPicPr>
            <p:cNvPr id="399" name="Picture 398"/>
            <p:cNvPicPr>
              <a:picLocks noChangeAspect="1"/>
            </p:cNvPicPr>
            <p:nvPr/>
          </p:nvPicPr>
          <p:blipFill>
            <a:blip r:embed="rId7">
              <a:duotone>
                <a:schemeClr val="accent1">
                  <a:shade val="45000"/>
                  <a:satMod val="135000"/>
                </a:schemeClr>
                <a:prstClr val="white"/>
              </a:duotone>
            </a:blip>
            <a:stretch>
              <a:fillRect/>
            </a:stretch>
          </p:blipFill>
          <p:spPr>
            <a:xfrm>
              <a:off x="10004567" y="4052191"/>
              <a:ext cx="648086" cy="590827"/>
            </a:xfrm>
            <a:prstGeom prst="rect">
              <a:avLst/>
            </a:prstGeom>
          </p:spPr>
        </p:pic>
        <p:pic>
          <p:nvPicPr>
            <p:cNvPr id="400" name="Picture 399"/>
            <p:cNvPicPr>
              <a:picLocks noChangeAspect="1"/>
            </p:cNvPicPr>
            <p:nvPr/>
          </p:nvPicPr>
          <p:blipFill>
            <a:blip r:embed="rId7">
              <a:duotone>
                <a:schemeClr val="accent1">
                  <a:shade val="45000"/>
                  <a:satMod val="135000"/>
                </a:schemeClr>
                <a:prstClr val="white"/>
              </a:duotone>
            </a:blip>
            <a:stretch>
              <a:fillRect/>
            </a:stretch>
          </p:blipFill>
          <p:spPr>
            <a:xfrm>
              <a:off x="10633325" y="4052190"/>
              <a:ext cx="648086" cy="590827"/>
            </a:xfrm>
            <a:prstGeom prst="rect">
              <a:avLst/>
            </a:prstGeom>
          </p:spPr>
        </p:pic>
      </p:grpSp>
      <p:cxnSp>
        <p:nvCxnSpPr>
          <p:cNvPr id="405" name="Elbow Connector 760"/>
          <p:cNvCxnSpPr>
            <a:stCxn id="370" idx="3"/>
            <a:endCxn id="387" idx="0"/>
          </p:cNvCxnSpPr>
          <p:nvPr/>
        </p:nvCxnSpPr>
        <p:spPr>
          <a:xfrm>
            <a:off x="5871009" y="3936455"/>
            <a:ext cx="1002513" cy="1282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6" name="Elbow Connector 760"/>
          <p:cNvCxnSpPr>
            <a:stCxn id="430" idx="2"/>
            <a:endCxn id="116" idx="0"/>
          </p:cNvCxnSpPr>
          <p:nvPr/>
        </p:nvCxnSpPr>
        <p:spPr>
          <a:xfrm rot="16200000" flipH="1">
            <a:off x="6072591" y="4450082"/>
            <a:ext cx="398941" cy="1005953"/>
          </a:xfrm>
          <a:prstGeom prst="bentConnector3">
            <a:avLst>
              <a:gd name="adj1" fmla="val 6790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7" name="Elbow Connector 760"/>
          <p:cNvCxnSpPr>
            <a:stCxn id="370" idx="2"/>
            <a:endCxn id="399" idx="2"/>
          </p:cNvCxnSpPr>
          <p:nvPr/>
        </p:nvCxnSpPr>
        <p:spPr>
          <a:xfrm rot="5400000">
            <a:off x="4920575" y="3776453"/>
            <a:ext cx="620921" cy="1060125"/>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15" name="Elbow Connector 760"/>
          <p:cNvCxnSpPr>
            <a:stCxn id="370" idx="2"/>
            <a:endCxn id="400" idx="2"/>
          </p:cNvCxnSpPr>
          <p:nvPr/>
        </p:nvCxnSpPr>
        <p:spPr>
          <a:xfrm rot="5400000">
            <a:off x="5216444" y="4072322"/>
            <a:ext cx="620920" cy="468386"/>
          </a:xfrm>
          <a:prstGeom prst="bentConnector3">
            <a:avLst>
              <a:gd name="adj1" fmla="val 11457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0" name="Picture 429"/>
          <p:cNvPicPr>
            <a:picLocks noChangeAspect="1"/>
          </p:cNvPicPr>
          <p:nvPr/>
        </p:nvPicPr>
        <p:blipFill>
          <a:blip r:embed="rId1"/>
          <a:stretch>
            <a:fillRect/>
          </a:stretch>
        </p:blipFill>
        <p:spPr>
          <a:xfrm>
            <a:off x="5659173" y="4634389"/>
            <a:ext cx="219824" cy="119200"/>
          </a:xfrm>
          <a:prstGeom prst="rect">
            <a:avLst/>
          </a:prstGeom>
        </p:spPr>
      </p:pic>
      <p:cxnSp>
        <p:nvCxnSpPr>
          <p:cNvPr id="434" name="Elbow Connector 760"/>
          <p:cNvCxnSpPr>
            <a:stCxn id="137" idx="0"/>
            <a:endCxn id="430" idx="2"/>
          </p:cNvCxnSpPr>
          <p:nvPr/>
        </p:nvCxnSpPr>
        <p:spPr>
          <a:xfrm rot="5400000" flipH="1" flipV="1">
            <a:off x="5008779" y="4392225"/>
            <a:ext cx="398941" cy="1121671"/>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5" name="Elbow Connector 760"/>
          <p:cNvCxnSpPr>
            <a:stCxn id="81" idx="0"/>
            <a:endCxn id="430" idx="2"/>
          </p:cNvCxnSpPr>
          <p:nvPr/>
        </p:nvCxnSpPr>
        <p:spPr>
          <a:xfrm rot="5400000" flipH="1" flipV="1">
            <a:off x="5276236" y="4659682"/>
            <a:ext cx="398941" cy="586757"/>
          </a:xfrm>
          <a:prstGeom prst="bentConnector3">
            <a:avLst>
              <a:gd name="adj1" fmla="val 32093"/>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6" name="Elbow Connector 760"/>
          <p:cNvCxnSpPr>
            <a:endCxn id="430" idx="2"/>
          </p:cNvCxnSpPr>
          <p:nvPr/>
        </p:nvCxnSpPr>
        <p:spPr>
          <a:xfrm rot="16200000" flipV="1">
            <a:off x="5600550" y="4922125"/>
            <a:ext cx="409757" cy="72685"/>
          </a:xfrm>
          <a:prstGeom prst="bentConnector3">
            <a:avLst>
              <a:gd name="adj1" fmla="val 33147"/>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31" name="Picture 430"/>
          <p:cNvPicPr>
            <a:picLocks noChangeAspect="1"/>
          </p:cNvPicPr>
          <p:nvPr/>
        </p:nvPicPr>
        <p:blipFill>
          <a:blip r:embed="rId1"/>
          <a:stretch>
            <a:fillRect/>
          </a:stretch>
        </p:blipFill>
        <p:spPr>
          <a:xfrm>
            <a:off x="5671702" y="4944545"/>
            <a:ext cx="219824" cy="119200"/>
          </a:xfrm>
          <a:prstGeom prst="rect">
            <a:avLst/>
          </a:prstGeom>
        </p:spPr>
      </p:pic>
      <p:sp>
        <p:nvSpPr>
          <p:cNvPr id="888" name="TextBox 887"/>
          <p:cNvSpPr txBox="1"/>
          <p:nvPr/>
        </p:nvSpPr>
        <p:spPr>
          <a:xfrm>
            <a:off x="9676148" y="3550957"/>
            <a:ext cx="1785631" cy="276999"/>
          </a:xfrm>
          <a:prstGeom prst="rect">
            <a:avLst/>
          </a:prstGeom>
          <a:noFill/>
          <a:ln>
            <a:noFill/>
          </a:ln>
        </p:spPr>
        <p:txBody>
          <a:bodyPr wrap="square" rtlCol="0" anchor="ctr">
            <a:spAutoFit/>
          </a:bodyPr>
          <a:lstStyle/>
          <a:p>
            <a:pPr marL="0" marR="0" lvl="0" indent="0" algn="ctr" defTabSz="89662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rPr>
              <a:t>Platform as a Service</a:t>
            </a:r>
            <a:endParaRPr kumimoji="0" lang="en-US" sz="1200" b="0" i="0" u="none" strike="noStrike" kern="1200" cap="none" spc="0" normalizeH="0" baseline="0" noProof="0">
              <a:ln>
                <a:noFill/>
              </a:ln>
              <a:gradFill>
                <a:gsLst>
                  <a:gs pos="0">
                    <a:srgbClr val="0D0D0D"/>
                  </a:gs>
                  <a:gs pos="100000">
                    <a:srgbClr val="0D0D0D"/>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887" name="Picture 886"/>
          <p:cNvPicPr>
            <a:picLocks noChangeAspect="1"/>
          </p:cNvPicPr>
          <p:nvPr/>
        </p:nvPicPr>
        <p:blipFill>
          <a:blip r:embed="rId18"/>
          <a:stretch>
            <a:fillRect/>
          </a:stretch>
        </p:blipFill>
        <p:spPr>
          <a:xfrm>
            <a:off x="10039035" y="2996077"/>
            <a:ext cx="1011437" cy="522079"/>
          </a:xfrm>
          <a:prstGeom prst="rect">
            <a:avLst/>
          </a:prstGeom>
        </p:spPr>
      </p:pic>
      <p:sp>
        <p:nvSpPr>
          <p:cNvPr id="890" name="Rectangle 889"/>
          <p:cNvSpPr/>
          <p:nvPr/>
        </p:nvSpPr>
        <p:spPr>
          <a:xfrm>
            <a:off x="494270" y="1103570"/>
            <a:ext cx="10000224"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Requires a modern identity and access security perimeter</a:t>
            </a:r>
            <a:endParaRPr kumimoji="0" lang="en-US" sz="2000" b="1" i="0" u="none" strike="noStrike" kern="0" cap="none" spc="0" normalizeH="0" baseline="0" noProof="0">
              <a:ln>
                <a:noFill/>
              </a:ln>
              <a:gradFill>
                <a:gsLst>
                  <a:gs pos="1250">
                    <a:srgbClr val="1A1A1A"/>
                  </a:gs>
                  <a:gs pos="99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891" name="Group 890"/>
          <p:cNvGrpSpPr/>
          <p:nvPr/>
        </p:nvGrpSpPr>
        <p:grpSpPr>
          <a:xfrm>
            <a:off x="9628435" y="2153590"/>
            <a:ext cx="1094247" cy="1094247"/>
            <a:chOff x="9207650" y="1380161"/>
            <a:chExt cx="2298571" cy="2298571"/>
          </a:xfrm>
        </p:grpSpPr>
        <p:pic>
          <p:nvPicPr>
            <p:cNvPr id="306" name="Picture 305"/>
            <p:cNvPicPr>
              <a:picLocks noChangeAspect="1"/>
            </p:cNvPicPr>
            <p:nvPr/>
          </p:nvPicPr>
          <p:blipFill>
            <a:blip r:embed="rId19"/>
            <a:stretch>
              <a:fillRect/>
            </a:stretch>
          </p:blipFill>
          <p:spPr>
            <a:xfrm>
              <a:off x="9207650" y="1380161"/>
              <a:ext cx="2298571" cy="2298571"/>
            </a:xfrm>
            <a:prstGeom prst="rect">
              <a:avLst/>
            </a:prstGeom>
          </p:spPr>
        </p:pic>
        <p:pic>
          <p:nvPicPr>
            <p:cNvPr id="339" name="Picture 338"/>
            <p:cNvPicPr>
              <a:picLocks noChangeAspect="1"/>
            </p:cNvPicPr>
            <p:nvPr/>
          </p:nvPicPr>
          <p:blipFill>
            <a:blip r:embed="rId20"/>
            <a:stretch>
              <a:fillRect/>
            </a:stretch>
          </p:blipFill>
          <p:spPr>
            <a:xfrm>
              <a:off x="9768055" y="1597459"/>
              <a:ext cx="1161152" cy="109284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grpSp>
      <p:grpSp>
        <p:nvGrpSpPr>
          <p:cNvPr id="896" name="Group 895"/>
          <p:cNvGrpSpPr/>
          <p:nvPr/>
        </p:nvGrpSpPr>
        <p:grpSpPr>
          <a:xfrm>
            <a:off x="10388323" y="2358637"/>
            <a:ext cx="1094247" cy="1094247"/>
            <a:chOff x="13716539" y="4558899"/>
            <a:chExt cx="1189675" cy="1189675"/>
          </a:xfrm>
        </p:grpSpPr>
        <p:pic>
          <p:nvPicPr>
            <p:cNvPr id="893" name="Picture 892"/>
            <p:cNvPicPr>
              <a:picLocks noChangeAspect="1"/>
            </p:cNvPicPr>
            <p:nvPr/>
          </p:nvPicPr>
          <p:blipFill>
            <a:blip r:embed="rId19"/>
            <a:stretch>
              <a:fillRect/>
            </a:stretch>
          </p:blipFill>
          <p:spPr>
            <a:xfrm>
              <a:off x="13716539" y="4558899"/>
              <a:ext cx="1189675" cy="1189675"/>
            </a:xfrm>
            <a:prstGeom prst="rect">
              <a:avLst/>
            </a:prstGeom>
          </p:spPr>
        </p:pic>
        <p:sp>
          <p:nvSpPr>
            <p:cNvPr id="895" name="Oval 894"/>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0" name="Picture 289"/>
            <p:cNvPicPr>
              <a:picLocks noChangeAspect="1"/>
            </p:cNvPicPr>
            <p:nvPr/>
          </p:nvPicPr>
          <p:blipFill>
            <a:blip r:embed="rId21">
              <a:extLst>
                <a:ext uri="{BEBA8EAE-BF5A-486C-A8C5-ECC9F3942E4B}">
                  <a14:imgProps xmlns:a14="http://schemas.microsoft.com/office/drawing/2010/main">
                    <a14:imgLayer r:embed="rId22">
                      <a14:imgEffect>
                        <a14:saturation sat="66000"/>
                      </a14:imgEffect>
                    </a14:imgLayer>
                  </a14:imgProps>
                </a:ext>
              </a:extLst>
            </a:blip>
            <a:stretch>
              <a:fillRect/>
            </a:stretch>
          </p:blipFill>
          <p:spPr>
            <a:xfrm>
              <a:off x="14120190" y="4734759"/>
              <a:ext cx="382369" cy="449620"/>
            </a:xfrm>
            <a:prstGeom prst="rect">
              <a:avLst/>
            </a:prstGeom>
          </p:spPr>
        </p:pic>
      </p:grpSp>
      <p:grpSp>
        <p:nvGrpSpPr>
          <p:cNvPr id="901" name="Group 900"/>
          <p:cNvGrpSpPr/>
          <p:nvPr/>
        </p:nvGrpSpPr>
        <p:grpSpPr>
          <a:xfrm>
            <a:off x="9965329" y="2483883"/>
            <a:ext cx="1094247" cy="1094247"/>
            <a:chOff x="14941933" y="4391973"/>
            <a:chExt cx="1189675" cy="1189675"/>
          </a:xfrm>
        </p:grpSpPr>
        <p:grpSp>
          <p:nvGrpSpPr>
            <p:cNvPr id="897" name="Group 896"/>
            <p:cNvGrpSpPr/>
            <p:nvPr/>
          </p:nvGrpSpPr>
          <p:grpSpPr>
            <a:xfrm>
              <a:off x="14941933" y="4391973"/>
              <a:ext cx="1189675" cy="1189675"/>
              <a:chOff x="13716539" y="4558899"/>
              <a:chExt cx="1189675" cy="1189675"/>
            </a:xfrm>
          </p:grpSpPr>
          <p:pic>
            <p:nvPicPr>
              <p:cNvPr id="898" name="Picture 897"/>
              <p:cNvPicPr>
                <a:picLocks noChangeAspect="1"/>
              </p:cNvPicPr>
              <p:nvPr/>
            </p:nvPicPr>
            <p:blipFill>
              <a:blip r:embed="rId19"/>
              <a:stretch>
                <a:fillRect/>
              </a:stretch>
            </p:blipFill>
            <p:spPr>
              <a:xfrm>
                <a:off x="13716539" y="4558899"/>
                <a:ext cx="1189675" cy="1189675"/>
              </a:xfrm>
              <a:prstGeom prst="rect">
                <a:avLst/>
              </a:prstGeom>
            </p:spPr>
          </p:pic>
          <p:sp>
            <p:nvSpPr>
              <p:cNvPr id="899" name="Oval 898"/>
              <p:cNvSpPr/>
              <p:nvPr/>
            </p:nvSpPr>
            <p:spPr>
              <a:xfrm>
                <a:off x="14006777" y="4662722"/>
                <a:ext cx="609197" cy="60919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91" name="Picture 290"/>
            <p:cNvPicPr>
              <a:picLocks noChangeAspect="1"/>
            </p:cNvPicPr>
            <p:nvPr/>
          </p:nvPicPr>
          <p:blipFill rotWithShape="1">
            <a:blip r:embed="rId23"/>
            <a:srcRect b="47626"/>
            <a:stretch>
              <a:fillRect/>
            </a:stretch>
          </p:blipFill>
          <p:spPr>
            <a:xfrm>
              <a:off x="15076350" y="4513846"/>
              <a:ext cx="920837" cy="482277"/>
            </a:xfrm>
            <a:prstGeom prst="rect">
              <a:avLst/>
            </a:prstGeom>
          </p:spPr>
        </p:pic>
      </p:grpSp>
      <p:sp>
        <p:nvSpPr>
          <p:cNvPr id="903" name="Rectangle 902"/>
          <p:cNvSpPr/>
          <p:nvPr/>
        </p:nvSpPr>
        <p:spPr>
          <a:xfrm>
            <a:off x="77340" y="4860156"/>
            <a:ext cx="2045081" cy="344196"/>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Internet of Things</a:t>
            </a:r>
            <a:endPar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4" name="Rectangle 903"/>
          <p:cNvSpPr/>
          <p:nvPr/>
        </p:nvSpPr>
        <p:spPr>
          <a:xfrm>
            <a:off x="8526607" y="4789063"/>
            <a:ext cx="2829434" cy="374283"/>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1</a:t>
            </a:r>
            <a:r>
              <a:rPr kumimoji="0" lang="en-US" sz="1600" b="0" i="0" u="none" strike="noStrike" kern="1200" cap="none" spc="0" normalizeH="0" baseline="3000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st</a:t>
            </a: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class mobile experience</a:t>
            </a:r>
            <a:endPar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5" name="Rectangle 904"/>
          <p:cNvSpPr/>
          <p:nvPr/>
        </p:nvSpPr>
        <p:spPr>
          <a:xfrm>
            <a:off x="9692384" y="1249820"/>
            <a:ext cx="2020156" cy="409269"/>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Cloud Technology</a:t>
            </a:r>
            <a:endPar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06" name="Rectangle 905"/>
          <p:cNvSpPr/>
          <p:nvPr/>
        </p:nvSpPr>
        <p:spPr>
          <a:xfrm>
            <a:off x="4505966" y="1999332"/>
            <a:ext cx="1660212" cy="456217"/>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SaaS adoption</a:t>
            </a:r>
            <a:endParaRPr kumimoji="0" lang="en-US" sz="1600" b="0"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220" name="Rectangle 219">
            <a:hlinkClick r:id="rId24" tooltip="Office 365 DLP capabilities including Outlook Policy Tips, rule application via Exchange Transport rules, automatic protection via SharePoint location, and more. "/>
          </p:cNvPr>
          <p:cNvSpPr/>
          <p:nvPr/>
        </p:nvSpPr>
        <p:spPr>
          <a:xfrm>
            <a:off x="1620078" y="2581884"/>
            <a:ext cx="3344455" cy="38631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a:ea typeface="+mn-ea"/>
                <a:cs typeface="+mn-cs"/>
              </a:rPr>
              <a:t>Modern Enterprise Perimeter</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a:ea typeface="+mn-ea"/>
              <a:cs typeface="+mn-cs"/>
            </a:endParaRPr>
          </a:p>
        </p:txBody>
      </p:sp>
      <p:sp>
        <p:nvSpPr>
          <p:cNvPr id="4" name="Rectangle 3"/>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Rectangle 225"/>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Rectangle 226"/>
          <p:cNvSpPr/>
          <p:nvPr/>
        </p:nvSpPr>
        <p:spPr>
          <a:xfrm>
            <a:off x="-4277" y="5913466"/>
            <a:ext cx="12192000" cy="949179"/>
          </a:xfrm>
          <a:prstGeom prst="rect">
            <a:avLst/>
          </a:prstGeom>
          <a:solidFill>
            <a:srgbClr val="EAEAEA">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6387799" y="1873686"/>
            <a:ext cx="2838432" cy="707509"/>
            <a:chOff x="6387799" y="1873686"/>
            <a:chExt cx="2838432" cy="707509"/>
          </a:xfrm>
        </p:grpSpPr>
        <p:grpSp>
          <p:nvGrpSpPr>
            <p:cNvPr id="554" name="Group 553"/>
            <p:cNvGrpSpPr/>
            <p:nvPr/>
          </p:nvGrpSpPr>
          <p:grpSpPr>
            <a:xfrm>
              <a:off x="6387799" y="1873686"/>
              <a:ext cx="2838432" cy="707509"/>
              <a:chOff x="8699786" y="375252"/>
              <a:chExt cx="1915317" cy="477413"/>
            </a:xfrm>
          </p:grpSpPr>
          <p:sp>
            <p:nvSpPr>
              <p:cNvPr id="514" name="Rounded Rectangle 876"/>
              <p:cNvSpPr/>
              <p:nvPr/>
            </p:nvSpPr>
            <p:spPr>
              <a:xfrm>
                <a:off x="8699786" y="375252"/>
                <a:ext cx="1915317" cy="47741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515" name="Group 514"/>
              <p:cNvGrpSpPr/>
              <p:nvPr/>
            </p:nvGrpSpPr>
            <p:grpSpPr>
              <a:xfrm>
                <a:off x="9474573" y="420904"/>
                <a:ext cx="1051020" cy="390073"/>
                <a:chOff x="8746904" y="1767006"/>
                <a:chExt cx="1376529" cy="510883"/>
              </a:xfrm>
            </p:grpSpPr>
            <p:pic>
              <p:nvPicPr>
                <p:cNvPr id="516" name="Picture 51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746904" y="2056077"/>
                  <a:ext cx="208102" cy="208102"/>
                </a:xfrm>
                <a:prstGeom prst="rect">
                  <a:avLst/>
                </a:prstGeom>
              </p:spPr>
            </p:pic>
            <p:pic>
              <p:nvPicPr>
                <p:cNvPr id="517" name="Picture 51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46904" y="1792586"/>
                  <a:ext cx="192791" cy="179187"/>
                </a:xfrm>
                <a:prstGeom prst="rect">
                  <a:avLst/>
                </a:prstGeom>
              </p:spPr>
            </p:pic>
            <p:pic>
              <p:nvPicPr>
                <p:cNvPr id="518" name="Picture 51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404930" y="1769346"/>
                  <a:ext cx="325564" cy="228009"/>
                </a:xfrm>
                <a:prstGeom prst="rect">
                  <a:avLst/>
                </a:prstGeom>
              </p:spPr>
            </p:pic>
            <p:pic>
              <p:nvPicPr>
                <p:cNvPr id="519" name="Picture 51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91803" y="1767006"/>
                  <a:ext cx="230348" cy="230349"/>
                </a:xfrm>
                <a:prstGeom prst="rect">
                  <a:avLst/>
                </a:prstGeom>
              </p:spPr>
            </p:pic>
            <p:pic>
              <p:nvPicPr>
                <p:cNvPr id="520" name="Picture 51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436821" y="2019526"/>
                  <a:ext cx="261786" cy="258363"/>
                </a:xfrm>
                <a:prstGeom prst="rect">
                  <a:avLst/>
                </a:prstGeom>
              </p:spPr>
            </p:pic>
            <p:pic>
              <p:nvPicPr>
                <p:cNvPr id="521" name="Picture 52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91803" y="2057689"/>
                  <a:ext cx="206490" cy="206490"/>
                </a:xfrm>
                <a:prstGeom prst="rect">
                  <a:avLst/>
                </a:prstGeom>
              </p:spPr>
            </p:pic>
            <p:grpSp>
              <p:nvGrpSpPr>
                <p:cNvPr id="522" name="Group 521"/>
                <p:cNvGrpSpPr/>
                <p:nvPr/>
              </p:nvGrpSpPr>
              <p:grpSpPr>
                <a:xfrm>
                  <a:off x="9756665" y="2104269"/>
                  <a:ext cx="366768" cy="88876"/>
                  <a:chOff x="1655260" y="917625"/>
                  <a:chExt cx="418499" cy="101414"/>
                </a:xfrm>
                <a:solidFill>
                  <a:schemeClr val="tx1">
                    <a:lumMod val="65000"/>
                    <a:lumOff val="35000"/>
                  </a:schemeClr>
                </a:solidFill>
              </p:grpSpPr>
              <p:sp>
                <p:nvSpPr>
                  <p:cNvPr id="523" name="Oval 522"/>
                  <p:cNvSpPr/>
                  <p:nvPr/>
                </p:nvSpPr>
                <p:spPr bwMode="auto">
                  <a:xfrm>
                    <a:off x="1655260"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4" name="Oval 523"/>
                  <p:cNvSpPr/>
                  <p:nvPr/>
                </p:nvSpPr>
                <p:spPr bwMode="auto">
                  <a:xfrm>
                    <a:off x="181380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sp>
                <p:nvSpPr>
                  <p:cNvPr id="525" name="Oval 524"/>
                  <p:cNvSpPr/>
                  <p:nvPr/>
                </p:nvSpPr>
                <p:spPr bwMode="auto">
                  <a:xfrm>
                    <a:off x="1972345"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noAutofit/>
                  </a:bodyPr>
                  <a:lstStyle/>
                  <a:p>
                    <a:pPr marL="0" marR="0" lvl="0" indent="0" algn="r" defTabSz="932180" rtl="0" eaLnBrk="1" fontAlgn="base" latinLnBrk="0" hangingPunct="1">
                      <a:lnSpc>
                        <a:spcPct val="90000"/>
                      </a:lnSpc>
                      <a:spcBef>
                        <a:spcPct val="0"/>
                      </a:spcBef>
                      <a:spcAft>
                        <a:spcPct val="0"/>
                      </a:spcAft>
                      <a:buClrTx/>
                      <a:buSzTx/>
                      <a:buFontTx/>
                      <a:buNone/>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a:ea typeface="Segoe UI" panose="020B0502040204020203" pitchFamily="34" charset="0"/>
                      <a:cs typeface="Segoe UI" panose="020B0502040204020203" pitchFamily="34" charset="0"/>
                    </a:endParaRPr>
                  </a:p>
                </p:txBody>
              </p:sp>
            </p:grpSp>
          </p:grpSp>
        </p:grpSp>
        <p:pic>
          <p:nvPicPr>
            <p:cNvPr id="3" name="Graphic 2"/>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502381" y="2136503"/>
              <a:ext cx="964035" cy="184142"/>
            </a:xfrm>
            <a:prstGeom prst="rect">
              <a:avLst/>
            </a:prstGeom>
          </p:spPr>
        </p:pic>
      </p:grpSp>
      <p:sp>
        <p:nvSpPr>
          <p:cNvPr id="239" name="HoloLens_EC94" title="Icon of Microsoft HoloLens"/>
          <p:cNvSpPr>
            <a:spLocks noChangeAspect="1" noEditPoints="1"/>
          </p:cNvSpPr>
          <p:nvPr/>
        </p:nvSpPr>
        <p:spPr bwMode="auto">
          <a:xfrm>
            <a:off x="2708372" y="3985296"/>
            <a:ext cx="495362" cy="26460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40" name="Group 239"/>
          <p:cNvGrpSpPr/>
          <p:nvPr/>
        </p:nvGrpSpPr>
        <p:grpSpPr>
          <a:xfrm>
            <a:off x="3104699" y="4954600"/>
            <a:ext cx="547797" cy="418453"/>
            <a:chOff x="9391942" y="5630919"/>
            <a:chExt cx="455036" cy="347594"/>
          </a:xfrm>
        </p:grpSpPr>
        <p:sp>
          <p:nvSpPr>
            <p:cNvPr id="269" name="factory_3" title="Icon of a factory or warehouse"/>
            <p:cNvSpPr>
              <a:spLocks noChangeAspect="1" noEditPoints="1"/>
            </p:cNvSpPr>
            <p:nvPr/>
          </p:nvSpPr>
          <p:spPr bwMode="auto">
            <a:xfrm>
              <a:off x="9435498" y="5630919"/>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70" name="Group 269"/>
            <p:cNvGrpSpPr/>
            <p:nvPr/>
          </p:nvGrpSpPr>
          <p:grpSpPr>
            <a:xfrm>
              <a:off x="9391942" y="5837637"/>
              <a:ext cx="133957" cy="140876"/>
              <a:chOff x="2089172" y="4854362"/>
              <a:chExt cx="260148" cy="273585"/>
            </a:xfrm>
          </p:grpSpPr>
          <p:sp>
            <p:nvSpPr>
              <p:cNvPr id="271" name="Rectangle 270"/>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2"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2" name="Group 241"/>
          <p:cNvGrpSpPr/>
          <p:nvPr/>
        </p:nvGrpSpPr>
        <p:grpSpPr>
          <a:xfrm>
            <a:off x="2530592" y="5061021"/>
            <a:ext cx="482514" cy="312032"/>
            <a:chOff x="10002866" y="5719319"/>
            <a:chExt cx="400808" cy="259194"/>
          </a:xfrm>
        </p:grpSpPr>
        <p:sp>
          <p:nvSpPr>
            <p:cNvPr id="265" name="Truck" title="Icon of a truck with a storage trailer"/>
            <p:cNvSpPr>
              <a:spLocks noChangeAspect="1" noEditPoints="1"/>
            </p:cNvSpPr>
            <p:nvPr/>
          </p:nvSpPr>
          <p:spPr bwMode="auto">
            <a:xfrm>
              <a:off x="10028419" y="5719319"/>
              <a:ext cx="375255" cy="171746"/>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66" name="Group 265"/>
            <p:cNvGrpSpPr/>
            <p:nvPr/>
          </p:nvGrpSpPr>
          <p:grpSpPr>
            <a:xfrm>
              <a:off x="10002866" y="5837637"/>
              <a:ext cx="133957" cy="140876"/>
              <a:chOff x="2089172" y="4854362"/>
              <a:chExt cx="260148" cy="273585"/>
            </a:xfrm>
          </p:grpSpPr>
          <p:sp>
            <p:nvSpPr>
              <p:cNvPr id="267" name="Rectangle 266"/>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8"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3" name="Group 242"/>
          <p:cNvGrpSpPr/>
          <p:nvPr/>
        </p:nvGrpSpPr>
        <p:grpSpPr>
          <a:xfrm>
            <a:off x="3123102" y="4365821"/>
            <a:ext cx="210960" cy="453197"/>
            <a:chOff x="10536960" y="5602058"/>
            <a:chExt cx="175237" cy="376455"/>
          </a:xfrm>
        </p:grpSpPr>
        <p:sp>
          <p:nvSpPr>
            <p:cNvPr id="249" name="watch" title="Icon of a smart watch"/>
            <p:cNvSpPr>
              <a:spLocks noChangeAspect="1" noEditPoints="1"/>
            </p:cNvSpPr>
            <p:nvPr/>
          </p:nvSpPr>
          <p:spPr bwMode="auto">
            <a:xfrm>
              <a:off x="10546822" y="5602058"/>
              <a:ext cx="165375" cy="27907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62" name="Group 261"/>
            <p:cNvGrpSpPr/>
            <p:nvPr/>
          </p:nvGrpSpPr>
          <p:grpSpPr>
            <a:xfrm>
              <a:off x="10536960" y="5837637"/>
              <a:ext cx="133957" cy="140876"/>
              <a:chOff x="2089172" y="4854362"/>
              <a:chExt cx="260148" cy="273585"/>
            </a:xfrm>
          </p:grpSpPr>
          <p:sp>
            <p:nvSpPr>
              <p:cNvPr id="263" name="Rectangle 262"/>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4"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grpSp>
        <p:nvGrpSpPr>
          <p:cNvPr id="244" name="Group 243"/>
          <p:cNvGrpSpPr/>
          <p:nvPr/>
        </p:nvGrpSpPr>
        <p:grpSpPr>
          <a:xfrm>
            <a:off x="2525906" y="4427326"/>
            <a:ext cx="225831" cy="391692"/>
            <a:chOff x="10830749" y="5653148"/>
            <a:chExt cx="187590" cy="325365"/>
          </a:xfrm>
        </p:grpSpPr>
        <p:sp>
          <p:nvSpPr>
            <p:cNvPr id="245" name="light" title="Icon of a lightbulb"/>
            <p:cNvSpPr>
              <a:spLocks noChangeAspect="1" noEditPoints="1"/>
            </p:cNvSpPr>
            <p:nvPr/>
          </p:nvSpPr>
          <p:spPr bwMode="auto">
            <a:xfrm>
              <a:off x="10876646" y="5653148"/>
              <a:ext cx="141693" cy="21036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accent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panose="020B0502040204020203"/>
                <a:ea typeface="+mn-ea"/>
                <a:cs typeface="+mn-cs"/>
              </a:endParaRPr>
            </a:p>
          </p:txBody>
        </p:sp>
        <p:grpSp>
          <p:nvGrpSpPr>
            <p:cNvPr id="246" name="Group 245"/>
            <p:cNvGrpSpPr/>
            <p:nvPr/>
          </p:nvGrpSpPr>
          <p:grpSpPr>
            <a:xfrm>
              <a:off x="10830749" y="5837637"/>
              <a:ext cx="133957" cy="140876"/>
              <a:chOff x="2089172" y="4854362"/>
              <a:chExt cx="260148" cy="273585"/>
            </a:xfrm>
          </p:grpSpPr>
          <p:sp>
            <p:nvSpPr>
              <p:cNvPr id="247" name="Rectangle 246"/>
              <p:cNvSpPr/>
              <p:nvPr/>
            </p:nvSpPr>
            <p:spPr>
              <a:xfrm>
                <a:off x="2089172" y="4854362"/>
                <a:ext cx="260148" cy="273585"/>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Frame 5"/>
              <p:cNvSpPr>
                <a:spLocks noChangeAspect="1"/>
              </p:cNvSpPr>
              <p:nvPr/>
            </p:nvSpPr>
            <p:spPr bwMode="auto">
              <a:xfrm>
                <a:off x="2098139" y="4867639"/>
                <a:ext cx="242216" cy="24704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a:noFill/>
              </a:ln>
            </p:spPr>
            <p:txBody>
              <a:bodyPr vert="horz" wrap="square" lIns="71672" tIns="35835" rIns="71672" bIns="35835" numCol="1" anchor="t" anchorCtr="0" compatLnSpc="1"/>
              <a:lstStyle/>
              <a:p>
                <a:pPr marL="0" marR="0" lvl="0" indent="0" algn="ctr" defTabSz="730885" rtl="0" eaLnBrk="1" fontAlgn="auto" latinLnBrk="0" hangingPunct="1">
                  <a:lnSpc>
                    <a:spcPct val="90000"/>
                  </a:lnSpc>
                  <a:spcBef>
                    <a:spcPts val="0"/>
                  </a:spcBef>
                  <a:spcAft>
                    <a:spcPts val="0"/>
                  </a:spcAft>
                  <a:buClrTx/>
                  <a:buSzTx/>
                  <a:buFontTx/>
                  <a:buNone/>
                  <a:defRPr/>
                </a:pPr>
                <a:endParaRPr kumimoji="0" lang="en-US" sz="1600" b="0" i="0" u="none" strike="noStrike" kern="0" cap="none" spc="0" normalizeH="0" baseline="0" noProof="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par>
                                <p:cTn id="8" presetID="10" presetClass="entr" presetSubtype="0" fill="hold" nodeType="withEffect">
                                  <p:stCondLst>
                                    <p:cond delay="500"/>
                                  </p:stCondLst>
                                  <p:childTnLst>
                                    <p:set>
                                      <p:cBhvr>
                                        <p:cTn id="9" dur="1" fill="hold">
                                          <p:stCondLst>
                                            <p:cond delay="0"/>
                                          </p:stCondLst>
                                        </p:cTn>
                                        <p:tgtEl>
                                          <p:spTgt spid="362"/>
                                        </p:tgtEl>
                                        <p:attrNameLst>
                                          <p:attrName>style.visibility</p:attrName>
                                        </p:attrNameLst>
                                      </p:cBhvr>
                                      <p:to>
                                        <p:strVal val="visible"/>
                                      </p:to>
                                    </p:set>
                                    <p:animEffect transition="in" filter="fade">
                                      <p:cBhvr>
                                        <p:cTn id="10" dur="500"/>
                                        <p:tgtEl>
                                          <p:spTgt spid="362"/>
                                        </p:tgtEl>
                                      </p:cBhvr>
                                    </p:animEffect>
                                  </p:childTnLst>
                                </p:cTn>
                              </p:par>
                              <p:par>
                                <p:cTn id="11" presetID="10" presetClass="entr" presetSubtype="0" fill="hold" nodeType="withEffect">
                                  <p:stCondLst>
                                    <p:cond delay="750"/>
                                  </p:stCondLst>
                                  <p:childTnLst>
                                    <p:set>
                                      <p:cBhvr>
                                        <p:cTn id="12" dur="1" fill="hold">
                                          <p:stCondLst>
                                            <p:cond delay="0"/>
                                          </p:stCondLst>
                                        </p:cTn>
                                        <p:tgtEl>
                                          <p:spTgt spid="388"/>
                                        </p:tgtEl>
                                        <p:attrNameLst>
                                          <p:attrName>style.visibility</p:attrName>
                                        </p:attrNameLst>
                                      </p:cBhvr>
                                      <p:to>
                                        <p:strVal val="visible"/>
                                      </p:to>
                                    </p:set>
                                    <p:animEffect transition="in" filter="fade">
                                      <p:cBhvr>
                                        <p:cTn id="13" dur="500"/>
                                        <p:tgtEl>
                                          <p:spTgt spid="388"/>
                                        </p:tgtEl>
                                      </p:cBhvr>
                                    </p:animEffect>
                                  </p:childTnLst>
                                </p:cTn>
                              </p:par>
                              <p:par>
                                <p:cTn id="14" presetID="10" presetClass="entr" presetSubtype="0" fill="hold" nodeType="withEffect">
                                  <p:stCondLst>
                                    <p:cond delay="100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500"/>
                                        <p:tgtEl>
                                          <p:spTgt spid="393"/>
                                        </p:tgtEl>
                                      </p:cBhvr>
                                    </p:animEffect>
                                  </p:childTnLst>
                                </p:cTn>
                              </p:par>
                            </p:childTnLst>
                          </p:cTn>
                        </p:par>
                        <p:par>
                          <p:cTn id="17" fill="hold">
                            <p:stCondLst>
                              <p:cond delay="750"/>
                            </p:stCondLst>
                            <p:childTnLst>
                              <p:par>
                                <p:cTn id="18" presetID="2" presetClass="entr" presetSubtype="2"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additive="base">
                                        <p:cTn id="20" dur="500" fill="hold"/>
                                        <p:tgtEl>
                                          <p:spTgt spid="30"/>
                                        </p:tgtEl>
                                        <p:attrNameLst>
                                          <p:attrName>ppt_x</p:attrName>
                                        </p:attrNameLst>
                                      </p:cBhvr>
                                      <p:tavLst>
                                        <p:tav tm="0">
                                          <p:val>
                                            <p:strVal val="1+#ppt_w/2"/>
                                          </p:val>
                                        </p:tav>
                                        <p:tav tm="100000">
                                          <p:val>
                                            <p:strVal val="#ppt_x"/>
                                          </p:val>
                                        </p:tav>
                                      </p:tavLst>
                                    </p:anim>
                                    <p:anim calcmode="lin" valueType="num">
                                      <p:cBhvr additive="base">
                                        <p:cTn id="21" dur="500" fill="hold"/>
                                        <p:tgtEl>
                                          <p:spTgt spid="30"/>
                                        </p:tgtEl>
                                        <p:attrNameLst>
                                          <p:attrName>ppt_y</p:attrName>
                                        </p:attrNameLst>
                                      </p:cBhvr>
                                      <p:tavLst>
                                        <p:tav tm="0">
                                          <p:val>
                                            <p:strVal val="#ppt_y"/>
                                          </p:val>
                                        </p:tav>
                                        <p:tav tm="100000">
                                          <p:val>
                                            <p:strVal val="#ppt_y"/>
                                          </p:val>
                                        </p:tav>
                                      </p:tavLst>
                                    </p:anim>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wipe(left)">
                                      <p:cBhvr>
                                        <p:cTn id="25" dur="500"/>
                                        <p:tgtEl>
                                          <p:spTgt spid="445"/>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46"/>
                                        </p:tgtEl>
                                        <p:attrNameLst>
                                          <p:attrName>style.visibility</p:attrName>
                                        </p:attrNameLst>
                                      </p:cBhvr>
                                      <p:to>
                                        <p:strVal val="visible"/>
                                      </p:to>
                                    </p:set>
                                    <p:animEffect transition="in" filter="fade">
                                      <p:cBhvr>
                                        <p:cTn id="30" dur="750"/>
                                        <p:tgtEl>
                                          <p:spTgt spid="546"/>
                                        </p:tgtEl>
                                      </p:cBhvr>
                                    </p:animEffect>
                                    <p:anim calcmode="lin" valueType="num">
                                      <p:cBhvr>
                                        <p:cTn id="31" dur="750" fill="hold"/>
                                        <p:tgtEl>
                                          <p:spTgt spid="546"/>
                                        </p:tgtEl>
                                        <p:attrNameLst>
                                          <p:attrName>ppt_x</p:attrName>
                                        </p:attrNameLst>
                                      </p:cBhvr>
                                      <p:tavLst>
                                        <p:tav tm="0">
                                          <p:val>
                                            <p:strVal val="#ppt_x"/>
                                          </p:val>
                                        </p:tav>
                                        <p:tav tm="100000">
                                          <p:val>
                                            <p:strVal val="#ppt_x"/>
                                          </p:val>
                                        </p:tav>
                                      </p:tavLst>
                                    </p:anim>
                                    <p:anim calcmode="lin" valueType="num">
                                      <p:cBhvr>
                                        <p:cTn id="32" dur="750" fill="hold"/>
                                        <p:tgtEl>
                                          <p:spTgt spid="54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50"/>
                                  </p:stCondLst>
                                  <p:childTnLst>
                                    <p:set>
                                      <p:cBhvr>
                                        <p:cTn id="34" dur="1" fill="hold">
                                          <p:stCondLst>
                                            <p:cond delay="0"/>
                                          </p:stCondLst>
                                        </p:cTn>
                                        <p:tgtEl>
                                          <p:spTgt spid="547"/>
                                        </p:tgtEl>
                                        <p:attrNameLst>
                                          <p:attrName>style.visibility</p:attrName>
                                        </p:attrNameLst>
                                      </p:cBhvr>
                                      <p:to>
                                        <p:strVal val="visible"/>
                                      </p:to>
                                    </p:set>
                                    <p:animEffect transition="in" filter="fade">
                                      <p:cBhvr>
                                        <p:cTn id="35" dur="750"/>
                                        <p:tgtEl>
                                          <p:spTgt spid="547"/>
                                        </p:tgtEl>
                                      </p:cBhvr>
                                    </p:animEffect>
                                    <p:anim calcmode="lin" valueType="num">
                                      <p:cBhvr>
                                        <p:cTn id="36" dur="750" fill="hold"/>
                                        <p:tgtEl>
                                          <p:spTgt spid="547"/>
                                        </p:tgtEl>
                                        <p:attrNameLst>
                                          <p:attrName>ppt_x</p:attrName>
                                        </p:attrNameLst>
                                      </p:cBhvr>
                                      <p:tavLst>
                                        <p:tav tm="0">
                                          <p:val>
                                            <p:strVal val="#ppt_x"/>
                                          </p:val>
                                        </p:tav>
                                        <p:tav tm="100000">
                                          <p:val>
                                            <p:strVal val="#ppt_x"/>
                                          </p:val>
                                        </p:tav>
                                      </p:tavLst>
                                    </p:anim>
                                    <p:anim calcmode="lin" valueType="num">
                                      <p:cBhvr>
                                        <p:cTn id="37" dur="750" fill="hold"/>
                                        <p:tgtEl>
                                          <p:spTgt spid="54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0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750"/>
                                        <p:tgtEl>
                                          <p:spTgt spid="548"/>
                                        </p:tgtEl>
                                      </p:cBhvr>
                                    </p:animEffect>
                                    <p:anim calcmode="lin" valueType="num">
                                      <p:cBhvr>
                                        <p:cTn id="41" dur="750" fill="hold"/>
                                        <p:tgtEl>
                                          <p:spTgt spid="548"/>
                                        </p:tgtEl>
                                        <p:attrNameLst>
                                          <p:attrName>ppt_x</p:attrName>
                                        </p:attrNameLst>
                                      </p:cBhvr>
                                      <p:tavLst>
                                        <p:tav tm="0">
                                          <p:val>
                                            <p:strVal val="#ppt_x"/>
                                          </p:val>
                                        </p:tav>
                                        <p:tav tm="100000">
                                          <p:val>
                                            <p:strVal val="#ppt_x"/>
                                          </p:val>
                                        </p:tav>
                                      </p:tavLst>
                                    </p:anim>
                                    <p:anim calcmode="lin" valueType="num">
                                      <p:cBhvr>
                                        <p:cTn id="42" dur="750" fill="hold"/>
                                        <p:tgtEl>
                                          <p:spTgt spid="548"/>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750"/>
                                  </p:stCondLst>
                                  <p:childTnLst>
                                    <p:set>
                                      <p:cBhvr>
                                        <p:cTn id="44" dur="1" fill="hold">
                                          <p:stCondLst>
                                            <p:cond delay="0"/>
                                          </p:stCondLst>
                                        </p:cTn>
                                        <p:tgtEl>
                                          <p:spTgt spid="549"/>
                                        </p:tgtEl>
                                        <p:attrNameLst>
                                          <p:attrName>style.visibility</p:attrName>
                                        </p:attrNameLst>
                                      </p:cBhvr>
                                      <p:to>
                                        <p:strVal val="visible"/>
                                      </p:to>
                                    </p:set>
                                    <p:animEffect transition="in" filter="fade">
                                      <p:cBhvr>
                                        <p:cTn id="45" dur="750"/>
                                        <p:tgtEl>
                                          <p:spTgt spid="549"/>
                                        </p:tgtEl>
                                      </p:cBhvr>
                                    </p:animEffect>
                                    <p:anim calcmode="lin" valueType="num">
                                      <p:cBhvr>
                                        <p:cTn id="46" dur="750" fill="hold"/>
                                        <p:tgtEl>
                                          <p:spTgt spid="549"/>
                                        </p:tgtEl>
                                        <p:attrNameLst>
                                          <p:attrName>ppt_x</p:attrName>
                                        </p:attrNameLst>
                                      </p:cBhvr>
                                      <p:tavLst>
                                        <p:tav tm="0">
                                          <p:val>
                                            <p:strVal val="#ppt_x"/>
                                          </p:val>
                                        </p:tav>
                                        <p:tav tm="100000">
                                          <p:val>
                                            <p:strVal val="#ppt_x"/>
                                          </p:val>
                                        </p:tav>
                                      </p:tavLst>
                                    </p:anim>
                                    <p:anim calcmode="lin" valueType="num">
                                      <p:cBhvr>
                                        <p:cTn id="47" dur="750" fill="hold"/>
                                        <p:tgtEl>
                                          <p:spTgt spid="5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06"/>
                                        </p:tgtEl>
                                        <p:attrNameLst>
                                          <p:attrName>style.visibility</p:attrName>
                                        </p:attrNameLst>
                                      </p:cBhvr>
                                      <p:to>
                                        <p:strVal val="visible"/>
                                      </p:to>
                                    </p:set>
                                    <p:animEffect transition="in" filter="fade">
                                      <p:cBhvr>
                                        <p:cTn id="52" dur="500"/>
                                        <p:tgtEl>
                                          <p:spTgt spid="906"/>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7"/>
                                        </p:tgtEl>
                                        <p:attrNameLst>
                                          <p:attrName>style.visibility</p:attrName>
                                        </p:attrNameLst>
                                      </p:cBhvr>
                                      <p:to>
                                        <p:strVal val="visible"/>
                                      </p:to>
                                    </p:set>
                                    <p:animEffect transition="in" filter="fade">
                                      <p:cBhvr>
                                        <p:cTn id="61" dur="750"/>
                                        <p:tgtEl>
                                          <p:spTgt spid="2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04"/>
                                        </p:tgtEl>
                                        <p:attrNameLst>
                                          <p:attrName>style.visibility</p:attrName>
                                        </p:attrNameLst>
                                      </p:cBhvr>
                                      <p:to>
                                        <p:strVal val="visible"/>
                                      </p:to>
                                    </p:set>
                                    <p:animEffect transition="in" filter="fade">
                                      <p:cBhvr>
                                        <p:cTn id="66" dur="500"/>
                                        <p:tgtEl>
                                          <p:spTgt spid="904"/>
                                        </p:tgtEl>
                                      </p:cBhvr>
                                    </p:animEffect>
                                  </p:childTnLst>
                                </p:cTn>
                              </p:par>
                              <p:par>
                                <p:cTn id="67" presetID="10" presetClass="entr" presetSubtype="0" fill="hold" nodeType="withEffect">
                                  <p:stCondLst>
                                    <p:cond delay="0"/>
                                  </p:stCondLst>
                                  <p:childTnLst>
                                    <p:set>
                                      <p:cBhvr>
                                        <p:cTn id="68" dur="1" fill="hold">
                                          <p:stCondLst>
                                            <p:cond delay="0"/>
                                          </p:stCondLst>
                                        </p:cTn>
                                        <p:tgtEl>
                                          <p:spTgt spid="449"/>
                                        </p:tgtEl>
                                        <p:attrNameLst>
                                          <p:attrName>style.visibility</p:attrName>
                                        </p:attrNameLst>
                                      </p:cBhvr>
                                      <p:to>
                                        <p:strVal val="visible"/>
                                      </p:to>
                                    </p:set>
                                    <p:animEffect transition="in" filter="fade">
                                      <p:cBhvr>
                                        <p:cTn id="69" dur="500"/>
                                        <p:tgtEl>
                                          <p:spTgt spid="4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9"/>
                                        </p:tgtEl>
                                        <p:attrNameLst>
                                          <p:attrName>style.visibility</p:attrName>
                                        </p:attrNameLst>
                                      </p:cBhvr>
                                      <p:to>
                                        <p:strVal val="visible"/>
                                      </p:to>
                                    </p:set>
                                    <p:animEffect transition="in" filter="fade">
                                      <p:cBhvr>
                                        <p:cTn id="72" dur="500"/>
                                        <p:tgtEl>
                                          <p:spTgt spid="22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03"/>
                                        </p:tgtEl>
                                        <p:attrNameLst>
                                          <p:attrName>style.visibility</p:attrName>
                                        </p:attrNameLst>
                                      </p:cBhvr>
                                      <p:to>
                                        <p:strVal val="visible"/>
                                      </p:to>
                                    </p:set>
                                    <p:animEffect transition="in" filter="fade">
                                      <p:cBhvr>
                                        <p:cTn id="77" dur="500"/>
                                        <p:tgtEl>
                                          <p:spTgt spid="903"/>
                                        </p:tgtEl>
                                      </p:cBhvr>
                                    </p:animEffect>
                                  </p:childTnLst>
                                </p:cTn>
                              </p:par>
                              <p:par>
                                <p:cTn id="78" presetID="10" presetClass="entr" presetSubtype="0" fill="hold" nodeType="withEffect">
                                  <p:stCondLst>
                                    <p:cond delay="250"/>
                                  </p:stCondLst>
                                  <p:childTnLst>
                                    <p:set>
                                      <p:cBhvr>
                                        <p:cTn id="79" dur="1" fill="hold">
                                          <p:stCondLst>
                                            <p:cond delay="0"/>
                                          </p:stCondLst>
                                        </p:cTn>
                                        <p:tgtEl>
                                          <p:spTgt spid="242"/>
                                        </p:tgtEl>
                                        <p:attrNameLst>
                                          <p:attrName>style.visibility</p:attrName>
                                        </p:attrNameLst>
                                      </p:cBhvr>
                                      <p:to>
                                        <p:strVal val="visible"/>
                                      </p:to>
                                    </p:set>
                                    <p:animEffect transition="in" filter="fade">
                                      <p:cBhvr>
                                        <p:cTn id="80" dur="500"/>
                                        <p:tgtEl>
                                          <p:spTgt spid="242"/>
                                        </p:tgtEl>
                                      </p:cBhvr>
                                    </p:animEffect>
                                  </p:childTnLst>
                                </p:cTn>
                              </p:par>
                              <p:par>
                                <p:cTn id="81" presetID="10" presetClass="entr" presetSubtype="0" fill="hold" nodeType="withEffect">
                                  <p:stCondLst>
                                    <p:cond delay="500"/>
                                  </p:stCondLst>
                                  <p:childTnLst>
                                    <p:set>
                                      <p:cBhvr>
                                        <p:cTn id="82" dur="1" fill="hold">
                                          <p:stCondLst>
                                            <p:cond delay="0"/>
                                          </p:stCondLst>
                                        </p:cTn>
                                        <p:tgtEl>
                                          <p:spTgt spid="244"/>
                                        </p:tgtEl>
                                        <p:attrNameLst>
                                          <p:attrName>style.visibility</p:attrName>
                                        </p:attrNameLst>
                                      </p:cBhvr>
                                      <p:to>
                                        <p:strVal val="visible"/>
                                      </p:to>
                                    </p:set>
                                    <p:animEffect transition="in" filter="fade">
                                      <p:cBhvr>
                                        <p:cTn id="83" dur="500"/>
                                        <p:tgtEl>
                                          <p:spTgt spid="244"/>
                                        </p:tgtEl>
                                      </p:cBhvr>
                                    </p:animEffect>
                                  </p:childTnLst>
                                </p:cTn>
                              </p:par>
                              <p:par>
                                <p:cTn id="84" presetID="10" presetClass="entr" presetSubtype="0" fill="hold" nodeType="withEffect">
                                  <p:stCondLst>
                                    <p:cond delay="750"/>
                                  </p:stCondLst>
                                  <p:childTnLst>
                                    <p:set>
                                      <p:cBhvr>
                                        <p:cTn id="85" dur="1" fill="hold">
                                          <p:stCondLst>
                                            <p:cond delay="0"/>
                                          </p:stCondLst>
                                        </p:cTn>
                                        <p:tgtEl>
                                          <p:spTgt spid="240"/>
                                        </p:tgtEl>
                                        <p:attrNameLst>
                                          <p:attrName>style.visibility</p:attrName>
                                        </p:attrNameLst>
                                      </p:cBhvr>
                                      <p:to>
                                        <p:strVal val="visible"/>
                                      </p:to>
                                    </p:set>
                                    <p:animEffect transition="in" filter="fade">
                                      <p:cBhvr>
                                        <p:cTn id="86" dur="500"/>
                                        <p:tgtEl>
                                          <p:spTgt spid="240"/>
                                        </p:tgtEl>
                                      </p:cBhvr>
                                    </p:animEffect>
                                  </p:childTnLst>
                                </p:cTn>
                              </p:par>
                              <p:par>
                                <p:cTn id="87" presetID="10" presetClass="entr" presetSubtype="0" fill="hold" nodeType="withEffect">
                                  <p:stCondLst>
                                    <p:cond delay="1000"/>
                                  </p:stCondLst>
                                  <p:childTnLst>
                                    <p:set>
                                      <p:cBhvr>
                                        <p:cTn id="88" dur="1" fill="hold">
                                          <p:stCondLst>
                                            <p:cond delay="0"/>
                                          </p:stCondLst>
                                        </p:cTn>
                                        <p:tgtEl>
                                          <p:spTgt spid="243"/>
                                        </p:tgtEl>
                                        <p:attrNameLst>
                                          <p:attrName>style.visibility</p:attrName>
                                        </p:attrNameLst>
                                      </p:cBhvr>
                                      <p:to>
                                        <p:strVal val="visible"/>
                                      </p:to>
                                    </p:set>
                                    <p:animEffect transition="in" filter="fade">
                                      <p:cBhvr>
                                        <p:cTn id="89" dur="500"/>
                                        <p:tgtEl>
                                          <p:spTgt spid="243"/>
                                        </p:tgtEl>
                                      </p:cBhvr>
                                    </p:animEffect>
                                  </p:childTnLst>
                                </p:cTn>
                              </p:par>
                              <p:par>
                                <p:cTn id="90" presetID="10" presetClass="entr" presetSubtype="0" fill="hold" grpId="0" nodeType="withEffect">
                                  <p:stCondLst>
                                    <p:cond delay="1250"/>
                                  </p:stCondLst>
                                  <p:childTnLst>
                                    <p:set>
                                      <p:cBhvr>
                                        <p:cTn id="91" dur="1" fill="hold">
                                          <p:stCondLst>
                                            <p:cond delay="0"/>
                                          </p:stCondLst>
                                        </p:cTn>
                                        <p:tgtEl>
                                          <p:spTgt spid="239"/>
                                        </p:tgtEl>
                                        <p:attrNameLst>
                                          <p:attrName>style.visibility</p:attrName>
                                        </p:attrNameLst>
                                      </p:cBhvr>
                                      <p:to>
                                        <p:strVal val="visible"/>
                                      </p:to>
                                    </p:set>
                                    <p:animEffect transition="in" filter="fade">
                                      <p:cBhvr>
                                        <p:cTn id="92" dur="500"/>
                                        <p:tgtEl>
                                          <p:spTgt spid="239"/>
                                        </p:tgtEl>
                                      </p:cBhvr>
                                    </p:animEffect>
                                  </p:childTnLst>
                                </p:cTn>
                              </p:par>
                            </p:childTnLst>
                          </p:cTn>
                        </p:par>
                        <p:par>
                          <p:cTn id="93" fill="hold">
                            <p:stCondLst>
                              <p:cond delay="500"/>
                            </p:stCondLst>
                            <p:childTnLst>
                              <p:par>
                                <p:cTn id="94" presetID="10" presetClass="entr" presetSubtype="0" fill="hold" grpId="0" nodeType="afterEffect">
                                  <p:stCondLst>
                                    <p:cond delay="0"/>
                                  </p:stCondLst>
                                  <p:childTnLst>
                                    <p:set>
                                      <p:cBhvr>
                                        <p:cTn id="95" dur="1" fill="hold">
                                          <p:stCondLst>
                                            <p:cond delay="0"/>
                                          </p:stCondLst>
                                        </p:cTn>
                                        <p:tgtEl>
                                          <p:spTgt spid="905"/>
                                        </p:tgtEl>
                                        <p:attrNameLst>
                                          <p:attrName>style.visibility</p:attrName>
                                        </p:attrNameLst>
                                      </p:cBhvr>
                                      <p:to>
                                        <p:strVal val="visible"/>
                                      </p:to>
                                    </p:set>
                                    <p:animEffect transition="in" filter="fade">
                                      <p:cBhvr>
                                        <p:cTn id="96" dur="500"/>
                                        <p:tgtEl>
                                          <p:spTgt spid="90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6"/>
                                        </p:tgtEl>
                                        <p:attrNameLst>
                                          <p:attrName>style.visibility</p:attrName>
                                        </p:attrNameLst>
                                      </p:cBhvr>
                                      <p:to>
                                        <p:strVal val="visible"/>
                                      </p:to>
                                    </p:set>
                                    <p:animEffect transition="in" filter="fade">
                                      <p:cBhvr>
                                        <p:cTn id="99" dur="250"/>
                                        <p:tgtEl>
                                          <p:spTgt spid="376"/>
                                        </p:tgtEl>
                                      </p:cBhvr>
                                    </p:animEffect>
                                  </p:childTnLst>
                                </p:cTn>
                              </p:par>
                              <p:par>
                                <p:cTn id="100" presetID="10" presetClass="entr" presetSubtype="0" fill="hold" nodeType="withEffect">
                                  <p:stCondLst>
                                    <p:cond delay="250"/>
                                  </p:stCondLst>
                                  <p:childTnLst>
                                    <p:set>
                                      <p:cBhvr>
                                        <p:cTn id="101" dur="1" fill="hold">
                                          <p:stCondLst>
                                            <p:cond delay="0"/>
                                          </p:stCondLst>
                                        </p:cTn>
                                        <p:tgtEl>
                                          <p:spTgt spid="384"/>
                                        </p:tgtEl>
                                        <p:attrNameLst>
                                          <p:attrName>style.visibility</p:attrName>
                                        </p:attrNameLst>
                                      </p:cBhvr>
                                      <p:to>
                                        <p:strVal val="visible"/>
                                      </p:to>
                                    </p:set>
                                    <p:animEffect transition="in" filter="fade">
                                      <p:cBhvr>
                                        <p:cTn id="102" dur="250"/>
                                        <p:tgtEl>
                                          <p:spTgt spid="384"/>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380"/>
                                        </p:tgtEl>
                                        <p:attrNameLst>
                                          <p:attrName>style.visibility</p:attrName>
                                        </p:attrNameLst>
                                      </p:cBhvr>
                                      <p:to>
                                        <p:strVal val="visible"/>
                                      </p:to>
                                    </p:set>
                                    <p:animEffect transition="in" filter="fade">
                                      <p:cBhvr>
                                        <p:cTn id="105" dur="250"/>
                                        <p:tgtEl>
                                          <p:spTgt spid="380"/>
                                        </p:tgtEl>
                                      </p:cBhvr>
                                    </p:animEffect>
                                  </p:childTnLst>
                                </p:cTn>
                              </p:par>
                              <p:par>
                                <p:cTn id="106" presetID="10" presetClass="entr" presetSubtype="0" fill="hold" nodeType="withEffect">
                                  <p:stCondLst>
                                    <p:cond delay="500"/>
                                  </p:stCondLst>
                                  <p:childTnLst>
                                    <p:set>
                                      <p:cBhvr>
                                        <p:cTn id="107" dur="1" fill="hold">
                                          <p:stCondLst>
                                            <p:cond delay="0"/>
                                          </p:stCondLst>
                                        </p:cTn>
                                        <p:tgtEl>
                                          <p:spTgt spid="887"/>
                                        </p:tgtEl>
                                        <p:attrNameLst>
                                          <p:attrName>style.visibility</p:attrName>
                                        </p:attrNameLst>
                                      </p:cBhvr>
                                      <p:to>
                                        <p:strVal val="visible"/>
                                      </p:to>
                                    </p:set>
                                    <p:animEffect transition="in" filter="fade">
                                      <p:cBhvr>
                                        <p:cTn id="108" dur="250"/>
                                        <p:tgtEl>
                                          <p:spTgt spid="887"/>
                                        </p:tgtEl>
                                      </p:cBhvr>
                                    </p:animEffect>
                                  </p:childTnLst>
                                </p:cTn>
                              </p:par>
                              <p:par>
                                <p:cTn id="109" presetID="10" presetClass="entr" presetSubtype="0" fill="hold" grpId="0" nodeType="withEffect">
                                  <p:stCondLst>
                                    <p:cond delay="500"/>
                                  </p:stCondLst>
                                  <p:childTnLst>
                                    <p:set>
                                      <p:cBhvr>
                                        <p:cTn id="110" dur="1" fill="hold">
                                          <p:stCondLst>
                                            <p:cond delay="0"/>
                                          </p:stCondLst>
                                        </p:cTn>
                                        <p:tgtEl>
                                          <p:spTgt spid="888"/>
                                        </p:tgtEl>
                                        <p:attrNameLst>
                                          <p:attrName>style.visibility</p:attrName>
                                        </p:attrNameLst>
                                      </p:cBhvr>
                                      <p:to>
                                        <p:strVal val="visible"/>
                                      </p:to>
                                    </p:set>
                                    <p:animEffect transition="in" filter="fade">
                                      <p:cBhvr>
                                        <p:cTn id="111" dur="250"/>
                                        <p:tgtEl>
                                          <p:spTgt spid="888"/>
                                        </p:tgtEl>
                                      </p:cBhvr>
                                    </p:animEffect>
                                  </p:childTnLst>
                                </p:cTn>
                              </p:par>
                              <p:par>
                                <p:cTn id="112" presetID="6" presetClass="entr" presetSubtype="32" fill="hold" nodeType="withEffect">
                                  <p:stCondLst>
                                    <p:cond delay="750"/>
                                  </p:stCondLst>
                                  <p:childTnLst>
                                    <p:set>
                                      <p:cBhvr>
                                        <p:cTn id="113" dur="1" fill="hold">
                                          <p:stCondLst>
                                            <p:cond delay="0"/>
                                          </p:stCondLst>
                                        </p:cTn>
                                        <p:tgtEl>
                                          <p:spTgt spid="891"/>
                                        </p:tgtEl>
                                        <p:attrNameLst>
                                          <p:attrName>style.visibility</p:attrName>
                                        </p:attrNameLst>
                                      </p:cBhvr>
                                      <p:to>
                                        <p:strVal val="visible"/>
                                      </p:to>
                                    </p:set>
                                    <p:animEffect transition="in" filter="circle(out)">
                                      <p:cBhvr>
                                        <p:cTn id="114" dur="250"/>
                                        <p:tgtEl>
                                          <p:spTgt spid="891"/>
                                        </p:tgtEl>
                                      </p:cBhvr>
                                    </p:animEffect>
                                  </p:childTnLst>
                                </p:cTn>
                              </p:par>
                              <p:par>
                                <p:cTn id="115" presetID="6" presetClass="entr" presetSubtype="32" fill="hold" nodeType="withEffect">
                                  <p:stCondLst>
                                    <p:cond delay="850"/>
                                  </p:stCondLst>
                                  <p:childTnLst>
                                    <p:set>
                                      <p:cBhvr>
                                        <p:cTn id="116" dur="1" fill="hold">
                                          <p:stCondLst>
                                            <p:cond delay="0"/>
                                          </p:stCondLst>
                                        </p:cTn>
                                        <p:tgtEl>
                                          <p:spTgt spid="896"/>
                                        </p:tgtEl>
                                        <p:attrNameLst>
                                          <p:attrName>style.visibility</p:attrName>
                                        </p:attrNameLst>
                                      </p:cBhvr>
                                      <p:to>
                                        <p:strVal val="visible"/>
                                      </p:to>
                                    </p:set>
                                    <p:animEffect transition="in" filter="circle(out)">
                                      <p:cBhvr>
                                        <p:cTn id="117" dur="250"/>
                                        <p:tgtEl>
                                          <p:spTgt spid="896"/>
                                        </p:tgtEl>
                                      </p:cBhvr>
                                    </p:animEffect>
                                  </p:childTnLst>
                                </p:cTn>
                              </p:par>
                              <p:par>
                                <p:cTn id="118" presetID="6" presetClass="entr" presetSubtype="32" fill="hold" nodeType="withEffect">
                                  <p:stCondLst>
                                    <p:cond delay="950"/>
                                  </p:stCondLst>
                                  <p:childTnLst>
                                    <p:set>
                                      <p:cBhvr>
                                        <p:cTn id="119" dur="1" fill="hold">
                                          <p:stCondLst>
                                            <p:cond delay="0"/>
                                          </p:stCondLst>
                                        </p:cTn>
                                        <p:tgtEl>
                                          <p:spTgt spid="901"/>
                                        </p:tgtEl>
                                        <p:attrNameLst>
                                          <p:attrName>style.visibility</p:attrName>
                                        </p:attrNameLst>
                                      </p:cBhvr>
                                      <p:to>
                                        <p:strVal val="visible"/>
                                      </p:to>
                                    </p:set>
                                    <p:animEffect transition="in" filter="circle(out)">
                                      <p:cBhvr>
                                        <p:cTn id="120" dur="250"/>
                                        <p:tgtEl>
                                          <p:spTgt spid="901"/>
                                        </p:tgtEl>
                                      </p:cBhvr>
                                    </p:animEffect>
                                  </p:childTnLst>
                                </p:cTn>
                              </p:par>
                              <p:par>
                                <p:cTn id="121" presetID="10" presetClass="entr" presetSubtype="0" fill="hold" grpId="0" nodeType="withEffect">
                                  <p:stCondLst>
                                    <p:cond delay="950"/>
                                  </p:stCondLst>
                                  <p:childTnLst>
                                    <p:set>
                                      <p:cBhvr>
                                        <p:cTn id="122" dur="1" fill="hold">
                                          <p:stCondLst>
                                            <p:cond delay="0"/>
                                          </p:stCondLst>
                                        </p:cTn>
                                        <p:tgtEl>
                                          <p:spTgt spid="226"/>
                                        </p:tgtEl>
                                        <p:attrNameLst>
                                          <p:attrName>style.visibility</p:attrName>
                                        </p:attrNameLst>
                                      </p:cBhvr>
                                      <p:to>
                                        <p:strVal val="visible"/>
                                      </p:to>
                                    </p:set>
                                    <p:animEffect transition="in" filter="fade">
                                      <p:cBhvr>
                                        <p:cTn id="123" dur="750"/>
                                        <p:tgtEl>
                                          <p:spTgt spid="226"/>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90"/>
                                        </p:tgtEl>
                                        <p:attrNameLst>
                                          <p:attrName>style.visibility</p:attrName>
                                        </p:attrNameLst>
                                      </p:cBhvr>
                                      <p:to>
                                        <p:strVal val="visible"/>
                                      </p:to>
                                    </p:set>
                                    <p:animEffect transition="in" filter="fade">
                                      <p:cBhvr>
                                        <p:cTn id="128" dur="500"/>
                                        <p:tgtEl>
                                          <p:spTgt spid="8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750"/>
                                        <p:tgtEl>
                                          <p:spTgt spid="220"/>
                                        </p:tgtEl>
                                      </p:cBhvr>
                                    </p:animEffect>
                                  </p:childTnLst>
                                </p:cTn>
                              </p:par>
                              <p:par>
                                <p:cTn id="132" presetID="21" presetClass="entr" presetSubtype="8" fill="hold" grpId="0" nodeType="withEffect">
                                  <p:stCondLst>
                                    <p:cond delay="0"/>
                                  </p:stCondLst>
                                  <p:childTnLst>
                                    <p:set>
                                      <p:cBhvr>
                                        <p:cTn id="133" dur="1" fill="hold">
                                          <p:stCondLst>
                                            <p:cond delay="0"/>
                                          </p:stCondLst>
                                        </p:cTn>
                                        <p:tgtEl>
                                          <p:spTgt spid="552"/>
                                        </p:tgtEl>
                                        <p:attrNameLst>
                                          <p:attrName>style.visibility</p:attrName>
                                        </p:attrNameLst>
                                      </p:cBhvr>
                                      <p:to>
                                        <p:strVal val="visible"/>
                                      </p:to>
                                    </p:set>
                                    <p:animEffect transition="in" filter="wheel(8)">
                                      <p:cBhvr>
                                        <p:cTn id="134" dur="125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 grpId="0" animBg="1"/>
      <p:bldP spid="229" grpId="0" animBg="1"/>
      <p:bldP spid="376" grpId="0" animBg="1"/>
      <p:bldP spid="380" grpId="0"/>
      <p:bldP spid="445" grpId="0" animBg="1"/>
      <p:bldP spid="888" grpId="0"/>
      <p:bldP spid="890" grpId="0"/>
      <p:bldP spid="903" grpId="0" animBg="1"/>
      <p:bldP spid="904" grpId="0" animBg="1"/>
      <p:bldP spid="905" grpId="0" animBg="1"/>
      <p:bldP spid="906" grpId="0" animBg="1"/>
      <p:bldP spid="220" grpId="0" animBg="1"/>
      <p:bldP spid="4" grpId="0" animBg="1"/>
      <p:bldP spid="226" grpId="0" animBg="1"/>
      <p:bldP spid="227" grpId="0" animBg="1"/>
      <p:bldP spid="239" grpId="0" animBg="1"/>
    </p:bldLst>
  </p:timing>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thinkcellActiveDocDoNotDelete"/>
</p:tagLst>
</file>

<file path=ppt/tags/tag11.xml><?xml version="1.0" encoding="utf-8"?>
<p:tagLst xmlns:p="http://schemas.openxmlformats.org/presentationml/2006/main">
  <p:tag name="THINKCELLSHAPEDONOTDELETE" val="thinkcellActiveDocDoNotDelete"/>
</p:tagLst>
</file>

<file path=ppt/tags/tag12.xml><?xml version="1.0" encoding="utf-8"?>
<p:tagLst xmlns:p="http://schemas.openxmlformats.org/presentationml/2006/main">
  <p:tag name="THINKCELLSHAPEDONOTDELETE" val="thinkcellActiveDocDoNotDelete"/>
</p:tagLst>
</file>

<file path=ppt/tags/tag13.xml><?xml version="1.0" encoding="utf-8"?>
<p:tagLst xmlns:p="http://schemas.openxmlformats.org/presentationml/2006/main">
  <p:tag name="THINKCELLSHAPEDONOTDELETE" val="thinkcellActiveDocDoNotDelete"/>
</p:tagLst>
</file>

<file path=ppt/tags/tag14.xml><?xml version="1.0" encoding="utf-8"?>
<p:tagLst xmlns:p="http://schemas.openxmlformats.org/presentationml/2006/main">
  <p:tag name="THINKCELLSHAPEDONOTDELETE" val="thinkcellActiveDocDoNotDelete"/>
</p:tagLst>
</file>

<file path=ppt/tags/tag15.xml><?xml version="1.0" encoding="utf-8"?>
<p:tagLst xmlns:p="http://schemas.openxmlformats.org/presentationml/2006/main">
  <p:tag name="THINKCELLSHAPEDONOTDELETE" val="thinkcellActiveDocDoNotDelete"/>
</p:tagLst>
</file>

<file path=ppt/tags/tag16.xml><?xml version="1.0" encoding="utf-8"?>
<p:tagLst xmlns:p="http://schemas.openxmlformats.org/presentationml/2006/main">
  <p:tag name="THINKCELLSHAPEDONOTDELETE" val="thinkcellActiveDocDoNotDelete"/>
</p:tagLst>
</file>

<file path=ppt/tags/tag17.xml><?xml version="1.0" encoding="utf-8"?>
<p:tagLst xmlns:p="http://schemas.openxmlformats.org/presentationml/2006/main">
  <p:tag name="THINKCELLSHAPEDONOTDELETE" val="thinkcellActiveDocDoNotDelete"/>
</p:tagLst>
</file>

<file path=ppt/tags/tag18.xml><?xml version="1.0" encoding="utf-8"?>
<p:tagLst xmlns:p="http://schemas.openxmlformats.org/presentationml/2006/main">
  <p:tag name="THINKCELLSHAPEDONOTDELETE" val="thinkcellActiveDocDoNotDelete"/>
</p:tagLst>
</file>

<file path=ppt/tags/tag19.xml><?xml version="1.0" encoding="utf-8"?>
<p:tagLst xmlns:p="http://schemas.openxmlformats.org/presentationml/2006/main">
  <p:tag name="THINKCELLSHAPEDONOTDELETE" val="thinkcellActiveDocDoNotDelete"/>
</p:tagLst>
</file>

<file path=ppt/tags/tag2.xml><?xml version="1.0" encoding="utf-8"?>
<p:tagLst xmlns:p="http://schemas.openxmlformats.org/presentationml/2006/main">
  <p:tag name="THINKCELLSHAPEDONOTDELETE" val="thinkcellActiveDocDoNotDelete"/>
</p:tagLst>
</file>

<file path=ppt/tags/tag20.xml><?xml version="1.0" encoding="utf-8"?>
<p:tagLst xmlns:p="http://schemas.openxmlformats.org/presentationml/2006/main">
  <p:tag name="THINKCELLSHAPEDONOTDELETE" val="thinkcellActiveDocDoNotDelete"/>
</p:tagLst>
</file>

<file path=ppt/tags/tag21.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THINKCELLSHAPEDONOTDELETE" val="thinkcellActiveDocDoNotDelete"/>
</p:tagLst>
</file>

<file path=ppt/tags/tag4.xml><?xml version="1.0" encoding="utf-8"?>
<p:tagLst xmlns:p="http://schemas.openxmlformats.org/presentationml/2006/main">
  <p:tag name="THINKCELLSHAPEDONOTDELETE" val="thinkcellActiveDocDoNotDelete"/>
</p:tagLst>
</file>

<file path=ppt/tags/tag5.xml><?xml version="1.0" encoding="utf-8"?>
<p:tagLst xmlns:p="http://schemas.openxmlformats.org/presentationml/2006/main">
  <p:tag name="THINKCELLSHAPEDONOTDELETE" val="thinkcellActiveDocDoNotDelete"/>
</p:tagLst>
</file>

<file path=ppt/tags/tag6.xml><?xml version="1.0" encoding="utf-8"?>
<p:tagLst xmlns:p="http://schemas.openxmlformats.org/presentationml/2006/main">
  <p:tag name="THINKCELLSHAPEDONOTDELETE" val="thinkcellActiveDocDoNotDelete"/>
</p:tagLst>
</file>

<file path=ppt/tags/tag7.xml><?xml version="1.0" encoding="utf-8"?>
<p:tagLst xmlns:p="http://schemas.openxmlformats.org/presentationml/2006/main">
  <p:tag name="THINKCELLSHAPEDONOTDELETE" val="thinkcellActiveDocDoNotDelete"/>
</p:tagLst>
</file>

<file path=ppt/tags/tag8.xml><?xml version="1.0" encoding="utf-8"?>
<p:tagLst xmlns:p="http://schemas.openxmlformats.org/presentationml/2006/main">
  <p:tag name="THINKCELLSHAPEDONOTDELETE" val="thinkcellActiveDocDoNotDelete"/>
</p:tagLst>
</file>

<file path=ppt/tags/tag9.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CESMA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lstStyle>
        <a:defPPr defTabSz="932180"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CESMA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lstStyle>
        <a:defPPr defTabSz="932180"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0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6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7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365_Template_2012_16x9_WHITE_v03">
  <a:themeElements>
    <a:clrScheme name="Custom 3">
      <a:dk1>
        <a:srgbClr val="212F61"/>
      </a:dk1>
      <a:lt1>
        <a:srgbClr val="FFFFFF"/>
      </a:lt1>
      <a:dk2>
        <a:srgbClr val="7889B5"/>
      </a:dk2>
      <a:lt2>
        <a:srgbClr val="FFFFFF"/>
      </a:lt2>
      <a:accent1>
        <a:srgbClr val="797A7D"/>
      </a:accent1>
      <a:accent2>
        <a:srgbClr val="586289"/>
      </a:accent2>
      <a:accent3>
        <a:srgbClr val="25667E"/>
      </a:accent3>
      <a:accent4>
        <a:srgbClr val="7BBD38"/>
      </a:accent4>
      <a:accent5>
        <a:srgbClr val="00BCF2"/>
      </a:accent5>
      <a:accent6>
        <a:srgbClr val="000000"/>
      </a:accent6>
      <a:hlink>
        <a:srgbClr val="00BCF2"/>
      </a:hlink>
      <a:folHlink>
        <a:srgbClr val="7BBD3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45720" tIns="45720" rIns="45720" bIns="45720" numCol="1" spcCol="0" rtlCol="0" fromWordArt="0" anchor="ctr" anchorCtr="0" forceAA="0" compatLnSpc="1">
        <a:noAutofit/>
      </a:bodyPr>
      <a:lstStyle>
        <a:defPPr algn="ctr" defTabSz="914400" fontAlgn="base">
          <a:spcBef>
            <a:spcPct val="0"/>
          </a:spcBef>
          <a:spcAft>
            <a:spcPct val="0"/>
          </a:spcAft>
          <a:defRPr sz="2200" dirty="0"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Windows 10 Template">
  <a:themeElements>
    <a:clrScheme name="Custom 19">
      <a:dk1>
        <a:srgbClr val="505050"/>
      </a:dk1>
      <a:lt1>
        <a:srgbClr val="FFFFFF"/>
      </a:lt1>
      <a:dk2>
        <a:srgbClr val="0078D7"/>
      </a:dk2>
      <a:lt2>
        <a:srgbClr val="EAEAEA"/>
      </a:lt2>
      <a:accent1>
        <a:srgbClr val="0078D7"/>
      </a:accent1>
      <a:accent2>
        <a:srgbClr val="008272"/>
      </a:accent2>
      <a:accent3>
        <a:srgbClr val="107C10"/>
      </a:accent3>
      <a:accent4>
        <a:srgbClr val="5C2D91"/>
      </a:accent4>
      <a:accent5>
        <a:srgbClr val="B4009E"/>
      </a:accent5>
      <a:accent6>
        <a:srgbClr val="D4112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CS Social_story_v1_18Feb15_DV">
  <a:themeElements>
    <a:clrScheme name="MSVID White and Mid Blue">
      <a:dk1>
        <a:srgbClr val="505050"/>
      </a:dk1>
      <a:lt1>
        <a:srgbClr val="FFFFFF"/>
      </a:lt1>
      <a:dk2>
        <a:srgbClr val="00188F"/>
      </a:dk2>
      <a:lt2>
        <a:srgbClr val="00BCF2"/>
      </a:lt2>
      <a:accent1>
        <a:srgbClr val="00188F"/>
      </a:accent1>
      <a:accent2>
        <a:srgbClr val="B4009E"/>
      </a:accent2>
      <a:accent3>
        <a:srgbClr val="0078D7"/>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
        <a:solidFill>
          <a:srgbClr val="FFFFFF"/>
        </a:solidFill>
        <a:ln>
          <a:noFill/>
        </a:ln>
      </a:spPr>
      <a:bodyPr vert="horz" wrap="square" lIns="69953" tIns="34976" rIns="69953" bIns="34976" numCol="1" anchor="t" anchorCtr="0" compatLnSpc="1"/>
      <a:lstStyle>
        <a:defPPr marL="0" marR="0" indent="0" defTabSz="914400" eaLnBrk="1" fontAlgn="auto" latinLnBrk="0" hangingPunct="1">
          <a:lnSpc>
            <a:spcPct val="100000"/>
          </a:lnSpc>
          <a:spcBef>
            <a:spcPts val="0"/>
          </a:spcBef>
          <a:spcAft>
            <a:spcPts val="0"/>
          </a:spcAft>
          <a:buClrTx/>
          <a:buSzTx/>
          <a:buFontTx/>
          <a:buNone/>
          <a:defRPr kumimoji="0" sz="1350" b="0" i="0" u="none" strike="noStrike" kern="0" cap="none" spc="0" normalizeH="0" baseline="0" noProof="0" dirty="0">
            <a:ln>
              <a:noFill/>
            </a:ln>
            <a:solidFill>
              <a:srgbClr val="000000"/>
            </a:solidFill>
            <a:effectLst/>
            <a:uLnTx/>
            <a:uFillTx/>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4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39729</Words>
  <Application>WPS Presentation</Application>
  <PresentationFormat>Widescreen</PresentationFormat>
  <Paragraphs>2123</Paragraphs>
  <Slides>78</Slides>
  <Notes>68</Notes>
  <HiddenSlides>13</HiddenSlides>
  <MMClips>0</MMClips>
  <ScaleCrop>false</ScaleCrop>
  <HeadingPairs>
    <vt:vector size="8" baseType="variant">
      <vt:variant>
        <vt:lpstr>已用的字体</vt:lpstr>
      </vt:variant>
      <vt:variant>
        <vt:i4>26</vt:i4>
      </vt:variant>
      <vt:variant>
        <vt:lpstr>主题</vt:lpstr>
      </vt:variant>
      <vt:variant>
        <vt:i4>20</vt:i4>
      </vt:variant>
      <vt:variant>
        <vt:lpstr>嵌入 OLE 服务器</vt:lpstr>
      </vt:variant>
      <vt:variant>
        <vt:i4>21</vt:i4>
      </vt:variant>
      <vt:variant>
        <vt:lpstr>幻灯片标题</vt:lpstr>
      </vt:variant>
      <vt:variant>
        <vt:i4>78</vt:i4>
      </vt:variant>
    </vt:vector>
  </HeadingPairs>
  <TitlesOfParts>
    <vt:vector size="145" baseType="lpstr">
      <vt:lpstr>Arial</vt:lpstr>
      <vt:lpstr>SimSun</vt:lpstr>
      <vt:lpstr>Wingdings</vt:lpstr>
      <vt:lpstr>Segoe UI</vt:lpstr>
      <vt:lpstr>Segoe UI</vt:lpstr>
      <vt:lpstr>Segoe UI Semilight</vt:lpstr>
      <vt:lpstr>Consolas</vt:lpstr>
      <vt:lpstr>Segoe UI Semibold</vt:lpstr>
      <vt:lpstr>Segoe UI Light</vt:lpstr>
      <vt:lpstr>Calibri</vt:lpstr>
      <vt:lpstr>Arial</vt:lpstr>
      <vt:lpstr>TitilliumText25L</vt:lpstr>
      <vt:lpstr>Verdana</vt:lpstr>
      <vt:lpstr>Segoe UI Semilight</vt:lpstr>
      <vt:lpstr>Calibri</vt:lpstr>
      <vt:lpstr>Calibri Light</vt:lpstr>
      <vt:lpstr>Times New Roman</vt:lpstr>
      <vt:lpstr>Segoe UI Light</vt:lpstr>
      <vt:lpstr>Segoe UI Semibold</vt:lpstr>
      <vt:lpstr>MS PGothic</vt:lpstr>
      <vt:lpstr>Segoe UI Black</vt:lpstr>
      <vt:lpstr>Segoe UI Black</vt:lpstr>
      <vt:lpstr>Microsoft YaHei</vt:lpstr>
      <vt:lpstr>Arial Unicode MS</vt:lpstr>
      <vt:lpstr>Segoe</vt:lpstr>
      <vt:lpstr>Segoe UI Bold</vt:lpstr>
      <vt:lpstr>1_WHITE TEMPLATE</vt:lpstr>
      <vt:lpstr>3_Windows 10 Template</vt:lpstr>
      <vt:lpstr>WHITE TEMPLATE</vt:lpstr>
      <vt:lpstr>2_LIGHT COLOR TEMPLATE</vt:lpstr>
      <vt:lpstr>MCS Social_story_v1_18Feb15_DV</vt:lpstr>
      <vt:lpstr>LIGHT COLOR TEMPLATE</vt:lpstr>
      <vt:lpstr>2_WHITE TEMPLATE</vt:lpstr>
      <vt:lpstr>Theme1</vt:lpstr>
      <vt:lpstr>3_WHITE TEMPLATE</vt:lpstr>
      <vt:lpstr>4_WHITE TEMPLATE</vt:lpstr>
      <vt:lpstr>COLOR TEMPLATE</vt:lpstr>
      <vt:lpstr>1_CESMA Theme</vt:lpstr>
      <vt:lpstr>1_MSVID_White_Blue_Accent_16x9_2013_06</vt:lpstr>
      <vt:lpstr>CESMA Theme</vt:lpstr>
      <vt:lpstr>One Microsoft</vt:lpstr>
      <vt:lpstr>5_WHITE TEMPLATE</vt:lpstr>
      <vt:lpstr>6_WHITE TEMPLATE</vt:lpstr>
      <vt:lpstr>7_WHITE TEMPLATE</vt:lpstr>
      <vt:lpstr>Office365_Template_2012_16x9_WHITE_v03</vt:lpstr>
      <vt:lpstr>3_5-50113_Microsoft_Ready_Light_Template</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TCLayout.ActiveDocument.1</vt:lpstr>
      <vt:lpstr>Microsoft CISO Workshop 1 – Cybersecurity Briefing</vt:lpstr>
      <vt:lpstr>Introductions</vt:lpstr>
      <vt:lpstr>PowerPoint 演示文稿</vt:lpstr>
      <vt:lpstr>Microsoft CISO workshop</vt:lpstr>
      <vt:lpstr>What is an intrusion detection System ?</vt:lpstr>
      <vt:lpstr>Microsoft Cybersecurity Briefing</vt:lpstr>
      <vt:lpstr>Microsoft Cybersecurity Briefing</vt:lpstr>
      <vt:lpstr>Threat evolution is accelerating</vt:lpstr>
      <vt:lpstr>Your enterprise in transformation</vt:lpstr>
      <vt:lpstr>Building a resilient cybersecurity program</vt:lpstr>
      <vt:lpstr>Running Dual Perimeters</vt:lpstr>
      <vt:lpstr>Evolution of Roles and Responsibilities</vt:lpstr>
      <vt:lpstr>Imperatives and Opportunities</vt:lpstr>
      <vt:lpstr>Information security is in transformation</vt:lpstr>
      <vt:lpstr>Imperatives and opportunity to reimagine security</vt:lpstr>
      <vt:lpstr>PowerPoint 演示文稿</vt:lpstr>
      <vt:lpstr>Microsoft Intelligent Security Graph Unique insights, informed by trillions of signals</vt:lpstr>
      <vt:lpstr>PowerPoint 演示文稿</vt:lpstr>
      <vt:lpstr>Active in security and open source communities</vt:lpstr>
      <vt:lpstr>Key Challenges and Strategic Opportunities</vt:lpstr>
      <vt:lpstr>PowerPoint 演示文稿</vt:lpstr>
      <vt:lpstr>PowerPoint 演示文稿</vt:lpstr>
      <vt:lpstr>Identity and Access Management</vt:lpstr>
      <vt:lpstr>Security Operations Center (SOC)</vt:lpstr>
      <vt:lpstr>Clients - PC and Mobile Devices</vt:lpstr>
      <vt:lpstr>Hybrid Cloud Infrastructure</vt:lpstr>
      <vt:lpstr>Software as a Service (SaaS)</vt:lpstr>
      <vt:lpstr>IoT and Operational Technology</vt:lpstr>
      <vt:lpstr>Information Protection</vt:lpstr>
      <vt:lpstr>Next steps</vt:lpstr>
      <vt:lpstr>Suggested Stakeholders / Attendees</vt:lpstr>
      <vt:lpstr>Next steps</vt:lpstr>
      <vt:lpstr>©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MICROSOFT MAKES NO WARRANTIES, EXPRESS, IMPLIED OR STATUTORY, AS TO THE INFORMATION IN THIS PRESENTATION.  </vt:lpstr>
      <vt:lpstr>PowerPoint 演示文稿</vt:lpstr>
      <vt:lpstr>Cybersecurity through a CxOs Lens</vt:lpstr>
      <vt:lpstr>Effectiveness - Are we doing it well?</vt:lpstr>
      <vt:lpstr>Limitations on Measuring Cost of Attack</vt:lpstr>
      <vt:lpstr>Efficiency—How much is enough?</vt:lpstr>
      <vt:lpstr>Most attackers have a supply chain</vt:lpstr>
      <vt:lpstr>Yes, attack services are inexpensive</vt:lpstr>
      <vt:lpstr>Cybersecurity is a challenging space</vt:lpstr>
      <vt:lpstr>Cyber Resiliency</vt:lpstr>
      <vt:lpstr>Three Major Forces in Digital Transformation Adoption Speed impacts Benefit/Risk curve</vt:lpstr>
      <vt:lpstr>Three Major Forces in Digital Transformation Adoption Speed impacts Benefit/Risk curve</vt:lpstr>
      <vt:lpstr>Machine Learning Helps overcome human limitations using large datasets</vt:lpstr>
      <vt:lpstr>Microsoft Finance - Digital Transformation Areas</vt:lpstr>
      <vt:lpstr>PowerPoint 演示文稿</vt:lpstr>
      <vt:lpstr>Quick Primer on Security Culture</vt:lpstr>
      <vt:lpstr>Your enterprise in transformation</vt:lpstr>
      <vt:lpstr>Designing for Failure – The Mindshift</vt:lpstr>
      <vt:lpstr>Ruin Their ROI Changing the economics of cybersecurity</vt:lpstr>
      <vt:lpstr>PowerPoint 演示文稿</vt:lpstr>
      <vt:lpstr>Security Advantages of Cloud Era</vt:lpstr>
      <vt:lpstr>Real world example – Dofoil / Smoke Loader</vt:lpstr>
      <vt:lpstr>PowerPoint 演示文稿</vt:lpstr>
      <vt:lpstr>Hygiene</vt:lpstr>
      <vt:lpstr>Summary of Key Recommendations</vt:lpstr>
      <vt:lpstr>Resiliency call to action</vt:lpstr>
      <vt:lpstr>Getting to cybersecurity resiliency</vt:lpstr>
      <vt:lpstr>References</vt:lpstr>
      <vt:lpstr>Additional Resources</vt:lpstr>
      <vt:lpstr>Microsoft Finance Digital Transformation</vt:lpstr>
      <vt:lpstr>PowerPoint 演示文稿</vt:lpstr>
      <vt:lpstr>Carefully select &amp; monitor cloud providers Ensure cloud providers (large or small) provide assurances you need</vt:lpstr>
      <vt:lpstr>PowerPoint 演示文稿</vt:lpstr>
      <vt:lpstr>Critical Hygiene = Technical Debt to Pay Off Cloud can speed this up, but some hard work must be done</vt:lpstr>
      <vt:lpstr>Microsoft Investments into Critical Hygiene</vt:lpstr>
      <vt:lpstr>Platform security approach</vt:lpstr>
      <vt:lpstr>Increase difficulty and cost to exploit</vt:lpstr>
      <vt:lpstr>Critical Cybersecurity Hygiene: Patching</vt:lpstr>
      <vt:lpstr>Security Must Meet Dual Challenges</vt:lpstr>
      <vt:lpstr>Current Hygiene Landscape</vt:lpstr>
      <vt:lpstr>Current Approach (Focused on  Implementation and Planning)</vt:lpstr>
      <vt:lpstr>Workgroup Progress To Date (May 2018)</vt:lpstr>
      <vt:lpstr>Summary of Key Recommendations</vt:lpstr>
      <vt:lpstr>NIST National Cybersecurity Center of Excellence (NCCoE)</vt:lpstr>
      <vt:lpstr>Engagement &amp; Business Model</vt:lpstr>
      <vt:lpstr>CyberHygiene@NIST.gov</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MicIntrusion Detection Framework in Home Automation Using Computer Vision  Project Name - Kavach</dc:title>
  <dc:creator/>
  <cp:lastModifiedBy>aadha</cp:lastModifiedBy>
  <cp:revision>17</cp:revision>
  <dcterms:created xsi:type="dcterms:W3CDTF">2023-04-02T16:43:36Z</dcterms:created>
  <dcterms:modified xsi:type="dcterms:W3CDTF">2023-04-02T17:33:00Z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mas@microsoft.com</vt:lpwstr>
  </property>
  <property fmtid="{D5CDD505-2E9C-101B-9397-08002B2CF9AE}" pid="5" name="MSIP_Label_f42aa342-8706-4288-bd11-ebb85995028c_SetDate">
    <vt:lpwstr>2018-04-10T20:31:30.1366392Z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ICV">
    <vt:lpwstr>DE14C7236AAA4FACA406D8492EDDEB04</vt:lpwstr>
  </property>
  <property fmtid="{D5CDD505-2E9C-101B-9397-08002B2CF9AE}" pid="11" name="KSOProductBuildVer">
    <vt:lpwstr>1033-11.2.0.11219</vt:lpwstr>
  </property>
</Properties>
</file>